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5" r:id="rId6"/>
    <p:sldId id="273" r:id="rId7"/>
    <p:sldId id="269" r:id="rId8"/>
    <p:sldId id="27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8D442-902F-44BC-A7E3-5A89166A4E06}" v="1315" dt="2022-02-03T22:59:47.016"/>
    <p1510:client id="{54ACF860-D7ED-4759-8039-A602EF32D2D6}" v="1274" dt="2022-02-05T00:59:17.772"/>
    <p1510:client id="{786B1559-E5EA-4FDC-90EF-921FAE82E7E6}" v="4020" dt="2022-02-05T14:54:03.907"/>
    <p1510:client id="{98B52088-B043-494C-B70C-ABE926B98A8D}" v="239" dt="2022-02-05T08:55:21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2502;&#12483;&#12463;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2502;&#12483;&#12463;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2502;&#12483;&#12463;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'[ブック 1.xlsx]Sheet2'!$D$6</c:f>
              <c:strCache>
                <c:ptCount val="1"/>
                <c:pt idx="0">
                  <c:v>sinx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'[ブック 1.xlsx]Sheet2'!$C$7:$C$43</c:f>
              <c:numCache>
                <c:formatCode>General</c:formatCode>
                <c:ptCount val="37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3.4557519189487724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'[ブック 1.xlsx]Sheet2'!$D$7:$D$43</c:f>
              <c:numCache>
                <c:formatCode>General</c:formatCode>
                <c:ptCount val="37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-0.30901699437494728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8A-48A6-B13E-7118490F1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376487"/>
        <c:axId val="1086686663"/>
      </c:scatterChart>
      <c:valAx>
        <c:axId val="8163764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6686663"/>
        <c:crosses val="autoZero"/>
        <c:crossBetween val="midCat"/>
      </c:valAx>
      <c:valAx>
        <c:axId val="10866866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6376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'[ブック 1.xlsx]Sheet2'!$C$7:$C$27</c:f>
              <c:numCache>
                <c:formatCode>General</c:formatCode>
                <c:ptCount val="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3.4557519189487724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</c:numCache>
            </c:numRef>
          </c:xVal>
          <c:yVal>
            <c:numRef>
              <c:f>'[ブック 1.xlsx]Sheet2'!$E$7:$E$27</c:f>
              <c:numCache>
                <c:formatCode>General</c:formatCode>
                <c:ptCount val="21"/>
                <c:pt idx="0">
                  <c:v>0</c:v>
                </c:pt>
                <c:pt idx="1">
                  <c:v>0.58778525229247314</c:v>
                </c:pt>
                <c:pt idx="2">
                  <c:v>0.95105651629515353</c:v>
                </c:pt>
                <c:pt idx="3">
                  <c:v>0.95105651629515364</c:v>
                </c:pt>
                <c:pt idx="4">
                  <c:v>0.58778525229247325</c:v>
                </c:pt>
                <c:pt idx="5">
                  <c:v>1.22514845490862E-16</c:v>
                </c:pt>
                <c:pt idx="6">
                  <c:v>-0.58778525229247303</c:v>
                </c:pt>
                <c:pt idx="7">
                  <c:v>-0.95105651629515353</c:v>
                </c:pt>
                <c:pt idx="8">
                  <c:v>-0.95105651629515364</c:v>
                </c:pt>
                <c:pt idx="9">
                  <c:v>-0.58778525229247336</c:v>
                </c:pt>
                <c:pt idx="10">
                  <c:v>-2.45029690981724E-16</c:v>
                </c:pt>
                <c:pt idx="11">
                  <c:v>0.58778525229247292</c:v>
                </c:pt>
                <c:pt idx="12">
                  <c:v>0.95105651629515353</c:v>
                </c:pt>
                <c:pt idx="13">
                  <c:v>0.95105651629515364</c:v>
                </c:pt>
                <c:pt idx="14">
                  <c:v>0.58778525229247336</c:v>
                </c:pt>
                <c:pt idx="15">
                  <c:v>3.67544536472586E-16</c:v>
                </c:pt>
                <c:pt idx="16">
                  <c:v>-0.5877852522924728</c:v>
                </c:pt>
                <c:pt idx="17">
                  <c:v>-0.95105651629515342</c:v>
                </c:pt>
                <c:pt idx="18">
                  <c:v>-0.95105651629515375</c:v>
                </c:pt>
                <c:pt idx="19">
                  <c:v>-0.58778525229247347</c:v>
                </c:pt>
                <c:pt idx="20">
                  <c:v>-4.90059381963448E-16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86-4DAD-9BE3-704FA21CF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3118343"/>
        <c:axId val="1266691575"/>
      </c:scatterChart>
      <c:valAx>
        <c:axId val="1013118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66691575"/>
        <c:crosses val="autoZero"/>
        <c:crossBetween val="midCat"/>
      </c:valAx>
      <c:valAx>
        <c:axId val="12666915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31183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'[ブック 1.xlsx]Sheet2'!$C$8:$C$27</c:f>
              <c:numCache>
                <c:formatCode>General</c:formatCode>
                <c:ptCount val="20"/>
                <c:pt idx="0">
                  <c:v>0.31415926535897931</c:v>
                </c:pt>
                <c:pt idx="1">
                  <c:v>0.62831853071795862</c:v>
                </c:pt>
                <c:pt idx="2">
                  <c:v>0.94247779607693793</c:v>
                </c:pt>
                <c:pt idx="3">
                  <c:v>1.2566370614359172</c:v>
                </c:pt>
                <c:pt idx="4">
                  <c:v>1.5707963267948966</c:v>
                </c:pt>
                <c:pt idx="5">
                  <c:v>1.8849555921538759</c:v>
                </c:pt>
                <c:pt idx="6">
                  <c:v>2.1991148575128552</c:v>
                </c:pt>
                <c:pt idx="7">
                  <c:v>2.5132741228718345</c:v>
                </c:pt>
                <c:pt idx="8">
                  <c:v>2.8274333882308138</c:v>
                </c:pt>
                <c:pt idx="9">
                  <c:v>3.1415926535897931</c:v>
                </c:pt>
                <c:pt idx="10">
                  <c:v>3.4557519189487724</c:v>
                </c:pt>
                <c:pt idx="11">
                  <c:v>3.7699111843077517</c:v>
                </c:pt>
                <c:pt idx="12">
                  <c:v>4.0840704496667311</c:v>
                </c:pt>
                <c:pt idx="13">
                  <c:v>4.3982297150257104</c:v>
                </c:pt>
                <c:pt idx="14">
                  <c:v>4.7123889803846897</c:v>
                </c:pt>
                <c:pt idx="15">
                  <c:v>5.026548245743669</c:v>
                </c:pt>
                <c:pt idx="16">
                  <c:v>5.3407075111026483</c:v>
                </c:pt>
                <c:pt idx="17">
                  <c:v>5.6548667764616276</c:v>
                </c:pt>
                <c:pt idx="18">
                  <c:v>5.9690260418206069</c:v>
                </c:pt>
                <c:pt idx="19">
                  <c:v>6.2831853071795862</c:v>
                </c:pt>
              </c:numCache>
            </c:numRef>
          </c:xVal>
          <c:yVal>
            <c:numRef>
              <c:f>'[ブック 1.xlsx]Sheet2'!$F$7:$F$27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1.22514845490862E-16</c:v>
                </c:pt>
                <c:pt idx="3">
                  <c:v>-1</c:v>
                </c:pt>
                <c:pt idx="4">
                  <c:v>-2.45029690981724E-16</c:v>
                </c:pt>
                <c:pt idx="5">
                  <c:v>1</c:v>
                </c:pt>
                <c:pt idx="6">
                  <c:v>3.67544536472586E-16</c:v>
                </c:pt>
                <c:pt idx="7">
                  <c:v>-1</c:v>
                </c:pt>
                <c:pt idx="8">
                  <c:v>-4.90059381963448E-16</c:v>
                </c:pt>
                <c:pt idx="9">
                  <c:v>1</c:v>
                </c:pt>
                <c:pt idx="10">
                  <c:v>6.1257422745431001E-16</c:v>
                </c:pt>
                <c:pt idx="11">
                  <c:v>-1</c:v>
                </c:pt>
                <c:pt idx="12">
                  <c:v>-7.3508907294517201E-16</c:v>
                </c:pt>
                <c:pt idx="13">
                  <c:v>1</c:v>
                </c:pt>
                <c:pt idx="14">
                  <c:v>8.5760391843603401E-16</c:v>
                </c:pt>
                <c:pt idx="15">
                  <c:v>-1</c:v>
                </c:pt>
                <c:pt idx="16">
                  <c:v>-9.8011876392689601E-16</c:v>
                </c:pt>
                <c:pt idx="17">
                  <c:v>1</c:v>
                </c:pt>
                <c:pt idx="18">
                  <c:v>1.102633609417758E-15</c:v>
                </c:pt>
                <c:pt idx="19">
                  <c:v>-1</c:v>
                </c:pt>
                <c:pt idx="20">
                  <c:v>-1.22514845490862E-15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AB-40A3-A677-49A6CADB8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6725767"/>
        <c:axId val="1088137767"/>
      </c:scatterChart>
      <c:valAx>
        <c:axId val="10067257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8137767"/>
        <c:crosses val="autoZero"/>
        <c:crossBetween val="midCat"/>
      </c:valAx>
      <c:valAx>
        <c:axId val="1088137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6725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hart" Target="../charts/chart2.xml"/><Relationship Id="rId7" Type="http://schemas.openxmlformats.org/officeDocument/2006/relationships/image" Target="../media/image3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chart" Target="../charts/chart3.xml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8" descr="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C9628A8-7268-4F37-BFC0-31CEDCA0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4" y="2514944"/>
            <a:ext cx="2649343" cy="259242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D0F3D-DE5B-4CEE-972D-F8E6D7B3B40B}"/>
              </a:ext>
            </a:extLst>
          </p:cNvPr>
          <p:cNvSpPr txBox="1"/>
          <p:nvPr/>
        </p:nvSpPr>
        <p:spPr>
          <a:xfrm>
            <a:off x="2601907" y="6584485"/>
            <a:ext cx="3532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solidFill>
                  <a:srgbClr val="FF0000"/>
                </a:solidFill>
                <a:latin typeface="メイリオ"/>
                <a:ea typeface="メイリオ"/>
                <a:cs typeface="Calibri"/>
              </a:rPr>
              <a:t>ユーザの移動による時間変動</a:t>
            </a:r>
          </a:p>
        </p:txBody>
      </p:sp>
      <p:pic>
        <p:nvPicPr>
          <p:cNvPr id="10" name="図 10" descr="抽象, カラフル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033D436-D94B-4447-91F3-1356FA03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40" y="2510598"/>
            <a:ext cx="2566760" cy="259442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D5E35A6-363B-4DCB-BD36-102CA5B26999}"/>
              </a:ext>
            </a:extLst>
          </p:cNvPr>
          <p:cNvCxnSpPr/>
          <p:nvPr/>
        </p:nvCxnSpPr>
        <p:spPr>
          <a:xfrm flipV="1">
            <a:off x="2642961" y="4642213"/>
            <a:ext cx="3060610" cy="5533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1439EDA-49F3-45E9-8BF9-0491D26EB3FC}"/>
              </a:ext>
            </a:extLst>
          </p:cNvPr>
          <p:cNvCxnSpPr>
            <a:cxnSpLocks/>
          </p:cNvCxnSpPr>
          <p:nvPr/>
        </p:nvCxnSpPr>
        <p:spPr>
          <a:xfrm flipH="1">
            <a:off x="3281499" y="2388960"/>
            <a:ext cx="14603" cy="2969895"/>
          </a:xfrm>
          <a:prstGeom prst="straightConnector1">
            <a:avLst/>
          </a:prstGeom>
          <a:ln w="57150"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8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E502CD18-7649-41D3-A4B4-0AAA13F5C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900" y="5565519"/>
            <a:ext cx="2697843" cy="861394"/>
          </a:xfrm>
          <a:prstGeom prst="rect">
            <a:avLst/>
          </a:prstGeom>
        </p:spPr>
      </p:pic>
      <p:pic>
        <p:nvPicPr>
          <p:cNvPr id="19" name="図 19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C0C65BB7-9F1A-4C23-AB49-1CCC63D3D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33186" y="3282977"/>
            <a:ext cx="2670629" cy="872617"/>
          </a:xfrm>
          <a:prstGeom prst="rect">
            <a:avLst/>
          </a:prstGeom>
        </p:spPr>
      </p:pic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033552DE-FD42-4967-940C-B9CFF0B03DCB}"/>
              </a:ext>
            </a:extLst>
          </p:cNvPr>
          <p:cNvSpPr/>
          <p:nvPr/>
        </p:nvSpPr>
        <p:spPr>
          <a:xfrm rot="10800000">
            <a:off x="2608943" y="5517532"/>
            <a:ext cx="2893785" cy="952499"/>
          </a:xfrm>
          <a:prstGeom prst="wedgeRect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38853C1-7C50-4D33-83DF-847B36B26844}"/>
              </a:ext>
            </a:extLst>
          </p:cNvPr>
          <p:cNvSpPr/>
          <p:nvPr/>
        </p:nvSpPr>
        <p:spPr>
          <a:xfrm rot="16200000">
            <a:off x="522513" y="3240603"/>
            <a:ext cx="2893785" cy="952499"/>
          </a:xfrm>
          <a:prstGeom prst="wedgeRectCallou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EA2E91-00C3-4CC4-BDEC-E80BD8E39DA9}"/>
              </a:ext>
            </a:extLst>
          </p:cNvPr>
          <p:cNvSpPr txBox="1"/>
          <p:nvPr/>
        </p:nvSpPr>
        <p:spPr>
          <a:xfrm rot="5400000">
            <a:off x="-382594" y="3536485"/>
            <a:ext cx="31332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solidFill>
                  <a:srgbClr val="0000FF"/>
                </a:solidFill>
                <a:latin typeface="メイリオ"/>
                <a:ea typeface="メイリオ"/>
                <a:cs typeface="Calibri"/>
              </a:rPr>
              <a:t>複数遅延波の合成による周波数変動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D4BDEC-5AA6-4F4A-8F91-3C43957890AE}"/>
              </a:ext>
            </a:extLst>
          </p:cNvPr>
          <p:cNvSpPr txBox="1"/>
          <p:nvPr/>
        </p:nvSpPr>
        <p:spPr>
          <a:xfrm>
            <a:off x="2647263" y="2271021"/>
            <a:ext cx="7656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solidFill>
                  <a:srgbClr val="0000FF"/>
                </a:solidFill>
                <a:latin typeface="メイリオ"/>
                <a:ea typeface="メイリオ"/>
                <a:cs typeface="Calibri"/>
              </a:rPr>
              <a:t>周波数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76ACEF-E7F8-4B5C-9B5C-A09F123D85F8}"/>
              </a:ext>
            </a:extLst>
          </p:cNvPr>
          <p:cNvSpPr txBox="1"/>
          <p:nvPr/>
        </p:nvSpPr>
        <p:spPr>
          <a:xfrm>
            <a:off x="5332405" y="4820091"/>
            <a:ext cx="7656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solidFill>
                  <a:srgbClr val="FF0000"/>
                </a:solidFill>
                <a:latin typeface="メイリオ"/>
                <a:ea typeface="メイリオ"/>
                <a:cs typeface="Calibri"/>
              </a:rPr>
              <a:t>時間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4789E-820E-4C3E-A244-60D584AE3EB3}"/>
              </a:ext>
            </a:extLst>
          </p:cNvPr>
          <p:cNvSpPr txBox="1"/>
          <p:nvPr/>
        </p:nvSpPr>
        <p:spPr>
          <a:xfrm>
            <a:off x="5423118" y="2933234"/>
            <a:ext cx="21263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観測（1/4サンプリング）</a:t>
            </a:r>
            <a:endParaRPr lang="ja-JP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942CE59-3BFB-40F6-8B54-8C497C7D19B5}"/>
              </a:ext>
            </a:extLst>
          </p:cNvPr>
          <p:cNvCxnSpPr>
            <a:cxnSpLocks/>
          </p:cNvCxnSpPr>
          <p:nvPr/>
        </p:nvCxnSpPr>
        <p:spPr>
          <a:xfrm>
            <a:off x="5700032" y="3259817"/>
            <a:ext cx="1337040" cy="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AD532F4-CFF9-4A75-8490-4BA45408F47D}"/>
              </a:ext>
            </a:extLst>
          </p:cNvPr>
          <p:cNvCxnSpPr>
            <a:cxnSpLocks/>
          </p:cNvCxnSpPr>
          <p:nvPr/>
        </p:nvCxnSpPr>
        <p:spPr>
          <a:xfrm flipH="1" flipV="1">
            <a:off x="5685430" y="4288426"/>
            <a:ext cx="1384388" cy="146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D09ADB-EE34-4FA8-8C88-CF8D2234BF2A}"/>
              </a:ext>
            </a:extLst>
          </p:cNvPr>
          <p:cNvSpPr txBox="1"/>
          <p:nvPr/>
        </p:nvSpPr>
        <p:spPr>
          <a:xfrm>
            <a:off x="5767832" y="3931089"/>
            <a:ext cx="14369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latin typeface="メイリオ"/>
                <a:ea typeface="メイリオ"/>
                <a:cs typeface="Calibri"/>
              </a:rPr>
              <a:t>復元（欠損補間）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2C98C1-A82C-437E-87C1-9EB914DBC5E3}"/>
              </a:ext>
            </a:extLst>
          </p:cNvPr>
          <p:cNvSpPr txBox="1"/>
          <p:nvPr/>
        </p:nvSpPr>
        <p:spPr>
          <a:xfrm>
            <a:off x="3573244" y="2263272"/>
            <a:ext cx="68398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b="1" u="sng">
                <a:latin typeface="メイリオ"/>
                <a:ea typeface="メイリオ"/>
                <a:cs typeface="Calibri"/>
              </a:rPr>
              <a:t>真値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A8D243-C4A1-4226-A4EC-0E855649D7B7}"/>
              </a:ext>
            </a:extLst>
          </p:cNvPr>
          <p:cNvSpPr txBox="1"/>
          <p:nvPr/>
        </p:nvSpPr>
        <p:spPr>
          <a:xfrm>
            <a:off x="7859145" y="2261247"/>
            <a:ext cx="9742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b="1" u="sng">
                <a:latin typeface="メイリオ"/>
                <a:ea typeface="メイリオ"/>
                <a:cs typeface="Calibri"/>
              </a:rPr>
              <a:t>観測値</a:t>
            </a:r>
            <a:endParaRPr lang="ja-JP" altLang="en-US" sz="1600" b="1" u="sng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A6C40F6-4352-4B1C-BA26-31BD98BA46D8}"/>
              </a:ext>
            </a:extLst>
          </p:cNvPr>
          <p:cNvSpPr txBox="1"/>
          <p:nvPr/>
        </p:nvSpPr>
        <p:spPr>
          <a:xfrm>
            <a:off x="7300904" y="5709090"/>
            <a:ext cx="27069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u="sng">
                <a:latin typeface="メイリオ"/>
                <a:ea typeface="メイリオ"/>
                <a:cs typeface="Calibri"/>
              </a:rPr>
              <a:t>欠損補間手法</a:t>
            </a:r>
          </a:p>
          <a:p>
            <a:pPr marL="628650" lvl="1" indent="-1714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双線形補間 (linear)</a:t>
            </a:r>
          </a:p>
          <a:p>
            <a:pPr marL="628650" lvl="1" indent="-1714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DFT補間 (dft)</a:t>
            </a:r>
          </a:p>
          <a:p>
            <a:pPr marL="628650" lvl="1" indent="-1714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ガウス過程回帰 (gp)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7E8DE-9580-4A7F-9EEE-8181D5D851B5}"/>
              </a:ext>
            </a:extLst>
          </p:cNvPr>
          <p:cNvSpPr txBox="1"/>
          <p:nvPr/>
        </p:nvSpPr>
        <p:spPr>
          <a:xfrm>
            <a:off x="470117" y="937516"/>
            <a:ext cx="19630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latin typeface="メイリオ"/>
                <a:ea typeface="メイリオ"/>
                <a:cs typeface="Calibri"/>
              </a:rPr>
              <a:t>基地局と端末の図</a:t>
            </a:r>
            <a:endParaRPr lang="ja-JP" altLang="en-US" sz="1400" b="1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AF867-7DA5-492B-A5E9-D655365626D9}"/>
              </a:ext>
            </a:extLst>
          </p:cNvPr>
          <p:cNvSpPr txBox="1"/>
          <p:nvPr/>
        </p:nvSpPr>
        <p:spPr>
          <a:xfrm>
            <a:off x="197974" y="175516"/>
            <a:ext cx="838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背景</a:t>
            </a:r>
          </a:p>
        </p:txBody>
      </p:sp>
      <p:pic>
        <p:nvPicPr>
          <p:cNvPr id="3" name="図 3">
            <a:extLst>
              <a:ext uri="{FF2B5EF4-FFF2-40B4-BE49-F238E27FC236}">
                <a16:creationId xmlns:a16="http://schemas.microsoft.com/office/drawing/2014/main" id="{1343872C-99CA-442E-AC1B-90B40EA0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428" y="2330037"/>
            <a:ext cx="466970" cy="186859"/>
          </a:xfrm>
          <a:prstGeom prst="rect">
            <a:avLst/>
          </a:prstGeom>
        </p:spPr>
      </p:pic>
      <p:pic>
        <p:nvPicPr>
          <p:cNvPr id="4" name="図 4">
            <a:extLst>
              <a:ext uri="{FF2B5EF4-FFF2-40B4-BE49-F238E27FC236}">
                <a16:creationId xmlns:a16="http://schemas.microsoft.com/office/drawing/2014/main" id="{68BB6B4D-9AD3-418A-81E4-B17CFB143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47" y="2344546"/>
            <a:ext cx="220541" cy="177312"/>
          </a:xfrm>
          <a:prstGeom prst="rect">
            <a:avLst/>
          </a:prstGeom>
        </p:spPr>
      </p:pic>
      <p:pic>
        <p:nvPicPr>
          <p:cNvPr id="5" name="グラフィックス 5" descr="ノート PC 単色塗りつぶし">
            <a:extLst>
              <a:ext uri="{FF2B5EF4-FFF2-40B4-BE49-F238E27FC236}">
                <a16:creationId xmlns:a16="http://schemas.microsoft.com/office/drawing/2014/main" id="{825BCE81-F586-4055-B6CC-185251733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1800" y="976087"/>
            <a:ext cx="914400" cy="914400"/>
          </a:xfrm>
          <a:prstGeom prst="rect">
            <a:avLst/>
          </a:prstGeom>
        </p:spPr>
      </p:pic>
      <p:pic>
        <p:nvPicPr>
          <p:cNvPr id="26" name="グラフィックス 5" descr="ノート PC 単色塗りつぶし">
            <a:extLst>
              <a:ext uri="{FF2B5EF4-FFF2-40B4-BE49-F238E27FC236}">
                <a16:creationId xmlns:a16="http://schemas.microsoft.com/office/drawing/2014/main" id="{A3E1E2A7-0F3A-460D-924B-484C026CD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157" y="1048657"/>
            <a:ext cx="914400" cy="914400"/>
          </a:xfrm>
          <a:prstGeom prst="rect">
            <a:avLst/>
          </a:prstGeom>
        </p:spPr>
      </p:pic>
      <p:sp>
        <p:nvSpPr>
          <p:cNvPr id="6" name="円弧 5">
            <a:extLst>
              <a:ext uri="{FF2B5EF4-FFF2-40B4-BE49-F238E27FC236}">
                <a16:creationId xmlns:a16="http://schemas.microsoft.com/office/drawing/2014/main" id="{49E64D3B-A6A7-4A37-9426-A257CAC06220}"/>
              </a:ext>
            </a:extLst>
          </p:cNvPr>
          <p:cNvSpPr/>
          <p:nvPr/>
        </p:nvSpPr>
        <p:spPr>
          <a:xfrm rot="2340000">
            <a:off x="4241799" y="976085"/>
            <a:ext cx="916214" cy="91621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6F32759A-7C91-4BE9-BACC-237CB7449825}"/>
              </a:ext>
            </a:extLst>
          </p:cNvPr>
          <p:cNvSpPr/>
          <p:nvPr/>
        </p:nvSpPr>
        <p:spPr>
          <a:xfrm rot="2340000">
            <a:off x="3906156" y="976084"/>
            <a:ext cx="916214" cy="91621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円弧 36">
            <a:extLst>
              <a:ext uri="{FF2B5EF4-FFF2-40B4-BE49-F238E27FC236}">
                <a16:creationId xmlns:a16="http://schemas.microsoft.com/office/drawing/2014/main" id="{A2842207-6EAC-4E12-B88E-8ACE95418201}"/>
              </a:ext>
            </a:extLst>
          </p:cNvPr>
          <p:cNvSpPr/>
          <p:nvPr/>
        </p:nvSpPr>
        <p:spPr>
          <a:xfrm rot="2340000">
            <a:off x="3652155" y="1003297"/>
            <a:ext cx="916214" cy="91621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BEF00A4-5A0E-4BFC-A058-792704522663}"/>
              </a:ext>
            </a:extLst>
          </p:cNvPr>
          <p:cNvCxnSpPr>
            <a:cxnSpLocks/>
          </p:cNvCxnSpPr>
          <p:nvPr/>
        </p:nvCxnSpPr>
        <p:spPr>
          <a:xfrm>
            <a:off x="6117317" y="1826530"/>
            <a:ext cx="602255" cy="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BE80ABE-10F5-4063-91D0-73D16E8447D9}"/>
              </a:ext>
            </a:extLst>
          </p:cNvPr>
          <p:cNvSpPr txBox="1"/>
          <p:nvPr/>
        </p:nvSpPr>
        <p:spPr>
          <a:xfrm>
            <a:off x="6393760" y="1890017"/>
            <a:ext cx="10377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 b="1">
                <a:latin typeface="メイリオ"/>
                <a:ea typeface="メイリオ"/>
                <a:cs typeface="Calibri"/>
              </a:rPr>
              <a:t>移動速度v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ED1835-27B3-4EEB-89E8-03E2AB92F345}"/>
              </a:ext>
            </a:extLst>
          </p:cNvPr>
          <p:cNvCxnSpPr>
            <a:cxnSpLocks/>
          </p:cNvCxnSpPr>
          <p:nvPr/>
        </p:nvCxnSpPr>
        <p:spPr>
          <a:xfrm>
            <a:off x="4820102" y="1363887"/>
            <a:ext cx="602255" cy="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60935A-4E41-4D5D-B3C8-CC6F8A19DA73}"/>
              </a:ext>
            </a:extLst>
          </p:cNvPr>
          <p:cNvCxnSpPr>
            <a:cxnSpLocks/>
          </p:cNvCxnSpPr>
          <p:nvPr/>
        </p:nvCxnSpPr>
        <p:spPr>
          <a:xfrm>
            <a:off x="5019672" y="828672"/>
            <a:ext cx="375469" cy="2484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6286F8E-9834-4186-8B50-BD6D78130FD0}"/>
              </a:ext>
            </a:extLst>
          </p:cNvPr>
          <p:cNvCxnSpPr>
            <a:cxnSpLocks/>
          </p:cNvCxnSpPr>
          <p:nvPr/>
        </p:nvCxnSpPr>
        <p:spPr>
          <a:xfrm flipV="1">
            <a:off x="4974314" y="1675853"/>
            <a:ext cx="411754" cy="29581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91212FC-A0F2-46D8-AD35-F069DABDF4A1}"/>
              </a:ext>
            </a:extLst>
          </p:cNvPr>
          <p:cNvSpPr txBox="1"/>
          <p:nvPr/>
        </p:nvSpPr>
        <p:spPr>
          <a:xfrm>
            <a:off x="2783329" y="502085"/>
            <a:ext cx="1908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周波数・時間リソース上でデータを送信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E7674CC-E584-47BF-A94C-A76E6FA09931}"/>
              </a:ext>
            </a:extLst>
          </p:cNvPr>
          <p:cNvGrpSpPr/>
          <p:nvPr/>
        </p:nvGrpSpPr>
        <p:grpSpPr>
          <a:xfrm>
            <a:off x="2592829" y="1001016"/>
            <a:ext cx="1872344" cy="1002714"/>
            <a:chOff x="7972186" y="656301"/>
            <a:chExt cx="1872344" cy="1002714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29A9E74-C2A2-4C99-A177-A69B58FDAC34}"/>
                </a:ext>
              </a:extLst>
            </p:cNvPr>
            <p:cNvCxnSpPr>
              <a:cxnSpLocks/>
            </p:cNvCxnSpPr>
            <p:nvPr/>
          </p:nvCxnSpPr>
          <p:spPr>
            <a:xfrm>
              <a:off x="8430527" y="1300385"/>
              <a:ext cx="1055825" cy="12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F69A2DA-75C9-4881-83AB-C104A3B89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7313" y="705208"/>
              <a:ext cx="3539" cy="7766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40032CA-E31E-40C9-AF10-2334B64ABB8C}"/>
                </a:ext>
              </a:extLst>
            </p:cNvPr>
            <p:cNvSpPr txBox="1"/>
            <p:nvPr/>
          </p:nvSpPr>
          <p:spPr>
            <a:xfrm>
              <a:off x="9024473" y="1382016"/>
              <a:ext cx="82005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 b="1">
                  <a:latin typeface="メイリオ"/>
                  <a:ea typeface="メイリオ"/>
                  <a:cs typeface="Calibri"/>
                </a:rPr>
                <a:t>時間</a:t>
              </a:r>
              <a:endParaRPr lang="ja-JP" altLang="en-US" sz="1200" b="1" dirty="0">
                <a:latin typeface="メイリオ"/>
                <a:ea typeface="メイリオ"/>
                <a:cs typeface="Calibri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47F06086-287A-41F7-A5E4-A58EEBDDC45B}"/>
                </a:ext>
              </a:extLst>
            </p:cNvPr>
            <p:cNvSpPr txBox="1"/>
            <p:nvPr/>
          </p:nvSpPr>
          <p:spPr>
            <a:xfrm>
              <a:off x="7972186" y="656301"/>
              <a:ext cx="82005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1200" b="1">
                  <a:latin typeface="メイリオ"/>
                  <a:ea typeface="メイリオ"/>
                  <a:cs typeface="Calibri"/>
                </a:rPr>
                <a:t>周波数</a:t>
              </a:r>
            </a:p>
          </p:txBody>
        </p:sp>
      </p:grp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49CDF8C0-F486-4697-BD6F-901EC015009F}"/>
              </a:ext>
            </a:extLst>
          </p:cNvPr>
          <p:cNvSpPr/>
          <p:nvPr/>
        </p:nvSpPr>
        <p:spPr>
          <a:xfrm>
            <a:off x="2763154" y="446602"/>
            <a:ext cx="1850571" cy="526143"/>
          </a:xfrm>
          <a:prstGeom prst="wedgeRectCallou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0803D10-E876-46B5-ABF6-8727787A08FF}"/>
              </a:ext>
            </a:extLst>
          </p:cNvPr>
          <p:cNvSpPr txBox="1"/>
          <p:nvPr/>
        </p:nvSpPr>
        <p:spPr>
          <a:xfrm>
            <a:off x="6030900" y="493013"/>
            <a:ext cx="2543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ユーザの移動、複数遅延波の合成により周波数・時間方向で変動</a:t>
            </a:r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5BEBE334-ADF8-4E2E-B4AD-02E67C559551}"/>
              </a:ext>
            </a:extLst>
          </p:cNvPr>
          <p:cNvSpPr/>
          <p:nvPr/>
        </p:nvSpPr>
        <p:spPr>
          <a:xfrm>
            <a:off x="6028867" y="446600"/>
            <a:ext cx="2539999" cy="517072"/>
          </a:xfrm>
          <a:prstGeom prst="wedgeRectCallou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5052A9-F4FB-409F-9395-DA960BFF1C8D}"/>
              </a:ext>
            </a:extLst>
          </p:cNvPr>
          <p:cNvSpPr txBox="1"/>
          <p:nvPr/>
        </p:nvSpPr>
        <p:spPr>
          <a:xfrm>
            <a:off x="7196930" y="5173175"/>
            <a:ext cx="32784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b="1">
                <a:latin typeface="メイリオ"/>
                <a:ea typeface="メイリオ"/>
                <a:cs typeface="Calibri"/>
              </a:rPr>
              <a:t>観測値から元信号を復元したい！</a:t>
            </a:r>
            <a:endParaRPr lang="ja-JP" altLang="en-US" sz="1600" b="1" dirty="0">
              <a:latin typeface="メイリオ"/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3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2" descr="グラフ, ダイアグラム&#10;&#10;説明は自動で生成されたものです">
            <a:extLst>
              <a:ext uri="{FF2B5EF4-FFF2-40B4-BE49-F238E27FC236}">
                <a16:creationId xmlns:a16="http://schemas.microsoft.com/office/drawing/2014/main" id="{B172F6A0-03C1-4DEB-A447-F171BD55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183" y="890110"/>
            <a:ext cx="6192795" cy="33581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78DFBA-45D2-4618-8A86-0FBAB975C52C}"/>
              </a:ext>
            </a:extLst>
          </p:cNvPr>
          <p:cNvSpPr txBox="1"/>
          <p:nvPr/>
        </p:nvSpPr>
        <p:spPr>
          <a:xfrm>
            <a:off x="197974" y="175516"/>
            <a:ext cx="1963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手法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E63E74-7270-4858-B88F-BDA8D902910A}"/>
              </a:ext>
            </a:extLst>
          </p:cNvPr>
          <p:cNvSpPr txBox="1"/>
          <p:nvPr/>
        </p:nvSpPr>
        <p:spPr>
          <a:xfrm>
            <a:off x="703916" y="760496"/>
            <a:ext cx="3323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 u="sng">
                <a:latin typeface="メイリオ"/>
                <a:ea typeface="メイリオ"/>
                <a:cs typeface="Calibri"/>
              </a:rPr>
              <a:t>双線形補間 (bilinear)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4A1CEE-389A-44FF-9782-6978CDB85A61}"/>
              </a:ext>
            </a:extLst>
          </p:cNvPr>
          <p:cNvSpPr txBox="1"/>
          <p:nvPr/>
        </p:nvSpPr>
        <p:spPr>
          <a:xfrm>
            <a:off x="444009" y="3524865"/>
            <a:ext cx="52569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内点        を近傍の4点                  　　　 から補間</a:t>
            </a:r>
            <a:endParaRPr lang="ja-JP" sz="1600">
              <a:ea typeface="ＭＳ Ｐゴシック"/>
              <a:cs typeface="Calibri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366F0D-1C60-4C6F-B773-E27DE8A17288}"/>
              </a:ext>
            </a:extLst>
          </p:cNvPr>
          <p:cNvSpPr txBox="1"/>
          <p:nvPr/>
        </p:nvSpPr>
        <p:spPr>
          <a:xfrm>
            <a:off x="1183919" y="4425459"/>
            <a:ext cx="44931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メイリオ"/>
                <a:ea typeface="メイリオ"/>
                <a:cs typeface="Calibri"/>
              </a:rPr>
              <a:t>結合係数ｃは補間点までの近さに基づく指標から決定</a:t>
            </a:r>
          </a:p>
        </p:txBody>
      </p:sp>
      <p:pic>
        <p:nvPicPr>
          <p:cNvPr id="18" name="図 18">
            <a:extLst>
              <a:ext uri="{FF2B5EF4-FFF2-40B4-BE49-F238E27FC236}">
                <a16:creationId xmlns:a16="http://schemas.microsoft.com/office/drawing/2014/main" id="{13595E30-A360-442C-8760-21BBC6D9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79" y="3554038"/>
            <a:ext cx="1738706" cy="243914"/>
          </a:xfrm>
          <a:prstGeom prst="rect">
            <a:avLst/>
          </a:prstGeom>
        </p:spPr>
      </p:pic>
      <p:pic>
        <p:nvPicPr>
          <p:cNvPr id="19" name="図 19">
            <a:extLst>
              <a:ext uri="{FF2B5EF4-FFF2-40B4-BE49-F238E27FC236}">
                <a16:creationId xmlns:a16="http://schemas.microsoft.com/office/drawing/2014/main" id="{B7B116F2-41CD-4964-AA47-78BDD2D9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5" y="4015448"/>
            <a:ext cx="4295078" cy="237555"/>
          </a:xfrm>
          <a:prstGeom prst="rect">
            <a:avLst/>
          </a:prstGeom>
        </p:spPr>
      </p:pic>
      <p:pic>
        <p:nvPicPr>
          <p:cNvPr id="20" name="図 20">
            <a:extLst>
              <a:ext uri="{FF2B5EF4-FFF2-40B4-BE49-F238E27FC236}">
                <a16:creationId xmlns:a16="http://schemas.microsoft.com/office/drawing/2014/main" id="{B924001C-44DF-4CB3-B651-003C2C6CD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186" y="3561488"/>
            <a:ext cx="352890" cy="23301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9C2945-377C-4A85-BE47-884F7EF7D9AB}"/>
              </a:ext>
            </a:extLst>
          </p:cNvPr>
          <p:cNvSpPr txBox="1"/>
          <p:nvPr/>
        </p:nvSpPr>
        <p:spPr>
          <a:xfrm>
            <a:off x="6171111" y="760496"/>
            <a:ext cx="1963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 u="sng">
                <a:latin typeface="メイリオ"/>
                <a:ea typeface="メイリオ"/>
                <a:cs typeface="Calibri"/>
              </a:rPr>
              <a:t>DFT補間</a:t>
            </a:r>
            <a:endParaRPr lang="ja-JP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9E11CF-EF54-4EC1-9198-A4014CF6E93C}"/>
              </a:ext>
            </a:extLst>
          </p:cNvPr>
          <p:cNvSpPr txBox="1"/>
          <p:nvPr/>
        </p:nvSpPr>
        <p:spPr>
          <a:xfrm>
            <a:off x="6094863" y="4318443"/>
            <a:ext cx="40446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周波数,時間の2次元に対して適用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F54FCCA-15B8-453C-994F-1512606B3039}"/>
              </a:ext>
            </a:extLst>
          </p:cNvPr>
          <p:cNvSpPr/>
          <p:nvPr/>
        </p:nvSpPr>
        <p:spPr>
          <a:xfrm>
            <a:off x="9946793" y="5112214"/>
            <a:ext cx="659781" cy="5947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94377E-4014-42C1-B0D9-81FECA1C8977}"/>
              </a:ext>
            </a:extLst>
          </p:cNvPr>
          <p:cNvSpPr/>
          <p:nvPr/>
        </p:nvSpPr>
        <p:spPr>
          <a:xfrm>
            <a:off x="6666476" y="4777679"/>
            <a:ext cx="1263804" cy="1189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9897A9-59DC-4D81-B183-EFA04D9A1873}"/>
              </a:ext>
            </a:extLst>
          </p:cNvPr>
          <p:cNvSpPr/>
          <p:nvPr/>
        </p:nvSpPr>
        <p:spPr>
          <a:xfrm>
            <a:off x="8459964" y="4777679"/>
            <a:ext cx="659780" cy="1189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D9F9F6-B2A5-4013-94B7-30D908EF6A8A}"/>
              </a:ext>
            </a:extLst>
          </p:cNvPr>
          <p:cNvSpPr/>
          <p:nvPr/>
        </p:nvSpPr>
        <p:spPr>
          <a:xfrm>
            <a:off x="11024744" y="4777679"/>
            <a:ext cx="659780" cy="1189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9" name="図 29">
            <a:extLst>
              <a:ext uri="{FF2B5EF4-FFF2-40B4-BE49-F238E27FC236}">
                <a16:creationId xmlns:a16="http://schemas.microsoft.com/office/drawing/2014/main" id="{A11BC4DB-53F5-402D-8D3A-E019C75C3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002" y="5294182"/>
            <a:ext cx="531543" cy="225223"/>
          </a:xfrm>
          <a:prstGeom prst="rect">
            <a:avLst/>
          </a:prstGeom>
        </p:spPr>
      </p:pic>
      <p:pic>
        <p:nvPicPr>
          <p:cNvPr id="30" name="図 30">
            <a:extLst>
              <a:ext uri="{FF2B5EF4-FFF2-40B4-BE49-F238E27FC236}">
                <a16:creationId xmlns:a16="http://schemas.microsoft.com/office/drawing/2014/main" id="{42FC4184-2770-4CBC-B194-FB0D173DF3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9860" y="5253231"/>
            <a:ext cx="340346" cy="307125"/>
          </a:xfrm>
          <a:prstGeom prst="rect">
            <a:avLst/>
          </a:prstGeom>
        </p:spPr>
      </p:pic>
      <p:pic>
        <p:nvPicPr>
          <p:cNvPr id="31" name="図 31">
            <a:extLst>
              <a:ext uri="{FF2B5EF4-FFF2-40B4-BE49-F238E27FC236}">
                <a16:creationId xmlns:a16="http://schemas.microsoft.com/office/drawing/2014/main" id="{7F0EC6B2-69D1-47A9-A651-B2898E694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9032" y="5287985"/>
            <a:ext cx="297136" cy="264610"/>
          </a:xfrm>
          <a:prstGeom prst="rect">
            <a:avLst/>
          </a:prstGeom>
        </p:spPr>
      </p:pic>
      <p:pic>
        <p:nvPicPr>
          <p:cNvPr id="32" name="図 32">
            <a:extLst>
              <a:ext uri="{FF2B5EF4-FFF2-40B4-BE49-F238E27FC236}">
                <a16:creationId xmlns:a16="http://schemas.microsoft.com/office/drawing/2014/main" id="{AE54C69A-0C41-4834-B744-EA6E5234B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7678" y="5198160"/>
            <a:ext cx="264147" cy="29690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45657D-5770-457B-9CD1-D28A436C8112}"/>
              </a:ext>
            </a:extLst>
          </p:cNvPr>
          <p:cNvSpPr txBox="1"/>
          <p:nvPr/>
        </p:nvSpPr>
        <p:spPr>
          <a:xfrm>
            <a:off x="7977227" y="5274323"/>
            <a:ext cx="4297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=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D5C4F1-6383-4826-94A8-536E215CC04A}"/>
              </a:ext>
            </a:extLst>
          </p:cNvPr>
          <p:cNvSpPr txBox="1"/>
          <p:nvPr/>
        </p:nvSpPr>
        <p:spPr>
          <a:xfrm>
            <a:off x="9154384" y="5271872"/>
            <a:ext cx="4297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×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EC24E-D5A1-4CCC-8B9D-DD867B2CCBAB}"/>
              </a:ext>
            </a:extLst>
          </p:cNvPr>
          <p:cNvSpPr txBox="1"/>
          <p:nvPr/>
        </p:nvSpPr>
        <p:spPr>
          <a:xfrm>
            <a:off x="10607056" y="5273880"/>
            <a:ext cx="4297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×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437038-CE3D-48D0-9251-8DBC86302ED1}"/>
              </a:ext>
            </a:extLst>
          </p:cNvPr>
          <p:cNvGrpSpPr/>
          <p:nvPr/>
        </p:nvGrpSpPr>
        <p:grpSpPr>
          <a:xfrm>
            <a:off x="721179" y="1333726"/>
            <a:ext cx="2867479" cy="1831976"/>
            <a:chOff x="1129393" y="2304369"/>
            <a:chExt cx="2867479" cy="1831976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42A831D-004C-4A3C-A3B9-8692A4406704}"/>
                </a:ext>
              </a:extLst>
            </p:cNvPr>
            <p:cNvCxnSpPr>
              <a:cxnSpLocks/>
            </p:cNvCxnSpPr>
            <p:nvPr/>
          </p:nvCxnSpPr>
          <p:spPr>
            <a:xfrm>
              <a:off x="1608816" y="2869743"/>
              <a:ext cx="1872255" cy="353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7B8FCD61-6754-4AFA-85E9-06158FE2C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8497" y="2374352"/>
              <a:ext cx="5533" cy="1683746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2ED5953-BB4C-4309-A2A7-765AFC36A3BC}"/>
                </a:ext>
              </a:extLst>
            </p:cNvPr>
            <p:cNvSpPr/>
            <p:nvPr/>
          </p:nvSpPr>
          <p:spPr>
            <a:xfrm>
              <a:off x="1611086" y="2391229"/>
              <a:ext cx="1877785" cy="1641928"/>
            </a:xfrm>
            <a:prstGeom prst="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9" name="フローチャート: 結合子 38">
              <a:extLst>
                <a:ext uri="{FF2B5EF4-FFF2-40B4-BE49-F238E27FC236}">
                  <a16:creationId xmlns:a16="http://schemas.microsoft.com/office/drawing/2014/main" id="{38C4E78F-DF44-40B1-830B-C7C4D5682740}"/>
                </a:ext>
              </a:extLst>
            </p:cNvPr>
            <p:cNvSpPr/>
            <p:nvPr/>
          </p:nvSpPr>
          <p:spPr>
            <a:xfrm>
              <a:off x="1531256" y="2329541"/>
              <a:ext cx="163286" cy="18142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0" name="フローチャート: 結合子 39">
              <a:extLst>
                <a:ext uri="{FF2B5EF4-FFF2-40B4-BE49-F238E27FC236}">
                  <a16:creationId xmlns:a16="http://schemas.microsoft.com/office/drawing/2014/main" id="{DBE8F7CB-6D40-477D-BCC4-E8CD18525173}"/>
                </a:ext>
              </a:extLst>
            </p:cNvPr>
            <p:cNvSpPr/>
            <p:nvPr/>
          </p:nvSpPr>
          <p:spPr>
            <a:xfrm>
              <a:off x="3390898" y="2329540"/>
              <a:ext cx="163286" cy="18142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フローチャート: 結合子 40">
              <a:extLst>
                <a:ext uri="{FF2B5EF4-FFF2-40B4-BE49-F238E27FC236}">
                  <a16:creationId xmlns:a16="http://schemas.microsoft.com/office/drawing/2014/main" id="{88FBD9AA-82DF-49C3-AE29-5CF43453243E}"/>
                </a:ext>
              </a:extLst>
            </p:cNvPr>
            <p:cNvSpPr/>
            <p:nvPr/>
          </p:nvSpPr>
          <p:spPr>
            <a:xfrm>
              <a:off x="3409040" y="3944254"/>
              <a:ext cx="163286" cy="18142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フローチャート: 結合子 41">
              <a:extLst>
                <a:ext uri="{FF2B5EF4-FFF2-40B4-BE49-F238E27FC236}">
                  <a16:creationId xmlns:a16="http://schemas.microsoft.com/office/drawing/2014/main" id="{D9A8CEE7-0662-40C6-A8E7-315862FDB1D6}"/>
                </a:ext>
              </a:extLst>
            </p:cNvPr>
            <p:cNvSpPr/>
            <p:nvPr/>
          </p:nvSpPr>
          <p:spPr>
            <a:xfrm>
              <a:off x="1531253" y="3944254"/>
              <a:ext cx="163286" cy="18142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43" name="図 14">
              <a:extLst>
                <a:ext uri="{FF2B5EF4-FFF2-40B4-BE49-F238E27FC236}">
                  <a16:creationId xmlns:a16="http://schemas.microsoft.com/office/drawing/2014/main" id="{17BBD782-54A7-4389-BB40-C6EDF87CB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9393" y="2304369"/>
              <a:ext cx="326572" cy="208190"/>
            </a:xfrm>
            <a:prstGeom prst="rect">
              <a:avLst/>
            </a:prstGeom>
          </p:spPr>
        </p:pic>
        <p:pic>
          <p:nvPicPr>
            <p:cNvPr id="44" name="図 15">
              <a:extLst>
                <a:ext uri="{FF2B5EF4-FFF2-40B4-BE49-F238E27FC236}">
                  <a16:creationId xmlns:a16="http://schemas.microsoft.com/office/drawing/2014/main" id="{5E2D7E37-7D5B-436C-A46F-DB54CFD5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29393" y="3919083"/>
              <a:ext cx="326572" cy="208190"/>
            </a:xfrm>
            <a:prstGeom prst="rect">
              <a:avLst/>
            </a:prstGeom>
          </p:spPr>
        </p:pic>
        <p:pic>
          <p:nvPicPr>
            <p:cNvPr id="45" name="図 17">
              <a:extLst>
                <a:ext uri="{FF2B5EF4-FFF2-40B4-BE49-F238E27FC236}">
                  <a16:creationId xmlns:a16="http://schemas.microsoft.com/office/drawing/2014/main" id="{74BE4117-50F8-461B-B829-729F2B3B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68486" y="2331583"/>
              <a:ext cx="328386" cy="208190"/>
            </a:xfrm>
            <a:prstGeom prst="rect">
              <a:avLst/>
            </a:prstGeom>
          </p:spPr>
        </p:pic>
        <p:pic>
          <p:nvPicPr>
            <p:cNvPr id="46" name="図 18">
              <a:extLst>
                <a:ext uri="{FF2B5EF4-FFF2-40B4-BE49-F238E27FC236}">
                  <a16:creationId xmlns:a16="http://schemas.microsoft.com/office/drawing/2014/main" id="{24DDB0AA-3D71-43BE-901A-785AE74F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68484" y="3928155"/>
              <a:ext cx="328386" cy="208190"/>
            </a:xfrm>
            <a:prstGeom prst="rect">
              <a:avLst/>
            </a:prstGeom>
          </p:spPr>
        </p:pic>
        <p:sp>
          <p:nvSpPr>
            <p:cNvPr id="47" name="フローチャート: 結合子 46">
              <a:extLst>
                <a:ext uri="{FF2B5EF4-FFF2-40B4-BE49-F238E27FC236}">
                  <a16:creationId xmlns:a16="http://schemas.microsoft.com/office/drawing/2014/main" id="{2F4DAD06-ADD2-430D-8F5D-1C638A9F1381}"/>
                </a:ext>
              </a:extLst>
            </p:cNvPr>
            <p:cNvSpPr/>
            <p:nvPr/>
          </p:nvSpPr>
          <p:spPr>
            <a:xfrm>
              <a:off x="2057397" y="2783111"/>
              <a:ext cx="163286" cy="18142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48" name="図 21" descr="アイコン が含まれている画像&#10;&#10;説明は自動で生成されたものです">
              <a:extLst>
                <a:ext uri="{FF2B5EF4-FFF2-40B4-BE49-F238E27FC236}">
                  <a16:creationId xmlns:a16="http://schemas.microsoft.com/office/drawing/2014/main" id="{78AD08DA-50C4-4D1F-81F2-ED1AE7A6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63548" y="2952069"/>
              <a:ext cx="389618" cy="255360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24AE14-F716-4EBD-B2D5-9096563B0EAB}"/>
              </a:ext>
            </a:extLst>
          </p:cNvPr>
          <p:cNvGrpSpPr/>
          <p:nvPr/>
        </p:nvGrpSpPr>
        <p:grpSpPr>
          <a:xfrm>
            <a:off x="3989609" y="1966143"/>
            <a:ext cx="1514932" cy="1070432"/>
            <a:chOff x="4688109" y="2301786"/>
            <a:chExt cx="2449289" cy="1696360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CC4E6551-7E67-4508-874D-702190E1D1FB}"/>
                </a:ext>
              </a:extLst>
            </p:cNvPr>
            <p:cNvCxnSpPr>
              <a:cxnSpLocks/>
            </p:cNvCxnSpPr>
            <p:nvPr/>
          </p:nvCxnSpPr>
          <p:spPr>
            <a:xfrm>
              <a:off x="4737734" y="3994607"/>
              <a:ext cx="1300754" cy="353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5A497DE-6F22-4CCE-A6B9-ACE0047466E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090" y="3314249"/>
              <a:ext cx="1300754" cy="353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243B19B1-7F81-4FA2-AB9C-F1797CD53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947" y="3308717"/>
              <a:ext cx="1055826" cy="68588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1C391C09-F783-4100-9542-9FE77A046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803" y="3308716"/>
              <a:ext cx="1055826" cy="685889"/>
            </a:xfrm>
            <a:prstGeom prst="straightConnector1">
              <a:avLst/>
            </a:prstGeom>
            <a:ln w="28575">
              <a:solidFill>
                <a:schemeClr val="bg2">
                  <a:lumMod val="9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A31E485D-63BF-4837-8B2B-A4AB90AB8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1271" y="3553644"/>
              <a:ext cx="5531" cy="440961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ED38AF8-A8C0-47B8-BAED-05F62E0A8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8483" y="3343724"/>
              <a:ext cx="3540" cy="640530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0C07F5D-5ABD-4DF2-AA83-ED25C22FA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627" y="2301786"/>
              <a:ext cx="5531" cy="102153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3AFB823A-2F85-4ADA-ABF2-D89076304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554" y="2700929"/>
              <a:ext cx="5531" cy="631459"/>
            </a:xfrm>
            <a:prstGeom prst="straightConnector1">
              <a:avLst/>
            </a:prstGeom>
            <a:ln w="28575">
              <a:solidFill>
                <a:schemeClr val="bg2">
                  <a:lumMod val="1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5BFC6F4B-B447-49F7-B9FE-33BBE736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0517" y="3335931"/>
              <a:ext cx="1318895" cy="20510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9E990CF-1849-4308-BF19-73B97A0922DB}"/>
                </a:ext>
              </a:extLst>
            </p:cNvPr>
            <p:cNvCxnSpPr>
              <a:cxnSpLocks/>
            </p:cNvCxnSpPr>
            <p:nvPr/>
          </p:nvCxnSpPr>
          <p:spPr>
            <a:xfrm>
              <a:off x="5817229" y="2416175"/>
              <a:ext cx="1228183" cy="31196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0CFEAC22-966F-4EA1-97C4-5FB7F01D2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0665" y="2447455"/>
              <a:ext cx="1046752" cy="1039672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フローチャート: 結合子 60">
              <a:extLst>
                <a:ext uri="{FF2B5EF4-FFF2-40B4-BE49-F238E27FC236}">
                  <a16:creationId xmlns:a16="http://schemas.microsoft.com/office/drawing/2014/main" id="{B8EEBDC5-5C52-43AD-A801-9BDD2CF447B2}"/>
                </a:ext>
              </a:extLst>
            </p:cNvPr>
            <p:cNvSpPr/>
            <p:nvPr/>
          </p:nvSpPr>
          <p:spPr>
            <a:xfrm>
              <a:off x="6039752" y="2438397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2" name="フローチャート: 結合子 61">
              <a:extLst>
                <a:ext uri="{FF2B5EF4-FFF2-40B4-BE49-F238E27FC236}">
                  <a16:creationId xmlns:a16="http://schemas.microsoft.com/office/drawing/2014/main" id="{899E74B6-51F4-416F-B4F0-61E741BF4AC6}"/>
                </a:ext>
              </a:extLst>
            </p:cNvPr>
            <p:cNvSpPr/>
            <p:nvPr/>
          </p:nvSpPr>
          <p:spPr>
            <a:xfrm>
              <a:off x="6375394" y="2520039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3" name="フローチャート: 結合子 62">
              <a:extLst>
                <a:ext uri="{FF2B5EF4-FFF2-40B4-BE49-F238E27FC236}">
                  <a16:creationId xmlns:a16="http://schemas.microsoft.com/office/drawing/2014/main" id="{C29FAF2D-6FAA-4355-933C-515D905899DC}"/>
                </a:ext>
              </a:extLst>
            </p:cNvPr>
            <p:cNvSpPr/>
            <p:nvPr/>
          </p:nvSpPr>
          <p:spPr>
            <a:xfrm>
              <a:off x="6738252" y="2619825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4" name="フローチャート: 結合子 63">
              <a:extLst>
                <a:ext uri="{FF2B5EF4-FFF2-40B4-BE49-F238E27FC236}">
                  <a16:creationId xmlns:a16="http://schemas.microsoft.com/office/drawing/2014/main" id="{71CAE3C7-B981-4854-9FF5-4D2D3945608F}"/>
                </a:ext>
              </a:extLst>
            </p:cNvPr>
            <p:cNvSpPr/>
            <p:nvPr/>
          </p:nvSpPr>
          <p:spPr>
            <a:xfrm>
              <a:off x="5386608" y="3399967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5" name="フローチャート: 結合子 64">
              <a:extLst>
                <a:ext uri="{FF2B5EF4-FFF2-40B4-BE49-F238E27FC236}">
                  <a16:creationId xmlns:a16="http://schemas.microsoft.com/office/drawing/2014/main" id="{9A3D4B61-F8E2-402A-9B84-6671CFA83C9E}"/>
                </a:ext>
              </a:extLst>
            </p:cNvPr>
            <p:cNvSpPr/>
            <p:nvPr/>
          </p:nvSpPr>
          <p:spPr>
            <a:xfrm>
              <a:off x="5032821" y="3445323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6" name="フローチャート: 結合子 65">
              <a:extLst>
                <a:ext uri="{FF2B5EF4-FFF2-40B4-BE49-F238E27FC236}">
                  <a16:creationId xmlns:a16="http://schemas.microsoft.com/office/drawing/2014/main" id="{55627B48-4195-4E84-A189-684DBE9039A6}"/>
                </a:ext>
              </a:extLst>
            </p:cNvPr>
            <p:cNvSpPr/>
            <p:nvPr/>
          </p:nvSpPr>
          <p:spPr>
            <a:xfrm>
              <a:off x="5695035" y="3345537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ADBB064E-48A3-47A5-B10B-0D365E63D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6307" y="2529097"/>
              <a:ext cx="1010467" cy="912672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2BB7752-390F-4C5D-8FDB-9049DC06C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878" y="2637953"/>
              <a:ext cx="1055823" cy="767529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E6EE3B5D-1D46-4A05-9206-DE63995D4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8519" y="2746810"/>
              <a:ext cx="1028610" cy="577029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E8BF026A-6FD7-407A-8D13-00E5B81AD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76" y="2365808"/>
              <a:ext cx="1046752" cy="1094101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フローチャート: 結合子 70">
              <a:extLst>
                <a:ext uri="{FF2B5EF4-FFF2-40B4-BE49-F238E27FC236}">
                  <a16:creationId xmlns:a16="http://schemas.microsoft.com/office/drawing/2014/main" id="{80A2556B-986D-491E-B564-C27360B376FB}"/>
                </a:ext>
              </a:extLst>
            </p:cNvPr>
            <p:cNvSpPr/>
            <p:nvPr/>
          </p:nvSpPr>
          <p:spPr>
            <a:xfrm>
              <a:off x="6021608" y="3291110"/>
              <a:ext cx="54431" cy="54429"/>
            </a:xfrm>
            <a:prstGeom prst="flowChartConnector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2" name="フローチャート: 結合子 71">
              <a:extLst>
                <a:ext uri="{FF2B5EF4-FFF2-40B4-BE49-F238E27FC236}">
                  <a16:creationId xmlns:a16="http://schemas.microsoft.com/office/drawing/2014/main" id="{78770AC7-0B53-4C55-ACFC-A14CDB35119D}"/>
                </a:ext>
              </a:extLst>
            </p:cNvPr>
            <p:cNvSpPr/>
            <p:nvPr/>
          </p:nvSpPr>
          <p:spPr>
            <a:xfrm>
              <a:off x="6983182" y="2647040"/>
              <a:ext cx="154216" cy="16328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3" name="フローチャート: 結合子 72">
              <a:extLst>
                <a:ext uri="{FF2B5EF4-FFF2-40B4-BE49-F238E27FC236}">
                  <a16:creationId xmlns:a16="http://schemas.microsoft.com/office/drawing/2014/main" id="{4C8F60B9-110C-4F64-9860-627BBB7A61A9}"/>
                </a:ext>
              </a:extLst>
            </p:cNvPr>
            <p:cNvSpPr/>
            <p:nvPr/>
          </p:nvSpPr>
          <p:spPr>
            <a:xfrm>
              <a:off x="5704109" y="2302325"/>
              <a:ext cx="154216" cy="16328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4" name="フローチャート: 結合子 73">
              <a:extLst>
                <a:ext uri="{FF2B5EF4-FFF2-40B4-BE49-F238E27FC236}">
                  <a16:creationId xmlns:a16="http://schemas.microsoft.com/office/drawing/2014/main" id="{4F7C0473-3662-4858-BE15-B134FD314F70}"/>
                </a:ext>
              </a:extLst>
            </p:cNvPr>
            <p:cNvSpPr/>
            <p:nvPr/>
          </p:nvSpPr>
          <p:spPr>
            <a:xfrm>
              <a:off x="5976253" y="3254825"/>
              <a:ext cx="154216" cy="16328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5" name="フローチャート: 結合子 74">
              <a:extLst>
                <a:ext uri="{FF2B5EF4-FFF2-40B4-BE49-F238E27FC236}">
                  <a16:creationId xmlns:a16="http://schemas.microsoft.com/office/drawing/2014/main" id="{29286AE0-4994-4C67-8E15-84FFB905B19C}"/>
                </a:ext>
              </a:extLst>
            </p:cNvPr>
            <p:cNvSpPr/>
            <p:nvPr/>
          </p:nvSpPr>
          <p:spPr>
            <a:xfrm>
              <a:off x="4688109" y="3436253"/>
              <a:ext cx="154216" cy="16328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5D52E4E-1CC7-45B5-BB95-78D13E880D75}"/>
              </a:ext>
            </a:extLst>
          </p:cNvPr>
          <p:cNvCxnSpPr>
            <a:cxnSpLocks/>
          </p:cNvCxnSpPr>
          <p:nvPr/>
        </p:nvCxnSpPr>
        <p:spPr>
          <a:xfrm flipV="1">
            <a:off x="1565909" y="4255326"/>
            <a:ext cx="321040" cy="553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FCF18EB-D460-47BC-AC50-0E233636FCA5}"/>
              </a:ext>
            </a:extLst>
          </p:cNvPr>
          <p:cNvCxnSpPr>
            <a:cxnSpLocks/>
          </p:cNvCxnSpPr>
          <p:nvPr/>
        </p:nvCxnSpPr>
        <p:spPr>
          <a:xfrm flipV="1">
            <a:off x="2536551" y="4255325"/>
            <a:ext cx="321040" cy="553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18A5ACF-B1BE-4F94-8714-FC6D7FF7968D}"/>
              </a:ext>
            </a:extLst>
          </p:cNvPr>
          <p:cNvCxnSpPr>
            <a:cxnSpLocks/>
          </p:cNvCxnSpPr>
          <p:nvPr/>
        </p:nvCxnSpPr>
        <p:spPr>
          <a:xfrm flipV="1">
            <a:off x="3516265" y="4255325"/>
            <a:ext cx="321040" cy="553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83ED46C-D1A2-4DC5-9DD0-CF021ABA1969}"/>
              </a:ext>
            </a:extLst>
          </p:cNvPr>
          <p:cNvCxnSpPr>
            <a:cxnSpLocks/>
          </p:cNvCxnSpPr>
          <p:nvPr/>
        </p:nvCxnSpPr>
        <p:spPr>
          <a:xfrm flipV="1">
            <a:off x="4505050" y="4255325"/>
            <a:ext cx="321040" cy="553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9D32812-ED76-4903-A70E-5E43B6B3C103}"/>
              </a:ext>
            </a:extLst>
          </p:cNvPr>
          <p:cNvSpPr txBox="1"/>
          <p:nvPr/>
        </p:nvSpPr>
        <p:spPr>
          <a:xfrm>
            <a:off x="4105069" y="1332112"/>
            <a:ext cx="15164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latin typeface="メイリオ"/>
                <a:ea typeface="メイリオ"/>
                <a:cs typeface="Calibri"/>
              </a:rPr>
              <a:t>サンプル点間を4点を通る曲面で近似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64D5CCE-3C61-411D-8646-C1790AB90875}"/>
              </a:ext>
            </a:extLst>
          </p:cNvPr>
          <p:cNvSpPr/>
          <p:nvPr/>
        </p:nvSpPr>
        <p:spPr>
          <a:xfrm>
            <a:off x="4116021" y="1298088"/>
            <a:ext cx="1487714" cy="489858"/>
          </a:xfrm>
          <a:prstGeom prst="wedgeRectCallou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/>
              <a:ea typeface="メイリオ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1027FA-AD1C-4BB2-B710-BC4FB7006CF9}"/>
              </a:ext>
            </a:extLst>
          </p:cNvPr>
          <p:cNvCxnSpPr>
            <a:cxnSpLocks/>
          </p:cNvCxnSpPr>
          <p:nvPr/>
        </p:nvCxnSpPr>
        <p:spPr>
          <a:xfrm flipV="1">
            <a:off x="5863313" y="859423"/>
            <a:ext cx="3541" cy="5475604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A5BA669-D5F3-41A1-96B3-F0BC1AD3F1FD}"/>
              </a:ext>
            </a:extLst>
          </p:cNvPr>
          <p:cNvSpPr txBox="1"/>
          <p:nvPr/>
        </p:nvSpPr>
        <p:spPr>
          <a:xfrm>
            <a:off x="6990728" y="6202850"/>
            <a:ext cx="9863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solidFill>
                  <a:schemeClr val="bg2">
                    <a:lumMod val="75000"/>
                  </a:schemeClr>
                </a:solidFill>
                <a:latin typeface="メイリオ"/>
                <a:ea typeface="メイリオ"/>
                <a:cs typeface="Calibri"/>
              </a:rPr>
              <a:t>M(&gt;N)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1E32C881-310C-4A97-B8C3-ED2F122FE2AF}"/>
              </a:ext>
            </a:extLst>
          </p:cNvPr>
          <p:cNvSpPr/>
          <p:nvPr/>
        </p:nvSpPr>
        <p:spPr>
          <a:xfrm rot="5400000">
            <a:off x="7300287" y="5458597"/>
            <a:ext cx="72082" cy="129745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4" name="右中かっこ 113">
            <a:extLst>
              <a:ext uri="{FF2B5EF4-FFF2-40B4-BE49-F238E27FC236}">
                <a16:creationId xmlns:a16="http://schemas.microsoft.com/office/drawing/2014/main" id="{762E6888-AAEA-4A3E-BF4F-2B23AC012E1A}"/>
              </a:ext>
            </a:extLst>
          </p:cNvPr>
          <p:cNvSpPr/>
          <p:nvPr/>
        </p:nvSpPr>
        <p:spPr>
          <a:xfrm rot="10800000">
            <a:off x="6497098" y="4727489"/>
            <a:ext cx="72082" cy="129745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5A6D4FF-58A3-4869-AB9A-7799F1422485}"/>
              </a:ext>
            </a:extLst>
          </p:cNvPr>
          <p:cNvSpPr txBox="1"/>
          <p:nvPr/>
        </p:nvSpPr>
        <p:spPr>
          <a:xfrm>
            <a:off x="6125754" y="5286391"/>
            <a:ext cx="3684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solidFill>
                  <a:schemeClr val="bg2">
                    <a:lumMod val="75000"/>
                  </a:schemeClr>
                </a:solidFill>
                <a:latin typeface="メイリオ"/>
                <a:ea typeface="メイリオ"/>
                <a:cs typeface="Calibri"/>
              </a:rPr>
              <a:t>M</a:t>
            </a:r>
          </a:p>
        </p:txBody>
      </p:sp>
      <p:sp>
        <p:nvSpPr>
          <p:cNvPr id="116" name="右中かっこ 115">
            <a:extLst>
              <a:ext uri="{FF2B5EF4-FFF2-40B4-BE49-F238E27FC236}">
                <a16:creationId xmlns:a16="http://schemas.microsoft.com/office/drawing/2014/main" id="{E68F36F3-35B7-4E65-9D04-7DFD17F85632}"/>
              </a:ext>
            </a:extLst>
          </p:cNvPr>
          <p:cNvSpPr/>
          <p:nvPr/>
        </p:nvSpPr>
        <p:spPr>
          <a:xfrm rot="10800000">
            <a:off x="9720154" y="5036407"/>
            <a:ext cx="133865" cy="68991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7" name="右中かっこ 116">
            <a:extLst>
              <a:ext uri="{FF2B5EF4-FFF2-40B4-BE49-F238E27FC236}">
                <a16:creationId xmlns:a16="http://schemas.microsoft.com/office/drawing/2014/main" id="{E477B569-59A0-46F8-B55F-C5E4C0CBEA5D}"/>
              </a:ext>
            </a:extLst>
          </p:cNvPr>
          <p:cNvSpPr/>
          <p:nvPr/>
        </p:nvSpPr>
        <p:spPr>
          <a:xfrm rot="5400000">
            <a:off x="10214424" y="5551272"/>
            <a:ext cx="133865" cy="68991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D76C4E40-014B-4BA6-BFF2-629E54A16E82}"/>
              </a:ext>
            </a:extLst>
          </p:cNvPr>
          <p:cNvSpPr txBox="1"/>
          <p:nvPr/>
        </p:nvSpPr>
        <p:spPr>
          <a:xfrm>
            <a:off x="10131404" y="5976309"/>
            <a:ext cx="3684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solidFill>
                  <a:schemeClr val="bg2">
                    <a:lumMod val="75000"/>
                  </a:schemeClr>
                </a:solidFill>
                <a:latin typeface="メイリオ"/>
                <a:ea typeface="メイリオ"/>
                <a:cs typeface="Calibri"/>
              </a:rPr>
              <a:t>N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6E3EDB8-6E60-4B85-B582-025E849040B8}"/>
              </a:ext>
            </a:extLst>
          </p:cNvPr>
          <p:cNvSpPr txBox="1"/>
          <p:nvPr/>
        </p:nvSpPr>
        <p:spPr>
          <a:xfrm>
            <a:off x="9451782" y="5265796"/>
            <a:ext cx="3684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solidFill>
                  <a:schemeClr val="bg2">
                    <a:lumMod val="75000"/>
                  </a:schemeClr>
                </a:solidFill>
                <a:latin typeface="メイリオ"/>
                <a:ea typeface="メイリオ"/>
                <a:cs typeface="Calibri"/>
              </a:rPr>
              <a:t>N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FBFB46B-B4D1-470C-BE9B-B3019E350A5E}"/>
              </a:ext>
            </a:extLst>
          </p:cNvPr>
          <p:cNvSpPr txBox="1"/>
          <p:nvPr/>
        </p:nvSpPr>
        <p:spPr>
          <a:xfrm>
            <a:off x="1788176" y="2248571"/>
            <a:ext cx="12899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solidFill>
                  <a:srgbClr val="0000FF"/>
                </a:solidFill>
                <a:latin typeface="メイリオ"/>
                <a:ea typeface="メイリオ"/>
                <a:cs typeface="Calibri"/>
              </a:rPr>
              <a:t>(補間したい点)</a:t>
            </a:r>
            <a:endParaRPr lang="ja-JP" altLang="en-US" sz="1200" dirty="0">
              <a:solidFill>
                <a:srgbClr val="0000FF"/>
              </a:solidFill>
              <a:latin typeface="メイリオ"/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30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5" descr="ダイアグラム&#10;&#10;説明は自動で生成されたものです">
            <a:extLst>
              <a:ext uri="{FF2B5EF4-FFF2-40B4-BE49-F238E27FC236}">
                <a16:creationId xmlns:a16="http://schemas.microsoft.com/office/drawing/2014/main" id="{DC6EAB5E-5543-4665-8A4B-16532C81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31" y="139870"/>
            <a:ext cx="2794686" cy="198566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36EBF1-62D3-481C-99AD-0FFCC63956C4}"/>
              </a:ext>
            </a:extLst>
          </p:cNvPr>
          <p:cNvSpPr txBox="1"/>
          <p:nvPr/>
        </p:nvSpPr>
        <p:spPr>
          <a:xfrm>
            <a:off x="1089513" y="3608647"/>
            <a:ext cx="38864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b="1" u="sng">
                <a:latin typeface="メイリオ"/>
                <a:ea typeface="メイリオ"/>
                <a:cs typeface="Calibri"/>
              </a:rPr>
              <a:t>パラメータ    の学習（最尤推定）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A976A4-0E0E-4BB6-8B7C-462801EC295F}"/>
              </a:ext>
            </a:extLst>
          </p:cNvPr>
          <p:cNvSpPr txBox="1"/>
          <p:nvPr/>
        </p:nvSpPr>
        <p:spPr>
          <a:xfrm>
            <a:off x="197974" y="175516"/>
            <a:ext cx="1963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手法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6BE96F-0611-4F97-A330-10DD4B7A8619}"/>
              </a:ext>
            </a:extLst>
          </p:cNvPr>
          <p:cNvSpPr txBox="1"/>
          <p:nvPr/>
        </p:nvSpPr>
        <p:spPr>
          <a:xfrm>
            <a:off x="703916" y="760496"/>
            <a:ext cx="2942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 u="sng">
                <a:latin typeface="メイリオ"/>
                <a:ea typeface="メイリオ"/>
                <a:cs typeface="Calibri"/>
              </a:rPr>
              <a:t>ガウス過程回帰（GP）</a:t>
            </a:r>
            <a:endParaRPr lang="ja-JP" altLang="en-US" b="1" u="sng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AB23C7-E184-4F85-8AA7-B62A6E190B48}"/>
              </a:ext>
            </a:extLst>
          </p:cNvPr>
          <p:cNvSpPr txBox="1"/>
          <p:nvPr/>
        </p:nvSpPr>
        <p:spPr>
          <a:xfrm>
            <a:off x="1089513" y="1269358"/>
            <a:ext cx="57242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b="1" u="sng">
                <a:latin typeface="メイリオ"/>
                <a:ea typeface="メイリオ"/>
                <a:cs typeface="Calibri"/>
              </a:rPr>
              <a:t>2次元無線チャネルを結合ガウス分布でモデリング</a:t>
            </a:r>
            <a:endParaRPr lang="ja-JP" b="1" u="sng">
              <a:ea typeface="ＭＳ Ｐゴシック"/>
              <a:cs typeface="Calibri"/>
            </a:endParaRPr>
          </a:p>
        </p:txBody>
      </p:sp>
      <p:pic>
        <p:nvPicPr>
          <p:cNvPr id="2" name="図 2">
            <a:extLst>
              <a:ext uri="{FF2B5EF4-FFF2-40B4-BE49-F238E27FC236}">
                <a16:creationId xmlns:a16="http://schemas.microsoft.com/office/drawing/2014/main" id="{F8A78E65-2168-487A-95D1-5B894E1D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75" y="1710807"/>
            <a:ext cx="2306171" cy="319427"/>
          </a:xfrm>
          <a:prstGeom prst="rect">
            <a:avLst/>
          </a:prstGeom>
        </p:spPr>
      </p:pic>
      <p:pic>
        <p:nvPicPr>
          <p:cNvPr id="3" name="図 5">
            <a:extLst>
              <a:ext uri="{FF2B5EF4-FFF2-40B4-BE49-F238E27FC236}">
                <a16:creationId xmlns:a16="http://schemas.microsoft.com/office/drawing/2014/main" id="{1D2CA83C-BDBF-4B98-9DF7-410E5675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22" y="3607249"/>
            <a:ext cx="106458" cy="193863"/>
          </a:xfrm>
          <a:prstGeom prst="rect">
            <a:avLst/>
          </a:prstGeom>
        </p:spPr>
      </p:pic>
      <p:pic>
        <p:nvPicPr>
          <p:cNvPr id="6" name="図 7" descr="\begin{align*}&#10;\begin{bmatrix}&#10;\mathbf{h}_\rm{obs} \\&#10;\mathbf{h}_\rm{loss} \\&#10;\end{bmatrix}&#10;\sim&#10;\mathcal{N}\left(&#10;%&#10;\left. &#10;%&#10;\begin{bmatrix}&#10;\mathbf{h}_\rm{obs} \\&#10;\mathbf{h}_\rm{loss} \\&#10;\end{bmatrix}&#10;%&#10;\right|&#10;%&#10;\begin{bmatrix}&#10;\mathbf{0} \\&#10;\mathbf{0} \\&#10;\end{bmatrix},&#10;%&#10;\begin{bmatrix}&#10;\mathbf{K_{\theta}}_\rm{obs, obs} &amp; \mathbf{K_{\theta}}_\rm{obs, loss} \\&#10;\mathbf{K_{\theta}}_\rm{loss, obs} &amp; \mathbf{K_{\theta}}_\rm{loss, loss} \\&#10;\end{bmatrix}&#10;%&#10;\right)&#10;\end{align*}&#10;">
            <a:extLst>
              <a:ext uri="{FF2B5EF4-FFF2-40B4-BE49-F238E27FC236}">
                <a16:creationId xmlns:a16="http://schemas.microsoft.com/office/drawing/2014/main" id="{62A87B6B-DD51-40AA-9426-7B068B832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119" y="2349431"/>
            <a:ext cx="5903471" cy="696226"/>
          </a:xfrm>
          <a:prstGeom prst="rect">
            <a:avLst/>
          </a:prstGeom>
        </p:spPr>
      </p:pic>
      <p:pic>
        <p:nvPicPr>
          <p:cNvPr id="8" name="図 8">
            <a:extLst>
              <a:ext uri="{FF2B5EF4-FFF2-40B4-BE49-F238E27FC236}">
                <a16:creationId xmlns:a16="http://schemas.microsoft.com/office/drawing/2014/main" id="{DAE71A3C-2DBF-41A2-98DE-A7729E79F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680" y="5249554"/>
            <a:ext cx="5685485" cy="343762"/>
          </a:xfrm>
          <a:prstGeom prst="rect">
            <a:avLst/>
          </a:prstGeom>
        </p:spPr>
      </p:pic>
      <p:pic>
        <p:nvPicPr>
          <p:cNvPr id="9" name="図 9" descr="\begin{align*}&#10;%&#10;&amp;\mathbf{\mu}_\mathrm{loss|obs} = \mathbf{K_{\theta}}_{\mathrm{loss, obs}} {\mathbf{K_{\theta}}_{\mathrm{obs, obs}}^{-1}} \mathbf{h}_\mathrm{obs} \\&#10;%&#10;&amp;\mathbf{\Sigma}_\mathrm{loss|obs} = \mathbf{K_{\theta}}_{\mathrm{loss, loss}} - \mathbf{K_{\theta}}_{\mathrm{loss, obs}} {\mathbf{K_{\theta}}_{\mathrm{obs, obs}}^{-1}} \mathbf{K_{\theta}}_{\mathrm{obs, loss}}&#10;\end{align*}&#10;">
            <a:extLst>
              <a:ext uri="{FF2B5EF4-FFF2-40B4-BE49-F238E27FC236}">
                <a16:creationId xmlns:a16="http://schemas.microsoft.com/office/drawing/2014/main" id="{978B8685-4B1C-4370-8A1E-8A4EC39EA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611" y="5806757"/>
            <a:ext cx="5746377" cy="790989"/>
          </a:xfrm>
          <a:prstGeom prst="rect">
            <a:avLst/>
          </a:prstGeom>
        </p:spPr>
      </p:pic>
      <p:pic>
        <p:nvPicPr>
          <p:cNvPr id="12" name="図 12">
            <a:extLst>
              <a:ext uri="{FF2B5EF4-FFF2-40B4-BE49-F238E27FC236}">
                <a16:creationId xmlns:a16="http://schemas.microsoft.com/office/drawing/2014/main" id="{91F1BC50-800D-4B6A-AA37-68D73C8BE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2608" y="3980712"/>
            <a:ext cx="1936378" cy="39754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ADB211-8E2D-4E5D-A74C-1E5BD9959063}"/>
              </a:ext>
            </a:extLst>
          </p:cNvPr>
          <p:cNvSpPr txBox="1"/>
          <p:nvPr/>
        </p:nvSpPr>
        <p:spPr>
          <a:xfrm>
            <a:off x="1075134" y="4877448"/>
            <a:ext cx="57242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b="1" u="sng">
                <a:latin typeface="メイリオ"/>
                <a:ea typeface="メイリオ"/>
                <a:cs typeface="Calibri"/>
              </a:rPr>
              <a:t>観測値の下での欠損値の事後分布を求める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F5C977D-6690-41AF-9DAD-F2353DA30457}"/>
              </a:ext>
            </a:extLst>
          </p:cNvPr>
          <p:cNvSpPr txBox="1"/>
          <p:nvPr/>
        </p:nvSpPr>
        <p:spPr>
          <a:xfrm>
            <a:off x="1245039" y="5899909"/>
            <a:ext cx="1454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solidFill>
                  <a:srgbClr val="00B050"/>
                </a:solidFill>
                <a:latin typeface="メイリオ"/>
                <a:ea typeface="メイリオ"/>
                <a:cs typeface="Calibri"/>
              </a:rPr>
              <a:t>欠損値の期待値</a:t>
            </a: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F01B2421-9AF3-4484-AC48-F3E6E98E7242}"/>
              </a:ext>
            </a:extLst>
          </p:cNvPr>
          <p:cNvSpPr/>
          <p:nvPr/>
        </p:nvSpPr>
        <p:spPr>
          <a:xfrm>
            <a:off x="2014100" y="2187389"/>
            <a:ext cx="190499" cy="112058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左大かっこ 19">
            <a:extLst>
              <a:ext uri="{FF2B5EF4-FFF2-40B4-BE49-F238E27FC236}">
                <a16:creationId xmlns:a16="http://schemas.microsoft.com/office/drawing/2014/main" id="{79B220F5-DC82-4DC0-85DD-ADB292AA51C5}"/>
              </a:ext>
            </a:extLst>
          </p:cNvPr>
          <p:cNvSpPr/>
          <p:nvPr/>
        </p:nvSpPr>
        <p:spPr>
          <a:xfrm rot="10800000">
            <a:off x="8726423" y="2187388"/>
            <a:ext cx="190499" cy="112058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6FF6C3-09BF-4584-A08E-EB874CE0A9BA}"/>
              </a:ext>
            </a:extLst>
          </p:cNvPr>
          <p:cNvSpPr txBox="1"/>
          <p:nvPr/>
        </p:nvSpPr>
        <p:spPr>
          <a:xfrm>
            <a:off x="2098041" y="2421032"/>
            <a:ext cx="8944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solidFill>
                  <a:srgbClr val="0000FF"/>
                </a:solidFill>
                <a:latin typeface="メイリオ"/>
                <a:ea typeface="メイリオ"/>
                <a:cs typeface="Calibri"/>
              </a:rPr>
              <a:t>観測値: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CCA8AB-9D09-4ECE-820E-65A7DFAF8356}"/>
              </a:ext>
            </a:extLst>
          </p:cNvPr>
          <p:cNvSpPr txBox="1"/>
          <p:nvPr/>
        </p:nvSpPr>
        <p:spPr>
          <a:xfrm>
            <a:off x="2098041" y="2802032"/>
            <a:ext cx="8944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solidFill>
                  <a:srgbClr val="FF0000"/>
                </a:solidFill>
                <a:latin typeface="メイリオ"/>
                <a:ea typeface="メイリオ"/>
                <a:cs typeface="Calibri"/>
              </a:rPr>
              <a:t>欠損値: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3E1A830-6A43-4C6D-B0AC-69B6DF2FADA4}"/>
              </a:ext>
            </a:extLst>
          </p:cNvPr>
          <p:cNvCxnSpPr>
            <a:cxnSpLocks/>
          </p:cNvCxnSpPr>
          <p:nvPr/>
        </p:nvCxnSpPr>
        <p:spPr>
          <a:xfrm>
            <a:off x="2923105" y="2670845"/>
            <a:ext cx="485395" cy="3536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B4122B4-DF56-4BA2-94C9-515103525F7C}"/>
              </a:ext>
            </a:extLst>
          </p:cNvPr>
          <p:cNvCxnSpPr>
            <a:cxnSpLocks/>
          </p:cNvCxnSpPr>
          <p:nvPr/>
        </p:nvCxnSpPr>
        <p:spPr>
          <a:xfrm>
            <a:off x="2923104" y="3018227"/>
            <a:ext cx="485395" cy="3536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C2F8EAF-5D5C-4B1D-AFD1-FE3C0EC84AC4}"/>
              </a:ext>
            </a:extLst>
          </p:cNvPr>
          <p:cNvCxnSpPr>
            <a:cxnSpLocks/>
          </p:cNvCxnSpPr>
          <p:nvPr/>
        </p:nvCxnSpPr>
        <p:spPr>
          <a:xfrm>
            <a:off x="4559163" y="2670845"/>
            <a:ext cx="485395" cy="3536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B213173-DA24-46F3-B929-4288A0D762CE}"/>
              </a:ext>
            </a:extLst>
          </p:cNvPr>
          <p:cNvCxnSpPr>
            <a:cxnSpLocks/>
          </p:cNvCxnSpPr>
          <p:nvPr/>
        </p:nvCxnSpPr>
        <p:spPr>
          <a:xfrm>
            <a:off x="4503133" y="3018227"/>
            <a:ext cx="485395" cy="3536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F76F41B-87A8-4984-A603-6108BEE863CC}"/>
              </a:ext>
            </a:extLst>
          </p:cNvPr>
          <p:cNvCxnSpPr>
            <a:cxnSpLocks/>
          </p:cNvCxnSpPr>
          <p:nvPr/>
        </p:nvCxnSpPr>
        <p:spPr>
          <a:xfrm>
            <a:off x="2057079" y="5597906"/>
            <a:ext cx="731922" cy="3536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6A4B9FA-E17C-4C9F-9658-D4F67E888EFB}"/>
              </a:ext>
            </a:extLst>
          </p:cNvPr>
          <p:cNvCxnSpPr>
            <a:cxnSpLocks/>
          </p:cNvCxnSpPr>
          <p:nvPr/>
        </p:nvCxnSpPr>
        <p:spPr>
          <a:xfrm>
            <a:off x="5172313" y="5597904"/>
            <a:ext cx="1157747" cy="3536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29FD28D-0391-44D1-BD55-D24E1EC40820}"/>
              </a:ext>
            </a:extLst>
          </p:cNvPr>
          <p:cNvCxnSpPr>
            <a:cxnSpLocks/>
          </p:cNvCxnSpPr>
          <p:nvPr/>
        </p:nvCxnSpPr>
        <p:spPr>
          <a:xfrm>
            <a:off x="2953549" y="5597906"/>
            <a:ext cx="608659" cy="3536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C892331-2BB4-4BDE-ACF2-FA236450C6B0}"/>
              </a:ext>
            </a:extLst>
          </p:cNvPr>
          <p:cNvCxnSpPr>
            <a:cxnSpLocks/>
          </p:cNvCxnSpPr>
          <p:nvPr/>
        </p:nvCxnSpPr>
        <p:spPr>
          <a:xfrm>
            <a:off x="2707018" y="6146991"/>
            <a:ext cx="1000865" cy="3536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0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 descr="カレンダー&#10;&#10;説明は自動で生成されたものです">
            <a:extLst>
              <a:ext uri="{FF2B5EF4-FFF2-40B4-BE49-F238E27FC236}">
                <a16:creationId xmlns:a16="http://schemas.microsoft.com/office/drawing/2014/main" id="{4EBDEB11-E5BE-4093-ADEE-3D458FC4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3" y="565694"/>
            <a:ext cx="6725556" cy="361296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64849-2815-4B75-A92D-CA2C778E200B}"/>
              </a:ext>
            </a:extLst>
          </p:cNvPr>
          <p:cNvSpPr txBox="1"/>
          <p:nvPr/>
        </p:nvSpPr>
        <p:spPr>
          <a:xfrm>
            <a:off x="197974" y="175516"/>
            <a:ext cx="1963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結果</a:t>
            </a:r>
            <a:endParaRPr lang="ja-JP" altLang="en-US" sz="2400" b="1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AD44B4-7C32-4270-819E-A829435191CB}"/>
              </a:ext>
            </a:extLst>
          </p:cNvPr>
          <p:cNvSpPr txBox="1"/>
          <p:nvPr/>
        </p:nvSpPr>
        <p:spPr>
          <a:xfrm>
            <a:off x="7699151" y="300045"/>
            <a:ext cx="4048952" cy="160043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>
                <a:latin typeface="メイリオ"/>
                <a:ea typeface="メイリオ"/>
                <a:cs typeface="Calibri"/>
              </a:rPr>
              <a:t>シミュレーション条件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入力サイズ(観測): 25×25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出力サイズ(補間): 100×100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正規化ドップラー: 0.1, 0.2, ..., 0.5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400">
                <a:latin typeface="メイリオ"/>
                <a:ea typeface="メイリオ"/>
                <a:cs typeface="Calibri"/>
              </a:rPr>
              <a:t>正規化遅延時間 : </a:t>
            </a:r>
            <a:r>
              <a:rPr lang="ja-JP" sz="1400">
                <a:latin typeface="Meiryo"/>
                <a:ea typeface="Meiryo"/>
                <a:cs typeface="Calibri"/>
              </a:rPr>
              <a:t>0.1, 0.2, ..., 0.5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>
                <a:latin typeface="Meiryo"/>
                <a:ea typeface="Meiryo"/>
                <a:cs typeface="Calibri"/>
              </a:rPr>
              <a:t>SNR=20 dB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ja-JP" sz="1400" dirty="0" err="1">
                <a:latin typeface="Meiryo"/>
                <a:ea typeface="Meiryo"/>
                <a:cs typeface="Calibri"/>
              </a:rPr>
              <a:t>RBFカーネル</a:t>
            </a:r>
            <a:r>
              <a:rPr lang="en-US" altLang="ja-JP" sz="1400" dirty="0">
                <a:latin typeface="Meiryo"/>
                <a:ea typeface="Meiryo"/>
                <a:cs typeface="Calibri"/>
              </a:rPr>
              <a:t>(最適化パラメータ数:3)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4CD9A0-7220-44E5-BADA-D3ABBD15B63E}"/>
              </a:ext>
            </a:extLst>
          </p:cNvPr>
          <p:cNvSpPr txBox="1"/>
          <p:nvPr/>
        </p:nvSpPr>
        <p:spPr>
          <a:xfrm>
            <a:off x="7786432" y="3401738"/>
            <a:ext cx="43483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sz="1600">
                <a:latin typeface="Meiryo"/>
                <a:ea typeface="Meiryo"/>
                <a:cs typeface="Calibri"/>
              </a:rPr>
              <a:t>性能：</a:t>
            </a:r>
            <a:r>
              <a:rPr lang="ja-JP" altLang="en-US" sz="1600" b="1">
                <a:latin typeface="メイリオ"/>
                <a:ea typeface="メイリオ"/>
                <a:cs typeface="Calibri"/>
              </a:rPr>
              <a:t>linear &lt; dft &lt; gp</a:t>
            </a:r>
            <a:endParaRPr lang="ja-JP" b="1"/>
          </a:p>
          <a:p>
            <a:pPr marL="285750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gpはdftと比較して</a:t>
            </a:r>
            <a:r>
              <a:rPr lang="ja-JP" altLang="en-US" sz="1600" b="1">
                <a:latin typeface="メイリオ"/>
                <a:ea typeface="メイリオ"/>
                <a:cs typeface="Calibri"/>
              </a:rPr>
              <a:t>MSEが約2/5倍</a:t>
            </a:r>
          </a:p>
        </p:txBody>
      </p:sp>
      <p:pic>
        <p:nvPicPr>
          <p:cNvPr id="4" name="図 5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515EF6E0-9663-46F7-9080-A8C64B59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1" y="4295503"/>
            <a:ext cx="6090555" cy="2430777"/>
          </a:xfrm>
          <a:prstGeom prst="rect">
            <a:avLst/>
          </a:prstGeom>
        </p:spPr>
      </p:pic>
      <p:pic>
        <p:nvPicPr>
          <p:cNvPr id="5" name="図 5">
            <a:extLst>
              <a:ext uri="{FF2B5EF4-FFF2-40B4-BE49-F238E27FC236}">
                <a16:creationId xmlns:a16="http://schemas.microsoft.com/office/drawing/2014/main" id="{17A4B52F-801A-428A-9520-E6CA42F9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429" y="4668754"/>
            <a:ext cx="1514475" cy="16287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AB542E-CAAB-4610-84C7-0F76BA2760EB}"/>
              </a:ext>
            </a:extLst>
          </p:cNvPr>
          <p:cNvSpPr txBox="1"/>
          <p:nvPr/>
        </p:nvSpPr>
        <p:spPr>
          <a:xfrm>
            <a:off x="239001" y="5352094"/>
            <a:ext cx="20260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b="1" u="sng">
                <a:latin typeface="メイリオ"/>
                <a:ea typeface="メイリオ"/>
                <a:cs typeface="Calibri"/>
              </a:rPr>
              <a:t>時変動チャネル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4FD5AE-D113-45A4-BE76-C5BCFE9B0E2E}"/>
              </a:ext>
            </a:extLst>
          </p:cNvPr>
          <p:cNvSpPr txBox="1"/>
          <p:nvPr/>
        </p:nvSpPr>
        <p:spPr>
          <a:xfrm>
            <a:off x="239000" y="4299808"/>
            <a:ext cx="22528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b="1" u="sng">
                <a:latin typeface="メイリオ"/>
                <a:ea typeface="メイリオ"/>
                <a:cs typeface="Calibri"/>
              </a:rPr>
              <a:t>周波数変動チャネル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CEA2067-2A84-40A8-9C02-03EECA089085}"/>
              </a:ext>
            </a:extLst>
          </p:cNvPr>
          <p:cNvSpPr txBox="1"/>
          <p:nvPr/>
        </p:nvSpPr>
        <p:spPr>
          <a:xfrm>
            <a:off x="302499" y="598664"/>
            <a:ext cx="26610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400" b="1" u="sng">
                <a:latin typeface="メイリオ"/>
                <a:ea typeface="メイリオ"/>
                <a:cs typeface="Calibri"/>
              </a:rPr>
              <a:t>周波数・時間変動チャネル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5EC1B7-96F9-4E8D-9860-E44DF9BD0F5D}"/>
              </a:ext>
            </a:extLst>
          </p:cNvPr>
          <p:cNvSpPr txBox="1"/>
          <p:nvPr/>
        </p:nvSpPr>
        <p:spPr>
          <a:xfrm>
            <a:off x="2153074" y="3574095"/>
            <a:ext cx="973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MSE: 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  <a:p>
            <a:r>
              <a:rPr lang="ja-JP" altLang="en-US" sz="1200" b="1" u="sng" dirty="0">
                <a:latin typeface="メイリオ"/>
                <a:ea typeface="メイリオ"/>
                <a:cs typeface="Calibri"/>
              </a:rPr>
              <a:t>0.01772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D27A60-0E5E-4D07-9EB6-1515AA01D02A}"/>
              </a:ext>
            </a:extLst>
          </p:cNvPr>
          <p:cNvSpPr txBox="1"/>
          <p:nvPr/>
        </p:nvSpPr>
        <p:spPr>
          <a:xfrm>
            <a:off x="4321145" y="3574094"/>
            <a:ext cx="973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MSE: 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  <a:p>
            <a:r>
              <a:rPr lang="ja-JP" sz="1200" b="1" u="sng" dirty="0">
                <a:latin typeface="Meiryo"/>
                <a:ea typeface="Meiryo"/>
                <a:cs typeface="Calibri"/>
              </a:rPr>
              <a:t>0.03012</a:t>
            </a:r>
            <a:endParaRPr lang="ja-JP" b="1" u="sng">
              <a:latin typeface="Meiryo"/>
              <a:ea typeface="Meiryo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25CE8F-A2A4-4D51-812D-CF0AB3F570BC}"/>
              </a:ext>
            </a:extLst>
          </p:cNvPr>
          <p:cNvSpPr txBox="1"/>
          <p:nvPr/>
        </p:nvSpPr>
        <p:spPr>
          <a:xfrm>
            <a:off x="6552716" y="3574093"/>
            <a:ext cx="973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MSE: 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  <a:p>
            <a:r>
              <a:rPr lang="ja-JP" sz="1200" b="1" u="sng" dirty="0">
                <a:latin typeface="Meiryo"/>
                <a:ea typeface="Meiryo"/>
                <a:cs typeface="Calibri"/>
              </a:rPr>
              <a:t>0.00702</a:t>
            </a:r>
            <a:endParaRPr lang="ja-JP" b="1" u="sng">
              <a:latin typeface="Meiryo"/>
              <a:ea typeface="Meiryo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9011C1-941A-4B40-A5C1-DC06CD6DE55F}"/>
              </a:ext>
            </a:extLst>
          </p:cNvPr>
          <p:cNvSpPr txBox="1"/>
          <p:nvPr/>
        </p:nvSpPr>
        <p:spPr>
          <a:xfrm>
            <a:off x="4928930" y="1351594"/>
            <a:ext cx="2089524" cy="7386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1400" b="1">
                <a:latin typeface="Meiryo"/>
                <a:ea typeface="Meiryo"/>
                <a:cs typeface="Calibri"/>
              </a:rPr>
              <a:t>dft：</a:t>
            </a:r>
            <a:r>
              <a:rPr lang="ja-JP" sz="1400">
                <a:latin typeface="Meiryo"/>
                <a:ea typeface="Meiryo"/>
                <a:cs typeface="Calibri"/>
              </a:rPr>
              <a:t>DFT補間</a:t>
            </a:r>
            <a:endParaRPr lang="ja-JP" sz="1400">
              <a:ea typeface="+mn-lt"/>
              <a:cs typeface="+mn-lt"/>
            </a:endParaRPr>
          </a:p>
          <a:p>
            <a:r>
              <a:rPr lang="ja-JP" altLang="en-US" sz="1400" b="1">
                <a:latin typeface="メイリオ"/>
                <a:ea typeface="メイリオ"/>
                <a:cs typeface="Calibri"/>
              </a:rPr>
              <a:t>linear：</a:t>
            </a:r>
            <a:r>
              <a:rPr lang="ja-JP" altLang="en-US" sz="1400">
                <a:latin typeface="メイリオ"/>
                <a:ea typeface="メイリオ"/>
                <a:cs typeface="Calibri"/>
              </a:rPr>
              <a:t>双線形補間</a:t>
            </a:r>
          </a:p>
          <a:p>
            <a:r>
              <a:rPr lang="ja-JP" altLang="en-US" sz="1400" b="1">
                <a:latin typeface="メイリオ"/>
                <a:ea typeface="メイリオ"/>
                <a:cs typeface="Calibri"/>
              </a:rPr>
              <a:t>gp：</a:t>
            </a:r>
            <a:r>
              <a:rPr lang="ja-JP" altLang="en-US" sz="1400">
                <a:latin typeface="メイリオ"/>
                <a:ea typeface="メイリオ"/>
                <a:cs typeface="Calibri"/>
              </a:rPr>
              <a:t>ガウス過程回帰</a:t>
            </a:r>
            <a:endParaRPr lang="ja-JP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609F4FC-F4FE-4D48-8A7A-9911478E5F4A}"/>
              </a:ext>
            </a:extLst>
          </p:cNvPr>
          <p:cNvCxnSpPr>
            <a:cxnSpLocks/>
          </p:cNvCxnSpPr>
          <p:nvPr/>
        </p:nvCxnSpPr>
        <p:spPr>
          <a:xfrm flipH="1">
            <a:off x="7436215" y="3640817"/>
            <a:ext cx="350246" cy="35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1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70FFB-F8F4-4AC2-B043-A4F10EF9464F}"/>
              </a:ext>
            </a:extLst>
          </p:cNvPr>
          <p:cNvSpPr txBox="1"/>
          <p:nvPr/>
        </p:nvSpPr>
        <p:spPr>
          <a:xfrm>
            <a:off x="197974" y="175516"/>
            <a:ext cx="1963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latin typeface="メイリオ"/>
                <a:ea typeface="メイリオ"/>
                <a:cs typeface="Calibri"/>
              </a:rPr>
              <a:t>結果</a:t>
            </a:r>
            <a:endParaRPr lang="ja-JP" altLang="en-US" sz="2400" b="1" dirty="0">
              <a:latin typeface="メイリオ"/>
              <a:ea typeface="メイリオ"/>
              <a:cs typeface="Calibri"/>
            </a:endParaRPr>
          </a:p>
        </p:txBody>
      </p:sp>
      <p:pic>
        <p:nvPicPr>
          <p:cNvPr id="11" name="図 11">
            <a:extLst>
              <a:ext uri="{FF2B5EF4-FFF2-40B4-BE49-F238E27FC236}">
                <a16:creationId xmlns:a16="http://schemas.microsoft.com/office/drawing/2014/main" id="{AD0BEA2E-DE53-4055-B829-01349CF2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4" y="1389766"/>
            <a:ext cx="11167258" cy="208968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8C702E-722F-4E7D-AECF-C65778D599C3}"/>
              </a:ext>
            </a:extLst>
          </p:cNvPr>
          <p:cNvSpPr txBox="1"/>
          <p:nvPr/>
        </p:nvSpPr>
        <p:spPr>
          <a:xfrm>
            <a:off x="1449832" y="3531947"/>
            <a:ext cx="13824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ユーザ移動速度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（時間変動:大）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1D66F22-EF2B-4130-880D-435B98018421}"/>
              </a:ext>
            </a:extLst>
          </p:cNvPr>
          <p:cNvCxnSpPr>
            <a:cxnSpLocks/>
          </p:cNvCxnSpPr>
          <p:nvPr/>
        </p:nvCxnSpPr>
        <p:spPr>
          <a:xfrm flipV="1">
            <a:off x="819603" y="3435712"/>
            <a:ext cx="1690825" cy="553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9099980-248D-4ECC-88A8-43487953E82D}"/>
              </a:ext>
            </a:extLst>
          </p:cNvPr>
          <p:cNvCxnSpPr>
            <a:cxnSpLocks/>
          </p:cNvCxnSpPr>
          <p:nvPr/>
        </p:nvCxnSpPr>
        <p:spPr>
          <a:xfrm>
            <a:off x="774245" y="1345744"/>
            <a:ext cx="10644325" cy="7610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8840D0-D103-47F5-86CB-3ED4B5A0468E}"/>
              </a:ext>
            </a:extLst>
          </p:cNvPr>
          <p:cNvSpPr txBox="1"/>
          <p:nvPr/>
        </p:nvSpPr>
        <p:spPr>
          <a:xfrm>
            <a:off x="10811545" y="901231"/>
            <a:ext cx="13824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最大遅延時間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  <a:p>
            <a:r>
              <a:rPr lang="ja-JP" altLang="en-US" sz="1200" b="1">
                <a:latin typeface="メイリオ"/>
                <a:ea typeface="メイリオ"/>
                <a:cs typeface="Calibri"/>
              </a:rPr>
              <a:t>(周波数変動:大)</a:t>
            </a:r>
            <a:endParaRPr lang="ja-JP" altLang="en-US" sz="1200" b="1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07148-8447-47FB-8E8D-C3630EB6FCC3}"/>
              </a:ext>
            </a:extLst>
          </p:cNvPr>
          <p:cNvSpPr txBox="1"/>
          <p:nvPr/>
        </p:nvSpPr>
        <p:spPr>
          <a:xfrm>
            <a:off x="288689" y="728873"/>
            <a:ext cx="75056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ja-JP" altLang="en-US" sz="1600" b="1" u="sng">
                <a:latin typeface="メイリオ"/>
                <a:ea typeface="メイリオ"/>
                <a:cs typeface="Calibri"/>
              </a:rPr>
              <a:t>異なる5つの伝搬環境においてユーザ移動速度を変化させたときの評価</a:t>
            </a:r>
            <a:endParaRPr lang="ja-JP" altLang="en-US" sz="1200" b="1" u="sng">
              <a:latin typeface="メイリオ"/>
              <a:ea typeface="メイリオ"/>
              <a:cs typeface="Calibri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21C003-4F06-413E-9DA4-C3E9C91A5288}"/>
              </a:ext>
            </a:extLst>
          </p:cNvPr>
          <p:cNvSpPr txBox="1"/>
          <p:nvPr/>
        </p:nvSpPr>
        <p:spPr>
          <a:xfrm>
            <a:off x="288688" y="4303017"/>
            <a:ext cx="13824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600" b="1" u="sng">
                <a:latin typeface="メイリオ"/>
                <a:ea typeface="メイリオ"/>
                <a:cs typeface="Calibri"/>
              </a:rPr>
              <a:t>まとめ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2A9599-A816-431A-AAAC-5C849F8A4191}"/>
              </a:ext>
            </a:extLst>
          </p:cNvPr>
          <p:cNvSpPr txBox="1"/>
          <p:nvPr/>
        </p:nvSpPr>
        <p:spPr>
          <a:xfrm>
            <a:off x="978115" y="4647730"/>
            <a:ext cx="957398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FdTs=0.4, tFs=0.2 の環境において, GPを利用することでDFT補間と比較してMSEが2/5倍に改善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異なる周波数,時間変動環境においてGPの有効性を確認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ja-JP" altLang="en-US" sz="1600" dirty="0">
              <a:latin typeface="メイリオ"/>
              <a:ea typeface="メイリオ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課題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SinGANを適用したが上手く補間できなかった</a:t>
            </a:r>
          </a:p>
          <a:p>
            <a:pPr marL="742950" lvl="1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複素数での適用（今回は絶対値をとったデータに対して適用）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sz="1600">
                <a:latin typeface="メイリオ"/>
                <a:ea typeface="メイリオ"/>
                <a:cs typeface="Calibri"/>
              </a:rPr>
              <a:t>リアルタイム動作の考慮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8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D7AED-43E1-480A-80DA-8810314E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FB7E6E-9C81-4948-9BFA-8D25B8DB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00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639FF07-F7FF-48F8-9E40-C27DEB56DEFF}"/>
              </a:ext>
            </a:extLst>
          </p:cNvPr>
          <p:cNvCxnSpPr>
            <a:cxnSpLocks/>
          </p:cNvCxnSpPr>
          <p:nvPr/>
        </p:nvCxnSpPr>
        <p:spPr>
          <a:xfrm>
            <a:off x="1182459" y="1064529"/>
            <a:ext cx="1872255" cy="3537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EDF0CE2-B951-42A9-A954-7F7B4924138E}"/>
              </a:ext>
            </a:extLst>
          </p:cNvPr>
          <p:cNvCxnSpPr>
            <a:cxnSpLocks/>
          </p:cNvCxnSpPr>
          <p:nvPr/>
        </p:nvCxnSpPr>
        <p:spPr>
          <a:xfrm flipH="1" flipV="1">
            <a:off x="1712140" y="569138"/>
            <a:ext cx="5533" cy="1683746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9D3E6-27BE-4BEE-B4E6-B5A5C197C0D9}"/>
              </a:ext>
            </a:extLst>
          </p:cNvPr>
          <p:cNvSpPr/>
          <p:nvPr/>
        </p:nvSpPr>
        <p:spPr>
          <a:xfrm>
            <a:off x="1184729" y="586015"/>
            <a:ext cx="1877785" cy="164192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71831C63-0564-4F29-9378-698C90D1F665}"/>
              </a:ext>
            </a:extLst>
          </p:cNvPr>
          <p:cNvSpPr/>
          <p:nvPr/>
        </p:nvSpPr>
        <p:spPr>
          <a:xfrm>
            <a:off x="1104899" y="524327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AE2D192B-66B8-4DBF-B8B7-E7E669C70F02}"/>
              </a:ext>
            </a:extLst>
          </p:cNvPr>
          <p:cNvSpPr/>
          <p:nvPr/>
        </p:nvSpPr>
        <p:spPr>
          <a:xfrm>
            <a:off x="2964541" y="524326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7B9C79F4-DB40-4B9F-968F-14B2D28DA398}"/>
              </a:ext>
            </a:extLst>
          </p:cNvPr>
          <p:cNvSpPr/>
          <p:nvPr/>
        </p:nvSpPr>
        <p:spPr>
          <a:xfrm>
            <a:off x="2982683" y="2139040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6FD5A3D5-9A93-4CD3-86B2-593963E5D297}"/>
              </a:ext>
            </a:extLst>
          </p:cNvPr>
          <p:cNvSpPr/>
          <p:nvPr/>
        </p:nvSpPr>
        <p:spPr>
          <a:xfrm>
            <a:off x="1104896" y="2139040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4">
            <a:extLst>
              <a:ext uri="{FF2B5EF4-FFF2-40B4-BE49-F238E27FC236}">
                <a16:creationId xmlns:a16="http://schemas.microsoft.com/office/drawing/2014/main" id="{864B3A95-695F-47F2-8D66-C9FFB4E4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6" y="499155"/>
            <a:ext cx="326572" cy="208190"/>
          </a:xfrm>
          <a:prstGeom prst="rect">
            <a:avLst/>
          </a:prstGeom>
        </p:spPr>
      </p:pic>
      <p:pic>
        <p:nvPicPr>
          <p:cNvPr id="15" name="図 15">
            <a:extLst>
              <a:ext uri="{FF2B5EF4-FFF2-40B4-BE49-F238E27FC236}">
                <a16:creationId xmlns:a16="http://schemas.microsoft.com/office/drawing/2014/main" id="{0360D746-7C6E-4FBE-A5BF-827FD147C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6" y="2113869"/>
            <a:ext cx="326572" cy="208190"/>
          </a:xfrm>
          <a:prstGeom prst="rect">
            <a:avLst/>
          </a:prstGeom>
        </p:spPr>
      </p:pic>
      <p:pic>
        <p:nvPicPr>
          <p:cNvPr id="17" name="図 17">
            <a:extLst>
              <a:ext uri="{FF2B5EF4-FFF2-40B4-BE49-F238E27FC236}">
                <a16:creationId xmlns:a16="http://schemas.microsoft.com/office/drawing/2014/main" id="{A0ABE84F-EBC7-4920-B7E3-6EACDFB0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129" y="526369"/>
            <a:ext cx="328386" cy="208190"/>
          </a:xfrm>
          <a:prstGeom prst="rect">
            <a:avLst/>
          </a:prstGeom>
        </p:spPr>
      </p:pic>
      <p:pic>
        <p:nvPicPr>
          <p:cNvPr id="18" name="図 18">
            <a:extLst>
              <a:ext uri="{FF2B5EF4-FFF2-40B4-BE49-F238E27FC236}">
                <a16:creationId xmlns:a16="http://schemas.microsoft.com/office/drawing/2014/main" id="{8EFB8B4F-2FDE-4FBF-A872-B2B2B0C38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127" y="2122941"/>
            <a:ext cx="328386" cy="208190"/>
          </a:xfrm>
          <a:prstGeom prst="rect">
            <a:avLst/>
          </a:prstGeom>
        </p:spPr>
      </p:pic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C68AF9B2-3067-4CEB-BB27-C9125A5CADF4}"/>
              </a:ext>
            </a:extLst>
          </p:cNvPr>
          <p:cNvSpPr/>
          <p:nvPr/>
        </p:nvSpPr>
        <p:spPr>
          <a:xfrm>
            <a:off x="1631040" y="977897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1" name="図 21" descr="アイコ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0C48F21-2CD2-4F9A-9F71-A3BE05643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91" y="1146855"/>
            <a:ext cx="389618" cy="25536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E342BA8-CC56-4C5E-8C07-C6A0AE6E8A22}"/>
              </a:ext>
            </a:extLst>
          </p:cNvPr>
          <p:cNvCxnSpPr>
            <a:cxnSpLocks/>
          </p:cNvCxnSpPr>
          <p:nvPr/>
        </p:nvCxnSpPr>
        <p:spPr>
          <a:xfrm>
            <a:off x="4311377" y="2189393"/>
            <a:ext cx="1300754" cy="3539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0AE253-B960-4DE9-B423-8926E74B047F}"/>
              </a:ext>
            </a:extLst>
          </p:cNvPr>
          <p:cNvCxnSpPr>
            <a:cxnSpLocks/>
          </p:cNvCxnSpPr>
          <p:nvPr/>
        </p:nvCxnSpPr>
        <p:spPr>
          <a:xfrm>
            <a:off x="5372733" y="1509035"/>
            <a:ext cx="1300754" cy="3539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B5AD37-B592-4C5F-96C0-EE15159FBC73}"/>
              </a:ext>
            </a:extLst>
          </p:cNvPr>
          <p:cNvCxnSpPr>
            <a:cxnSpLocks/>
          </p:cNvCxnSpPr>
          <p:nvPr/>
        </p:nvCxnSpPr>
        <p:spPr>
          <a:xfrm flipV="1">
            <a:off x="4338590" y="1503503"/>
            <a:ext cx="1055826" cy="685889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3CE0B54-A256-40F6-80D9-DC55B3346AAE}"/>
              </a:ext>
            </a:extLst>
          </p:cNvPr>
          <p:cNvCxnSpPr>
            <a:cxnSpLocks/>
          </p:cNvCxnSpPr>
          <p:nvPr/>
        </p:nvCxnSpPr>
        <p:spPr>
          <a:xfrm flipV="1">
            <a:off x="5590446" y="1503502"/>
            <a:ext cx="1055826" cy="685889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F37850D-3D92-43F3-A390-A43B6AE01BA1}"/>
              </a:ext>
            </a:extLst>
          </p:cNvPr>
          <p:cNvCxnSpPr>
            <a:cxnSpLocks/>
          </p:cNvCxnSpPr>
          <p:nvPr/>
        </p:nvCxnSpPr>
        <p:spPr>
          <a:xfrm flipH="1" flipV="1">
            <a:off x="4314914" y="1748430"/>
            <a:ext cx="5531" cy="44096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4DC596D-E594-4A16-B62B-25CC54E0742D}"/>
              </a:ext>
            </a:extLst>
          </p:cNvPr>
          <p:cNvCxnSpPr>
            <a:cxnSpLocks/>
          </p:cNvCxnSpPr>
          <p:nvPr/>
        </p:nvCxnSpPr>
        <p:spPr>
          <a:xfrm flipV="1">
            <a:off x="5612126" y="1538510"/>
            <a:ext cx="3540" cy="64053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6261096-2D3B-4A40-B2CB-4584F369F03D}"/>
              </a:ext>
            </a:extLst>
          </p:cNvPr>
          <p:cNvCxnSpPr>
            <a:cxnSpLocks/>
          </p:cNvCxnSpPr>
          <p:nvPr/>
        </p:nvCxnSpPr>
        <p:spPr>
          <a:xfrm flipH="1" flipV="1">
            <a:off x="5376270" y="496572"/>
            <a:ext cx="5531" cy="10215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2254BE-F496-4E02-914D-BDEB2260A69E}"/>
              </a:ext>
            </a:extLst>
          </p:cNvPr>
          <p:cNvCxnSpPr>
            <a:cxnSpLocks/>
          </p:cNvCxnSpPr>
          <p:nvPr/>
        </p:nvCxnSpPr>
        <p:spPr>
          <a:xfrm flipH="1" flipV="1">
            <a:off x="6637197" y="895715"/>
            <a:ext cx="5531" cy="63145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FC6267C-6229-426C-9F39-593C37884BC1}"/>
              </a:ext>
            </a:extLst>
          </p:cNvPr>
          <p:cNvCxnSpPr>
            <a:cxnSpLocks/>
          </p:cNvCxnSpPr>
          <p:nvPr/>
        </p:nvCxnSpPr>
        <p:spPr>
          <a:xfrm flipV="1">
            <a:off x="4284160" y="1530717"/>
            <a:ext cx="1318895" cy="20510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50C887-D8B1-4EC5-86A9-B7D3E1449279}"/>
              </a:ext>
            </a:extLst>
          </p:cNvPr>
          <p:cNvCxnSpPr>
            <a:cxnSpLocks/>
          </p:cNvCxnSpPr>
          <p:nvPr/>
        </p:nvCxnSpPr>
        <p:spPr>
          <a:xfrm>
            <a:off x="5390872" y="610961"/>
            <a:ext cx="1228183" cy="31196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FF5E93-0AD1-4962-84A9-1D0A2D855150}"/>
              </a:ext>
            </a:extLst>
          </p:cNvPr>
          <p:cNvCxnSpPr>
            <a:cxnSpLocks/>
          </p:cNvCxnSpPr>
          <p:nvPr/>
        </p:nvCxnSpPr>
        <p:spPr>
          <a:xfrm flipV="1">
            <a:off x="4634308" y="642241"/>
            <a:ext cx="1046752" cy="1039672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1C93AE4F-ADD9-44E3-A10D-4A30F3DE6326}"/>
              </a:ext>
            </a:extLst>
          </p:cNvPr>
          <p:cNvSpPr/>
          <p:nvPr/>
        </p:nvSpPr>
        <p:spPr>
          <a:xfrm>
            <a:off x="5613395" y="633183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DD77622B-9A27-4B17-BB2B-FE7383F6F430}"/>
              </a:ext>
            </a:extLst>
          </p:cNvPr>
          <p:cNvSpPr/>
          <p:nvPr/>
        </p:nvSpPr>
        <p:spPr>
          <a:xfrm>
            <a:off x="5949037" y="714825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05C411E2-AF41-48EB-AC8F-ADBBBF394E33}"/>
              </a:ext>
            </a:extLst>
          </p:cNvPr>
          <p:cNvSpPr/>
          <p:nvPr/>
        </p:nvSpPr>
        <p:spPr>
          <a:xfrm>
            <a:off x="6311895" y="814611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A20A49BD-A5D0-42E3-BC3B-AC4B2C09A364}"/>
              </a:ext>
            </a:extLst>
          </p:cNvPr>
          <p:cNvSpPr/>
          <p:nvPr/>
        </p:nvSpPr>
        <p:spPr>
          <a:xfrm>
            <a:off x="4960251" y="1594753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61415A47-0839-4CF8-A658-247989BAD62F}"/>
              </a:ext>
            </a:extLst>
          </p:cNvPr>
          <p:cNvSpPr/>
          <p:nvPr/>
        </p:nvSpPr>
        <p:spPr>
          <a:xfrm>
            <a:off x="4606464" y="1640109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E5634796-29F9-48A8-91FB-99506FD9F24B}"/>
              </a:ext>
            </a:extLst>
          </p:cNvPr>
          <p:cNvSpPr/>
          <p:nvPr/>
        </p:nvSpPr>
        <p:spPr>
          <a:xfrm>
            <a:off x="5268678" y="1540323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27A5BD-67B1-452E-956F-4E1F81DBFBFC}"/>
              </a:ext>
            </a:extLst>
          </p:cNvPr>
          <p:cNvCxnSpPr>
            <a:cxnSpLocks/>
          </p:cNvCxnSpPr>
          <p:nvPr/>
        </p:nvCxnSpPr>
        <p:spPr>
          <a:xfrm flipV="1">
            <a:off x="4969950" y="723883"/>
            <a:ext cx="1010467" cy="912672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812586-1F58-45B7-89CF-7D3CC2D47D51}"/>
              </a:ext>
            </a:extLst>
          </p:cNvPr>
          <p:cNvCxnSpPr>
            <a:cxnSpLocks/>
          </p:cNvCxnSpPr>
          <p:nvPr/>
        </p:nvCxnSpPr>
        <p:spPr>
          <a:xfrm flipV="1">
            <a:off x="5296521" y="832739"/>
            <a:ext cx="1055823" cy="767529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859AD08-F641-4FD4-93B5-872C9B13026B}"/>
              </a:ext>
            </a:extLst>
          </p:cNvPr>
          <p:cNvCxnSpPr>
            <a:cxnSpLocks/>
          </p:cNvCxnSpPr>
          <p:nvPr/>
        </p:nvCxnSpPr>
        <p:spPr>
          <a:xfrm flipV="1">
            <a:off x="5632162" y="941596"/>
            <a:ext cx="1028610" cy="577029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E78C505-D528-4609-A82B-3F9A5215C4D3}"/>
              </a:ext>
            </a:extLst>
          </p:cNvPr>
          <p:cNvCxnSpPr>
            <a:cxnSpLocks/>
          </p:cNvCxnSpPr>
          <p:nvPr/>
        </p:nvCxnSpPr>
        <p:spPr>
          <a:xfrm flipV="1">
            <a:off x="4344019" y="560594"/>
            <a:ext cx="1046752" cy="1094101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BBB3A84D-85C0-49F0-B167-AAD0993083E3}"/>
              </a:ext>
            </a:extLst>
          </p:cNvPr>
          <p:cNvSpPr/>
          <p:nvPr/>
        </p:nvSpPr>
        <p:spPr>
          <a:xfrm>
            <a:off x="5595251" y="1485896"/>
            <a:ext cx="54431" cy="54429"/>
          </a:xfrm>
          <a:prstGeom prst="flowChartConnector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3F1BD546-D159-444D-9E4C-9F4158315FE6}"/>
              </a:ext>
            </a:extLst>
          </p:cNvPr>
          <p:cNvSpPr/>
          <p:nvPr/>
        </p:nvSpPr>
        <p:spPr>
          <a:xfrm>
            <a:off x="6556825" y="841826"/>
            <a:ext cx="154216" cy="16328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14B7C824-7C85-438E-96C8-8E2E725822CA}"/>
              </a:ext>
            </a:extLst>
          </p:cNvPr>
          <p:cNvSpPr/>
          <p:nvPr/>
        </p:nvSpPr>
        <p:spPr>
          <a:xfrm>
            <a:off x="5277752" y="497111"/>
            <a:ext cx="154216" cy="16328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9A8ECEAD-D32D-4225-80D1-B11FFCBE24A6}"/>
              </a:ext>
            </a:extLst>
          </p:cNvPr>
          <p:cNvSpPr/>
          <p:nvPr/>
        </p:nvSpPr>
        <p:spPr>
          <a:xfrm>
            <a:off x="5549896" y="1449611"/>
            <a:ext cx="154216" cy="16328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7825A675-C3A9-40C2-A928-5827B9C03267}"/>
              </a:ext>
            </a:extLst>
          </p:cNvPr>
          <p:cNvSpPr/>
          <p:nvPr/>
        </p:nvSpPr>
        <p:spPr>
          <a:xfrm>
            <a:off x="4261752" y="1631039"/>
            <a:ext cx="154216" cy="16328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27EE6DB-D042-419A-94DE-ADE6AB11DE98}"/>
              </a:ext>
            </a:extLst>
          </p:cNvPr>
          <p:cNvCxnSpPr>
            <a:cxnSpLocks/>
          </p:cNvCxnSpPr>
          <p:nvPr/>
        </p:nvCxnSpPr>
        <p:spPr>
          <a:xfrm flipV="1">
            <a:off x="1564002" y="3512924"/>
            <a:ext cx="4275" cy="1857329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BD9A00E-2789-40C3-85B5-CFE19D75FD43}"/>
              </a:ext>
            </a:extLst>
          </p:cNvPr>
          <p:cNvCxnSpPr>
            <a:cxnSpLocks/>
          </p:cNvCxnSpPr>
          <p:nvPr/>
        </p:nvCxnSpPr>
        <p:spPr>
          <a:xfrm>
            <a:off x="1193300" y="5071631"/>
            <a:ext cx="2310867" cy="648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CBFE3BB-AAC9-4740-BB09-68DFA7ABE0B0}"/>
              </a:ext>
            </a:extLst>
          </p:cNvPr>
          <p:cNvSpPr txBox="1"/>
          <p:nvPr/>
        </p:nvSpPr>
        <p:spPr>
          <a:xfrm>
            <a:off x="3101073" y="5204028"/>
            <a:ext cx="708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時間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EB0C010-0F1C-45DE-B7FA-20851093976F}"/>
              </a:ext>
            </a:extLst>
          </p:cNvPr>
          <p:cNvSpPr txBox="1"/>
          <p:nvPr/>
        </p:nvSpPr>
        <p:spPr>
          <a:xfrm>
            <a:off x="701802" y="3535865"/>
            <a:ext cx="8217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周波数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80" name="フローチャート: 結合子 79">
            <a:extLst>
              <a:ext uri="{FF2B5EF4-FFF2-40B4-BE49-F238E27FC236}">
                <a16:creationId xmlns:a16="http://schemas.microsoft.com/office/drawing/2014/main" id="{9E4BF8C1-10F4-4CC1-8679-D905A8714652}"/>
              </a:ext>
            </a:extLst>
          </p:cNvPr>
          <p:cNvSpPr/>
          <p:nvPr/>
        </p:nvSpPr>
        <p:spPr>
          <a:xfrm>
            <a:off x="1949274" y="3889580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B8FF7BE4-5AF7-43EC-B372-C3B95FE66E75}"/>
              </a:ext>
            </a:extLst>
          </p:cNvPr>
          <p:cNvSpPr/>
          <p:nvPr/>
        </p:nvSpPr>
        <p:spPr>
          <a:xfrm>
            <a:off x="2886328" y="3889580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DBFE5C2D-46D4-416B-AE3F-29182988B0DE}"/>
              </a:ext>
            </a:extLst>
          </p:cNvPr>
          <p:cNvSpPr/>
          <p:nvPr/>
        </p:nvSpPr>
        <p:spPr>
          <a:xfrm>
            <a:off x="1949274" y="4661877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86BAEEA4-4D22-4BAC-A085-39AF9118C21D}"/>
              </a:ext>
            </a:extLst>
          </p:cNvPr>
          <p:cNvSpPr/>
          <p:nvPr/>
        </p:nvSpPr>
        <p:spPr>
          <a:xfrm>
            <a:off x="2886327" y="4661877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93B2ED2E-CFBE-413D-B072-41956DE1F71C}"/>
              </a:ext>
            </a:extLst>
          </p:cNvPr>
          <p:cNvGrpSpPr/>
          <p:nvPr/>
        </p:nvGrpSpPr>
        <p:grpSpPr>
          <a:xfrm>
            <a:off x="3335086" y="3658222"/>
            <a:ext cx="165601" cy="140345"/>
            <a:chOff x="5507816" y="2947708"/>
            <a:chExt cx="165601" cy="140345"/>
          </a:xfrm>
        </p:grpSpPr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3EAE2A9A-09A9-4FB5-9A43-F5407D156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816" y="2954190"/>
              <a:ext cx="165601" cy="12738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EEC3D3A8-85B2-4B48-BCF5-8ECDF2856955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16" y="2947708"/>
              <a:ext cx="155303" cy="1403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F9D609A-5B18-422A-AC21-CE2889A8A57C}"/>
              </a:ext>
            </a:extLst>
          </p:cNvPr>
          <p:cNvSpPr txBox="1"/>
          <p:nvPr/>
        </p:nvSpPr>
        <p:spPr>
          <a:xfrm>
            <a:off x="3420289" y="3247541"/>
            <a:ext cx="389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b="1">
                <a:latin typeface="メイリオ"/>
                <a:ea typeface="メイリオ"/>
                <a:cs typeface="Calibri"/>
              </a:rPr>
              <a:t>：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pic>
        <p:nvPicPr>
          <p:cNvPr id="88" name="図 88">
            <a:extLst>
              <a:ext uri="{FF2B5EF4-FFF2-40B4-BE49-F238E27FC236}">
                <a16:creationId xmlns:a16="http://schemas.microsoft.com/office/drawing/2014/main" id="{23057E03-5F42-438A-9F6A-70EABA535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683" y="3297710"/>
            <a:ext cx="510232" cy="241987"/>
          </a:xfrm>
          <a:prstGeom prst="rect">
            <a:avLst/>
          </a:prstGeom>
        </p:spPr>
      </p:pic>
      <p:pic>
        <p:nvPicPr>
          <p:cNvPr id="89" name="図 89">
            <a:extLst>
              <a:ext uri="{FF2B5EF4-FFF2-40B4-BE49-F238E27FC236}">
                <a16:creationId xmlns:a16="http://schemas.microsoft.com/office/drawing/2014/main" id="{39BC728D-CE6B-4163-88C7-60D1F3F9E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453" y="3610828"/>
            <a:ext cx="508687" cy="233587"/>
          </a:xfrm>
          <a:prstGeom prst="rect">
            <a:avLst/>
          </a:prstGeom>
        </p:spPr>
      </p:pic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725D4B4-5984-45A1-ADE4-57072AF591CD}"/>
              </a:ext>
            </a:extLst>
          </p:cNvPr>
          <p:cNvGrpSpPr/>
          <p:nvPr/>
        </p:nvGrpSpPr>
        <p:grpSpPr>
          <a:xfrm>
            <a:off x="2398032" y="3915654"/>
            <a:ext cx="165601" cy="140345"/>
            <a:chOff x="5507816" y="2947708"/>
            <a:chExt cx="165601" cy="140345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A248930B-DD70-48DE-BE52-E76FE81D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816" y="2954190"/>
              <a:ext cx="165601" cy="12738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9F89FE8C-AEFD-482E-BF3B-0EE9F1A42198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16" y="2947708"/>
              <a:ext cx="155303" cy="1403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606C7D7A-E15A-40E5-94CA-AD97017589A4}"/>
              </a:ext>
            </a:extLst>
          </p:cNvPr>
          <p:cNvGrpSpPr/>
          <p:nvPr/>
        </p:nvGrpSpPr>
        <p:grpSpPr>
          <a:xfrm>
            <a:off x="1944951" y="4296653"/>
            <a:ext cx="165601" cy="140345"/>
            <a:chOff x="5507816" y="2947708"/>
            <a:chExt cx="165601" cy="140345"/>
          </a:xfrm>
        </p:grpSpPr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0610BFF9-88AF-462E-9F2B-3673CAA9E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816" y="2954190"/>
              <a:ext cx="165601" cy="12738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6BF4971B-3E4B-4209-9076-266938DC0F3B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16" y="2947708"/>
              <a:ext cx="155303" cy="1403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397AF5FA-EBB5-4508-9DF7-73E08E18BCAA}"/>
              </a:ext>
            </a:extLst>
          </p:cNvPr>
          <p:cNvGrpSpPr/>
          <p:nvPr/>
        </p:nvGrpSpPr>
        <p:grpSpPr>
          <a:xfrm>
            <a:off x="2398031" y="4296653"/>
            <a:ext cx="165601" cy="140345"/>
            <a:chOff x="5507816" y="2947708"/>
            <a:chExt cx="165601" cy="140345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BA9D6CA8-F69E-4A02-B2F2-9A6A65748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816" y="2954190"/>
              <a:ext cx="165601" cy="12738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8AF9F1C2-BA0C-444A-8B12-8844D44EA35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16" y="2947708"/>
              <a:ext cx="155303" cy="1403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87F04993-FA41-4242-ACE8-C9352E3BC247}"/>
              </a:ext>
            </a:extLst>
          </p:cNvPr>
          <p:cNvGrpSpPr/>
          <p:nvPr/>
        </p:nvGrpSpPr>
        <p:grpSpPr>
          <a:xfrm>
            <a:off x="2398031" y="4657058"/>
            <a:ext cx="165601" cy="140345"/>
            <a:chOff x="5507816" y="2947708"/>
            <a:chExt cx="165601" cy="140345"/>
          </a:xfrm>
        </p:grpSpPr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219244D3-3829-4DF5-91AF-C982AE56E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816" y="2954190"/>
              <a:ext cx="165601" cy="12738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0235277F-03E8-43EF-BB69-928E29AA744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16" y="2947708"/>
              <a:ext cx="155303" cy="1403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C6FEEE6D-06F4-4660-B137-17450A88DC5A}"/>
              </a:ext>
            </a:extLst>
          </p:cNvPr>
          <p:cNvGrpSpPr/>
          <p:nvPr/>
        </p:nvGrpSpPr>
        <p:grpSpPr>
          <a:xfrm>
            <a:off x="2820220" y="4296652"/>
            <a:ext cx="165601" cy="140345"/>
            <a:chOff x="5507816" y="2947708"/>
            <a:chExt cx="165601" cy="140345"/>
          </a:xfrm>
        </p:grpSpPr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3287AA6D-AD1E-44D8-9F13-A6B39AB14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7816" y="2954190"/>
              <a:ext cx="165601" cy="12738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B500D6F0-25C9-41B6-8706-7B38FB7FA8E8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16" y="2947708"/>
              <a:ext cx="155303" cy="14034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フローチャート: 結合子 106">
            <a:extLst>
              <a:ext uri="{FF2B5EF4-FFF2-40B4-BE49-F238E27FC236}">
                <a16:creationId xmlns:a16="http://schemas.microsoft.com/office/drawing/2014/main" id="{65ADD1BD-1D81-42D8-A4F5-445AC2CF87B4}"/>
              </a:ext>
            </a:extLst>
          </p:cNvPr>
          <p:cNvSpPr/>
          <p:nvPr/>
        </p:nvSpPr>
        <p:spPr>
          <a:xfrm>
            <a:off x="3329111" y="3312931"/>
            <a:ext cx="163286" cy="181429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56F88AD-D87D-4FAC-B9F6-F68841C85FCE}"/>
              </a:ext>
            </a:extLst>
          </p:cNvPr>
          <p:cNvSpPr txBox="1"/>
          <p:nvPr/>
        </p:nvSpPr>
        <p:spPr>
          <a:xfrm>
            <a:off x="3430586" y="3546163"/>
            <a:ext cx="3892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b="1">
                <a:latin typeface="メイリオ"/>
                <a:ea typeface="メイリオ"/>
                <a:cs typeface="Calibri"/>
              </a:rPr>
              <a:t>：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10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655F5EF-3875-4C63-BAB9-6CECBDCF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920308"/>
              </p:ext>
            </p:extLst>
          </p:nvPr>
        </p:nvGraphicFramePr>
        <p:xfrm>
          <a:off x="6132786" y="936863"/>
          <a:ext cx="4572000" cy="127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A319F7B-23C2-41C5-A2EC-5201CA03E47E}"/>
              </a:ext>
              <a:ext uri="{147F2762-F138-4A5C-976F-8EAC2B608ADB}">
                <a16:predDERef xmlns:a16="http://schemas.microsoft.com/office/drawing/2014/main" pred="{0655F5EF-3875-4C63-BAB9-6CECBDCFD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750573"/>
              </p:ext>
            </p:extLst>
          </p:nvPr>
        </p:nvGraphicFramePr>
        <p:xfrm>
          <a:off x="5574076" y="2010697"/>
          <a:ext cx="4572000" cy="1427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8E07FBB-6A04-4376-985E-DFC63C17F5D5}"/>
              </a:ext>
              <a:ext uri="{147F2762-F138-4A5C-976F-8EAC2B608ADB}">
                <a16:predDERef xmlns:a16="http://schemas.microsoft.com/office/drawing/2014/main" pred="{6A319F7B-23C2-41C5-A2EC-5201CA03E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066237"/>
              </p:ext>
            </p:extLst>
          </p:nvPr>
        </p:nvGraphicFramePr>
        <p:xfrm>
          <a:off x="3177328" y="3462224"/>
          <a:ext cx="4572000" cy="128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DABC7E2-6976-43AC-A5F3-24B0CB57D307}"/>
              </a:ext>
            </a:extLst>
          </p:cNvPr>
          <p:cNvCxnSpPr>
            <a:cxnSpLocks/>
          </p:cNvCxnSpPr>
          <p:nvPr/>
        </p:nvCxnSpPr>
        <p:spPr>
          <a:xfrm flipH="1">
            <a:off x="2945859" y="2878815"/>
            <a:ext cx="3906245" cy="233489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1B10368-21B9-4A04-9E3E-2B6AE93CD003}"/>
              </a:ext>
            </a:extLst>
          </p:cNvPr>
          <p:cNvCxnSpPr>
            <a:cxnSpLocks/>
          </p:cNvCxnSpPr>
          <p:nvPr/>
        </p:nvCxnSpPr>
        <p:spPr>
          <a:xfrm>
            <a:off x="6353177" y="3205387"/>
            <a:ext cx="3350895" cy="579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53790C-59F6-4506-829C-B9CBDB9D4CA9}"/>
              </a:ext>
            </a:extLst>
          </p:cNvPr>
          <p:cNvCxnSpPr>
            <a:cxnSpLocks/>
          </p:cNvCxnSpPr>
          <p:nvPr/>
        </p:nvCxnSpPr>
        <p:spPr>
          <a:xfrm flipH="1" flipV="1">
            <a:off x="6275072" y="1485351"/>
            <a:ext cx="41817" cy="1683749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9C95937-B4CA-41DB-A224-E5CFF6335839}"/>
              </a:ext>
            </a:extLst>
          </p:cNvPr>
          <p:cNvCxnSpPr>
            <a:cxnSpLocks/>
          </p:cNvCxnSpPr>
          <p:nvPr/>
        </p:nvCxnSpPr>
        <p:spPr>
          <a:xfrm flipH="1" flipV="1">
            <a:off x="5671698" y="2705824"/>
            <a:ext cx="14603" cy="9398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129CBDC-81D4-4D30-9228-548F6BEB1B44}"/>
              </a:ext>
            </a:extLst>
          </p:cNvPr>
          <p:cNvCxnSpPr>
            <a:cxnSpLocks/>
          </p:cNvCxnSpPr>
          <p:nvPr/>
        </p:nvCxnSpPr>
        <p:spPr>
          <a:xfrm flipV="1">
            <a:off x="3486603" y="4052564"/>
            <a:ext cx="3539" cy="840109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85D0CE-93E3-4CDC-A0F8-0AE27196A64B}"/>
              </a:ext>
            </a:extLst>
          </p:cNvPr>
          <p:cNvCxnSpPr>
            <a:cxnSpLocks/>
          </p:cNvCxnSpPr>
          <p:nvPr/>
        </p:nvCxnSpPr>
        <p:spPr>
          <a:xfrm flipH="1">
            <a:off x="687073" y="1844671"/>
            <a:ext cx="3906245" cy="233489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F74B213-C5F7-4ABE-9698-CBE7274DDE90}"/>
              </a:ext>
            </a:extLst>
          </p:cNvPr>
          <p:cNvCxnSpPr>
            <a:cxnSpLocks/>
          </p:cNvCxnSpPr>
          <p:nvPr/>
        </p:nvCxnSpPr>
        <p:spPr>
          <a:xfrm>
            <a:off x="5616675" y="3625125"/>
            <a:ext cx="3430333" cy="5551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FD1D716-11E8-4D7E-9445-D584CDB153D4}"/>
              </a:ext>
            </a:extLst>
          </p:cNvPr>
          <p:cNvCxnSpPr>
            <a:cxnSpLocks/>
          </p:cNvCxnSpPr>
          <p:nvPr/>
        </p:nvCxnSpPr>
        <p:spPr>
          <a:xfrm>
            <a:off x="3541032" y="4883600"/>
            <a:ext cx="3604897" cy="5796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110EF4-E8BC-4573-AC5A-CED0C44DA433}"/>
              </a:ext>
            </a:extLst>
          </p:cNvPr>
          <p:cNvSpPr txBox="1"/>
          <p:nvPr/>
        </p:nvSpPr>
        <p:spPr>
          <a:xfrm>
            <a:off x="9205656" y="3323302"/>
            <a:ext cx="711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time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6C598E-F4D7-47C1-8367-CBC5F4E79C55}"/>
              </a:ext>
            </a:extLst>
          </p:cNvPr>
          <p:cNvSpPr txBox="1"/>
          <p:nvPr/>
        </p:nvSpPr>
        <p:spPr>
          <a:xfrm>
            <a:off x="6838256" y="5554874"/>
            <a:ext cx="1999339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b="1">
                <a:latin typeface="メイリオ"/>
                <a:ea typeface="メイリオ"/>
                <a:cs typeface="Calibri"/>
              </a:rPr>
              <a:t>M(&gt;N)点の分解能の波で再構成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B8DD0B-6DBC-47F9-9B81-EED3A0CF813A}"/>
              </a:ext>
            </a:extLst>
          </p:cNvPr>
          <p:cNvSpPr txBox="1"/>
          <p:nvPr/>
        </p:nvSpPr>
        <p:spPr>
          <a:xfrm>
            <a:off x="6693115" y="5028729"/>
            <a:ext cx="711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time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pic>
        <p:nvPicPr>
          <p:cNvPr id="25" name="図 6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1F36489F-27BC-4AE1-BE45-D30659621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40000">
            <a:off x="7743057" y="4229441"/>
            <a:ext cx="591912" cy="71666"/>
          </a:xfrm>
          <a:prstGeom prst="rect">
            <a:avLst/>
          </a:prstGeom>
        </p:spPr>
      </p:pic>
      <p:pic>
        <p:nvPicPr>
          <p:cNvPr id="7" name="図 7">
            <a:extLst>
              <a:ext uri="{FF2B5EF4-FFF2-40B4-BE49-F238E27FC236}">
                <a16:creationId xmlns:a16="http://schemas.microsoft.com/office/drawing/2014/main" id="{EB69B808-2D94-4696-AD86-C2101E965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860000">
            <a:off x="4909750" y="3251469"/>
            <a:ext cx="573768" cy="7166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93B710E-6203-43FF-B3B5-5DA00AD56FE0}"/>
              </a:ext>
            </a:extLst>
          </p:cNvPr>
          <p:cNvSpPr txBox="1"/>
          <p:nvPr/>
        </p:nvSpPr>
        <p:spPr>
          <a:xfrm>
            <a:off x="2184614" y="5255514"/>
            <a:ext cx="12645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frequency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FAEF6-68AD-4294-80C1-2D8D7DBE6E67}"/>
              </a:ext>
            </a:extLst>
          </p:cNvPr>
          <p:cNvSpPr txBox="1"/>
          <p:nvPr/>
        </p:nvSpPr>
        <p:spPr>
          <a:xfrm>
            <a:off x="243328" y="4221370"/>
            <a:ext cx="6930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time</a:t>
            </a:r>
            <a:endParaRPr lang="ja-JP"/>
          </a:p>
        </p:txBody>
      </p:sp>
      <p:pic>
        <p:nvPicPr>
          <p:cNvPr id="8" name="図 8" descr="グラフ, 折れ線グラフ&#10;&#10;説明は自動で生成されたものです">
            <a:extLst>
              <a:ext uri="{FF2B5EF4-FFF2-40B4-BE49-F238E27FC236}">
                <a16:creationId xmlns:a16="http://schemas.microsoft.com/office/drawing/2014/main" id="{AD2D5A36-4AC8-4165-A72B-070E036E5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860000">
            <a:off x="488043" y="1600897"/>
            <a:ext cx="3949699" cy="1225061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31DF175-405D-464F-8EC6-1998ACB5ECEA}"/>
              </a:ext>
            </a:extLst>
          </p:cNvPr>
          <p:cNvSpPr txBox="1"/>
          <p:nvPr/>
        </p:nvSpPr>
        <p:spPr>
          <a:xfrm>
            <a:off x="4252899" y="2017014"/>
            <a:ext cx="12645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  <a:cs typeface="Calibri"/>
              </a:rPr>
              <a:t>N点DFT</a:t>
            </a:r>
          </a:p>
        </p:txBody>
      </p:sp>
      <p:pic>
        <p:nvPicPr>
          <p:cNvPr id="9" name="グラフィックス 29" descr="矢印: 時計回りの曲線 単色塗りつぶし">
            <a:extLst>
              <a:ext uri="{FF2B5EF4-FFF2-40B4-BE49-F238E27FC236}">
                <a16:creationId xmlns:a16="http://schemas.microsoft.com/office/drawing/2014/main" id="{5EB3CBE2-FA77-4767-8AAB-E56C81825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080000">
            <a:off x="3339191" y="1539060"/>
            <a:ext cx="932542" cy="185782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801E01-0DCE-47C5-9FBB-94FF08F7AC2D}"/>
              </a:ext>
            </a:extLst>
          </p:cNvPr>
          <p:cNvSpPr txBox="1"/>
          <p:nvPr/>
        </p:nvSpPr>
        <p:spPr>
          <a:xfrm rot="19680000">
            <a:off x="878327" y="1790226"/>
            <a:ext cx="9198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b="1" u="sng">
                <a:latin typeface="メイリオ"/>
                <a:ea typeface="メイリオ"/>
                <a:cs typeface="Calibri"/>
              </a:rPr>
              <a:t>元信号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FBB85E-ECB2-4055-B8FD-925403B7860F}"/>
              </a:ext>
            </a:extLst>
          </p:cNvPr>
          <p:cNvSpPr txBox="1"/>
          <p:nvPr/>
        </p:nvSpPr>
        <p:spPr>
          <a:xfrm rot="19680000">
            <a:off x="2557212" y="3493800"/>
            <a:ext cx="1300840" cy="347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b="1" u="sng">
                <a:latin typeface="メイリオ"/>
                <a:ea typeface="メイリオ"/>
                <a:cs typeface="Calibri"/>
              </a:rPr>
              <a:t>スペクトル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A028C9D-1DF7-42DB-80AC-AC64DC98D57D}"/>
              </a:ext>
            </a:extLst>
          </p:cNvPr>
          <p:cNvSpPr txBox="1"/>
          <p:nvPr/>
        </p:nvSpPr>
        <p:spPr>
          <a:xfrm>
            <a:off x="8558886" y="3769025"/>
            <a:ext cx="711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latin typeface="メイリオ"/>
                <a:ea typeface="メイリオ"/>
                <a:cs typeface="Calibri"/>
              </a:rPr>
              <a:t>time</a:t>
            </a:r>
            <a:endParaRPr lang="ja-JP" altLang="en-US" sz="1600" dirty="0">
              <a:latin typeface="メイリオ"/>
              <a:ea typeface="メイリオ"/>
              <a:cs typeface="Calibri"/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166ED678-ACE7-496B-9D5D-7E65566EEF58}"/>
              </a:ext>
            </a:extLst>
          </p:cNvPr>
          <p:cNvSpPr/>
          <p:nvPr/>
        </p:nvSpPr>
        <p:spPr>
          <a:xfrm rot="16320000">
            <a:off x="8195031" y="-771095"/>
            <a:ext cx="254001" cy="3764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BB6D84-4D6F-477A-BBC8-DA9C96EDBA7A}"/>
              </a:ext>
            </a:extLst>
          </p:cNvPr>
          <p:cNvSpPr txBox="1"/>
          <p:nvPr/>
        </p:nvSpPr>
        <p:spPr>
          <a:xfrm>
            <a:off x="7754257" y="624115"/>
            <a:ext cx="1083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b="1">
                <a:ea typeface="メイリオ"/>
              </a:rPr>
              <a:t>M(&gt;N)</a:t>
            </a:r>
            <a:r>
              <a:rPr lang="ja-JP" altLang="en-US" b="1">
                <a:ea typeface="メイリオ"/>
              </a:rPr>
              <a:t>点</a:t>
            </a:r>
            <a:endParaRPr lang="ja-JP" b="1">
              <a:latin typeface="メイリオ"/>
              <a:ea typeface="メイリオ"/>
            </a:endParaRPr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2B7C0B87-FAF7-4AB0-B8A3-9A6F5B4ADF5C}"/>
              </a:ext>
            </a:extLst>
          </p:cNvPr>
          <p:cNvSpPr/>
          <p:nvPr/>
        </p:nvSpPr>
        <p:spPr>
          <a:xfrm rot="13440000">
            <a:off x="9418611" y="2043041"/>
            <a:ext cx="480785" cy="3946071"/>
          </a:xfrm>
          <a:prstGeom prst="upArrow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3" name="図 43" descr="図形&#10;&#10;説明は自動で生成されたものです">
            <a:extLst>
              <a:ext uri="{FF2B5EF4-FFF2-40B4-BE49-F238E27FC236}">
                <a16:creationId xmlns:a16="http://schemas.microsoft.com/office/drawing/2014/main" id="{D457A3F4-50DB-4D8C-B279-E72BF12E7F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400000">
            <a:off x="10195299" y="2437082"/>
            <a:ext cx="336551" cy="3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1642</cp:revision>
  <dcterms:created xsi:type="dcterms:W3CDTF">2022-02-03T12:50:41Z</dcterms:created>
  <dcterms:modified xsi:type="dcterms:W3CDTF">2022-02-05T14:54:23Z</dcterms:modified>
</cp:coreProperties>
</file>