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74320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0" orient="horz"/>
        <p:guide pos="115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3bb37422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3bb374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710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710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710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7100"/>
              </a:spcBef>
              <a:spcAft>
                <a:spcPts val="710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710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710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710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7100"/>
              </a:spcBef>
              <a:spcAft>
                <a:spcPts val="710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7100"/>
              </a:spcBef>
              <a:spcAft>
                <a:spcPts val="710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2000" y="15188200"/>
            <a:ext cx="11552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6500"/>
              <a:t>Key Product Requirements</a:t>
            </a:r>
            <a:endParaRPr sz="6500"/>
          </a:p>
        </p:txBody>
      </p:sp>
      <p:sp>
        <p:nvSpPr>
          <p:cNvPr id="55" name="Google Shape;55;p13"/>
          <p:cNvSpPr txBox="1"/>
          <p:nvPr/>
        </p:nvSpPr>
        <p:spPr>
          <a:xfrm>
            <a:off x="12680750" y="16271200"/>
            <a:ext cx="11552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100"/>
              <a:t>Design Milestones</a:t>
            </a:r>
            <a:endParaRPr sz="7100"/>
          </a:p>
        </p:txBody>
      </p:sp>
      <p:sp>
        <p:nvSpPr>
          <p:cNvPr id="56" name="Google Shape;56;p13"/>
          <p:cNvSpPr txBox="1"/>
          <p:nvPr/>
        </p:nvSpPr>
        <p:spPr>
          <a:xfrm>
            <a:off x="24869500" y="17034248"/>
            <a:ext cx="11552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100"/>
              <a:t>Next Steps </a:t>
            </a:r>
            <a:endParaRPr sz="7100"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1500" y="0"/>
            <a:ext cx="35874000" cy="3689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700"/>
              <a:t>                          </a:t>
            </a:r>
            <a:r>
              <a:rPr b="1" lang="en" sz="9400"/>
              <a:t>Caterpillar Proximity Detection System</a:t>
            </a:r>
            <a:endParaRPr b="1" sz="9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                                                                               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00" y="567150"/>
            <a:ext cx="9877001" cy="15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81500" y="3898400"/>
            <a:ext cx="11564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100"/>
              <a:t>Problem Statement</a:t>
            </a:r>
            <a:endParaRPr b="1" sz="7100"/>
          </a:p>
        </p:txBody>
      </p:sp>
      <p:sp>
        <p:nvSpPr>
          <p:cNvPr id="60" name="Google Shape;60;p13"/>
          <p:cNvSpPr txBox="1"/>
          <p:nvPr/>
        </p:nvSpPr>
        <p:spPr>
          <a:xfrm>
            <a:off x="12675500" y="3898400"/>
            <a:ext cx="11564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100">
                <a:solidFill>
                  <a:schemeClr val="dk1"/>
                </a:solidFill>
              </a:rPr>
              <a:t>System Design</a:t>
            </a:r>
            <a:endParaRPr sz="7100"/>
          </a:p>
        </p:txBody>
      </p:sp>
      <p:sp>
        <p:nvSpPr>
          <p:cNvPr id="61" name="Google Shape;61;p13"/>
          <p:cNvSpPr txBox="1"/>
          <p:nvPr/>
        </p:nvSpPr>
        <p:spPr>
          <a:xfrm>
            <a:off x="24869500" y="3898397"/>
            <a:ext cx="11564400" cy="1746600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7100"/>
              <a:t>Technologies</a:t>
            </a:r>
            <a:endParaRPr b="1" sz="7100"/>
          </a:p>
          <a:p>
            <a:pPr indent="0" lvl="0" marL="0" rtl="0" algn="l">
              <a:spcBef>
                <a:spcPts val="710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8200" y="219358"/>
            <a:ext cx="1973474" cy="20627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24869500" y="17034250"/>
            <a:ext cx="11535600" cy="9615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rgbClr val="000000"/>
              </a:solidFill>
            </a:endParaRPr>
          </a:p>
          <a:p>
            <a:pPr indent="-558800" lvl="0" marL="457200" rtl="0" algn="l">
              <a:spcBef>
                <a:spcPts val="7100"/>
              </a:spcBef>
              <a:spcAft>
                <a:spcPts val="0"/>
              </a:spcAft>
              <a:buClr>
                <a:schemeClr val="dk1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Refine human detection algorithm for noise interference and varying weather/light conditions</a:t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Create custom PCB for system</a:t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Update custom enclosures to be more waterproof and durable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91900" y="15188200"/>
            <a:ext cx="11535600" cy="114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lnSpc>
                <a:spcPct val="115000"/>
              </a:lnSpc>
              <a:spcBef>
                <a:spcPts val="710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Detect personnel and objects within a 5 meter radius</a:t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Differentiate between personnel and </a:t>
            </a:r>
            <a:r>
              <a:rPr lang="en" sz="5200">
                <a:solidFill>
                  <a:srgbClr val="000000"/>
                </a:solidFill>
              </a:rPr>
              <a:t>inanimate</a:t>
            </a:r>
            <a:r>
              <a:rPr lang="en" sz="5200">
                <a:solidFill>
                  <a:srgbClr val="000000"/>
                </a:solidFill>
              </a:rPr>
              <a:t> objects</a:t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Provide 360° coverage of machine</a:t>
            </a:r>
            <a:endParaRPr sz="5200">
              <a:solidFill>
                <a:srgbClr val="000000"/>
              </a:solidFill>
            </a:endParaRPr>
          </a:p>
          <a:p>
            <a:pPr indent="-558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Char char="●"/>
            </a:pPr>
            <a:r>
              <a:rPr lang="en" sz="5200">
                <a:solidFill>
                  <a:srgbClr val="000000"/>
                </a:solidFill>
              </a:rPr>
              <a:t>Provide remote alerts to the operator via user interface</a:t>
            </a:r>
            <a:endParaRPr sz="5200">
              <a:solidFill>
                <a:srgbClr val="000000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575" y="11265450"/>
            <a:ext cx="3659776" cy="36746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478800" y="3898400"/>
            <a:ext cx="11548800" cy="110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Develop and integrate an object detection system which will alert machine operators when in close proximity of other construction machinery and nearby personnel</a:t>
            </a:r>
            <a:endParaRPr sz="6000"/>
          </a:p>
        </p:txBody>
      </p:sp>
      <p:sp>
        <p:nvSpPr>
          <p:cNvPr id="67" name="Google Shape;67;p13"/>
          <p:cNvSpPr txBox="1"/>
          <p:nvPr/>
        </p:nvSpPr>
        <p:spPr>
          <a:xfrm>
            <a:off x="12670000" y="3898400"/>
            <a:ext cx="11552400" cy="119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869500" y="3898400"/>
            <a:ext cx="11552400" cy="128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SzPts val="6200"/>
              <a:buChar char="●"/>
            </a:pPr>
            <a:r>
              <a:rPr lang="en" sz="6200"/>
              <a:t>IR Thermal Sensor 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SzPts val="6200"/>
              <a:buChar char="●"/>
            </a:pPr>
            <a:r>
              <a:rPr lang="en" sz="6200"/>
              <a:t>LIDAR Sensor 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SzPts val="6200"/>
              <a:buChar char="●"/>
            </a:pPr>
            <a:r>
              <a:rPr lang="en" sz="6200"/>
              <a:t>Raspberry Pi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Char char="●"/>
            </a:pPr>
            <a:r>
              <a:rPr lang="en" sz="6200">
                <a:solidFill>
                  <a:schemeClr val="dk1"/>
                </a:solidFill>
              </a:rPr>
              <a:t>User Interface </a:t>
            </a:r>
            <a:endParaRPr sz="6200"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6">
            <a:alphaModFix/>
          </a:blip>
          <a:srcRect b="4012" l="0" r="51781" t="0"/>
          <a:stretch/>
        </p:blipFill>
        <p:spPr>
          <a:xfrm>
            <a:off x="1084625" y="11710100"/>
            <a:ext cx="4314401" cy="300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82474" y="5853641"/>
            <a:ext cx="2544940" cy="214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93880" y="7626514"/>
            <a:ext cx="2488591" cy="25764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91900" y="-1151950"/>
            <a:ext cx="35931600" cy="137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</a:rPr>
              <a:t>Mentor: Joel Willis, Jay Johnson			Team: Andy Dinh, Tyler Edwards, Kara Jin, Devin Stafford			Instructor: Bobby Compton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384925" y="14276875"/>
            <a:ext cx="919200" cy="59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3083310">
            <a:off x="7104619" y="11919400"/>
            <a:ext cx="1024128" cy="89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9684700" y="11925500"/>
            <a:ext cx="1027650" cy="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88264" y="13047187"/>
            <a:ext cx="5618635" cy="34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2673475" y="16271200"/>
            <a:ext cx="11548800" cy="1037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-558800" lvl="0" marL="9144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" sz="5200"/>
              <a:t>Developed an algorithm that combines Thermal IR &amp; LIDAR data to detect humans</a:t>
            </a:r>
            <a:endParaRPr sz="5200"/>
          </a:p>
          <a:p>
            <a:pPr indent="-558800" lvl="0" marL="9144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" sz="5200"/>
              <a:t>Simultaneously</a:t>
            </a:r>
            <a:r>
              <a:rPr lang="en" sz="5200"/>
              <a:t> display several Thermal IR images</a:t>
            </a:r>
            <a:endParaRPr sz="5200"/>
          </a:p>
          <a:p>
            <a:pPr indent="-558800" lvl="0" marL="9144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" sz="5200"/>
              <a:t>Created custom GUI for operator to be notified of warnings and view thermal live video</a:t>
            </a:r>
            <a:endParaRPr sz="5200"/>
          </a:p>
          <a:p>
            <a:pPr indent="-558800" lvl="0" marL="9144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" sz="5200"/>
              <a:t>Constructed custom sensor and console enclosures CAD files</a:t>
            </a:r>
            <a:endParaRPr sz="52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813250" y="9938152"/>
            <a:ext cx="4004767" cy="25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666338" y="6461300"/>
            <a:ext cx="11564400" cy="768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