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0"/>
  </p:notes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DAF3"/>
    <a:srgbClr val="64CAED"/>
    <a:srgbClr val="17AEE3"/>
    <a:srgbClr val="000000"/>
    <a:srgbClr val="58319F"/>
    <a:srgbClr val="9FC95D"/>
    <a:srgbClr val="ABD566"/>
    <a:srgbClr val="7FC93B"/>
    <a:srgbClr val="99C63D"/>
    <a:srgbClr val="AFE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60"/>
  </p:normalViewPr>
  <p:slideViewPr>
    <p:cSldViewPr snapToGrid="0">
      <p:cViewPr varScale="1">
        <p:scale>
          <a:sx n="107" d="100"/>
          <a:sy n="107" d="100"/>
        </p:scale>
        <p:origin x="198" y="312"/>
      </p:cViewPr>
      <p:guideLst/>
    </p:cSldViewPr>
  </p:slideViewPr>
  <p:notesTextViewPr>
    <p:cViewPr>
      <p:scale>
        <a:sx n="3" d="2"/>
        <a:sy n="3" d="2"/>
      </p:scale>
      <p:origin x="0" y="0"/>
    </p:cViewPr>
  </p:notesTextViewPr>
  <p:notesViewPr>
    <p:cSldViewPr snapToGrid="0">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F43A6-0769-49E9-91FA-6E7EA37C05A0}" type="datetimeFigureOut">
              <a:rPr lang="en-US" smtClean="0"/>
              <a:t>9/25/2014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1B3E1-A1AB-4B7C-8E63-7A691329D468}" type="slidenum">
              <a:rPr lang="en-US" smtClean="0"/>
              <a:t>‹#›</a:t>
            </a:fld>
            <a:endParaRPr lang="en-US"/>
          </a:p>
        </p:txBody>
      </p:sp>
    </p:spTree>
    <p:extLst>
      <p:ext uri="{BB962C8B-B14F-4D97-AF65-F5344CB8AC3E}">
        <p14:creationId xmlns:p14="http://schemas.microsoft.com/office/powerpoint/2010/main" val="333228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600" dirty="0" smtClean="0"/>
              <a:t>I’m </a:t>
            </a:r>
            <a:r>
              <a:rPr lang="en-US" sz="1600" dirty="0" err="1" smtClean="0"/>
              <a:t>Yilun</a:t>
            </a:r>
            <a:r>
              <a:rPr lang="en-US" sz="1600" dirty="0" smtClean="0"/>
              <a:t>, from group 3, our project name is </a:t>
            </a:r>
            <a:r>
              <a:rPr lang="en-US" sz="1600" dirty="0" err="1" smtClean="0"/>
              <a:t>UPark</a:t>
            </a:r>
            <a:r>
              <a:rPr lang="en-US" sz="1600" dirty="0" smtClean="0"/>
              <a:t>.</a:t>
            </a:r>
            <a:endParaRPr lang="en-US" sz="1600" dirty="0"/>
          </a:p>
        </p:txBody>
      </p:sp>
      <p:sp>
        <p:nvSpPr>
          <p:cNvPr id="4" name="灯片编号占位符 3"/>
          <p:cNvSpPr>
            <a:spLocks noGrp="1"/>
          </p:cNvSpPr>
          <p:nvPr>
            <p:ph type="sldNum" sz="quarter" idx="10"/>
          </p:nvPr>
        </p:nvSpPr>
        <p:spPr/>
        <p:txBody>
          <a:bodyPr/>
          <a:lstStyle/>
          <a:p>
            <a:fld id="{1BE1B3E1-A1AB-4B7C-8E63-7A691329D468}" type="slidenum">
              <a:rPr lang="en-US" smtClean="0"/>
              <a:t>1</a:t>
            </a:fld>
            <a:endParaRPr lang="en-US"/>
          </a:p>
        </p:txBody>
      </p:sp>
    </p:spTree>
    <p:extLst>
      <p:ext uri="{BB962C8B-B14F-4D97-AF65-F5344CB8AC3E}">
        <p14:creationId xmlns:p14="http://schemas.microsoft.com/office/powerpoint/2010/main" val="405346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2881993"/>
          </a:xfrm>
        </p:spPr>
        <p:txBody>
          <a:bodyPr/>
          <a:lstStyle/>
          <a:p>
            <a:r>
              <a:rPr lang="en-US" sz="1600" dirty="0" smtClean="0"/>
              <a:t>As everyone knows, there so many cars today, it’s really annoying that you can’t find a parking space. For example, The parking lots of shopping malls  in country are always full of car at weekend, you have to waste a lot of time parking your car before you can d some shopping.</a:t>
            </a:r>
            <a:endParaRPr lang="en-US" sz="1600" dirty="0"/>
          </a:p>
        </p:txBody>
      </p:sp>
      <p:sp>
        <p:nvSpPr>
          <p:cNvPr id="4" name="灯片编号占位符 3"/>
          <p:cNvSpPr>
            <a:spLocks noGrp="1"/>
          </p:cNvSpPr>
          <p:nvPr>
            <p:ph type="sldNum" sz="quarter" idx="10"/>
          </p:nvPr>
        </p:nvSpPr>
        <p:spPr/>
        <p:txBody>
          <a:bodyPr/>
          <a:lstStyle/>
          <a:p>
            <a:fld id="{1BE1B3E1-A1AB-4B7C-8E63-7A691329D468}" type="slidenum">
              <a:rPr lang="en-US" smtClean="0"/>
              <a:t>2</a:t>
            </a:fld>
            <a:endParaRPr lang="en-US"/>
          </a:p>
        </p:txBody>
      </p:sp>
    </p:spTree>
    <p:extLst>
      <p:ext uri="{BB962C8B-B14F-4D97-AF65-F5344CB8AC3E}">
        <p14:creationId xmlns:p14="http://schemas.microsoft.com/office/powerpoint/2010/main" val="3887964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600" dirty="0" smtClean="0"/>
              <a:t>So, in order to solve this problem, especially when some large-scale activities happens, we decided to develop the </a:t>
            </a:r>
            <a:r>
              <a:rPr lang="en-US" sz="1600" dirty="0" err="1" smtClean="0"/>
              <a:t>UPark</a:t>
            </a:r>
            <a:r>
              <a:rPr lang="en-US" sz="1600" dirty="0" smtClean="0"/>
              <a:t>, a web based parking space rental information provider. With this web application, customers can rent a parking space near the destination in advance, after they arrive there, what they need to do is get to the reserved parking space and park their cars on it.</a:t>
            </a:r>
            <a:endParaRPr lang="en-US" sz="1600" dirty="0"/>
          </a:p>
        </p:txBody>
      </p:sp>
      <p:sp>
        <p:nvSpPr>
          <p:cNvPr id="4" name="灯片编号占位符 3"/>
          <p:cNvSpPr>
            <a:spLocks noGrp="1"/>
          </p:cNvSpPr>
          <p:nvPr>
            <p:ph type="sldNum" sz="quarter" idx="10"/>
          </p:nvPr>
        </p:nvSpPr>
        <p:spPr/>
        <p:txBody>
          <a:bodyPr/>
          <a:lstStyle/>
          <a:p>
            <a:fld id="{1BE1B3E1-A1AB-4B7C-8E63-7A691329D468}" type="slidenum">
              <a:rPr lang="en-US" smtClean="0"/>
              <a:t>3</a:t>
            </a:fld>
            <a:endParaRPr lang="en-US"/>
          </a:p>
        </p:txBody>
      </p:sp>
    </p:spTree>
    <p:extLst>
      <p:ext uri="{BB962C8B-B14F-4D97-AF65-F5344CB8AC3E}">
        <p14:creationId xmlns:p14="http://schemas.microsoft.com/office/powerpoint/2010/main" val="216589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400" dirty="0" smtClean="0"/>
              <a:t>This is the development environment.</a:t>
            </a:r>
          </a:p>
          <a:p>
            <a:r>
              <a:rPr lang="en-US" sz="1400" dirty="0" smtClean="0"/>
              <a:t>We take Java as the main implement language, and </a:t>
            </a:r>
            <a:r>
              <a:rPr lang="en-US" sz="1400" smtClean="0"/>
              <a:t>JSP means </a:t>
            </a:r>
            <a:r>
              <a:rPr lang="en-US" sz="1400" dirty="0" smtClean="0"/>
              <a:t>Java Server Page, one kind of dynamic web page implemented with Java.</a:t>
            </a:r>
          </a:p>
          <a:p>
            <a:r>
              <a:rPr lang="en-US" sz="1400" dirty="0" smtClean="0"/>
              <a:t>MySQL is a very popular open source database system, it is easy to operate and very reliable.</a:t>
            </a:r>
          </a:p>
          <a:p>
            <a:r>
              <a:rPr lang="en-US" sz="1400" dirty="0" smtClean="0"/>
              <a:t>Tomcat is the most common server system to support JSP service.</a:t>
            </a:r>
            <a:endParaRPr lang="en-US" sz="1400" dirty="0"/>
          </a:p>
        </p:txBody>
      </p:sp>
      <p:sp>
        <p:nvSpPr>
          <p:cNvPr id="4" name="灯片编号占位符 3"/>
          <p:cNvSpPr>
            <a:spLocks noGrp="1"/>
          </p:cNvSpPr>
          <p:nvPr>
            <p:ph type="sldNum" sz="quarter" idx="10"/>
          </p:nvPr>
        </p:nvSpPr>
        <p:spPr/>
        <p:txBody>
          <a:bodyPr/>
          <a:lstStyle/>
          <a:p>
            <a:fld id="{1BE1B3E1-A1AB-4B7C-8E63-7A691329D468}" type="slidenum">
              <a:rPr lang="en-US" smtClean="0"/>
              <a:t>4</a:t>
            </a:fld>
            <a:endParaRPr lang="en-US"/>
          </a:p>
        </p:txBody>
      </p:sp>
    </p:spTree>
    <p:extLst>
      <p:ext uri="{BB962C8B-B14F-4D97-AF65-F5344CB8AC3E}">
        <p14:creationId xmlns:p14="http://schemas.microsoft.com/office/powerpoint/2010/main" val="181826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Then I’m going to introduce the main procedure of our application. Here is a demo of the procedure.</a:t>
            </a:r>
          </a:p>
          <a:p>
            <a:r>
              <a:rPr lang="en-US" dirty="0" smtClean="0"/>
              <a:t>When you enter the website, you will see a login panel, after you input the  right username and the corresponding password, you can get to the main inter face.</a:t>
            </a:r>
          </a:p>
          <a:p>
            <a:r>
              <a:rPr lang="en-US" dirty="0" smtClean="0"/>
              <a:t>The up-right of the main interface is the most important function area, search and filter area. You can set the search information here. When you click the search button after you set up your searching information, the locations of requirements matched parking space will shows on the map. You can click any of it to see the details. After you decide to take one of them, you can click the confirm button, it will lead to a chat channel between you and the renter, so you can talk about more details with the renter. </a:t>
            </a:r>
            <a:endParaRPr lang="en-US" dirty="0"/>
          </a:p>
        </p:txBody>
      </p:sp>
      <p:sp>
        <p:nvSpPr>
          <p:cNvPr id="4" name="灯片编号占位符 3"/>
          <p:cNvSpPr>
            <a:spLocks noGrp="1"/>
          </p:cNvSpPr>
          <p:nvPr>
            <p:ph type="sldNum" sz="quarter" idx="10"/>
          </p:nvPr>
        </p:nvSpPr>
        <p:spPr/>
        <p:txBody>
          <a:bodyPr/>
          <a:lstStyle/>
          <a:p>
            <a:fld id="{1BE1B3E1-A1AB-4B7C-8E63-7A691329D468}" type="slidenum">
              <a:rPr lang="en-US" smtClean="0"/>
              <a:t>5</a:t>
            </a:fld>
            <a:endParaRPr lang="en-US"/>
          </a:p>
        </p:txBody>
      </p:sp>
    </p:spTree>
    <p:extLst>
      <p:ext uri="{BB962C8B-B14F-4D97-AF65-F5344CB8AC3E}">
        <p14:creationId xmlns:p14="http://schemas.microsoft.com/office/powerpoint/2010/main" val="122066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Here is the project management plan.</a:t>
            </a:r>
          </a:p>
          <a:p>
            <a:r>
              <a:rPr lang="en-US" dirty="0" smtClean="0"/>
              <a:t>Scrum is our process model, every one know this picture, so I just skip it.</a:t>
            </a:r>
          </a:p>
          <a:p>
            <a:r>
              <a:rPr lang="en-US" dirty="0" smtClean="0"/>
              <a:t>And The Monitoring Mechanism, it mainly consist of track man-hour costs, track schedule and track scope.</a:t>
            </a:r>
          </a:p>
          <a:p>
            <a:r>
              <a:rPr lang="en-US" dirty="0" smtClean="0"/>
              <a:t>About the controlling mechanism, we have requirements control plan, </a:t>
            </a:r>
          </a:p>
          <a:p>
            <a:r>
              <a:rPr lang="en-US" dirty="0" smtClean="0"/>
              <a:t>(Any </a:t>
            </a:r>
            <a:r>
              <a:rPr lang="en-US" dirty="0"/>
              <a:t>changes that are to be made will be with the prior approval of the </a:t>
            </a:r>
            <a:r>
              <a:rPr lang="en-US" dirty="0" smtClean="0"/>
              <a:t>group members)schedule control plan(</a:t>
            </a:r>
            <a:r>
              <a:rPr lang="en-US" dirty="0"/>
              <a:t>the developer is ready to spend extra time on the project in between and after the schedules </a:t>
            </a:r>
            <a:r>
              <a:rPr lang="en-US" dirty="0" smtClean="0"/>
              <a:t>), quality control plan(it is such a long story so I will not detail this one here) and reporting control plan.</a:t>
            </a:r>
          </a:p>
        </p:txBody>
      </p:sp>
      <p:sp>
        <p:nvSpPr>
          <p:cNvPr id="4" name="灯片编号占位符 3"/>
          <p:cNvSpPr>
            <a:spLocks noGrp="1"/>
          </p:cNvSpPr>
          <p:nvPr>
            <p:ph type="sldNum" sz="quarter" idx="10"/>
          </p:nvPr>
        </p:nvSpPr>
        <p:spPr/>
        <p:txBody>
          <a:bodyPr/>
          <a:lstStyle/>
          <a:p>
            <a:fld id="{1BE1B3E1-A1AB-4B7C-8E63-7A691329D468}" type="slidenum">
              <a:rPr lang="en-US" smtClean="0"/>
              <a:t>6</a:t>
            </a:fld>
            <a:endParaRPr lang="en-US"/>
          </a:p>
        </p:txBody>
      </p:sp>
    </p:spTree>
    <p:extLst>
      <p:ext uri="{BB962C8B-B14F-4D97-AF65-F5344CB8AC3E}">
        <p14:creationId xmlns:p14="http://schemas.microsoft.com/office/powerpoint/2010/main" val="45854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 is our schedule, the first 4 weeks are the preparation phrase, mainly about detail requirements, UI and database design, environment and framework set up.</a:t>
            </a:r>
          </a:p>
          <a:p>
            <a:r>
              <a:rPr lang="en-US" dirty="0" smtClean="0"/>
              <a:t>And then, we will have a 4-week iteration to implement and test the prototype, the 4-week iteration will not stop until we believe that we can release our product.</a:t>
            </a:r>
            <a:endParaRPr lang="en-US" dirty="0"/>
          </a:p>
        </p:txBody>
      </p:sp>
      <p:sp>
        <p:nvSpPr>
          <p:cNvPr id="4" name="灯片编号占位符 3"/>
          <p:cNvSpPr>
            <a:spLocks noGrp="1"/>
          </p:cNvSpPr>
          <p:nvPr>
            <p:ph type="sldNum" sz="quarter" idx="10"/>
          </p:nvPr>
        </p:nvSpPr>
        <p:spPr/>
        <p:txBody>
          <a:bodyPr/>
          <a:lstStyle/>
          <a:p>
            <a:fld id="{1BE1B3E1-A1AB-4B7C-8E63-7A691329D468}" type="slidenum">
              <a:rPr lang="en-US" smtClean="0"/>
              <a:t>7</a:t>
            </a:fld>
            <a:endParaRPr lang="en-US"/>
          </a:p>
        </p:txBody>
      </p:sp>
    </p:spTree>
    <p:extLst>
      <p:ext uri="{BB962C8B-B14F-4D97-AF65-F5344CB8AC3E}">
        <p14:creationId xmlns:p14="http://schemas.microsoft.com/office/powerpoint/2010/main" val="369033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That’s all, thank you very much!</a:t>
            </a:r>
          </a:p>
        </p:txBody>
      </p:sp>
      <p:sp>
        <p:nvSpPr>
          <p:cNvPr id="4" name="灯片编号占位符 3"/>
          <p:cNvSpPr>
            <a:spLocks noGrp="1"/>
          </p:cNvSpPr>
          <p:nvPr>
            <p:ph type="sldNum" sz="quarter" idx="10"/>
          </p:nvPr>
        </p:nvSpPr>
        <p:spPr/>
        <p:txBody>
          <a:bodyPr/>
          <a:lstStyle/>
          <a:p>
            <a:fld id="{1BE1B3E1-A1AB-4B7C-8E63-7A691329D468}" type="slidenum">
              <a:rPr lang="en-US" smtClean="0"/>
              <a:t>8</a:t>
            </a:fld>
            <a:endParaRPr lang="en-US"/>
          </a:p>
        </p:txBody>
      </p:sp>
    </p:spTree>
    <p:extLst>
      <p:ext uri="{BB962C8B-B14F-4D97-AF65-F5344CB8AC3E}">
        <p14:creationId xmlns:p14="http://schemas.microsoft.com/office/powerpoint/2010/main" val="2979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3899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308591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683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1931278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6604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265714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1786046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2232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419150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E7C54A1-ED19-4E71-B731-BCB973EC605F}"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236060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E7C54A1-ED19-4E71-B731-BCB973EC605F}" type="datetimeFigureOut">
              <a:rPr lang="en-US" smtClean="0"/>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193521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E7C54A1-ED19-4E71-B731-BCB973EC605F}" type="datetimeFigureOut">
              <a:rPr lang="en-US" smtClean="0"/>
              <a:t>9/25/2014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294481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E7C54A1-ED19-4E71-B731-BCB973EC605F}" type="datetimeFigureOut">
              <a:rPr lang="en-US" smtClean="0"/>
              <a:t>9/25/2014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147703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C54A1-ED19-4E71-B731-BCB973EC605F}" type="datetimeFigureOut">
              <a:rPr lang="en-US" smtClean="0"/>
              <a:t>9/25/2014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158495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E7C54A1-ED19-4E71-B731-BCB973EC605F}" type="datetimeFigureOut">
              <a:rPr lang="en-US" smtClean="0"/>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D6B8F-F08B-4421-BE61-018EF64BDD4B}" type="slidenum">
              <a:rPr lang="en-US" smtClean="0"/>
              <a:t>‹#›</a:t>
            </a:fld>
            <a:endParaRPr lang="en-US"/>
          </a:p>
        </p:txBody>
      </p:sp>
    </p:spTree>
    <p:extLst>
      <p:ext uri="{BB962C8B-B14F-4D97-AF65-F5344CB8AC3E}">
        <p14:creationId xmlns:p14="http://schemas.microsoft.com/office/powerpoint/2010/main" val="299335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D6B8F-F08B-4421-BE61-018EF64BDD4B}" type="slidenum">
              <a:rPr lang="en-US" smtClean="0"/>
              <a:t>‹#›</a:t>
            </a:fld>
            <a:endParaRPr lang="en-US"/>
          </a:p>
        </p:txBody>
      </p:sp>
      <p:sp>
        <p:nvSpPr>
          <p:cNvPr id="5" name="Date Placeholder 4"/>
          <p:cNvSpPr>
            <a:spLocks noGrp="1"/>
          </p:cNvSpPr>
          <p:nvPr>
            <p:ph type="dt" sz="half" idx="10"/>
          </p:nvPr>
        </p:nvSpPr>
        <p:spPr/>
        <p:txBody>
          <a:bodyPr/>
          <a:lstStyle/>
          <a:p>
            <a:fld id="{6E7C54A1-ED19-4E71-B731-BCB973EC605F}" type="datetimeFigureOut">
              <a:rPr lang="en-US" smtClean="0"/>
              <a:t>9/25/2014</a:t>
            </a:fld>
            <a:endParaRPr lang="en-US"/>
          </a:p>
        </p:txBody>
      </p:sp>
    </p:spTree>
    <p:extLst>
      <p:ext uri="{BB962C8B-B14F-4D97-AF65-F5344CB8AC3E}">
        <p14:creationId xmlns:p14="http://schemas.microsoft.com/office/powerpoint/2010/main" val="319576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7C54A1-ED19-4E71-B731-BCB973EC605F}" type="datetimeFigureOut">
              <a:rPr lang="en-US" smtClean="0"/>
              <a:t>9/25/2014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BD6B8F-F08B-4421-BE61-018EF64BDD4B}" type="slidenum">
              <a:rPr lang="en-US" smtClean="0"/>
              <a:t>‹#›</a:t>
            </a:fld>
            <a:endParaRPr lang="en-US"/>
          </a:p>
        </p:txBody>
      </p:sp>
    </p:spTree>
    <p:extLst>
      <p:ext uri="{BB962C8B-B14F-4D97-AF65-F5344CB8AC3E}">
        <p14:creationId xmlns:p14="http://schemas.microsoft.com/office/powerpoint/2010/main" val="221824218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45166" y="2676385"/>
            <a:ext cx="7966447" cy="1646302"/>
          </a:xfrm>
        </p:spPr>
        <p:txBody>
          <a:bodyPr/>
          <a:lstStyle/>
          <a:p>
            <a:pPr algn="l"/>
            <a:r>
              <a:rPr lang="en-US" altLang="zh-CN" sz="6000" dirty="0" smtClean="0"/>
              <a:t/>
            </a:r>
            <a:br>
              <a:rPr lang="en-US" altLang="zh-CN" sz="6000" dirty="0" smtClean="0"/>
            </a:br>
            <a:r>
              <a:rPr lang="en-US" altLang="zh-CN" sz="6000" dirty="0" smtClean="0"/>
              <a:t>			</a:t>
            </a:r>
            <a:r>
              <a:rPr lang="en-US" altLang="zh-CN" sz="6000" dirty="0" smtClean="0">
                <a:solidFill>
                  <a:schemeClr val="bg1">
                    <a:lumMod val="75000"/>
                  </a:schemeClr>
                </a:solidFill>
              </a:rPr>
              <a:t>		</a:t>
            </a:r>
            <a:r>
              <a:rPr lang="en-US" altLang="zh-CN" dirty="0" smtClean="0">
                <a:solidFill>
                  <a:schemeClr val="accent1">
                    <a:lumMod val="75000"/>
                  </a:schemeClr>
                </a:solidFill>
                <a:latin typeface="Chaparral Pro Light" panose="02060403030505090203" pitchFamily="18" charset="0"/>
              </a:rPr>
              <a:t>—</a:t>
            </a:r>
            <a:r>
              <a:rPr lang="en-US" altLang="zh-CN" sz="4400" spc="300" dirty="0" smtClean="0">
                <a:solidFill>
                  <a:schemeClr val="accent1">
                    <a:lumMod val="75000"/>
                  </a:schemeClr>
                </a:solidFill>
                <a:latin typeface="Agency FB" panose="020B0503020202020204" pitchFamily="34" charset="0"/>
              </a:rPr>
              <a:t>new style of parking</a:t>
            </a:r>
            <a:endParaRPr lang="en-US" sz="4400" spc="300" dirty="0">
              <a:solidFill>
                <a:schemeClr val="accent1">
                  <a:lumMod val="75000"/>
                </a:schemeClr>
              </a:solidFill>
              <a:latin typeface="Agency FB" panose="020B0503020202020204" pitchFamily="34" charset="0"/>
            </a:endParaRPr>
          </a:p>
        </p:txBody>
      </p:sp>
      <p:sp>
        <p:nvSpPr>
          <p:cNvPr id="4" name="矩形 3"/>
          <p:cNvSpPr/>
          <p:nvPr/>
        </p:nvSpPr>
        <p:spPr>
          <a:xfrm>
            <a:off x="2018319" y="2203220"/>
            <a:ext cx="2097049" cy="1200329"/>
          </a:xfrm>
          <a:prstGeom prst="rect">
            <a:avLst/>
          </a:prstGeom>
        </p:spPr>
        <p:txBody>
          <a:bodyPr wrap="none">
            <a:spAutoFit/>
          </a:bodyPr>
          <a:lstStyle/>
          <a:p>
            <a:r>
              <a:rPr lang="en-US" altLang="zh-CN" sz="7200" b="1" dirty="0" smtClean="0">
                <a:solidFill>
                  <a:schemeClr val="bg1">
                    <a:lumMod val="50000"/>
                  </a:schemeClr>
                </a:solidFill>
                <a:latin typeface="Agency FB" panose="020B0503020202020204" pitchFamily="34" charset="0"/>
              </a:rPr>
              <a:t>UPark</a:t>
            </a:r>
            <a:endParaRPr lang="en-US" sz="7200" dirty="0"/>
          </a:p>
        </p:txBody>
      </p:sp>
    </p:spTree>
    <p:extLst>
      <p:ext uri="{BB962C8B-B14F-4D97-AF65-F5344CB8AC3E}">
        <p14:creationId xmlns:p14="http://schemas.microsoft.com/office/powerpoint/2010/main" val="2900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3765177"/>
            <a:ext cx="1021976" cy="3092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0" y="1902203"/>
            <a:ext cx="3805880" cy="305359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7AEE3"/>
              </a:solidFill>
            </a:endParaRPr>
          </a:p>
        </p:txBody>
      </p:sp>
      <p:pic>
        <p:nvPicPr>
          <p:cNvPr id="4" name="图片 3"/>
          <p:cNvPicPr>
            <a:picLocks noChangeAspect="1"/>
          </p:cNvPicPr>
          <p:nvPr/>
        </p:nvPicPr>
        <p:blipFill>
          <a:blip r:embed="rId3"/>
          <a:stretch>
            <a:fillRect/>
          </a:stretch>
        </p:blipFill>
        <p:spPr>
          <a:xfrm>
            <a:off x="5066271" y="1831616"/>
            <a:ext cx="5766488" cy="3212757"/>
          </a:xfrm>
          <a:prstGeom prst="snip2DiagRect">
            <a:avLst/>
          </a:prstGeom>
          <a:solidFill>
            <a:srgbClr val="FFFFFF">
              <a:shade val="85000"/>
            </a:srgbClr>
          </a:solidFill>
          <a:ln w="88900" cap="sq">
            <a:solidFill>
              <a:srgbClr val="9BE5FF">
                <a:alpha val="63922"/>
              </a:srgb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内容占位符 2"/>
          <p:cNvSpPr>
            <a:spLocks noGrp="1"/>
          </p:cNvSpPr>
          <p:nvPr>
            <p:ph idx="1"/>
          </p:nvPr>
        </p:nvSpPr>
        <p:spPr>
          <a:xfrm>
            <a:off x="287438" y="2617250"/>
            <a:ext cx="3255861" cy="1878376"/>
          </a:xfrm>
        </p:spPr>
        <p:txBody>
          <a:bodyPr>
            <a:noAutofit/>
          </a:bodyPr>
          <a:lstStyle/>
          <a:p>
            <a:pPr marL="0" indent="0" algn="just">
              <a:lnSpc>
                <a:spcPts val="3500"/>
              </a:lnSpc>
              <a:buNone/>
            </a:pPr>
            <a:r>
              <a:rPr lang="en-US" sz="2400" dirty="0" smtClean="0">
                <a:solidFill>
                  <a:schemeClr val="bg1"/>
                </a:solidFill>
                <a:latin typeface="Agency FB" panose="020B0503020202020204" pitchFamily="34" charset="0"/>
              </a:rPr>
              <a:t>In </a:t>
            </a:r>
            <a:r>
              <a:rPr lang="en-US" sz="2400" dirty="0">
                <a:solidFill>
                  <a:schemeClr val="bg1"/>
                </a:solidFill>
                <a:latin typeface="Agency FB" panose="020B0503020202020204" pitchFamily="34" charset="0"/>
              </a:rPr>
              <a:t>nowadays, </a:t>
            </a:r>
            <a:r>
              <a:rPr lang="en-US" sz="2400" dirty="0" smtClean="0">
                <a:solidFill>
                  <a:schemeClr val="bg1"/>
                </a:solidFill>
                <a:latin typeface="Agency FB" panose="020B0503020202020204" pitchFamily="34" charset="0"/>
              </a:rPr>
              <a:t>there </a:t>
            </a:r>
            <a:r>
              <a:rPr lang="en-US" sz="2400" dirty="0">
                <a:solidFill>
                  <a:schemeClr val="bg1"/>
                </a:solidFill>
                <a:latin typeface="Agency FB" panose="020B0503020202020204" pitchFamily="34" charset="0"/>
              </a:rPr>
              <a:t>are so many cars </a:t>
            </a:r>
            <a:r>
              <a:rPr lang="en-US" sz="2400" dirty="0" smtClean="0">
                <a:solidFill>
                  <a:schemeClr val="bg1"/>
                </a:solidFill>
                <a:latin typeface="Agency FB" panose="020B0503020202020204" pitchFamily="34" charset="0"/>
              </a:rPr>
              <a:t>that many people </a:t>
            </a:r>
            <a:r>
              <a:rPr lang="en-US" sz="2400" dirty="0">
                <a:solidFill>
                  <a:schemeClr val="bg1"/>
                </a:solidFill>
                <a:latin typeface="Agency FB" panose="020B0503020202020204" pitchFamily="34" charset="0"/>
              </a:rPr>
              <a:t>cannot find a place to park their </a:t>
            </a:r>
            <a:r>
              <a:rPr lang="en-US" sz="2400" dirty="0" smtClean="0">
                <a:solidFill>
                  <a:schemeClr val="bg1"/>
                </a:solidFill>
                <a:latin typeface="Agency FB" panose="020B0503020202020204" pitchFamily="34" charset="0"/>
              </a:rPr>
              <a:t>cars.</a:t>
            </a:r>
            <a:endParaRPr lang="en-US" sz="2400" dirty="0">
              <a:solidFill>
                <a:schemeClr val="bg1"/>
              </a:solidFill>
              <a:latin typeface="Agency FB" panose="020B0503020202020204" pitchFamily="34" charset="0"/>
            </a:endParaRPr>
          </a:p>
        </p:txBody>
      </p:sp>
      <p:sp>
        <p:nvSpPr>
          <p:cNvPr id="9" name="矩形 8"/>
          <p:cNvSpPr/>
          <p:nvPr/>
        </p:nvSpPr>
        <p:spPr>
          <a:xfrm>
            <a:off x="1" y="0"/>
            <a:ext cx="3805880" cy="1870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0" y="4987255"/>
            <a:ext cx="3805880" cy="1870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12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251200"/>
            <a:ext cx="1434517" cy="3606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p:cNvSpPr/>
          <p:nvPr/>
        </p:nvSpPr>
        <p:spPr>
          <a:xfrm>
            <a:off x="1" y="2526118"/>
            <a:ext cx="8992997" cy="2677592"/>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343948" y="2660341"/>
            <a:ext cx="8341754" cy="2353747"/>
          </a:xfrm>
        </p:spPr>
        <p:txBody>
          <a:bodyPr>
            <a:normAutofit/>
          </a:bodyPr>
          <a:lstStyle/>
          <a:p>
            <a:pPr marL="0" indent="0" algn="just">
              <a:lnSpc>
                <a:spcPct val="150000"/>
              </a:lnSpc>
              <a:buNone/>
            </a:pPr>
            <a:r>
              <a:rPr lang="en-US" sz="2400" dirty="0">
                <a:solidFill>
                  <a:schemeClr val="bg1"/>
                </a:solidFill>
                <a:latin typeface="Agency FB" panose="020B0503020202020204" pitchFamily="34" charset="0"/>
              </a:rPr>
              <a:t>In order to solve this problem especially when some mass rally happens, we </a:t>
            </a:r>
            <a:r>
              <a:rPr lang="en-US" sz="2400" dirty="0" smtClean="0">
                <a:solidFill>
                  <a:schemeClr val="bg1"/>
                </a:solidFill>
                <a:latin typeface="Agency FB" panose="020B0503020202020204" pitchFamily="34" charset="0"/>
              </a:rPr>
              <a:t>decided </a:t>
            </a:r>
            <a:r>
              <a:rPr lang="en-US" sz="2400" dirty="0">
                <a:solidFill>
                  <a:schemeClr val="bg1"/>
                </a:solidFill>
                <a:latin typeface="Agency FB" panose="020B0503020202020204" pitchFamily="34" charset="0"/>
              </a:rPr>
              <a:t>to develop a software about parking </a:t>
            </a:r>
            <a:r>
              <a:rPr lang="en-US" sz="2400" dirty="0" smtClean="0">
                <a:solidFill>
                  <a:schemeClr val="bg1"/>
                </a:solidFill>
                <a:latin typeface="Agency FB" panose="020B0503020202020204" pitchFamily="34" charset="0"/>
              </a:rPr>
              <a:t>space </a:t>
            </a:r>
            <a:r>
              <a:rPr lang="en-US" sz="2400" dirty="0">
                <a:solidFill>
                  <a:schemeClr val="bg1"/>
                </a:solidFill>
                <a:latin typeface="Agency FB" panose="020B0503020202020204" pitchFamily="34" charset="0"/>
              </a:rPr>
              <a:t>rental. With this web application, customers can rent a parking space in advance, after they arrive at the destination, they can park their car at the reserved parking space. </a:t>
            </a:r>
          </a:p>
        </p:txBody>
      </p:sp>
      <p:sp>
        <p:nvSpPr>
          <p:cNvPr id="6" name="矩形 5"/>
          <p:cNvSpPr/>
          <p:nvPr/>
        </p:nvSpPr>
        <p:spPr>
          <a:xfrm>
            <a:off x="-1" y="1400175"/>
            <a:ext cx="3228976" cy="10641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321140" y="1578321"/>
            <a:ext cx="2608802" cy="707886"/>
          </a:xfrm>
          <a:prstGeom prst="rect">
            <a:avLst/>
          </a:prstGeom>
          <a:noFill/>
        </p:spPr>
        <p:txBody>
          <a:bodyPr wrap="square" rtlCol="0">
            <a:spAutoFit/>
          </a:bodyPr>
          <a:lstStyle/>
          <a:p>
            <a:r>
              <a:rPr lang="en-US" altLang="zh-CN" sz="4000" b="1" spc="300" dirty="0" smtClean="0">
                <a:solidFill>
                  <a:schemeClr val="bg1"/>
                </a:solidFill>
                <a:latin typeface="Agency FB" panose="020B0503020202020204" pitchFamily="34" charset="0"/>
              </a:rPr>
              <a:t>OBJECTIVE</a:t>
            </a:r>
            <a:endParaRPr lang="en-US" sz="4000" b="1" spc="3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405390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619501" cy="16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387816" y="446157"/>
            <a:ext cx="3060234" cy="707886"/>
          </a:xfrm>
          <a:prstGeom prst="rect">
            <a:avLst/>
          </a:prstGeom>
          <a:noFill/>
        </p:spPr>
        <p:txBody>
          <a:bodyPr wrap="square" rtlCol="0">
            <a:spAutoFit/>
          </a:bodyPr>
          <a:lstStyle/>
          <a:p>
            <a:r>
              <a:rPr lang="en-US" altLang="zh-CN" sz="4000" b="1" spc="300" dirty="0" smtClean="0">
                <a:solidFill>
                  <a:schemeClr val="bg1"/>
                </a:solidFill>
                <a:latin typeface="Agency FB" panose="020B0503020202020204" pitchFamily="34" charset="0"/>
              </a:rPr>
              <a:t>ENVIRONMENT</a:t>
            </a:r>
            <a:endParaRPr lang="en-US" sz="4000" b="1" spc="300" dirty="0">
              <a:solidFill>
                <a:schemeClr val="bg1"/>
              </a:solidFill>
              <a:latin typeface="Agency FB" panose="020B0503020202020204" pitchFamily="34"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16" y="2325656"/>
            <a:ext cx="2263542" cy="2263542"/>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4789" y="2607929"/>
            <a:ext cx="2563277" cy="170818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0871" y="2641410"/>
            <a:ext cx="3154405" cy="1632033"/>
          </a:xfrm>
          <a:prstGeom prst="rect">
            <a:avLst/>
          </a:prstGeom>
        </p:spPr>
      </p:pic>
    </p:spTree>
    <p:extLst>
      <p:ext uri="{BB962C8B-B14F-4D97-AF65-F5344CB8AC3E}">
        <p14:creationId xmlns:p14="http://schemas.microsoft.com/office/powerpoint/2010/main" val="246041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6"/>
                                        </p:tgtEl>
                                      </p:cBhvr>
                                    </p:animEffect>
                                    <p:animScale>
                                      <p:cBhvr>
                                        <p:cTn id="23" dur="250" autoRev="1" fill="hold"/>
                                        <p:tgtEl>
                                          <p:spTgt spid="6"/>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nodeType="clickEffect">
                                  <p:stCondLst>
                                    <p:cond delay="0"/>
                                  </p:stCondLst>
                                  <p:childTnLst>
                                    <p:animEffect transition="out" filter="fade">
                                      <p:cBhvr>
                                        <p:cTn id="27" dur="500" tmFilter="0, 0; .2, .5; .8, .5; 1, 0"/>
                                        <p:tgtEl>
                                          <p:spTgt spid="9"/>
                                        </p:tgtEl>
                                      </p:cBhvr>
                                    </p:animEffect>
                                    <p:animScale>
                                      <p:cBhvr>
                                        <p:cTn id="28" dur="250" autoRev="1" fill="hold"/>
                                        <p:tgtEl>
                                          <p:spTgt spid="9"/>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nodeType="clickEffect">
                                  <p:stCondLst>
                                    <p:cond delay="0"/>
                                  </p:stCondLst>
                                  <p:childTnLst>
                                    <p:animEffect transition="out" filter="fade">
                                      <p:cBhvr>
                                        <p:cTn id="32" dur="500" tmFilter="0, 0; .2, .5; .8, .5; 1, 0"/>
                                        <p:tgtEl>
                                          <p:spTgt spid="8"/>
                                        </p:tgtEl>
                                      </p:cBhvr>
                                    </p:animEffect>
                                    <p:animScale>
                                      <p:cBhvr>
                                        <p:cTn id="33"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0" y="2918895"/>
            <a:ext cx="1816100" cy="3935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p:cNvSpPr/>
          <p:nvPr/>
        </p:nvSpPr>
        <p:spPr>
          <a:xfrm>
            <a:off x="-1" y="0"/>
            <a:ext cx="33909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398694" y="3075057"/>
            <a:ext cx="2593509" cy="707886"/>
          </a:xfrm>
          <a:prstGeom prst="rect">
            <a:avLst/>
          </a:prstGeom>
          <a:noFill/>
        </p:spPr>
        <p:txBody>
          <a:bodyPr wrap="square" rtlCol="0">
            <a:spAutoFit/>
          </a:bodyPr>
          <a:lstStyle/>
          <a:p>
            <a:r>
              <a:rPr lang="en-US" altLang="zh-CN" sz="4000" b="1" spc="300" dirty="0" smtClean="0">
                <a:solidFill>
                  <a:schemeClr val="bg1"/>
                </a:solidFill>
                <a:latin typeface="Agency FB" panose="020B0503020202020204" pitchFamily="34" charset="0"/>
              </a:rPr>
              <a:t>PROCEDURE</a:t>
            </a:r>
            <a:endParaRPr lang="en-US" sz="4000" b="1" spc="300" dirty="0">
              <a:solidFill>
                <a:schemeClr val="bg1"/>
              </a:solidFill>
              <a:latin typeface="Agency FB" panose="020B0503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898" y="0"/>
            <a:ext cx="8801101" cy="6858000"/>
          </a:xfrm>
          <a:prstGeom prst="rect">
            <a:avLst/>
          </a:prstGeom>
        </p:spPr>
      </p:pic>
      <p:sp>
        <p:nvSpPr>
          <p:cNvPr id="7" name="矩形 6"/>
          <p:cNvSpPr/>
          <p:nvPr/>
        </p:nvSpPr>
        <p:spPr>
          <a:xfrm>
            <a:off x="3618145" y="129659"/>
            <a:ext cx="1049105" cy="584775"/>
          </a:xfrm>
          <a:prstGeom prst="rect">
            <a:avLst/>
          </a:prstGeom>
        </p:spPr>
        <p:txBody>
          <a:bodyPr wrap="square">
            <a:spAutoFit/>
          </a:bodyPr>
          <a:lstStyle/>
          <a:p>
            <a:r>
              <a:rPr lang="en-US" altLang="zh-CN" sz="3200" b="1" dirty="0" smtClean="0">
                <a:solidFill>
                  <a:schemeClr val="bg1"/>
                </a:solidFill>
                <a:latin typeface="Agency FB" panose="020B0503020202020204" pitchFamily="34" charset="0"/>
              </a:rPr>
              <a:t>UPark</a:t>
            </a:r>
            <a:endParaRPr lang="en-US" sz="3200" dirty="0">
              <a:solidFill>
                <a:schemeClr val="bg1"/>
              </a:solidFill>
            </a:endParaRPr>
          </a:p>
        </p:txBody>
      </p:sp>
      <p:sp>
        <p:nvSpPr>
          <p:cNvPr id="8" name="文本框 7"/>
          <p:cNvSpPr txBox="1"/>
          <p:nvPr/>
        </p:nvSpPr>
        <p:spPr>
          <a:xfrm>
            <a:off x="9220200" y="189755"/>
            <a:ext cx="2828210" cy="400110"/>
          </a:xfrm>
          <a:prstGeom prst="rect">
            <a:avLst/>
          </a:prstGeom>
          <a:noFill/>
        </p:spPr>
        <p:txBody>
          <a:bodyPr wrap="none" rtlCol="0">
            <a:spAutoFit/>
          </a:bodyPr>
          <a:lstStyle/>
          <a:p>
            <a:r>
              <a:rPr lang="en-US" altLang="zh-CN" sz="2000" b="1" spc="300" dirty="0" smtClean="0">
                <a:solidFill>
                  <a:schemeClr val="bg1"/>
                </a:solidFill>
              </a:rPr>
              <a:t>SEARCH &amp; FILTER</a:t>
            </a:r>
            <a:endParaRPr lang="en-US" sz="2000" b="1" spc="300" dirty="0">
              <a:solidFill>
                <a:schemeClr val="bg1"/>
              </a:solidFill>
            </a:endParaRPr>
          </a:p>
        </p:txBody>
      </p:sp>
      <p:sp>
        <p:nvSpPr>
          <p:cNvPr id="9" name="文本框 8"/>
          <p:cNvSpPr txBox="1"/>
          <p:nvPr/>
        </p:nvSpPr>
        <p:spPr>
          <a:xfrm>
            <a:off x="7097989" y="6304805"/>
            <a:ext cx="1386918" cy="400110"/>
          </a:xfrm>
          <a:prstGeom prst="rect">
            <a:avLst/>
          </a:prstGeom>
          <a:noFill/>
        </p:spPr>
        <p:txBody>
          <a:bodyPr wrap="none" rtlCol="0">
            <a:spAutoFit/>
          </a:bodyPr>
          <a:lstStyle/>
          <a:p>
            <a:r>
              <a:rPr lang="en-US" altLang="zh-CN" sz="2000" b="1" spc="300" dirty="0" smtClean="0">
                <a:solidFill>
                  <a:schemeClr val="bg1"/>
                </a:solidFill>
              </a:rPr>
              <a:t>FOOTER</a:t>
            </a:r>
            <a:endParaRPr lang="en-US" sz="2000" b="1" spc="300" dirty="0">
              <a:solidFill>
                <a:schemeClr val="bg1"/>
              </a:solidFill>
            </a:endParaRPr>
          </a:p>
        </p:txBody>
      </p:sp>
      <p:sp>
        <p:nvSpPr>
          <p:cNvPr id="10" name="文本框 9"/>
          <p:cNvSpPr txBox="1"/>
          <p:nvPr/>
        </p:nvSpPr>
        <p:spPr>
          <a:xfrm>
            <a:off x="3820169" y="2844224"/>
            <a:ext cx="1723381" cy="461665"/>
          </a:xfrm>
          <a:prstGeom prst="rect">
            <a:avLst/>
          </a:prstGeom>
          <a:noFill/>
        </p:spPr>
        <p:txBody>
          <a:bodyPr wrap="square" rtlCol="0">
            <a:spAutoFit/>
          </a:bodyPr>
          <a:lstStyle/>
          <a:p>
            <a:r>
              <a:rPr lang="en-US" altLang="zh-CN" sz="2400" b="1" spc="300" dirty="0" smtClean="0">
                <a:solidFill>
                  <a:schemeClr val="bg1"/>
                </a:solidFill>
              </a:rPr>
              <a:t>NAVIBAR</a:t>
            </a:r>
            <a:endParaRPr lang="en-US" sz="2400" b="1" spc="300" dirty="0">
              <a:solidFill>
                <a:schemeClr val="bg1"/>
              </a:solidFill>
            </a:endParaRPr>
          </a:p>
        </p:txBody>
      </p:sp>
      <p:sp>
        <p:nvSpPr>
          <p:cNvPr id="11" name="文本框 10"/>
          <p:cNvSpPr txBox="1"/>
          <p:nvPr/>
        </p:nvSpPr>
        <p:spPr>
          <a:xfrm>
            <a:off x="9819634" y="1567873"/>
            <a:ext cx="2466260" cy="830997"/>
          </a:xfrm>
          <a:prstGeom prst="rect">
            <a:avLst/>
          </a:prstGeom>
          <a:noFill/>
        </p:spPr>
        <p:txBody>
          <a:bodyPr wrap="square" rtlCol="0">
            <a:spAutoFit/>
          </a:bodyPr>
          <a:lstStyle/>
          <a:p>
            <a:pPr algn="ctr"/>
            <a:r>
              <a:rPr lang="en-US" altLang="zh-CN" sz="2400" b="1" spc="300" dirty="0" smtClean="0">
                <a:solidFill>
                  <a:schemeClr val="bg1"/>
                </a:solidFill>
              </a:rPr>
              <a:t>GOOGLE</a:t>
            </a:r>
          </a:p>
          <a:p>
            <a:pPr algn="ctr"/>
            <a:r>
              <a:rPr lang="en-US" altLang="zh-CN" sz="2400" b="1" spc="300" dirty="0" smtClean="0">
                <a:solidFill>
                  <a:schemeClr val="bg1"/>
                </a:solidFill>
              </a:rPr>
              <a:t>MAP</a:t>
            </a:r>
            <a:endParaRPr lang="en-US" sz="2400" b="1" spc="300" dirty="0">
              <a:solidFill>
                <a:schemeClr val="bg1"/>
              </a:solidFill>
            </a:endParaRP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4129" y="2986077"/>
            <a:ext cx="158309" cy="252784"/>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5954" y="2386412"/>
            <a:ext cx="158309" cy="252784"/>
          </a:xfrm>
          <a:prstGeom prst="rect">
            <a:avLst/>
          </a:prstGeom>
        </p:spPr>
      </p:pic>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3140" y="2319745"/>
            <a:ext cx="158309" cy="252784"/>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5182" y="2833269"/>
            <a:ext cx="158309" cy="252784"/>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4831" y="3159047"/>
            <a:ext cx="158309" cy="252784"/>
          </a:xfrm>
          <a:prstGeom prst="rect">
            <a:avLst/>
          </a:prstGeom>
        </p:spPr>
      </p:pic>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5132" y="2753178"/>
            <a:ext cx="158309" cy="252784"/>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0345" y="2319745"/>
            <a:ext cx="158309" cy="252784"/>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6743" y="1534700"/>
            <a:ext cx="158309" cy="252784"/>
          </a:xfrm>
          <a:prstGeom prst="rect">
            <a:avLst/>
          </a:prstGeom>
        </p:spPr>
      </p:pic>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8983" y="3720086"/>
            <a:ext cx="158309" cy="252784"/>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1447" y="4037622"/>
            <a:ext cx="158309" cy="252784"/>
          </a:xfrm>
          <a:prstGeom prst="rect">
            <a:avLst/>
          </a:prstGeom>
        </p:spPr>
      </p:pic>
      <p:grpSp>
        <p:nvGrpSpPr>
          <p:cNvPr id="45" name="组合 44"/>
          <p:cNvGrpSpPr/>
          <p:nvPr/>
        </p:nvGrpSpPr>
        <p:grpSpPr>
          <a:xfrm>
            <a:off x="6129489" y="1552285"/>
            <a:ext cx="5816600" cy="3753427"/>
            <a:chOff x="6129489" y="1552285"/>
            <a:chExt cx="5816600" cy="3753427"/>
          </a:xfrm>
        </p:grpSpPr>
        <p:sp>
          <p:nvSpPr>
            <p:cNvPr id="35" name="矩形 34"/>
            <p:cNvSpPr/>
            <p:nvPr/>
          </p:nvSpPr>
          <p:spPr>
            <a:xfrm>
              <a:off x="6129489" y="1552285"/>
              <a:ext cx="5816600" cy="3753427"/>
            </a:xfrm>
            <a:prstGeom prst="rect">
              <a:avLst/>
            </a:prstGeom>
            <a:solidFill>
              <a:schemeClr val="bg1">
                <a:lumMod val="95000"/>
              </a:schemeClr>
            </a:solidFill>
            <a:ln w="9525">
              <a:solidFill>
                <a:srgbClr val="64CA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文本框 35"/>
            <p:cNvSpPr txBox="1"/>
            <p:nvPr/>
          </p:nvSpPr>
          <p:spPr>
            <a:xfrm>
              <a:off x="6317448" y="1730956"/>
              <a:ext cx="2295693" cy="369332"/>
            </a:xfrm>
            <a:prstGeom prst="rect">
              <a:avLst/>
            </a:prstGeom>
            <a:noFill/>
          </p:spPr>
          <p:txBody>
            <a:bodyPr wrap="none" rtlCol="0">
              <a:spAutoFit/>
            </a:bodyPr>
            <a:lstStyle/>
            <a:p>
              <a:r>
                <a:rPr lang="en-US" altLang="zh-CN" dirty="0" smtClean="0">
                  <a:solidFill>
                    <a:srgbClr val="64CAED"/>
                  </a:solidFill>
                </a:rPr>
                <a:t>PARKING SPACE INFO</a:t>
              </a:r>
              <a:endParaRPr lang="en-US" dirty="0">
                <a:solidFill>
                  <a:srgbClr val="64CAED"/>
                </a:solidFill>
              </a:endParaRPr>
            </a:p>
          </p:txBody>
        </p:sp>
        <p:sp>
          <p:nvSpPr>
            <p:cNvPr id="37" name="矩形 36"/>
            <p:cNvSpPr/>
            <p:nvPr/>
          </p:nvSpPr>
          <p:spPr>
            <a:xfrm>
              <a:off x="8801100" y="1681251"/>
              <a:ext cx="2986236" cy="1722162"/>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PHOTO</a:t>
              </a:r>
              <a:endParaRPr lang="en-US" sz="2000" dirty="0"/>
            </a:p>
          </p:txBody>
        </p:sp>
        <p:sp>
          <p:nvSpPr>
            <p:cNvPr id="38" name="矩形 37"/>
            <p:cNvSpPr/>
            <p:nvPr/>
          </p:nvSpPr>
          <p:spPr>
            <a:xfrm>
              <a:off x="8804960" y="3454586"/>
              <a:ext cx="2986236" cy="1722162"/>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PHOTO</a:t>
              </a:r>
              <a:endParaRPr lang="en-US" dirty="0"/>
            </a:p>
          </p:txBody>
        </p:sp>
        <p:sp>
          <p:nvSpPr>
            <p:cNvPr id="39" name="矩形 38"/>
            <p:cNvSpPr/>
            <p:nvPr/>
          </p:nvSpPr>
          <p:spPr>
            <a:xfrm>
              <a:off x="6750048" y="4764106"/>
              <a:ext cx="1472845" cy="401548"/>
            </a:xfrm>
            <a:prstGeom prst="rect">
              <a:avLst/>
            </a:prstGeom>
            <a:solidFill>
              <a:srgbClr val="64CAE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CONFIRM</a:t>
              </a:r>
              <a:endParaRPr lang="en-US" sz="1600" dirty="0"/>
            </a:p>
          </p:txBody>
        </p:sp>
        <p:sp>
          <p:nvSpPr>
            <p:cNvPr id="40" name="矩形 39"/>
            <p:cNvSpPr/>
            <p:nvPr/>
          </p:nvSpPr>
          <p:spPr>
            <a:xfrm>
              <a:off x="6553192" y="2496781"/>
              <a:ext cx="1745462" cy="193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6553192" y="2852021"/>
              <a:ext cx="1745462" cy="193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6553192" y="3220074"/>
              <a:ext cx="1745462" cy="193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6550408" y="3587489"/>
              <a:ext cx="1745462" cy="193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p:cNvSpPr/>
            <p:nvPr/>
          </p:nvSpPr>
          <p:spPr>
            <a:xfrm>
              <a:off x="6545646" y="3942508"/>
              <a:ext cx="1745462" cy="193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矩形 11"/>
          <p:cNvSpPr/>
          <p:nvPr/>
        </p:nvSpPr>
        <p:spPr>
          <a:xfrm>
            <a:off x="3390898" y="1"/>
            <a:ext cx="8801102"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组合 21"/>
          <p:cNvGrpSpPr/>
          <p:nvPr/>
        </p:nvGrpSpPr>
        <p:grpSpPr>
          <a:xfrm>
            <a:off x="5664991" y="2231799"/>
            <a:ext cx="4252913" cy="2394401"/>
            <a:chOff x="5664991" y="2231799"/>
            <a:chExt cx="4252913" cy="2394401"/>
          </a:xfrm>
        </p:grpSpPr>
        <p:sp>
          <p:nvSpPr>
            <p:cNvPr id="13" name="矩形 12"/>
            <p:cNvSpPr/>
            <p:nvPr/>
          </p:nvSpPr>
          <p:spPr>
            <a:xfrm>
              <a:off x="5664991" y="2231799"/>
              <a:ext cx="4252913" cy="2394401"/>
            </a:xfrm>
            <a:prstGeom prst="rect">
              <a:avLst/>
            </a:prstGeom>
            <a:solidFill>
              <a:srgbClr val="89DAF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6553193" y="2624239"/>
              <a:ext cx="2457455" cy="356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6553192" y="3203286"/>
              <a:ext cx="2457455" cy="356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7215182" y="3883862"/>
              <a:ext cx="1155425" cy="437844"/>
            </a:xfrm>
            <a:prstGeom prst="rect">
              <a:avLst/>
            </a:prstGeom>
            <a:solidFill>
              <a:srgbClr val="17AEE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spc="-150" dirty="0" smtClean="0"/>
                <a:t>LOGIN</a:t>
              </a:r>
              <a:endParaRPr lang="en-US" sz="1600" b="1" spc="-150" dirty="0"/>
            </a:p>
          </p:txBody>
        </p:sp>
      </p:grpSp>
    </p:spTree>
    <p:extLst>
      <p:ext uri="{BB962C8B-B14F-4D97-AF65-F5344CB8AC3E}">
        <p14:creationId xmlns:p14="http://schemas.microsoft.com/office/powerpoint/2010/main" val="234526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repeatCount="2000" fill="hold" grpId="1" nodeType="clickEffect">
                                  <p:stCondLst>
                                    <p:cond delay="0"/>
                                  </p:stCondLst>
                                  <p:childTnLst>
                                    <p:animEffect transition="out" filter="fade">
                                      <p:cBhvr>
                                        <p:cTn id="45" dur="500" tmFilter="0, 0; .2, .5; .8, .5; 1, 0"/>
                                        <p:tgtEl>
                                          <p:spTgt spid="8"/>
                                        </p:tgtEl>
                                      </p:cBhvr>
                                    </p:animEffect>
                                    <p:animScale>
                                      <p:cBhvr>
                                        <p:cTn id="46" dur="250" autoRev="1" fill="hold"/>
                                        <p:tgtEl>
                                          <p:spTgt spid="8"/>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200"/>
                                  </p:stCondLst>
                                  <p:childTnLst>
                                    <p:set>
                                      <p:cBhvr>
                                        <p:cTn id="53" dur="1" fill="hold">
                                          <p:stCondLst>
                                            <p:cond delay="0"/>
                                          </p:stCondLst>
                                        </p:cTn>
                                        <p:tgtEl>
                                          <p:spTgt spid="30"/>
                                        </p:tgtEl>
                                        <p:attrNameLst>
                                          <p:attrName>style.visibility</p:attrName>
                                        </p:attrNameLst>
                                      </p:cBhvr>
                                      <p:to>
                                        <p:strVal val="visible"/>
                                      </p:to>
                                    </p:set>
                                  </p:childTnLst>
                                </p:cTn>
                              </p:par>
                            </p:childTnLst>
                          </p:cTn>
                        </p:par>
                        <p:par>
                          <p:cTn id="54" fill="hold">
                            <p:stCondLst>
                              <p:cond delay="200"/>
                            </p:stCondLst>
                            <p:childTnLst>
                              <p:par>
                                <p:cTn id="55" presetID="1" presetClass="entr" presetSubtype="0" fill="hold" nodeType="afterEffect">
                                  <p:stCondLst>
                                    <p:cond delay="200"/>
                                  </p:stCondLst>
                                  <p:childTnLst>
                                    <p:set>
                                      <p:cBhvr>
                                        <p:cTn id="56" dur="1" fill="hold">
                                          <p:stCondLst>
                                            <p:cond delay="0"/>
                                          </p:stCondLst>
                                        </p:cTn>
                                        <p:tgtEl>
                                          <p:spTgt spid="25"/>
                                        </p:tgtEl>
                                        <p:attrNameLst>
                                          <p:attrName>style.visibility</p:attrName>
                                        </p:attrNameLst>
                                      </p:cBhvr>
                                      <p:to>
                                        <p:strVal val="visible"/>
                                      </p:to>
                                    </p:set>
                                  </p:childTnLst>
                                </p:cTn>
                              </p:par>
                            </p:childTnLst>
                          </p:cTn>
                        </p:par>
                        <p:par>
                          <p:cTn id="57" fill="hold">
                            <p:stCondLst>
                              <p:cond delay="400"/>
                            </p:stCondLst>
                            <p:childTnLst>
                              <p:par>
                                <p:cTn id="58" presetID="1" presetClass="entr" presetSubtype="0" fill="hold" nodeType="afterEffect">
                                  <p:stCondLst>
                                    <p:cond delay="20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600"/>
                            </p:stCondLst>
                            <p:childTnLst>
                              <p:par>
                                <p:cTn id="61" presetID="1" presetClass="entr" presetSubtype="0" fill="hold" nodeType="afterEffect">
                                  <p:stCondLst>
                                    <p:cond delay="200"/>
                                  </p:stCondLst>
                                  <p:childTnLst>
                                    <p:set>
                                      <p:cBhvr>
                                        <p:cTn id="62" dur="1" fill="hold">
                                          <p:stCondLst>
                                            <p:cond delay="0"/>
                                          </p:stCondLst>
                                        </p:cTn>
                                        <p:tgtEl>
                                          <p:spTgt spid="32"/>
                                        </p:tgtEl>
                                        <p:attrNameLst>
                                          <p:attrName>style.visibility</p:attrName>
                                        </p:attrNameLst>
                                      </p:cBhvr>
                                      <p:to>
                                        <p:strVal val="visible"/>
                                      </p:to>
                                    </p:set>
                                  </p:childTnLst>
                                </p:cTn>
                              </p:par>
                            </p:childTnLst>
                          </p:cTn>
                        </p:par>
                        <p:par>
                          <p:cTn id="63" fill="hold">
                            <p:stCondLst>
                              <p:cond delay="800"/>
                            </p:stCondLst>
                            <p:childTnLst>
                              <p:par>
                                <p:cTn id="64" presetID="1" presetClass="entr" presetSubtype="0" fill="hold" nodeType="afterEffect">
                                  <p:stCondLst>
                                    <p:cond delay="200"/>
                                  </p:stCondLst>
                                  <p:childTnLst>
                                    <p:set>
                                      <p:cBhvr>
                                        <p:cTn id="65" dur="1" fill="hold">
                                          <p:stCondLst>
                                            <p:cond delay="0"/>
                                          </p:stCondLst>
                                        </p:cTn>
                                        <p:tgtEl>
                                          <p:spTgt spid="31"/>
                                        </p:tgtEl>
                                        <p:attrNameLst>
                                          <p:attrName>style.visibility</p:attrName>
                                        </p:attrNameLst>
                                      </p:cBhvr>
                                      <p:to>
                                        <p:strVal val="visible"/>
                                      </p:to>
                                    </p:set>
                                  </p:childTnLst>
                                </p:cTn>
                              </p:par>
                            </p:childTnLst>
                          </p:cTn>
                        </p:par>
                        <p:par>
                          <p:cTn id="66" fill="hold">
                            <p:stCondLst>
                              <p:cond delay="1000"/>
                            </p:stCondLst>
                            <p:childTnLst>
                              <p:par>
                                <p:cTn id="67" presetID="1" presetClass="entr" presetSubtype="0" fill="hold" nodeType="afterEffect">
                                  <p:stCondLst>
                                    <p:cond delay="200"/>
                                  </p:stCondLst>
                                  <p:childTnLst>
                                    <p:set>
                                      <p:cBhvr>
                                        <p:cTn id="68" dur="1" fill="hold">
                                          <p:stCondLst>
                                            <p:cond delay="0"/>
                                          </p:stCondLst>
                                        </p:cTn>
                                        <p:tgtEl>
                                          <p:spTgt spid="23"/>
                                        </p:tgtEl>
                                        <p:attrNameLst>
                                          <p:attrName>style.visibility</p:attrName>
                                        </p:attrNameLst>
                                      </p:cBhvr>
                                      <p:to>
                                        <p:strVal val="visible"/>
                                      </p:to>
                                    </p:set>
                                  </p:childTnLst>
                                </p:cTn>
                              </p:par>
                            </p:childTnLst>
                          </p:cTn>
                        </p:par>
                        <p:par>
                          <p:cTn id="69" fill="hold">
                            <p:stCondLst>
                              <p:cond delay="1200"/>
                            </p:stCondLst>
                            <p:childTnLst>
                              <p:par>
                                <p:cTn id="70" presetID="1" presetClass="entr" presetSubtype="0" fill="hold" nodeType="afterEffect">
                                  <p:stCondLst>
                                    <p:cond delay="200"/>
                                  </p:stCondLst>
                                  <p:childTnLst>
                                    <p:set>
                                      <p:cBhvr>
                                        <p:cTn id="71" dur="1" fill="hold">
                                          <p:stCondLst>
                                            <p:cond delay="0"/>
                                          </p:stCondLst>
                                        </p:cTn>
                                        <p:tgtEl>
                                          <p:spTgt spid="26"/>
                                        </p:tgtEl>
                                        <p:attrNameLst>
                                          <p:attrName>style.visibility</p:attrName>
                                        </p:attrNameLst>
                                      </p:cBhvr>
                                      <p:to>
                                        <p:strVal val="visible"/>
                                      </p:to>
                                    </p:set>
                                  </p:childTnLst>
                                </p:cTn>
                              </p:par>
                            </p:childTnLst>
                          </p:cTn>
                        </p:par>
                        <p:par>
                          <p:cTn id="72" fill="hold">
                            <p:stCondLst>
                              <p:cond delay="1400"/>
                            </p:stCondLst>
                            <p:childTnLst>
                              <p:par>
                                <p:cTn id="73" presetID="1" presetClass="entr" presetSubtype="0" fill="hold" nodeType="afterEffect">
                                  <p:stCondLst>
                                    <p:cond delay="200"/>
                                  </p:stCondLst>
                                  <p:childTnLst>
                                    <p:set>
                                      <p:cBhvr>
                                        <p:cTn id="74" dur="1" fill="hold">
                                          <p:stCondLst>
                                            <p:cond delay="0"/>
                                          </p:stCondLst>
                                        </p:cTn>
                                        <p:tgtEl>
                                          <p:spTgt spid="24"/>
                                        </p:tgtEl>
                                        <p:attrNameLst>
                                          <p:attrName>style.visibility</p:attrName>
                                        </p:attrNameLst>
                                      </p:cBhvr>
                                      <p:to>
                                        <p:strVal val="visible"/>
                                      </p:to>
                                    </p:set>
                                  </p:childTnLst>
                                </p:cTn>
                              </p:par>
                            </p:childTnLst>
                          </p:cTn>
                        </p:par>
                        <p:par>
                          <p:cTn id="75" fill="hold">
                            <p:stCondLst>
                              <p:cond delay="1600"/>
                            </p:stCondLst>
                            <p:childTnLst>
                              <p:par>
                                <p:cTn id="76" presetID="1" presetClass="entr" presetSubtype="0" fill="hold" nodeType="afterEffect">
                                  <p:stCondLst>
                                    <p:cond delay="200"/>
                                  </p:stCondLst>
                                  <p:childTnLst>
                                    <p:set>
                                      <p:cBhvr>
                                        <p:cTn id="77" dur="1" fill="hold">
                                          <p:stCondLst>
                                            <p:cond delay="0"/>
                                          </p:stCondLst>
                                        </p:cTn>
                                        <p:tgtEl>
                                          <p:spTgt spid="2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2"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1"/>
      <p:bldP spid="8" grpId="2"/>
      <p:bldP spid="9" grpId="0"/>
      <p:bldP spid="10" grpId="0"/>
      <p:bldP spid="11" grpId="0"/>
      <p:bldP spid="12" grpId="0" animBg="1"/>
      <p:bldP spid="12" grpId="1" animBg="1"/>
      <p:bldP spid="12"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918895"/>
            <a:ext cx="1816100" cy="3935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p:cNvSpPr/>
          <p:nvPr/>
        </p:nvSpPr>
        <p:spPr>
          <a:xfrm>
            <a:off x="-1" y="0"/>
            <a:ext cx="33909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242547" y="5161032"/>
            <a:ext cx="2905804" cy="1323439"/>
          </a:xfrm>
          <a:prstGeom prst="rect">
            <a:avLst/>
          </a:prstGeom>
          <a:noFill/>
        </p:spPr>
        <p:txBody>
          <a:bodyPr wrap="square" rtlCol="0">
            <a:spAutoFit/>
          </a:bodyPr>
          <a:lstStyle/>
          <a:p>
            <a:r>
              <a:rPr lang="en-US" altLang="zh-CN" sz="4000" b="1" spc="300" dirty="0" smtClean="0">
                <a:solidFill>
                  <a:schemeClr val="bg1"/>
                </a:solidFill>
                <a:latin typeface="Agency FB" panose="020B0503020202020204" pitchFamily="34" charset="0"/>
              </a:rPr>
              <a:t>PROJECT MANAGEMENT</a:t>
            </a:r>
            <a:endParaRPr lang="en-US" sz="4000" b="1" spc="300" dirty="0">
              <a:solidFill>
                <a:schemeClr val="bg1"/>
              </a:solidFill>
              <a:latin typeface="Agency FB" panose="020B0503020202020204" pitchFamily="34" charset="0"/>
            </a:endParaRPr>
          </a:p>
        </p:txBody>
      </p:sp>
      <p:sp>
        <p:nvSpPr>
          <p:cNvPr id="7" name="矩形 6"/>
          <p:cNvSpPr/>
          <p:nvPr/>
        </p:nvSpPr>
        <p:spPr>
          <a:xfrm>
            <a:off x="3390900" y="0"/>
            <a:ext cx="2552700" cy="1057276"/>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pc="300" dirty="0" smtClean="0">
                <a:latin typeface="Agency FB" panose="020B0503020202020204" pitchFamily="34" charset="0"/>
              </a:rPr>
              <a:t>SCRUM</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447" y="1952625"/>
            <a:ext cx="6324600" cy="3162300"/>
          </a:xfrm>
          <a:prstGeom prst="rect">
            <a:avLst/>
          </a:prstGeom>
        </p:spPr>
      </p:pic>
      <p:sp>
        <p:nvSpPr>
          <p:cNvPr id="9" name="矩形 8"/>
          <p:cNvSpPr/>
          <p:nvPr/>
        </p:nvSpPr>
        <p:spPr>
          <a:xfrm>
            <a:off x="3390898" y="1089671"/>
            <a:ext cx="2552700" cy="2489416"/>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pc="300" dirty="0" smtClean="0">
                <a:latin typeface="Agency FB" panose="020B0503020202020204" pitchFamily="34" charset="0"/>
              </a:rPr>
              <a:t>MONITORING</a:t>
            </a:r>
          </a:p>
          <a:p>
            <a:pPr algn="ctr"/>
            <a:r>
              <a:rPr lang="en-US" altLang="zh-CN" sz="2800" b="1" spc="300" dirty="0" smtClean="0">
                <a:latin typeface="Agency FB" panose="020B0503020202020204" pitchFamily="34" charset="0"/>
              </a:rPr>
              <a:t>MECHANISM</a:t>
            </a:r>
            <a:endParaRPr lang="en-US" sz="2800" b="1" spc="300" dirty="0">
              <a:latin typeface="Agency FB" panose="020B0503020202020204" pitchFamily="34" charset="0"/>
            </a:endParaRPr>
          </a:p>
        </p:txBody>
      </p:sp>
      <p:sp>
        <p:nvSpPr>
          <p:cNvPr id="10" name="矩形 9"/>
          <p:cNvSpPr/>
          <p:nvPr/>
        </p:nvSpPr>
        <p:spPr>
          <a:xfrm>
            <a:off x="3390898" y="3619499"/>
            <a:ext cx="2552700" cy="323449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pc="300" dirty="0" smtClean="0">
                <a:latin typeface="Agency FB" panose="020B0503020202020204" pitchFamily="34" charset="0"/>
              </a:rPr>
              <a:t>CONTROLLING</a:t>
            </a:r>
          </a:p>
          <a:p>
            <a:pPr algn="ctr"/>
            <a:r>
              <a:rPr lang="en-US" altLang="zh-CN" sz="2800" b="1" spc="300" dirty="0" smtClean="0">
                <a:latin typeface="Agency FB" panose="020B0503020202020204" pitchFamily="34" charset="0"/>
              </a:rPr>
              <a:t>MECHANISM</a:t>
            </a:r>
            <a:endParaRPr lang="en-US" sz="2800" b="1" spc="300" dirty="0">
              <a:latin typeface="Agency FB" panose="020B0503020202020204" pitchFamily="34" charset="0"/>
            </a:endParaRPr>
          </a:p>
        </p:txBody>
      </p:sp>
      <p:sp>
        <p:nvSpPr>
          <p:cNvPr id="13" name="矩形 12"/>
          <p:cNvSpPr/>
          <p:nvPr/>
        </p:nvSpPr>
        <p:spPr>
          <a:xfrm>
            <a:off x="5943598" y="1089671"/>
            <a:ext cx="3533777" cy="24894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spc="300" dirty="0" smtClean="0">
                <a:latin typeface="Agency FB" panose="020B0503020202020204" pitchFamily="34" charset="0"/>
              </a:rPr>
              <a:t>   Track man-hour costs</a:t>
            </a:r>
          </a:p>
          <a:p>
            <a:endParaRPr lang="en-US" sz="2000" b="1" spc="300" dirty="0" smtClean="0">
              <a:latin typeface="Agency FB" panose="020B0503020202020204" pitchFamily="34" charset="0"/>
            </a:endParaRPr>
          </a:p>
          <a:p>
            <a:r>
              <a:rPr lang="en-US" sz="2000" b="1" spc="300" dirty="0" smtClean="0">
                <a:latin typeface="Agency FB" panose="020B0503020202020204" pitchFamily="34" charset="0"/>
              </a:rPr>
              <a:t>   Track Schedule</a:t>
            </a:r>
            <a:endParaRPr lang="en-US" sz="2000" b="1" spc="300" dirty="0">
              <a:latin typeface="Agency FB" panose="020B0503020202020204" pitchFamily="34" charset="0"/>
            </a:endParaRPr>
          </a:p>
          <a:p>
            <a:endParaRPr lang="en-US" sz="2000" b="1" spc="300" dirty="0">
              <a:latin typeface="Agency FB" panose="020B0503020202020204" pitchFamily="34" charset="0"/>
            </a:endParaRPr>
          </a:p>
          <a:p>
            <a:r>
              <a:rPr lang="en-US" sz="2000" b="1" spc="300" dirty="0" smtClean="0">
                <a:latin typeface="Agency FB" panose="020B0503020202020204" pitchFamily="34" charset="0"/>
              </a:rPr>
              <a:t>   Track Scope</a:t>
            </a:r>
            <a:endParaRPr lang="en-US" sz="2000" b="1" spc="300" dirty="0">
              <a:latin typeface="Agency FB" panose="020B0503020202020204" pitchFamily="34" charset="0"/>
            </a:endParaRPr>
          </a:p>
        </p:txBody>
      </p:sp>
      <p:sp>
        <p:nvSpPr>
          <p:cNvPr id="14" name="矩形 13"/>
          <p:cNvSpPr/>
          <p:nvPr/>
        </p:nvSpPr>
        <p:spPr>
          <a:xfrm>
            <a:off x="5943598" y="3615490"/>
            <a:ext cx="3533777" cy="32385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spc="300" dirty="0" smtClean="0">
                <a:latin typeface="Agency FB" panose="020B0503020202020204" pitchFamily="34" charset="0"/>
              </a:rPr>
              <a:t>   Requirements Control</a:t>
            </a:r>
          </a:p>
          <a:p>
            <a:endParaRPr lang="en-US" sz="2000" b="1" spc="300" dirty="0" smtClean="0">
              <a:latin typeface="Agency FB" panose="020B0503020202020204" pitchFamily="34" charset="0"/>
            </a:endParaRPr>
          </a:p>
          <a:p>
            <a:r>
              <a:rPr lang="en-US" sz="2000" b="1" spc="300" dirty="0" smtClean="0">
                <a:latin typeface="Agency FB" panose="020B0503020202020204" pitchFamily="34" charset="0"/>
              </a:rPr>
              <a:t>   Schedule Control</a:t>
            </a:r>
          </a:p>
          <a:p>
            <a:endParaRPr lang="en-US" sz="2000" b="1" spc="300" dirty="0" smtClean="0">
              <a:latin typeface="Agency FB" panose="020B0503020202020204" pitchFamily="34" charset="0"/>
            </a:endParaRPr>
          </a:p>
          <a:p>
            <a:r>
              <a:rPr lang="en-US" sz="2000" b="1" spc="300" dirty="0" smtClean="0">
                <a:latin typeface="Agency FB" panose="020B0503020202020204" pitchFamily="34" charset="0"/>
              </a:rPr>
              <a:t>   Quality Control</a:t>
            </a:r>
          </a:p>
          <a:p>
            <a:endParaRPr lang="en-US" sz="2000" b="1" spc="300" dirty="0">
              <a:latin typeface="Agency FB" panose="020B0503020202020204" pitchFamily="34" charset="0"/>
            </a:endParaRPr>
          </a:p>
          <a:p>
            <a:r>
              <a:rPr lang="en-US" sz="2000" b="1" spc="300" dirty="0" smtClean="0">
                <a:latin typeface="Agency FB" panose="020B0503020202020204" pitchFamily="34" charset="0"/>
              </a:rPr>
              <a:t>   Reporting </a:t>
            </a:r>
            <a:r>
              <a:rPr lang="en-US" altLang="zh-CN" sz="2000" b="1" spc="300" dirty="0" smtClean="0">
                <a:latin typeface="Agency FB" panose="020B0503020202020204" pitchFamily="34" charset="0"/>
              </a:rPr>
              <a:t>Control</a:t>
            </a:r>
            <a:endParaRPr lang="en-US" sz="2000" b="1" spc="300" dirty="0">
              <a:latin typeface="Agency FB" panose="020B0503020202020204" pitchFamily="34" charset="0"/>
            </a:endParaRPr>
          </a:p>
        </p:txBody>
      </p:sp>
    </p:spTree>
    <p:extLst>
      <p:ext uri="{BB962C8B-B14F-4D97-AF65-F5344CB8AC3E}">
        <p14:creationId xmlns:p14="http://schemas.microsoft.com/office/powerpoint/2010/main" val="230024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1.875E-6 2.22222E-6 L 0.05925 -0.43056 " pathEditMode="relative" rAng="0" ptsTypes="AA">
                                      <p:cBhvr>
                                        <p:cTn id="21" dur="2000" fill="hold"/>
                                        <p:tgtEl>
                                          <p:spTgt spid="8"/>
                                        </p:tgtEl>
                                        <p:attrNameLst>
                                          <p:attrName>ppt_x</p:attrName>
                                          <p:attrName>ppt_y</p:attrName>
                                        </p:attrNameLst>
                                      </p:cBhvr>
                                      <p:rCtr x="2956" y="-21528"/>
                                    </p:animMotion>
                                  </p:childTnLst>
                                </p:cTn>
                              </p:par>
                              <p:par>
                                <p:cTn id="22" presetID="6" presetClass="emph" presetSubtype="0" fill="hold" nodeType="withEffect">
                                  <p:stCondLst>
                                    <p:cond delay="0"/>
                                  </p:stCondLst>
                                  <p:childTnLst>
                                    <p:animScale>
                                      <p:cBhvr>
                                        <p:cTn id="23" dur="2000" fill="hold"/>
                                        <p:tgtEl>
                                          <p:spTgt spid="8"/>
                                        </p:tgtEl>
                                      </p:cBhvr>
                                      <p:by x="35000" y="35000"/>
                                    </p:animScale>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3909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242547" y="5161032"/>
            <a:ext cx="2905804" cy="1323439"/>
          </a:xfrm>
          <a:prstGeom prst="rect">
            <a:avLst/>
          </a:prstGeom>
          <a:noFill/>
        </p:spPr>
        <p:txBody>
          <a:bodyPr wrap="square" rtlCol="0">
            <a:spAutoFit/>
          </a:bodyPr>
          <a:lstStyle/>
          <a:p>
            <a:r>
              <a:rPr lang="en-US" altLang="zh-CN" sz="4000" b="1" spc="300" dirty="0" smtClean="0">
                <a:solidFill>
                  <a:schemeClr val="bg1"/>
                </a:solidFill>
                <a:latin typeface="Agency FB" panose="020B0503020202020204" pitchFamily="34" charset="0"/>
              </a:rPr>
              <a:t>PROJECT MANAGEMENT</a:t>
            </a:r>
            <a:endParaRPr lang="en-US" sz="4000" b="1" spc="300" dirty="0">
              <a:solidFill>
                <a:schemeClr val="bg1"/>
              </a:solidFill>
              <a:latin typeface="Agency FB" panose="020B0503020202020204" pitchFamily="34" charset="0"/>
            </a:endParaRPr>
          </a:p>
        </p:txBody>
      </p:sp>
      <p:sp>
        <p:nvSpPr>
          <p:cNvPr id="6" name="矩形 5"/>
          <p:cNvSpPr/>
          <p:nvPr/>
        </p:nvSpPr>
        <p:spPr>
          <a:xfrm>
            <a:off x="3390900" y="0"/>
            <a:ext cx="2552700" cy="6858000"/>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dirty="0" smtClean="0">
                <a:latin typeface="Agency FB" panose="020B0503020202020204" pitchFamily="34" charset="0"/>
              </a:rPr>
              <a:t>SCHEDULE</a:t>
            </a:r>
            <a:endParaRPr lang="en-US" sz="3200" b="1" spc="300" dirty="0" smtClean="0">
              <a:latin typeface="Agency FB" panose="020B0503020202020204" pitchFamily="34" charset="0"/>
            </a:endParaRPr>
          </a:p>
        </p:txBody>
      </p:sp>
      <p:grpSp>
        <p:nvGrpSpPr>
          <p:cNvPr id="33" name="组合 32"/>
          <p:cNvGrpSpPr/>
          <p:nvPr/>
        </p:nvGrpSpPr>
        <p:grpSpPr>
          <a:xfrm>
            <a:off x="5943600" y="1251615"/>
            <a:ext cx="3854827" cy="719554"/>
            <a:chOff x="5943600" y="1661595"/>
            <a:chExt cx="3854827" cy="719554"/>
          </a:xfrm>
        </p:grpSpPr>
        <p:sp>
          <p:nvSpPr>
            <p:cNvPr id="8" name="剪去单角的矩形 7"/>
            <p:cNvSpPr/>
            <p:nvPr/>
          </p:nvSpPr>
          <p:spPr>
            <a:xfrm>
              <a:off x="5943604" y="1678622"/>
              <a:ext cx="1891552" cy="304799"/>
            </a:xfrm>
            <a:prstGeom prst="snip1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本框 8"/>
            <p:cNvSpPr txBox="1"/>
            <p:nvPr/>
          </p:nvSpPr>
          <p:spPr>
            <a:xfrm>
              <a:off x="5943603" y="1661595"/>
              <a:ext cx="1552028" cy="307777"/>
            </a:xfrm>
            <a:prstGeom prst="rect">
              <a:avLst/>
            </a:prstGeom>
            <a:noFill/>
          </p:spPr>
          <p:txBody>
            <a:bodyPr wrap="none" rtlCol="0">
              <a:spAutoFit/>
            </a:bodyPr>
            <a:lstStyle/>
            <a:p>
              <a:r>
                <a:rPr lang="en-US" altLang="zh-CN" sz="1400" dirty="0" smtClean="0">
                  <a:solidFill>
                    <a:srgbClr val="64CAED"/>
                  </a:solidFill>
                </a:rPr>
                <a:t>WEEK 1 – WEEK 2</a:t>
              </a:r>
              <a:endParaRPr lang="en-US" sz="1400" dirty="0" smtClean="0">
                <a:solidFill>
                  <a:srgbClr val="64CAED"/>
                </a:solidFill>
              </a:endParaRPr>
            </a:p>
          </p:txBody>
        </p:sp>
        <p:sp>
          <p:nvSpPr>
            <p:cNvPr id="10" name="矩形 9"/>
            <p:cNvSpPr/>
            <p:nvPr/>
          </p:nvSpPr>
          <p:spPr>
            <a:xfrm>
              <a:off x="5943600" y="1976396"/>
              <a:ext cx="3854827" cy="40475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5943601" y="2008067"/>
              <a:ext cx="3711272" cy="338554"/>
            </a:xfrm>
            <a:prstGeom prst="rect">
              <a:avLst/>
            </a:prstGeom>
          </p:spPr>
          <p:txBody>
            <a:bodyPr wrap="none">
              <a:spAutoFit/>
            </a:bodyPr>
            <a:lstStyle/>
            <a:p>
              <a:r>
                <a:rPr lang="en-US" sz="1600" b="0" i="0" u="none" strike="noStrike" dirty="0" smtClean="0">
                  <a:solidFill>
                    <a:schemeClr val="bg1"/>
                  </a:solidFill>
                  <a:effectLst/>
                  <a:latin typeface="Agency FB" panose="020B0503020202020204" pitchFamily="34" charset="0"/>
                </a:rPr>
                <a:t>kick off, detail requirement, environment configuration</a:t>
              </a:r>
              <a:endParaRPr lang="en-US" sz="1600" dirty="0">
                <a:solidFill>
                  <a:schemeClr val="bg1"/>
                </a:solidFill>
                <a:latin typeface="Agency FB" panose="020B0503020202020204" pitchFamily="34" charset="0"/>
              </a:endParaRPr>
            </a:p>
          </p:txBody>
        </p:sp>
      </p:grpSp>
      <p:grpSp>
        <p:nvGrpSpPr>
          <p:cNvPr id="34" name="组合 33"/>
          <p:cNvGrpSpPr/>
          <p:nvPr/>
        </p:nvGrpSpPr>
        <p:grpSpPr>
          <a:xfrm>
            <a:off x="5943601" y="1953667"/>
            <a:ext cx="3325908" cy="719554"/>
            <a:chOff x="5943601" y="2363647"/>
            <a:chExt cx="3325908" cy="719554"/>
          </a:xfrm>
        </p:grpSpPr>
        <p:sp>
          <p:nvSpPr>
            <p:cNvPr id="12" name="剪去单角的矩形 11"/>
            <p:cNvSpPr/>
            <p:nvPr/>
          </p:nvSpPr>
          <p:spPr>
            <a:xfrm>
              <a:off x="5943604" y="2380674"/>
              <a:ext cx="1891552" cy="304799"/>
            </a:xfrm>
            <a:prstGeom prst="snip1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本框 12"/>
            <p:cNvSpPr txBox="1"/>
            <p:nvPr/>
          </p:nvSpPr>
          <p:spPr>
            <a:xfrm>
              <a:off x="5943603" y="2363647"/>
              <a:ext cx="1552028" cy="307777"/>
            </a:xfrm>
            <a:prstGeom prst="rect">
              <a:avLst/>
            </a:prstGeom>
            <a:noFill/>
          </p:spPr>
          <p:txBody>
            <a:bodyPr wrap="none" rtlCol="0">
              <a:spAutoFit/>
            </a:bodyPr>
            <a:lstStyle/>
            <a:p>
              <a:r>
                <a:rPr lang="en-US" altLang="zh-CN" sz="1400" dirty="0" smtClean="0">
                  <a:solidFill>
                    <a:srgbClr val="64CAED"/>
                  </a:solidFill>
                </a:rPr>
                <a:t>WEEK 3 – WEEK 4</a:t>
              </a:r>
              <a:endParaRPr lang="en-US" sz="1400" dirty="0" smtClean="0">
                <a:solidFill>
                  <a:srgbClr val="64CAED"/>
                </a:solidFill>
              </a:endParaRPr>
            </a:p>
          </p:txBody>
        </p:sp>
        <p:sp>
          <p:nvSpPr>
            <p:cNvPr id="14" name="矩形 13"/>
            <p:cNvSpPr/>
            <p:nvPr/>
          </p:nvSpPr>
          <p:spPr>
            <a:xfrm>
              <a:off x="5943601" y="2678448"/>
              <a:ext cx="3325908" cy="40475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5943601" y="2710119"/>
              <a:ext cx="3196709" cy="338554"/>
            </a:xfrm>
            <a:prstGeom prst="rect">
              <a:avLst/>
            </a:prstGeom>
          </p:spPr>
          <p:txBody>
            <a:bodyPr wrap="none">
              <a:spAutoFit/>
            </a:bodyPr>
            <a:lstStyle/>
            <a:p>
              <a:r>
                <a:rPr lang="en-US" sz="1600" b="0" i="0" u="none" strike="noStrike" dirty="0" smtClean="0">
                  <a:solidFill>
                    <a:schemeClr val="bg1"/>
                  </a:solidFill>
                  <a:effectLst/>
                  <a:latin typeface="Agency FB" panose="020B0503020202020204" pitchFamily="34" charset="0"/>
                </a:rPr>
                <a:t>UI design, database design,   framework set up</a:t>
              </a:r>
              <a:endParaRPr lang="en-US" sz="1600" dirty="0">
                <a:solidFill>
                  <a:schemeClr val="bg1"/>
                </a:solidFill>
                <a:latin typeface="Agency FB" panose="020B0503020202020204" pitchFamily="34" charset="0"/>
              </a:endParaRPr>
            </a:p>
          </p:txBody>
        </p:sp>
      </p:grpSp>
      <p:grpSp>
        <p:nvGrpSpPr>
          <p:cNvPr id="35" name="组合 34"/>
          <p:cNvGrpSpPr/>
          <p:nvPr/>
        </p:nvGrpSpPr>
        <p:grpSpPr>
          <a:xfrm>
            <a:off x="5943600" y="2652529"/>
            <a:ext cx="4765589" cy="719554"/>
            <a:chOff x="5943600" y="3070747"/>
            <a:chExt cx="4765589" cy="719554"/>
          </a:xfrm>
        </p:grpSpPr>
        <p:sp>
          <p:nvSpPr>
            <p:cNvPr id="16" name="剪去单角的矩形 15"/>
            <p:cNvSpPr/>
            <p:nvPr/>
          </p:nvSpPr>
          <p:spPr>
            <a:xfrm>
              <a:off x="5943604" y="3087774"/>
              <a:ext cx="1891552" cy="304799"/>
            </a:xfrm>
            <a:prstGeom prst="snip1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16"/>
            <p:cNvSpPr txBox="1"/>
            <p:nvPr/>
          </p:nvSpPr>
          <p:spPr>
            <a:xfrm>
              <a:off x="5943603" y="3070747"/>
              <a:ext cx="1552028" cy="307777"/>
            </a:xfrm>
            <a:prstGeom prst="rect">
              <a:avLst/>
            </a:prstGeom>
            <a:noFill/>
          </p:spPr>
          <p:txBody>
            <a:bodyPr wrap="square" rtlCol="0">
              <a:spAutoFit/>
            </a:bodyPr>
            <a:lstStyle/>
            <a:p>
              <a:r>
                <a:rPr lang="en-US" altLang="zh-CN" sz="1400" dirty="0" smtClean="0">
                  <a:solidFill>
                    <a:srgbClr val="64CAED"/>
                  </a:solidFill>
                </a:rPr>
                <a:t>WEEK 5 – WEEK </a:t>
              </a:r>
              <a:r>
                <a:rPr lang="en-US" altLang="zh-CN" sz="1400" dirty="0" smtClean="0">
                  <a:solidFill>
                    <a:srgbClr val="64CAED"/>
                  </a:solidFill>
                </a:rPr>
                <a:t>6</a:t>
              </a:r>
              <a:endParaRPr lang="en-US" sz="1400" dirty="0" smtClean="0">
                <a:solidFill>
                  <a:srgbClr val="64CAED"/>
                </a:solidFill>
              </a:endParaRPr>
            </a:p>
          </p:txBody>
        </p:sp>
        <p:sp>
          <p:nvSpPr>
            <p:cNvPr id="18" name="矩形 17"/>
            <p:cNvSpPr/>
            <p:nvPr/>
          </p:nvSpPr>
          <p:spPr>
            <a:xfrm>
              <a:off x="5943600" y="3385548"/>
              <a:ext cx="4765589" cy="40475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5943601" y="3417219"/>
              <a:ext cx="4642022" cy="338554"/>
            </a:xfrm>
            <a:prstGeom prst="rect">
              <a:avLst/>
            </a:prstGeom>
          </p:spPr>
          <p:txBody>
            <a:bodyPr wrap="square">
              <a:spAutoFit/>
            </a:bodyPr>
            <a:lstStyle/>
            <a:p>
              <a:r>
                <a:rPr lang="en-US" sz="1600" b="0" i="0" u="none" strike="noStrike" dirty="0" smtClean="0">
                  <a:solidFill>
                    <a:schemeClr val="bg1"/>
                  </a:solidFill>
                  <a:effectLst/>
                  <a:latin typeface="Agency FB" panose="020B0503020202020204" pitchFamily="34" charset="0"/>
                </a:rPr>
                <a:t>UI </a:t>
              </a:r>
              <a:r>
                <a:rPr lang="en-US" altLang="zh-CN" sz="1600" b="0" i="0" u="none" strike="noStrike" dirty="0" smtClean="0">
                  <a:solidFill>
                    <a:schemeClr val="bg1"/>
                  </a:solidFill>
                  <a:effectLst/>
                  <a:latin typeface="Agency FB" panose="020B0503020202020204" pitchFamily="34" charset="0"/>
                </a:rPr>
                <a:t>implement</a:t>
              </a:r>
              <a:r>
                <a:rPr lang="en-US" sz="1600" b="0" i="0" u="none" strike="noStrike" dirty="0" smtClean="0">
                  <a:solidFill>
                    <a:schemeClr val="bg1"/>
                  </a:solidFill>
                  <a:effectLst/>
                  <a:latin typeface="Agency FB" panose="020B0503020202020204" pitchFamily="34" charset="0"/>
                </a:rPr>
                <a:t>, </a:t>
              </a:r>
              <a:r>
                <a:rPr lang="en-US" sz="1600" b="0" i="0" u="none" strike="noStrike" dirty="0" smtClean="0">
                  <a:solidFill>
                    <a:schemeClr val="bg1"/>
                  </a:solidFill>
                  <a:effectLst/>
                  <a:latin typeface="Agency FB" panose="020B0503020202020204" pitchFamily="34" charset="0"/>
                </a:rPr>
                <a:t>database implement, server-end prototype implement</a:t>
              </a:r>
              <a:endParaRPr lang="en-US" sz="1600" dirty="0">
                <a:solidFill>
                  <a:schemeClr val="bg1"/>
                </a:solidFill>
                <a:latin typeface="Agency FB" panose="020B0503020202020204" pitchFamily="34" charset="0"/>
              </a:endParaRPr>
            </a:p>
          </p:txBody>
        </p:sp>
      </p:grpSp>
      <p:grpSp>
        <p:nvGrpSpPr>
          <p:cNvPr id="36" name="组合 35"/>
          <p:cNvGrpSpPr/>
          <p:nvPr/>
        </p:nvGrpSpPr>
        <p:grpSpPr>
          <a:xfrm>
            <a:off x="5943601" y="3355056"/>
            <a:ext cx="3711272" cy="719554"/>
            <a:chOff x="5943601" y="3773274"/>
            <a:chExt cx="3711272" cy="719554"/>
          </a:xfrm>
        </p:grpSpPr>
        <p:sp>
          <p:nvSpPr>
            <p:cNvPr id="20" name="剪去单角的矩形 19"/>
            <p:cNvSpPr/>
            <p:nvPr/>
          </p:nvSpPr>
          <p:spPr>
            <a:xfrm>
              <a:off x="5943604" y="3790301"/>
              <a:ext cx="1891552" cy="304799"/>
            </a:xfrm>
            <a:prstGeom prst="snip1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本框 20"/>
            <p:cNvSpPr txBox="1"/>
            <p:nvPr/>
          </p:nvSpPr>
          <p:spPr>
            <a:xfrm>
              <a:off x="5943603" y="3773274"/>
              <a:ext cx="1653541" cy="307777"/>
            </a:xfrm>
            <a:prstGeom prst="rect">
              <a:avLst/>
            </a:prstGeom>
            <a:noFill/>
          </p:spPr>
          <p:txBody>
            <a:bodyPr wrap="square" rtlCol="0">
              <a:spAutoFit/>
            </a:bodyPr>
            <a:lstStyle/>
            <a:p>
              <a:r>
                <a:rPr lang="en-US" altLang="zh-CN" sz="1400" dirty="0" smtClean="0">
                  <a:solidFill>
                    <a:srgbClr val="64CAED"/>
                  </a:solidFill>
                </a:rPr>
                <a:t>WEEK </a:t>
              </a:r>
              <a:r>
                <a:rPr lang="en-US" altLang="zh-CN" sz="1400" dirty="0" smtClean="0">
                  <a:solidFill>
                    <a:srgbClr val="64CAED"/>
                  </a:solidFill>
                </a:rPr>
                <a:t>7 </a:t>
              </a:r>
              <a:r>
                <a:rPr lang="en-US" altLang="zh-CN" sz="1400" dirty="0" smtClean="0">
                  <a:solidFill>
                    <a:srgbClr val="64CAED"/>
                  </a:solidFill>
                </a:rPr>
                <a:t>– WEEK </a:t>
              </a:r>
              <a:r>
                <a:rPr lang="en-US" altLang="zh-CN" sz="1400" dirty="0" smtClean="0">
                  <a:solidFill>
                    <a:srgbClr val="64CAED"/>
                  </a:solidFill>
                </a:rPr>
                <a:t>8</a:t>
              </a:r>
              <a:endParaRPr lang="en-US" sz="1400" dirty="0" smtClean="0">
                <a:solidFill>
                  <a:srgbClr val="64CAED"/>
                </a:solidFill>
              </a:endParaRPr>
            </a:p>
          </p:txBody>
        </p:sp>
        <p:sp>
          <p:nvSpPr>
            <p:cNvPr id="22" name="矩形 21"/>
            <p:cNvSpPr/>
            <p:nvPr/>
          </p:nvSpPr>
          <p:spPr>
            <a:xfrm>
              <a:off x="5943601" y="4088075"/>
              <a:ext cx="3711272" cy="40475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5943601" y="4119746"/>
              <a:ext cx="3594254" cy="338554"/>
            </a:xfrm>
            <a:prstGeom prst="rect">
              <a:avLst/>
            </a:prstGeom>
          </p:spPr>
          <p:txBody>
            <a:bodyPr wrap="none">
              <a:spAutoFit/>
            </a:bodyPr>
            <a:lstStyle/>
            <a:p>
              <a:r>
                <a:rPr lang="en-US" sz="1600" dirty="0" smtClean="0">
                  <a:solidFill>
                    <a:schemeClr val="bg1"/>
                  </a:solidFill>
                  <a:latin typeface="Agency FB" panose="020B0503020202020204" pitchFamily="34" charset="0"/>
                </a:rPr>
                <a:t>Risk management, test, debug, gracing the prototype</a:t>
              </a:r>
              <a:endParaRPr lang="en-US" sz="1600" dirty="0">
                <a:solidFill>
                  <a:schemeClr val="bg1"/>
                </a:solidFill>
                <a:latin typeface="Agency FB" panose="020B0503020202020204" pitchFamily="34" charset="0"/>
              </a:endParaRPr>
            </a:p>
          </p:txBody>
        </p:sp>
      </p:grpSp>
      <p:grpSp>
        <p:nvGrpSpPr>
          <p:cNvPr id="37" name="组合 36"/>
          <p:cNvGrpSpPr/>
          <p:nvPr/>
        </p:nvGrpSpPr>
        <p:grpSpPr>
          <a:xfrm>
            <a:off x="5943601" y="4050394"/>
            <a:ext cx="3941804" cy="719554"/>
            <a:chOff x="5943601" y="4476850"/>
            <a:chExt cx="3941804" cy="719554"/>
          </a:xfrm>
        </p:grpSpPr>
        <p:sp>
          <p:nvSpPr>
            <p:cNvPr id="24" name="剪去单角的矩形 23"/>
            <p:cNvSpPr/>
            <p:nvPr/>
          </p:nvSpPr>
          <p:spPr>
            <a:xfrm>
              <a:off x="5943603" y="4493877"/>
              <a:ext cx="1891553" cy="304799"/>
            </a:xfrm>
            <a:prstGeom prst="snip1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文本框 24"/>
            <p:cNvSpPr txBox="1"/>
            <p:nvPr/>
          </p:nvSpPr>
          <p:spPr>
            <a:xfrm>
              <a:off x="5943602" y="4476850"/>
              <a:ext cx="1810871" cy="307777"/>
            </a:xfrm>
            <a:prstGeom prst="rect">
              <a:avLst/>
            </a:prstGeom>
            <a:noFill/>
          </p:spPr>
          <p:txBody>
            <a:bodyPr wrap="square" rtlCol="0">
              <a:spAutoFit/>
            </a:bodyPr>
            <a:lstStyle/>
            <a:p>
              <a:r>
                <a:rPr lang="en-US" altLang="zh-CN" sz="1400" dirty="0" smtClean="0">
                  <a:solidFill>
                    <a:srgbClr val="64CAED"/>
                  </a:solidFill>
                </a:rPr>
                <a:t>WEEK </a:t>
              </a:r>
              <a:r>
                <a:rPr lang="en-US" altLang="zh-CN" sz="1400" dirty="0" smtClean="0">
                  <a:solidFill>
                    <a:srgbClr val="64CAED"/>
                  </a:solidFill>
                </a:rPr>
                <a:t>9 </a:t>
              </a:r>
              <a:r>
                <a:rPr lang="en-US" altLang="zh-CN" sz="1400" dirty="0" smtClean="0">
                  <a:solidFill>
                    <a:srgbClr val="64CAED"/>
                  </a:solidFill>
                </a:rPr>
                <a:t>– </a:t>
              </a:r>
              <a:r>
                <a:rPr lang="en-US" altLang="zh-CN" sz="1400" dirty="0" smtClean="0">
                  <a:solidFill>
                    <a:srgbClr val="64CAED"/>
                  </a:solidFill>
                </a:rPr>
                <a:t>WEEK 10</a:t>
              </a:r>
              <a:endParaRPr lang="en-US" sz="1400" dirty="0" smtClean="0">
                <a:solidFill>
                  <a:srgbClr val="64CAED"/>
                </a:solidFill>
              </a:endParaRPr>
            </a:p>
          </p:txBody>
        </p:sp>
        <p:sp>
          <p:nvSpPr>
            <p:cNvPr id="26" name="矩形 25"/>
            <p:cNvSpPr/>
            <p:nvPr/>
          </p:nvSpPr>
          <p:spPr>
            <a:xfrm>
              <a:off x="5943601" y="4791651"/>
              <a:ext cx="3941804" cy="40475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5943601" y="4823322"/>
              <a:ext cx="3711272" cy="338554"/>
            </a:xfrm>
            <a:prstGeom prst="rect">
              <a:avLst/>
            </a:prstGeom>
          </p:spPr>
          <p:txBody>
            <a:bodyPr wrap="square">
              <a:spAutoFit/>
            </a:bodyPr>
            <a:lstStyle/>
            <a:p>
              <a:r>
                <a:rPr lang="en-US" sz="1600" b="0" i="0" u="none" strike="noStrike" dirty="0" smtClean="0">
                  <a:solidFill>
                    <a:schemeClr val="bg1"/>
                  </a:solidFill>
                  <a:effectLst/>
                  <a:latin typeface="Agency FB" panose="020B0503020202020204" pitchFamily="34" charset="0"/>
                </a:rPr>
                <a:t>UI-Server combine, 2</a:t>
              </a:r>
              <a:r>
                <a:rPr lang="en-US" sz="1600" b="0" i="0" u="none" strike="noStrike" baseline="30000" dirty="0" smtClean="0">
                  <a:solidFill>
                    <a:schemeClr val="bg1"/>
                  </a:solidFill>
                  <a:effectLst/>
                  <a:latin typeface="Agency FB" panose="020B0503020202020204" pitchFamily="34" charset="0"/>
                </a:rPr>
                <a:t>nd</a:t>
              </a:r>
              <a:r>
                <a:rPr lang="en-US" sz="1600" b="0" i="0" u="none" strike="noStrike" dirty="0" smtClean="0">
                  <a:solidFill>
                    <a:schemeClr val="bg1"/>
                  </a:solidFill>
                  <a:effectLst/>
                  <a:latin typeface="Agency FB" panose="020B0503020202020204" pitchFamily="34" charset="0"/>
                </a:rPr>
                <a:t> version of prototype implement</a:t>
              </a:r>
              <a:endParaRPr lang="en-US" sz="1600" dirty="0">
                <a:solidFill>
                  <a:schemeClr val="bg1"/>
                </a:solidFill>
                <a:latin typeface="Agency FB" panose="020B0503020202020204" pitchFamily="34" charset="0"/>
              </a:endParaRPr>
            </a:p>
          </p:txBody>
        </p:sp>
      </p:grpSp>
      <p:grpSp>
        <p:nvGrpSpPr>
          <p:cNvPr id="30" name="组合 29"/>
          <p:cNvGrpSpPr/>
          <p:nvPr/>
        </p:nvGrpSpPr>
        <p:grpSpPr>
          <a:xfrm>
            <a:off x="5943601" y="4751828"/>
            <a:ext cx="3711272" cy="719554"/>
            <a:chOff x="5943601" y="3773274"/>
            <a:chExt cx="3711272" cy="719554"/>
          </a:xfrm>
        </p:grpSpPr>
        <p:sp>
          <p:nvSpPr>
            <p:cNvPr id="31" name="剪去单角的矩形 30"/>
            <p:cNvSpPr/>
            <p:nvPr/>
          </p:nvSpPr>
          <p:spPr>
            <a:xfrm>
              <a:off x="5943604" y="3790301"/>
              <a:ext cx="1891552" cy="304799"/>
            </a:xfrm>
            <a:prstGeom prst="snip1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本框 31"/>
            <p:cNvSpPr txBox="1"/>
            <p:nvPr/>
          </p:nvSpPr>
          <p:spPr>
            <a:xfrm>
              <a:off x="5943603" y="3773274"/>
              <a:ext cx="1742300" cy="307777"/>
            </a:xfrm>
            <a:prstGeom prst="rect">
              <a:avLst/>
            </a:prstGeom>
            <a:noFill/>
          </p:spPr>
          <p:txBody>
            <a:bodyPr wrap="square" rtlCol="0">
              <a:spAutoFit/>
            </a:bodyPr>
            <a:lstStyle/>
            <a:p>
              <a:r>
                <a:rPr lang="en-US" altLang="zh-CN" sz="1400" dirty="0" smtClean="0">
                  <a:solidFill>
                    <a:srgbClr val="64CAED"/>
                  </a:solidFill>
                </a:rPr>
                <a:t>WEEK </a:t>
              </a:r>
              <a:r>
                <a:rPr lang="en-US" altLang="zh-CN" sz="1400" dirty="0" smtClean="0">
                  <a:solidFill>
                    <a:srgbClr val="64CAED"/>
                  </a:solidFill>
                </a:rPr>
                <a:t>11 </a:t>
              </a:r>
              <a:r>
                <a:rPr lang="en-US" altLang="zh-CN" sz="1400" dirty="0" smtClean="0">
                  <a:solidFill>
                    <a:srgbClr val="64CAED"/>
                  </a:solidFill>
                </a:rPr>
                <a:t>– WEEK </a:t>
              </a:r>
              <a:r>
                <a:rPr lang="en-US" altLang="zh-CN" sz="1400" dirty="0" smtClean="0">
                  <a:solidFill>
                    <a:srgbClr val="64CAED"/>
                  </a:solidFill>
                </a:rPr>
                <a:t>12</a:t>
              </a:r>
              <a:endParaRPr lang="en-US" sz="1400" dirty="0" smtClean="0">
                <a:solidFill>
                  <a:srgbClr val="64CAED"/>
                </a:solidFill>
              </a:endParaRPr>
            </a:p>
          </p:txBody>
        </p:sp>
        <p:sp>
          <p:nvSpPr>
            <p:cNvPr id="38" name="矩形 37"/>
            <p:cNvSpPr/>
            <p:nvPr/>
          </p:nvSpPr>
          <p:spPr>
            <a:xfrm>
              <a:off x="5943601" y="4088075"/>
              <a:ext cx="3711272" cy="404753"/>
            </a:xfrm>
            <a:prstGeom prst="rect">
              <a:avLst/>
            </a:prstGeom>
            <a:solidFill>
              <a:srgbClr val="89D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5943601" y="4119746"/>
              <a:ext cx="3594254" cy="338554"/>
            </a:xfrm>
            <a:prstGeom prst="rect">
              <a:avLst/>
            </a:prstGeom>
          </p:spPr>
          <p:txBody>
            <a:bodyPr wrap="none">
              <a:spAutoFit/>
            </a:bodyPr>
            <a:lstStyle/>
            <a:p>
              <a:r>
                <a:rPr lang="en-US" sz="1600" dirty="0" smtClean="0">
                  <a:solidFill>
                    <a:schemeClr val="bg1"/>
                  </a:solidFill>
                  <a:latin typeface="Agency FB" panose="020B0503020202020204" pitchFamily="34" charset="0"/>
                </a:rPr>
                <a:t>Risk management, test, debug, gracing the prototype</a:t>
              </a:r>
              <a:endParaRPr lang="en-US" sz="1600" dirty="0">
                <a:solidFill>
                  <a:schemeClr val="bg1"/>
                </a:solidFill>
                <a:latin typeface="Agency FB" panose="020B0503020202020204" pitchFamily="34" charset="0"/>
              </a:endParaRPr>
            </a:p>
          </p:txBody>
        </p:sp>
      </p:grpSp>
    </p:spTree>
    <p:extLst>
      <p:ext uri="{BB962C8B-B14F-4D97-AF65-F5344CB8AC3E}">
        <p14:creationId xmlns:p14="http://schemas.microsoft.com/office/powerpoint/2010/main" val="190308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文本框 6"/>
          <p:cNvSpPr txBox="1"/>
          <p:nvPr/>
        </p:nvSpPr>
        <p:spPr>
          <a:xfrm>
            <a:off x="4528296" y="2959711"/>
            <a:ext cx="3135407" cy="830997"/>
          </a:xfrm>
          <a:prstGeom prst="rect">
            <a:avLst/>
          </a:prstGeom>
          <a:noFill/>
        </p:spPr>
        <p:txBody>
          <a:bodyPr wrap="square" rtlCol="0">
            <a:spAutoFit/>
          </a:bodyPr>
          <a:lstStyle/>
          <a:p>
            <a:r>
              <a:rPr lang="en-US" altLang="zh-CN" sz="4800" b="1" spc="300" dirty="0" smtClean="0">
                <a:solidFill>
                  <a:srgbClr val="89DAF3"/>
                </a:solidFill>
                <a:latin typeface="Agency FB" panose="020B0503020202020204" pitchFamily="34" charset="0"/>
              </a:rPr>
              <a:t>THANK YOU</a:t>
            </a:r>
            <a:endParaRPr lang="en-US" sz="4800" b="1" spc="300" dirty="0">
              <a:solidFill>
                <a:srgbClr val="89DAF3"/>
              </a:solidFill>
              <a:latin typeface="Agency FB" panose="020B0503020202020204" pitchFamily="34" charset="0"/>
            </a:endParaRPr>
          </a:p>
        </p:txBody>
      </p:sp>
    </p:spTree>
    <p:extLst>
      <p:ext uri="{BB962C8B-B14F-4D97-AF65-F5344CB8AC3E}">
        <p14:creationId xmlns:p14="http://schemas.microsoft.com/office/powerpoint/2010/main" val="1748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314</TotalTime>
  <Words>769</Words>
  <Application>Microsoft Office PowerPoint</Application>
  <PresentationFormat>宽屏</PresentationFormat>
  <Paragraphs>77</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华文新魏</vt:lpstr>
      <vt:lpstr>宋体</vt:lpstr>
      <vt:lpstr>方正姚体</vt:lpstr>
      <vt:lpstr>Agency FB</vt:lpstr>
      <vt:lpstr>Arial</vt:lpstr>
      <vt:lpstr>Calibri</vt:lpstr>
      <vt:lpstr>Chaparral Pro Light</vt:lpstr>
      <vt:lpstr>Trebuchet MS</vt:lpstr>
      <vt:lpstr>Wingdings 3</vt:lpstr>
      <vt:lpstr>平面</vt:lpstr>
      <vt:lpstr>      —new style of parking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UPark  —new style of parking!</dc:title>
  <dc:creator>yilunxie</dc:creator>
  <cp:lastModifiedBy>yilunxie</cp:lastModifiedBy>
  <cp:revision>59</cp:revision>
  <dcterms:created xsi:type="dcterms:W3CDTF">2014-09-25T04:12:37Z</dcterms:created>
  <dcterms:modified xsi:type="dcterms:W3CDTF">2014-09-25T19:21:52Z</dcterms:modified>
</cp:coreProperties>
</file>