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89" r:id="rId3"/>
    <p:sldId id="257" r:id="rId4"/>
    <p:sldId id="258" r:id="rId5"/>
    <p:sldId id="259" r:id="rId6"/>
    <p:sldId id="260" r:id="rId7"/>
    <p:sldId id="261" r:id="rId8"/>
    <p:sldId id="262" r:id="rId9"/>
    <p:sldId id="263" r:id="rId10"/>
    <p:sldId id="264" r:id="rId11"/>
    <p:sldId id="265" r:id="rId12"/>
    <p:sldId id="266" r:id="rId13"/>
    <p:sldId id="267" r:id="rId14"/>
    <p:sldId id="284" r:id="rId15"/>
    <p:sldId id="268" r:id="rId16"/>
    <p:sldId id="269" r:id="rId17"/>
    <p:sldId id="270" r:id="rId18"/>
    <p:sldId id="271" r:id="rId19"/>
    <p:sldId id="272" r:id="rId20"/>
    <p:sldId id="286" r:id="rId21"/>
    <p:sldId id="287" r:id="rId22"/>
    <p:sldId id="273" r:id="rId23"/>
    <p:sldId id="274" r:id="rId24"/>
    <p:sldId id="275" r:id="rId25"/>
    <p:sldId id="276" r:id="rId26"/>
    <p:sldId id="277" r:id="rId27"/>
    <p:sldId id="278" r:id="rId28"/>
    <p:sldId id="279" r:id="rId29"/>
    <p:sldId id="280" r:id="rId30"/>
    <p:sldId id="281" r:id="rId31"/>
    <p:sldId id="282" r:id="rId32"/>
    <p:sldId id="283" r:id="rId3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88"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a:ea typeface="DejaVu Sans"/>
              <a:cs typeface="DejaVu Sans"/>
            </a:endParaRPr>
          </a:p>
        </p:txBody>
      </p:sp>
      <p:sp>
        <p:nvSpPr>
          <p:cNvPr id="76" name="TextShape 1"/>
          <p:cNvSpPr txBox="1"/>
          <p:nvPr/>
        </p:nvSpPr>
        <p:spPr>
          <a:xfrm>
            <a:off x="718449" y="2370159"/>
            <a:ext cx="3252974" cy="3662341"/>
          </a:xfrm>
          <a:prstGeom prst="rect">
            <a:avLst/>
          </a:prstGeom>
        </p:spPr>
        <p:txBody>
          <a:bodyPr vert="horz" lIns="91440" tIns="45720" rIns="91440" bIns="45720" rtlCol="0" anchor="t">
            <a:normAutofit lnSpcReduction="10000"/>
          </a:bodyPr>
          <a:lstStyle/>
          <a:p>
            <a:pPr marL="0" marR="0" lvl="0" indent="0" algn="l" defTabSz="914400" rtl="0" eaLnBrk="1" fontAlgn="auto" latinLnBrk="0" hangingPunct="1">
              <a:lnSpc>
                <a:spcPct val="90000"/>
              </a:lnSpc>
              <a:spcBef>
                <a:spcPct val="0"/>
              </a:spcBef>
              <a:spcAft>
                <a:spcPts val="600"/>
              </a:spcAft>
              <a:buClrTx/>
              <a:buSzTx/>
              <a:buFontTx/>
              <a:buNone/>
              <a:tabLst/>
              <a:defRPr/>
            </a:pPr>
            <a:br>
              <a:rPr kumimoji="0" lang="en-US" sz="2800" b="0" i="0" u="none" strike="noStrike" kern="1200" cap="none" spc="0" normalizeH="0" baseline="0" noProof="0" dirty="0">
                <a:ln>
                  <a:noFill/>
                </a:ln>
                <a:solidFill>
                  <a:prstClr val="white"/>
                </a:solidFill>
                <a:effectLst/>
                <a:uLnTx/>
                <a:uFillTx/>
                <a:latin typeface="Arial"/>
                <a:ea typeface="DejaVu Sans"/>
                <a:cs typeface="DejaVu Sans"/>
              </a:rPr>
            </a:br>
            <a:br>
              <a:rPr kumimoji="0" lang="en-US" sz="2800" b="0" i="0" u="none" strike="noStrike" kern="1200" cap="none" spc="0" normalizeH="0" baseline="0" noProof="0" dirty="0">
                <a:ln>
                  <a:noFill/>
                </a:ln>
                <a:solidFill>
                  <a:prstClr val="white"/>
                </a:solidFill>
                <a:effectLst/>
                <a:uLnTx/>
                <a:uFillTx/>
                <a:latin typeface="Arial"/>
                <a:ea typeface="DejaVu Sans"/>
                <a:cs typeface="DejaVu Sans"/>
              </a:rPr>
            </a:br>
            <a:br>
              <a:rPr kumimoji="0" lang="en-US" sz="2800" b="0" i="0" u="none" strike="noStrike" kern="1200" cap="none" spc="0" normalizeH="0" baseline="0" noProof="0" dirty="0">
                <a:ln>
                  <a:noFill/>
                </a:ln>
                <a:solidFill>
                  <a:prstClr val="white"/>
                </a:solidFill>
                <a:effectLst/>
                <a:uLnTx/>
                <a:uFillTx/>
                <a:latin typeface="Arial"/>
                <a:ea typeface="DejaVu Sans"/>
                <a:cs typeface="DejaVu Sans"/>
              </a:rPr>
            </a:br>
            <a:endParaRPr kumimoji="0" lang="en-US" sz="2800" b="0" i="0" u="none" strike="noStrike" kern="1200" cap="none" spc="-1" normalizeH="0" baseline="0" noProof="0" dirty="0">
              <a:ln>
                <a:noFill/>
              </a:ln>
              <a:solidFill>
                <a:prstClr val="white"/>
              </a:solidFill>
              <a:effectLst/>
              <a:uLnTx/>
              <a:uFillTx/>
              <a:latin typeface="Arial"/>
              <a:ea typeface="DejaVu Sans"/>
              <a:cs typeface="DejaVu Sans"/>
            </a:endParaRPr>
          </a:p>
          <a:p>
            <a:pPr marL="0" marR="0" lvl="0" indent="0" algn="l" defTabSz="914400" rtl="0" eaLnBrk="1" fontAlgn="auto" latinLnBrk="0" hangingPunct="1">
              <a:lnSpc>
                <a:spcPct val="90000"/>
              </a:lnSpc>
              <a:spcBef>
                <a:spcPct val="0"/>
              </a:spcBef>
              <a:spcAft>
                <a:spcPts val="600"/>
              </a:spcAft>
              <a:buClrTx/>
              <a:buSzTx/>
              <a:buFontTx/>
              <a:buNone/>
              <a:tabLst/>
              <a:defRPr/>
            </a:pPr>
            <a:br>
              <a:rPr kumimoji="0" lang="en-US" sz="2800" b="0" i="0" u="none" strike="noStrike" kern="1200" cap="none" spc="0" normalizeH="0" baseline="0" noProof="0" dirty="0">
                <a:ln>
                  <a:noFill/>
                </a:ln>
                <a:solidFill>
                  <a:prstClr val="white"/>
                </a:solidFill>
                <a:effectLst/>
                <a:uLnTx/>
                <a:uFillTx/>
                <a:latin typeface="Arial"/>
                <a:ea typeface="DejaVu Sans"/>
                <a:cs typeface="DejaVu Sans"/>
              </a:rPr>
            </a:br>
            <a:br>
              <a:rPr kumimoji="0" lang="en-US" sz="2800" b="0" i="0" u="none" strike="noStrike" kern="1200" cap="none" spc="0" normalizeH="0" baseline="0" noProof="0" dirty="0">
                <a:ln>
                  <a:noFill/>
                </a:ln>
                <a:solidFill>
                  <a:prstClr val="white"/>
                </a:solidFill>
                <a:effectLst/>
                <a:uLnTx/>
                <a:uFillTx/>
                <a:latin typeface="Arial"/>
                <a:ea typeface="DejaVu Sans"/>
                <a:cs typeface="DejaVu Sans"/>
              </a:rPr>
            </a:br>
            <a:r>
              <a:rPr kumimoji="0" lang="en-US" sz="2800" b="0" i="0" u="none" strike="noStrike" kern="1200" cap="none" spc="-1" normalizeH="0" baseline="0" noProof="0" dirty="0">
                <a:ln>
                  <a:noFill/>
                </a:ln>
                <a:solidFill>
                  <a:prstClr val="white"/>
                </a:solidFill>
                <a:effectLst/>
                <a:uLnTx/>
                <a:uFillTx/>
                <a:latin typeface="Arial"/>
                <a:ea typeface="DejaVu Sans"/>
                <a:cs typeface="DejaVu Sans"/>
              </a:rPr>
              <a:t>IBM Data Science</a:t>
            </a:r>
          </a:p>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2800" b="0" i="0" u="none" strike="noStrike" kern="1200" cap="none" spc="-1" normalizeH="0" baseline="0" noProof="0" dirty="0">
              <a:ln>
                <a:noFill/>
              </a:ln>
              <a:solidFill>
                <a:prstClr val="white"/>
              </a:solidFill>
              <a:effectLst/>
              <a:uLnTx/>
              <a:uFillTx/>
              <a:latin typeface="Arial"/>
              <a:ea typeface="DejaVu Sans"/>
              <a:cs typeface="DejaVu Sans"/>
            </a:endParaRP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800" b="0" i="0" u="none" strike="noStrike" kern="1200" cap="none" spc="-1" normalizeH="0" baseline="0" noProof="0" dirty="0">
                <a:ln>
                  <a:noFill/>
                </a:ln>
                <a:solidFill>
                  <a:prstClr val="white"/>
                </a:solidFill>
                <a:effectLst/>
                <a:uLnTx/>
                <a:uFillTx/>
                <a:latin typeface="Arial"/>
                <a:ea typeface="DejaVu Sans"/>
                <a:cs typeface="DejaVu Sans"/>
              </a:rPr>
              <a:t>Capstone Project</a:t>
            </a:r>
          </a:p>
        </p:txBody>
      </p:sp>
      <p:sp>
        <p:nvSpPr>
          <p:cNvPr id="104" name="Freeform: Shape 103">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2984" y="2000248"/>
            <a:ext cx="4751017" cy="485775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sp>
        <p:nvSpPr>
          <p:cNvPr id="106" name="Freeform: Shape 105">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14" y="2123081"/>
            <a:ext cx="4628186" cy="4734919"/>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pic>
        <p:nvPicPr>
          <p:cNvPr id="90" name="Graphic 89" descr="Bar chart">
            <a:extLst>
              <a:ext uri="{FF2B5EF4-FFF2-40B4-BE49-F238E27FC236}">
                <a16:creationId xmlns:a16="http://schemas.microsoft.com/office/drawing/2014/main" id="{C8C37D9A-DD17-40A5-BFF3-C21BB21A56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850" y="2892665"/>
            <a:ext cx="3509119" cy="3509119"/>
          </a:xfrm>
          <a:prstGeom prst="rect">
            <a:avLst/>
          </a:prstGeom>
        </p:spPr>
      </p:pic>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2100" b="1" i="0" u="none" strike="noStrike" kern="1200" cap="none" spc="-1" normalizeH="0" baseline="0" noProof="0">
              <a:ln>
                <a:noFill/>
              </a:ln>
              <a:solidFill>
                <a:srgbClr val="000000"/>
              </a:solidFill>
              <a:effectLst/>
              <a:uLnTx/>
              <a:uFillTx/>
              <a:latin typeface="Arial"/>
              <a:ea typeface="DejaVu Sans"/>
              <a:cs typeface="DejaVu Sans"/>
            </a:endParaRPr>
          </a:p>
          <a:p>
            <a:pPr marL="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2100" b="0" i="0" u="none" strike="noStrike" kern="1200" cap="none" spc="-1" normalizeH="0" baseline="0" noProof="0">
              <a:ln>
                <a:noFill/>
              </a:ln>
              <a:solidFill>
                <a:srgbClr val="000000"/>
              </a:solidFill>
              <a:effectLst/>
              <a:uLnTx/>
              <a:uFillTx/>
              <a:latin typeface="Arial"/>
              <a:ea typeface="DejaVu Sans"/>
              <a:cs typeface="DejaVu Sans"/>
            </a:endParaRPr>
          </a:p>
          <a:p>
            <a:pPr marL="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2100" b="0" i="0" u="none" strike="noStrike" kern="1200" cap="none" spc="-1" normalizeH="0" baseline="0" noProof="0">
              <a:ln>
                <a:noFill/>
              </a:ln>
              <a:solidFill>
                <a:srgbClr val="000000"/>
              </a:solidFill>
              <a:effectLst/>
              <a:uLnTx/>
              <a:uFillTx/>
              <a:latin typeface="Arial"/>
              <a:ea typeface="DejaVu Sans"/>
              <a:cs typeface="DejaVu Sans"/>
            </a:endParaRPr>
          </a:p>
          <a:p>
            <a:pPr marL="487800" marR="0" lvl="0" indent="-228600" algn="l" defTabSz="914400" rtl="0" eaLnBrk="1" fontAlgn="auto" latinLnBrk="0" hangingPunct="1">
              <a:lnSpc>
                <a:spcPct val="90000"/>
              </a:lnSpc>
              <a:spcBef>
                <a:spcPts val="0"/>
              </a:spcBef>
              <a:spcAft>
                <a:spcPts val="1199"/>
              </a:spcAft>
              <a:buClrTx/>
              <a:buSzTx/>
              <a:buFont typeface="Arial" panose="020B0604020202020204" pitchFamily="34" charset="0"/>
              <a:buChar char="•"/>
              <a:tabLst/>
              <a:defRPr/>
            </a:pPr>
            <a:endParaRPr kumimoji="0" lang="en-US" sz="2100" b="0" i="0" u="none" strike="noStrike" kern="1200" cap="none" spc="-1" normalizeH="0" baseline="0" noProof="0">
              <a:ln>
                <a:noFill/>
              </a:ln>
              <a:solidFill>
                <a:srgbClr val="000000"/>
              </a:solidFill>
              <a:effectLst/>
              <a:uLnTx/>
              <a:uFillTx/>
              <a:latin typeface="Arial"/>
              <a:ea typeface="DejaVu Sans"/>
              <a:cs typeface="DejaVu Sans"/>
            </a:endParaRPr>
          </a:p>
          <a:p>
            <a:pPr marL="30600" marR="0" lvl="0" indent="-228600" algn="l" defTabSz="914400" rtl="0" eaLnBrk="1" fontAlgn="auto" latinLnBrk="0" hangingPunct="1">
              <a:lnSpc>
                <a:spcPct val="90000"/>
              </a:lnSpc>
              <a:spcBef>
                <a:spcPts val="0"/>
              </a:spcBef>
              <a:spcAft>
                <a:spcPts val="1199"/>
              </a:spcAft>
              <a:buClrTx/>
              <a:buSzTx/>
              <a:buFont typeface="Arial" panose="020B0604020202020204" pitchFamily="34" charset="0"/>
              <a:buChar char="•"/>
              <a:tabLst/>
              <a:defRPr/>
            </a:pPr>
            <a:endParaRPr kumimoji="0" lang="en-US" sz="2100" b="0" i="0" u="none" strike="noStrike" kern="1200" cap="none" spc="-1" normalizeH="0" baseline="0" noProof="0">
              <a:ln>
                <a:noFill/>
              </a:ln>
              <a:solidFill>
                <a:srgbClr val="000000"/>
              </a:solidFill>
              <a:effectLst/>
              <a:uLnTx/>
              <a:uFillTx/>
              <a:latin typeface="Arial"/>
              <a:ea typeface="DejaVu Sans"/>
              <a:cs typeface="DejaVu Sans"/>
            </a:endParaRPr>
          </a:p>
          <a:p>
            <a:pPr marL="487800" marR="0" lvl="0" indent="-228600" algn="l" defTabSz="914400" rtl="0" eaLnBrk="1" fontAlgn="auto" latinLnBrk="0" hangingPunct="1">
              <a:lnSpc>
                <a:spcPct val="90000"/>
              </a:lnSpc>
              <a:spcBef>
                <a:spcPts val="0"/>
              </a:spcBef>
              <a:spcAft>
                <a:spcPts val="1199"/>
              </a:spcAft>
              <a:buClrTx/>
              <a:buSzTx/>
              <a:buFont typeface="Arial" panose="020B0604020202020204" pitchFamily="34" charset="0"/>
              <a:buChar char="•"/>
              <a:tabLst/>
              <a:defRPr/>
            </a:pPr>
            <a:endParaRPr kumimoji="0" lang="en-US" sz="2100" b="0" i="0" u="none" strike="noStrike" kern="1200" cap="none" spc="-1" normalizeH="0" baseline="0" noProof="0">
              <a:ln>
                <a:noFill/>
              </a:ln>
              <a:solidFill>
                <a:srgbClr val="000000"/>
              </a:solidFill>
              <a:effectLst/>
              <a:uLnTx/>
              <a:uFillTx/>
              <a:latin typeface="Arial"/>
              <a:ea typeface="DejaVu Sans"/>
              <a:cs typeface="DejaVu Sans"/>
            </a:endParaRPr>
          </a:p>
          <a:p>
            <a:pPr marL="487800" marR="0" lvl="0" indent="-228600" algn="l" defTabSz="914400" rtl="0" eaLnBrk="1" fontAlgn="auto" latinLnBrk="0" hangingPunct="1">
              <a:lnSpc>
                <a:spcPct val="90000"/>
              </a:lnSpc>
              <a:spcBef>
                <a:spcPts val="0"/>
              </a:spcBef>
              <a:spcAft>
                <a:spcPts val="1199"/>
              </a:spcAft>
              <a:buClrTx/>
              <a:buSzTx/>
              <a:buFont typeface="Arial" panose="020B0604020202020204" pitchFamily="34" charset="0"/>
              <a:buChar char="•"/>
              <a:tabLst/>
              <a:defRPr/>
            </a:pPr>
            <a:endParaRPr kumimoji="0" lang="en-US" sz="2100" b="0" i="0" u="none" strike="noStrike" kern="1200" cap="none" spc="-1" normalizeH="0" baseline="0" noProof="0">
              <a:ln>
                <a:noFill/>
              </a:ln>
              <a:solidFill>
                <a:srgbClr val="000000"/>
              </a:solidFill>
              <a:effectLst/>
              <a:uLnTx/>
              <a:uFillTx/>
              <a:latin typeface="Arial"/>
              <a:ea typeface="DejaVu Sans"/>
              <a:cs typeface="DejaVu Sans"/>
            </a:endParaRPr>
          </a:p>
          <a:p>
            <a:pPr marL="487800" marR="0" lvl="0" indent="-228600" algn="l" defTabSz="914400" rtl="0" eaLnBrk="1" fontAlgn="auto" latinLnBrk="0" hangingPunct="1">
              <a:lnSpc>
                <a:spcPct val="90000"/>
              </a:lnSpc>
              <a:spcBef>
                <a:spcPts val="0"/>
              </a:spcBef>
              <a:spcAft>
                <a:spcPts val="1199"/>
              </a:spcAft>
              <a:buClrTx/>
              <a:buSzTx/>
              <a:buFont typeface="Arial" panose="020B0604020202020204" pitchFamily="34" charset="0"/>
              <a:buChar char="•"/>
              <a:tabLst/>
              <a:defRPr/>
            </a:pPr>
            <a:endParaRPr kumimoji="0" lang="en-US" sz="2100" b="0" i="0" u="none" strike="noStrike" kern="1200" cap="none" spc="-1" normalizeH="0" baseline="0" noProof="0">
              <a:ln>
                <a:noFill/>
              </a:ln>
              <a:solidFill>
                <a:srgbClr val="000000"/>
              </a:solidFill>
              <a:effectLst/>
              <a:uLnTx/>
              <a:uFillTx/>
              <a:latin typeface="Arial"/>
              <a:ea typeface="DejaVu Sans"/>
              <a:cs typeface="DejaVu Sans"/>
            </a:endParaRPr>
          </a:p>
          <a:p>
            <a:pPr marL="457200" marR="0" lvl="0" indent="-228600" algn="l" defTabSz="914400"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kumimoji="0" lang="en-US" sz="2100" b="0" i="0" u="none" strike="noStrike" kern="1200" cap="none" spc="-1" normalizeH="0" baseline="0" noProof="0">
              <a:ln>
                <a:noFill/>
              </a:ln>
              <a:solidFill>
                <a:srgbClr val="000000"/>
              </a:solidFill>
              <a:effectLst/>
              <a:uLnTx/>
              <a:uFillTx/>
              <a:latin typeface="Arial"/>
              <a:ea typeface="DejaVu Sans"/>
              <a:cs typeface="DejaVu Sans"/>
            </a:endParaRPr>
          </a:p>
          <a:p>
            <a:pPr marL="457200" marR="0" lvl="0" indent="-228600" algn="l" defTabSz="914400"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kumimoji="0" lang="en-US" sz="2100" b="0" i="0" u="none" strike="noStrike" kern="1200" cap="none" spc="-1" normalizeH="0" baseline="0" noProof="0">
              <a:ln>
                <a:noFill/>
              </a:ln>
              <a:solidFill>
                <a:srgbClr val="000000"/>
              </a:solidFill>
              <a:effectLst/>
              <a:uLnTx/>
              <a:uFillTx/>
              <a:latin typeface="Arial"/>
              <a:ea typeface="DejaVu Sans"/>
              <a:cs typeface="DejaVu Sans"/>
            </a:endParaRPr>
          </a:p>
          <a:p>
            <a:pPr marL="457200" marR="0" lvl="0" indent="-228600" algn="l" defTabSz="914400"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kumimoji="0" lang="en-US" sz="2100" b="0" i="0" u="none" strike="noStrike" kern="1200" cap="none" spc="-1" normalizeH="0" baseline="0" noProof="0">
              <a:ln>
                <a:noFill/>
              </a:ln>
              <a:solidFill>
                <a:srgbClr val="000000"/>
              </a:solidFill>
              <a:effectLst/>
              <a:uLnTx/>
              <a:uFillTx/>
              <a:latin typeface="Arial"/>
              <a:ea typeface="DejaVu Sans"/>
              <a:cs typeface="DejaVu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9" name="Freeform: Shape 108">
            <a:extLst>
              <a:ext uri="{FF2B5EF4-FFF2-40B4-BE49-F238E27FC236}">
                <a16:creationId xmlns:a16="http://schemas.microsoft.com/office/drawing/2014/main" id="{18208FED-83A8-44F0-9296-30193A41B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68030" y="0"/>
            <a:ext cx="546098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D0AE711E-7D6D-41D1-AD81-1558FBD2B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28025" y="0"/>
            <a:ext cx="524954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Shape 2"/>
          <p:cNvSpPr txBox="1"/>
          <p:nvPr/>
        </p:nvSpPr>
        <p:spPr>
          <a:xfrm>
            <a:off x="4553712" y="1330007"/>
            <a:ext cx="4107942" cy="469239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t>In this course I have learned about some of machine learning topics like supervised and unsupervised learning, classification, clustering and some Python libraries like Sci-kit learn and Scipy.</a:t>
            </a:r>
          </a:p>
        </p:txBody>
      </p:sp>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5BD1C87D-7B83-49A8-844E-433D32C45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024938"/>
            <a:ext cx="4809946" cy="5833063"/>
          </a:xfrm>
          <a:custGeom>
            <a:avLst/>
            <a:gdLst>
              <a:gd name="connsiteX0" fmla="*/ 343517 w 6413262"/>
              <a:gd name="connsiteY0" fmla="*/ 5832222 h 5833063"/>
              <a:gd name="connsiteX1" fmla="*/ 6335225 w 6413262"/>
              <a:gd name="connsiteY1" fmla="*/ 835839 h 5833063"/>
              <a:gd name="connsiteX2" fmla="*/ 6411127 w 6413262"/>
              <a:gd name="connsiteY2" fmla="*/ 123790 h 5833063"/>
              <a:gd name="connsiteX3" fmla="*/ 6413262 w 6413262"/>
              <a:gd name="connsiteY3" fmla="*/ 0 h 5833063"/>
              <a:gd name="connsiteX4" fmla="*/ 0 w 6413262"/>
              <a:gd name="connsiteY4" fmla="*/ 0 h 5833063"/>
              <a:gd name="connsiteX5" fmla="*/ 0 w 6413262"/>
              <a:gd name="connsiteY5" fmla="*/ 5815521 h 5833063"/>
              <a:gd name="connsiteX6" fmla="*/ 51379 w 6413262"/>
              <a:gd name="connsiteY6" fmla="*/ 5820166 h 5833063"/>
              <a:gd name="connsiteX7" fmla="*/ 343517 w 6413262"/>
              <a:gd name="connsiteY7" fmla="*/ 5832222 h 5833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13262" h="5833063">
                <a:moveTo>
                  <a:pt x="343517" y="5832222"/>
                </a:moveTo>
                <a:cubicBezTo>
                  <a:pt x="3254747" y="5881130"/>
                  <a:pt x="5841718" y="3794544"/>
                  <a:pt x="6335225" y="835839"/>
                </a:cubicBezTo>
                <a:cubicBezTo>
                  <a:pt x="6375023" y="597235"/>
                  <a:pt x="6400103" y="359575"/>
                  <a:pt x="6411127" y="123790"/>
                </a:cubicBezTo>
                <a:lnTo>
                  <a:pt x="6413262" y="0"/>
                </a:lnTo>
                <a:lnTo>
                  <a:pt x="0" y="0"/>
                </a:lnTo>
                <a:lnTo>
                  <a:pt x="0" y="5815521"/>
                </a:lnTo>
                <a:lnTo>
                  <a:pt x="51379" y="5820166"/>
                </a:lnTo>
                <a:cubicBezTo>
                  <a:pt x="149075" y="5826589"/>
                  <a:pt x="246476" y="5830592"/>
                  <a:pt x="343517" y="58322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3" name="Freeform: Shape 112">
            <a:extLst>
              <a:ext uri="{FF2B5EF4-FFF2-40B4-BE49-F238E27FC236}">
                <a16:creationId xmlns:a16="http://schemas.microsoft.com/office/drawing/2014/main" id="{1703047A-2C9B-4E2C-9A75-B67521B6D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324648"/>
            <a:ext cx="4582591" cy="5533351"/>
          </a:xfrm>
          <a:custGeom>
            <a:avLst/>
            <a:gdLst>
              <a:gd name="connsiteX0" fmla="*/ 324583 w 6110122"/>
              <a:gd name="connsiteY0" fmla="*/ 5532549 h 5533351"/>
              <a:gd name="connsiteX1" fmla="*/ 6035604 w 6110122"/>
              <a:gd name="connsiteY1" fmla="*/ 770225 h 5533351"/>
              <a:gd name="connsiteX2" fmla="*/ 6088871 w 6110122"/>
              <a:gd name="connsiteY2" fmla="*/ 362020 h 5533351"/>
              <a:gd name="connsiteX3" fmla="*/ 6110122 w 6110122"/>
              <a:gd name="connsiteY3" fmla="*/ 0 h 5533351"/>
              <a:gd name="connsiteX4" fmla="*/ 0 w 6110122"/>
              <a:gd name="connsiteY4" fmla="*/ 0 h 5533351"/>
              <a:gd name="connsiteX5" fmla="*/ 0 w 6110122"/>
              <a:gd name="connsiteY5" fmla="*/ 5516887 h 5533351"/>
              <a:gd name="connsiteX6" fmla="*/ 46130 w 6110122"/>
              <a:gd name="connsiteY6" fmla="*/ 5521057 h 5533351"/>
              <a:gd name="connsiteX7" fmla="*/ 324583 w 6110122"/>
              <a:gd name="connsiteY7" fmla="*/ 5532549 h 553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10122" h="5533351">
                <a:moveTo>
                  <a:pt x="324583" y="5532549"/>
                </a:moveTo>
                <a:cubicBezTo>
                  <a:pt x="3099434" y="5579166"/>
                  <a:pt x="5565217" y="3590326"/>
                  <a:pt x="6035604" y="770225"/>
                </a:cubicBezTo>
                <a:cubicBezTo>
                  <a:pt x="6058365" y="633768"/>
                  <a:pt x="6076076" y="497636"/>
                  <a:pt x="6088871" y="362020"/>
                </a:cubicBezTo>
                <a:lnTo>
                  <a:pt x="6110122" y="0"/>
                </a:lnTo>
                <a:lnTo>
                  <a:pt x="0" y="0"/>
                </a:lnTo>
                <a:lnTo>
                  <a:pt x="0" y="5516887"/>
                </a:lnTo>
                <a:lnTo>
                  <a:pt x="46130" y="5521057"/>
                </a:lnTo>
                <a:cubicBezTo>
                  <a:pt x="139249" y="5527179"/>
                  <a:pt x="232088" y="5530995"/>
                  <a:pt x="324583" y="5532549"/>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TextShape 1"/>
          <p:cNvSpPr txBox="1"/>
          <p:nvPr/>
        </p:nvSpPr>
        <p:spPr>
          <a:xfrm>
            <a:off x="603503" y="2903393"/>
            <a:ext cx="2705881" cy="26255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900" b="1" strike="noStrike" kern="1200" spc="-1">
                <a:solidFill>
                  <a:schemeClr val="tx1"/>
                </a:solidFill>
                <a:latin typeface="+mj-lt"/>
                <a:ea typeface="+mj-ea"/>
                <a:cs typeface="+mj-cs"/>
              </a:rPr>
              <a:t>9. Applied Data Science Capstone</a:t>
            </a:r>
            <a:endParaRPr lang="en-US" sz="3900" b="0" strike="noStrike" kern="1200" spc="-1">
              <a:solidFill>
                <a:schemeClr val="tx1"/>
              </a:solidFill>
              <a:latin typeface="+mj-lt"/>
              <a:ea typeface="+mj-ea"/>
              <a:cs typeface="+mj-cs"/>
            </a:endParaRPr>
          </a:p>
        </p:txBody>
      </p:sp>
      <p:sp>
        <p:nvSpPr>
          <p:cNvPr id="97" name="TextShape 2"/>
          <p:cNvSpPr txBox="1"/>
          <p:nvPr/>
        </p:nvSpPr>
        <p:spPr>
          <a:xfrm>
            <a:off x="4928190" y="600741"/>
            <a:ext cx="3719747" cy="481654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strike="noStrike" spc="-1"/>
              <a:t>In this course I have learned about FourSquare API ( It is a restful API to retrieve the data about venues in different neighborhoods around the world and   I have applied this learnings to complete my Capstone Project</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dirty="0"/>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endParaRPr lang="en-IN" sz="1200" dirty="0"/>
          </a:p>
          <a:p>
            <a:r>
              <a:rPr lang="en-IN" sz="1200" dirty="0"/>
              <a:t>Throughout its history, New York City has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a:t>
            </a:r>
            <a:endParaRPr lang="en-US" sz="1200" dirty="0"/>
          </a:p>
          <a:p>
            <a:r>
              <a:rPr lang="en-IN" sz="1200" dirty="0"/>
              <a:t>With it's diverse culture , comes diverse food items. There are many restaurants in New York City, each belonging to different categories like Italian, Chinese , Indian , French etc.</a:t>
            </a:r>
            <a:endParaRPr lang="en-US" sz="1200" dirty="0"/>
          </a:p>
        </p:txBody>
      </p:sp>
    </p:spTree>
    <p:extLst>
      <p:ext uri="{BB962C8B-B14F-4D97-AF65-F5344CB8AC3E}">
        <p14:creationId xmlns:p14="http://schemas.microsoft.com/office/powerpoint/2010/main" val="2285922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20000"/>
          </a:bodyPr>
          <a:lstStyle/>
          <a:p>
            <a:r>
              <a:rPr lang="en-IN" dirty="0"/>
              <a:t>Italian restaurants have been an especially beloved fixture in America for at least a century.  Featuring flying pizzas, slippery strands of spaghetti paired with plump meatballs that most have savoured since childhood, tomato sauce ladled and consumed by the pint, garlicky and buttered toasted bread quick to leave a grease stain, tender slices of veal, gooey eggplant Parmesan, gregarious owners, the air filled with Sinatra and Martin or Verdi and Donizetti, a lively and comfortable dining room, generous mounds of food, copious amounts of wine….one from this cluttered group of images might be the first evoked in the average American concerning Italian food. </a:t>
            </a:r>
            <a:endParaRPr lang="en-US" dirty="0"/>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20000"/>
          </a:bodyPr>
          <a:lstStyle/>
          <a:p>
            <a:pPr>
              <a:lnSpc>
                <a:spcPct val="90000"/>
              </a:lnSpc>
              <a:spcAft>
                <a:spcPts val="601"/>
              </a:spcAft>
            </a:pPr>
            <a:endParaRPr lang="en-US" sz="1800" b="0" strike="noStrike" spc="-1" dirty="0">
              <a:latin typeface="Arial"/>
            </a:endParaRPr>
          </a:p>
          <a:p>
            <a:r>
              <a:rPr lang="en-IN" dirty="0"/>
              <a:t> There is much than more that, of course.   Italian restaurants come in many guises these days, adapting to an ever-changing and -growing dining landscape, if seemingly always well-suited for the ever-growing waistlines.  Today there are various different types that wave the banner of Italian food: sleek trattorias advertising a regional cuisine, national chains serving “Italian immigrant” fare, “Italian grilles,” long-lasting family-run favourites owned by a second- or third generation, Italian steakhouses, pizzerias, creative fine-dining temples that rival the top Michelin-starred restaurants in Italy, and even the humble hoagie shops. </a:t>
            </a:r>
            <a:endParaRPr lang="en-US" dirty="0"/>
          </a:p>
          <a:p>
            <a:pPr>
              <a:lnSpc>
                <a:spcPct val="90000"/>
              </a:lnSpc>
              <a:spcAft>
                <a:spcPts val="601"/>
              </a:spcAft>
            </a:pP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20000"/>
          </a:bodyPr>
          <a:lstStyle/>
          <a:p>
            <a:r>
              <a:rPr lang="en-IN" dirty="0"/>
              <a:t>In one or more of its manifestations, Italian restaurants remain a common sight in New York.  Serving as an introduction to Italian food for many, these have encouraged life-long infatuations, not just for the food served in these, but for food in general.  Italian restaurants have also helped to broaden the palate of countless diners.  This is probably especially so for Italian-Americans, who explored beyond a familiar base.  With about 30% of diners claiming Italian as their favourite cuisine, new Italian-themed eateries continuing to open from coast-to-coast, and even French and resolutely American restaurants serving pastas and risottos, this popularity shows no sign of abating, even as Americans become more sophisticated and far-ranging in their dining habits.  Reflecting that, Italian restaurants are even better than ever.  These are also more diffuse and diverse,  and continue to evolve.  </a:t>
            </a:r>
            <a:endParaRPr lang="en-US" dirty="0"/>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r>
              <a:rPr lang="en-IN" dirty="0"/>
              <a:t>Although it is easy to simply find Italian food in New York, it remains a difficult task to spot  the best places, based on ratings and the most interesting neighbourhoods to experience great Italian food in the Big Apple.</a:t>
            </a:r>
            <a:endParaRPr lang="en-US" dirty="0"/>
          </a:p>
          <a:p>
            <a:r>
              <a:rPr lang="en-IN" dirty="0"/>
              <a:t>Moreover it is interesting to propose the best areas for stakeholders considering to open a new venue in NY.</a:t>
            </a:r>
            <a:endParaRPr lang="en-US" dirty="0"/>
          </a:p>
          <a:p>
            <a:r>
              <a:rPr lang="en-IN" dirty="0"/>
              <a:t>So as part of this project, we will list and visualize all major parts of New York City that provide great Italian restaurants, compare ratings ,  put in the map the best ones, finding how the Italian Restaurant scene in placed in NY today</a:t>
            </a:r>
            <a:endParaRPr lang="en-US" dirty="0"/>
          </a:p>
          <a:p>
            <a:pPr>
              <a:lnSpc>
                <a:spcPct val="90000"/>
              </a:lnSpc>
              <a:spcAft>
                <a:spcPts val="601"/>
              </a:spcAft>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400" b="0" strike="noStrike" spc="-1" dirty="0">
                  <a:solidFill>
                    <a:srgbClr val="FFFFFF"/>
                  </a:solidFill>
                  <a:latin typeface="Arial"/>
                  <a:ea typeface="DejaVu Sans"/>
                </a:rPr>
                <a:t>1. Data source : </a:t>
              </a:r>
              <a:r>
                <a:rPr lang="en-US" sz="1400" b="0" u="sng" strike="noStrike" spc="-1" dirty="0">
                  <a:solidFill>
                    <a:srgbClr val="0000FF"/>
                  </a:solidFill>
                  <a:uFillTx/>
                  <a:latin typeface="Arial"/>
                  <a:ea typeface="DejaVu Sans"/>
                  <a:hlinkClick r:id="rId2"/>
                </a:rPr>
                <a:t>https://cocl.us/new_york_dataset</a:t>
              </a:r>
              <a:endParaRPr lang="en-US" sz="1400" b="0" strike="noStrike" spc="-1" dirty="0">
                <a:latin typeface="Arial"/>
              </a:endParaRPr>
            </a:p>
            <a:p>
              <a:pPr>
                <a:lnSpc>
                  <a:spcPct val="90000"/>
                </a:lnSpc>
                <a:spcAft>
                  <a:spcPts val="524"/>
                </a:spcAft>
              </a:pPr>
              <a:r>
                <a:rPr lang="en-US" sz="1400" b="0" strike="noStrike" spc="-1" dirty="0">
                  <a:solidFill>
                    <a:srgbClr val="FFFFFF"/>
                  </a:solidFill>
                  <a:latin typeface="Arial"/>
                  <a:ea typeface="DejaVu Sans"/>
                </a:rPr>
                <a:t>Description - data set </a:t>
              </a:r>
              <a:r>
                <a:rPr lang="en-US" sz="1400" spc="-1" dirty="0">
                  <a:solidFill>
                    <a:srgbClr val="FFFFFF"/>
                  </a:solidFill>
                </a:rPr>
                <a:t>containing New York City data that contains list Boroughs, </a:t>
              </a:r>
              <a:r>
                <a:rPr lang="en-US" sz="1400" spc="-1" dirty="0" err="1">
                  <a:solidFill>
                    <a:srgbClr val="FFFFFF"/>
                  </a:solidFill>
                </a:rPr>
                <a:t>Neighbourhoods</a:t>
              </a:r>
              <a:r>
                <a:rPr lang="en-US" sz="1400" spc="-1" dirty="0">
                  <a:solidFill>
                    <a:srgbClr val="FFFFFF"/>
                  </a:solidFill>
                </a:rPr>
                <a:t> along with their latitude and longitude. </a:t>
              </a:r>
              <a:r>
                <a:rPr lang="en-US" sz="1400" b="0" strike="noStrike" spc="-1" dirty="0">
                  <a:solidFill>
                    <a:srgbClr val="FFFFFF"/>
                  </a:solidFill>
                  <a:latin typeface="Arial"/>
                  <a:ea typeface="DejaVu Sans"/>
                </a:rPr>
                <a:t>And we will use this data set to explore various neighborhoods of New </a:t>
              </a:r>
              <a:r>
                <a:rPr lang="en-US" sz="1400" spc="-1" dirty="0">
                  <a:solidFill>
                    <a:srgbClr val="FFFFFF"/>
                  </a:solidFill>
                  <a:latin typeface="Arial"/>
                  <a:ea typeface="DejaVu Sans"/>
                </a:rPr>
                <a:t>Y</a:t>
              </a:r>
              <a:r>
                <a:rPr lang="en-US" sz="1400" b="0" strike="noStrike" spc="-1" dirty="0">
                  <a:solidFill>
                    <a:srgbClr val="FFFFFF"/>
                  </a:solidFill>
                  <a:latin typeface="Arial"/>
                  <a:ea typeface="DejaVu Sans"/>
                </a:rPr>
                <a:t>ork city. Italian restaurants in each neighborhood of New York city. </a:t>
              </a:r>
              <a:endParaRPr lang="en-US" sz="1400" b="0" strike="noStrike" spc="-1" dirty="0">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dirty="0">
                  <a:solidFill>
                    <a:srgbClr val="FFFFFF"/>
                  </a:solidFill>
                  <a:latin typeface="Arial"/>
                  <a:ea typeface="DejaVu Sans"/>
                </a:rPr>
                <a:t>2. Data source : Foursquare API</a:t>
              </a:r>
              <a:endParaRPr lang="en-US" sz="1500" b="0" strike="noStrike" spc="-1" dirty="0">
                <a:latin typeface="Arial"/>
              </a:endParaRPr>
            </a:p>
            <a:p>
              <a:pPr>
                <a:lnSpc>
                  <a:spcPct val="90000"/>
                </a:lnSpc>
                <a:spcAft>
                  <a:spcPts val="524"/>
                </a:spcAft>
              </a:pPr>
              <a:r>
                <a:rPr lang="en-US" sz="1500" b="0" strike="noStrike" spc="-1" dirty="0">
                  <a:solidFill>
                    <a:srgbClr val="FFFFFF"/>
                  </a:solidFill>
                  <a:latin typeface="Arial"/>
                  <a:ea typeface="DejaVu Sans"/>
                </a:rPr>
                <a:t>Description : By using this API we will get all the venues in each neighborhood. We can filter these venues to get </a:t>
              </a:r>
              <a:r>
                <a:rPr lang="en-US" sz="1500" spc="-1" dirty="0">
                  <a:solidFill>
                    <a:srgbClr val="FFFFFF"/>
                  </a:solidFill>
                </a:rPr>
                <a:t>Italian Restaurants only. Also we will pull Premium </a:t>
              </a:r>
              <a:r>
                <a:rPr lang="en-US" sz="1500" spc="-1" dirty="0" err="1">
                  <a:solidFill>
                    <a:srgbClr val="FFFFFF"/>
                  </a:solidFill>
                </a:rPr>
                <a:t>FourSquare</a:t>
              </a:r>
              <a:r>
                <a:rPr lang="en-US" sz="1500" spc="-1" dirty="0">
                  <a:solidFill>
                    <a:srgbClr val="FFFFFF"/>
                  </a:solidFill>
                </a:rPr>
                <a:t> data from each venue such as ratings, likes, tips </a:t>
              </a:r>
              <a:r>
                <a:rPr lang="en-US" sz="1500" spc="-1" dirty="0" err="1">
                  <a:solidFill>
                    <a:srgbClr val="FFFFFF"/>
                  </a:solidFill>
                </a:rPr>
                <a:t>etc</a:t>
              </a:r>
              <a:endParaRPr lang="en-US" sz="1500" b="0" strike="noStrike" spc="-1" dirty="0">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400" b="0" strike="noStrike" spc="-1" dirty="0">
                  <a:solidFill>
                    <a:srgbClr val="FFFFFF"/>
                  </a:solidFill>
                  <a:latin typeface="Arial"/>
                  <a:ea typeface="DejaVu Sans"/>
                </a:rPr>
                <a:t>3. Data source : </a:t>
              </a:r>
              <a:r>
                <a:rPr lang="en-US" sz="1400" b="0" u="sng" strike="noStrike" spc="-1" dirty="0">
                  <a:solidFill>
                    <a:srgbClr val="0000FF"/>
                  </a:solidFill>
                  <a:uFillTx/>
                  <a:latin typeface="Arial"/>
                  <a:ea typeface="DejaVu Sans"/>
                  <a:hlinkClick r:id="rId3"/>
                </a:rPr>
                <a:t>https://data.cityofnewyork.us/City-Government/Borough-Boundaries/tqmj-j8zm</a:t>
              </a:r>
              <a:endParaRPr lang="en-US" sz="1400" b="0" strike="noStrike" spc="-1" dirty="0">
                <a:latin typeface="Arial"/>
              </a:endParaRPr>
            </a:p>
            <a:p>
              <a:pPr>
                <a:lnSpc>
                  <a:spcPct val="90000"/>
                </a:lnSpc>
                <a:spcAft>
                  <a:spcPts val="524"/>
                </a:spcAft>
              </a:pPr>
              <a:r>
                <a:rPr lang="en-US" sz="1400" b="0" strike="noStrike" spc="-1" dirty="0">
                  <a:solidFill>
                    <a:srgbClr val="FFFFFF"/>
                  </a:solidFill>
                  <a:latin typeface="Arial"/>
                  <a:ea typeface="DejaVu Sans"/>
                </a:rPr>
                <a:t>Description : By using this geo space data we will get the New York Borough boundaries that will help us to visualize choropleth map</a:t>
              </a:r>
              <a:r>
                <a:rPr lang="en-US" sz="1400" spc="-1" dirty="0">
                  <a:solidFill>
                    <a:srgbClr val="FFFFFF"/>
                  </a:solidFill>
                  <a:latin typeface="Arial"/>
                  <a:ea typeface="DejaVu Sans"/>
                </a:rPr>
                <a:t> and map the strongest/weakest NY </a:t>
              </a:r>
              <a:r>
                <a:rPr lang="en-US" sz="1400" spc="-1" dirty="0" err="1">
                  <a:solidFill>
                    <a:srgbClr val="FFFFFF"/>
                  </a:solidFill>
                  <a:latin typeface="Arial"/>
                  <a:ea typeface="DejaVu Sans"/>
                </a:rPr>
                <a:t>bouroughs</a:t>
              </a:r>
              <a:r>
                <a:rPr lang="en-US" sz="1400" spc="-1" dirty="0">
                  <a:solidFill>
                    <a:srgbClr val="FFFFFF"/>
                  </a:solidFill>
                  <a:latin typeface="Arial"/>
                  <a:ea typeface="DejaVu Sans"/>
                </a:rPr>
                <a:t> regarding Italian food landscape.</a:t>
              </a:r>
              <a:endParaRPr lang="en-US" sz="1400" b="0" strike="noStrike" spc="-1" dirty="0">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90000"/>
              </a:lnSpc>
              <a:spcBef>
                <a:spcPct val="0"/>
              </a:spcBef>
              <a:spcAft>
                <a:spcPts val="600"/>
              </a:spcAft>
              <a:buClrTx/>
              <a:buSzTx/>
              <a:buFontTx/>
              <a:buNone/>
              <a:tabLst/>
              <a:defRPr/>
            </a:pPr>
            <a:r>
              <a:rPr kumimoji="0" lang="en-US" sz="5600" b="0" i="0" u="none" strike="noStrike" kern="1200" cap="none" spc="-1" normalizeH="0" baseline="0" noProof="0" dirty="0">
                <a:ln>
                  <a:noFill/>
                </a:ln>
                <a:solidFill>
                  <a:prstClr val="black"/>
                </a:solidFill>
                <a:effectLst/>
                <a:uLnTx/>
                <a:uFillTx/>
                <a:latin typeface="Arial"/>
                <a:ea typeface="DejaVu Sans"/>
                <a:cs typeface="DejaVu Sans"/>
              </a:rPr>
              <a:t>Analysis</a:t>
            </a:r>
          </a:p>
          <a:p>
            <a:pPr marL="0" marR="0" lvl="0" indent="0" algn="r" defTabSz="914400" rtl="0" eaLnBrk="1" fontAlgn="auto" latinLnBrk="0" hangingPunct="1">
              <a:lnSpc>
                <a:spcPct val="90000"/>
              </a:lnSpc>
              <a:spcBef>
                <a:spcPct val="0"/>
              </a:spcBef>
              <a:spcAft>
                <a:spcPts val="600"/>
              </a:spcAft>
              <a:buClrTx/>
              <a:buSzTx/>
              <a:buFontTx/>
              <a:buNone/>
              <a:tabLst/>
              <a:defRPr/>
            </a:pPr>
            <a:r>
              <a:rPr lang="en-US" sz="5600" spc="-1" dirty="0">
                <a:solidFill>
                  <a:prstClr val="black"/>
                </a:solidFill>
                <a:latin typeface="Arial"/>
                <a:ea typeface="DejaVu Sans"/>
                <a:cs typeface="DejaVu Sans"/>
              </a:rPr>
              <a:t>(week 2)</a:t>
            </a:r>
            <a:endParaRPr kumimoji="0" lang="en-US" sz="5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7272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18208FED-83A8-44F0-9296-30193A41B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68030" y="0"/>
            <a:ext cx="546098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D0AE711E-7D6D-41D1-AD81-1558FBD2B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28025" y="0"/>
            <a:ext cx="524954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Shape 2"/>
          <p:cNvSpPr txBox="1"/>
          <p:nvPr/>
        </p:nvSpPr>
        <p:spPr>
          <a:xfrm>
            <a:off x="4553712" y="1330007"/>
            <a:ext cx="4107942" cy="4692396"/>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t>9. Applied Data Science Capstone</a:t>
            </a:r>
          </a:p>
        </p:txBody>
      </p:sp>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7D37-7A9C-42CC-9215-224C71FCC6B4}"/>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9EBEE95F-CA22-43F3-AA2A-2FF015B1F173}"/>
              </a:ext>
            </a:extLst>
          </p:cNvPr>
          <p:cNvSpPr>
            <a:spLocks noGrp="1"/>
          </p:cNvSpPr>
          <p:nvPr>
            <p:ph type="body"/>
          </p:nvPr>
        </p:nvSpPr>
        <p:spPr/>
        <p:txBody>
          <a:bodyPr/>
          <a:lstStyle/>
          <a:p>
            <a:endParaRPr lang="en-AU"/>
          </a:p>
        </p:txBody>
      </p:sp>
    </p:spTree>
    <p:extLst>
      <p:ext uri="{BB962C8B-B14F-4D97-AF65-F5344CB8AC3E}">
        <p14:creationId xmlns:p14="http://schemas.microsoft.com/office/powerpoint/2010/main" val="545294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5" name="Freeform: Shape 94">
            <a:extLst>
              <a:ext uri="{FF2B5EF4-FFF2-40B4-BE49-F238E27FC236}">
                <a16:creationId xmlns:a16="http://schemas.microsoft.com/office/drawing/2014/main" id="{18208FED-83A8-44F0-9296-30193A41B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68030" y="0"/>
            <a:ext cx="546098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D0AE711E-7D6D-41D1-AD81-1558FBD2B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28025" y="0"/>
            <a:ext cx="524954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Shape 1"/>
          <p:cNvSpPr txBox="1"/>
          <p:nvPr/>
        </p:nvSpPr>
        <p:spPr>
          <a:xfrm>
            <a:off x="603503" y="1330007"/>
            <a:ext cx="2865502" cy="46923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700" b="0" strike="noStrike" kern="1200" spc="-1">
                <a:solidFill>
                  <a:schemeClr val="tx1"/>
                </a:solidFill>
                <a:latin typeface="+mj-lt"/>
                <a:ea typeface="+mj-ea"/>
                <a:cs typeface="+mj-cs"/>
              </a:rPr>
              <a:t>1. What is  Data Science?</a:t>
            </a:r>
          </a:p>
        </p:txBody>
      </p:sp>
      <p:sp>
        <p:nvSpPr>
          <p:cNvPr id="81" name="TextShape 2"/>
          <p:cNvSpPr txBox="1"/>
          <p:nvPr/>
        </p:nvSpPr>
        <p:spPr>
          <a:xfrm>
            <a:off x="4553712" y="1330007"/>
            <a:ext cx="4107942" cy="469239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900" b="0" strike="noStrike" spc="-1"/>
          </a:p>
          <a:p>
            <a:pPr indent="-228600">
              <a:lnSpc>
                <a:spcPct val="90000"/>
              </a:lnSpc>
              <a:spcAft>
                <a:spcPts val="600"/>
              </a:spcAft>
              <a:buFont typeface="Arial" panose="020B0604020202020204" pitchFamily="34" charset="0"/>
              <a:buChar char="•"/>
            </a:pPr>
            <a:r>
              <a:rPr lang="en-US" sz="1900" b="0" strike="noStrike" spc="-1"/>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5" name="Freeform: Shape 134">
            <a:extLst>
              <a:ext uri="{FF2B5EF4-FFF2-40B4-BE49-F238E27FC236}">
                <a16:creationId xmlns:a16="http://schemas.microsoft.com/office/drawing/2014/main" id="{18208FED-83A8-44F0-9296-30193A41B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68030" y="0"/>
            <a:ext cx="546098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D0AE711E-7D6D-41D1-AD81-1558FBD2B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28025" y="0"/>
            <a:ext cx="524954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Shape 2"/>
          <p:cNvSpPr txBox="1"/>
          <p:nvPr/>
        </p:nvSpPr>
        <p:spPr>
          <a:xfrm>
            <a:off x="4553712" y="1330007"/>
            <a:ext cx="4107942" cy="469239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1900" b="0" strike="noStrike" spc="-1"/>
              <a:t>Skill Network Labs</a:t>
            </a:r>
          </a:p>
          <a:p>
            <a:pPr indent="-228600">
              <a:lnSpc>
                <a:spcPct val="90000"/>
              </a:lnSpc>
              <a:spcAft>
                <a:spcPts val="600"/>
              </a:spcAft>
              <a:buFont typeface="Arial" panose="020B0604020202020204" pitchFamily="34" charset="0"/>
              <a:buChar char="•"/>
            </a:pPr>
            <a:r>
              <a:rPr lang="en-US" sz="1900" b="0" strike="noStrike" spc="-1"/>
              <a:t>Jupyter Notebooks</a:t>
            </a:r>
          </a:p>
          <a:p>
            <a:pPr indent="-228600">
              <a:lnSpc>
                <a:spcPct val="90000"/>
              </a:lnSpc>
              <a:spcAft>
                <a:spcPts val="600"/>
              </a:spcAft>
              <a:buFont typeface="Arial" panose="020B0604020202020204" pitchFamily="34" charset="0"/>
              <a:buChar char="•"/>
            </a:pPr>
            <a:r>
              <a:rPr lang="en-US" sz="1900" b="0" strike="noStrike" spc="-1"/>
              <a:t>Apache Zeppelin Notebooks</a:t>
            </a:r>
          </a:p>
          <a:p>
            <a:pPr indent="-228600">
              <a:lnSpc>
                <a:spcPct val="90000"/>
              </a:lnSpc>
              <a:spcAft>
                <a:spcPts val="600"/>
              </a:spcAft>
              <a:buFont typeface="Arial" panose="020B0604020202020204" pitchFamily="34" charset="0"/>
              <a:buChar char="•"/>
            </a:pPr>
            <a:r>
              <a:rPr lang="en-US" sz="1900" b="0" strike="noStrike" spc="-1"/>
              <a:t>Rstudio IDE</a:t>
            </a:r>
          </a:p>
          <a:p>
            <a:pPr indent="-228600">
              <a:lnSpc>
                <a:spcPct val="90000"/>
              </a:lnSpc>
              <a:spcAft>
                <a:spcPts val="600"/>
              </a:spcAft>
              <a:buFont typeface="Arial" panose="020B0604020202020204" pitchFamily="34" charset="0"/>
              <a:buChar char="•"/>
            </a:pPr>
            <a:r>
              <a:rPr lang="en-US" sz="1900" b="0" strike="noStrike" spc="-1"/>
              <a:t>IBM Watson studio</a:t>
            </a:r>
          </a:p>
        </p:txBody>
      </p:sp>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4" name="TextShape 1"/>
          <p:cNvSpPr txBox="1"/>
          <p:nvPr/>
        </p:nvSpPr>
        <p:spPr>
          <a:xfrm>
            <a:off x="603504" y="1445494"/>
            <a:ext cx="2712642" cy="437657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200" b="0" strike="noStrike" kern="1200" spc="-1">
                <a:solidFill>
                  <a:schemeClr val="tx1"/>
                </a:solidFill>
                <a:latin typeface="+mj-lt"/>
                <a:ea typeface="+mj-ea"/>
                <a:cs typeface="+mj-cs"/>
              </a:rPr>
              <a:t>3. Data Science Methodology</a:t>
            </a:r>
          </a:p>
        </p:txBody>
      </p:sp>
      <p:sp>
        <p:nvSpPr>
          <p:cNvPr id="99" name="Freeform: Shape 9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Shape 2"/>
          <p:cNvSpPr txBox="1"/>
          <p:nvPr/>
        </p:nvSpPr>
        <p:spPr>
          <a:xfrm>
            <a:off x="4572000" y="1399032"/>
            <a:ext cx="4126375" cy="447141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6" name="TextShape 1"/>
          <p:cNvSpPr txBox="1"/>
          <p:nvPr/>
        </p:nvSpPr>
        <p:spPr>
          <a:xfrm>
            <a:off x="603504" y="1445494"/>
            <a:ext cx="2712642" cy="437657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200" b="1" strike="noStrike" kern="1200" spc="-1">
                <a:solidFill>
                  <a:schemeClr val="tx1"/>
                </a:solidFill>
                <a:latin typeface="+mj-lt"/>
                <a:ea typeface="+mj-ea"/>
                <a:cs typeface="+mj-cs"/>
              </a:rPr>
              <a:t>4. Python for Data Science and AI</a:t>
            </a:r>
            <a:endParaRPr lang="en-US" sz="4200" b="0" strike="noStrike" kern="1200" spc="-1">
              <a:solidFill>
                <a:schemeClr val="tx1"/>
              </a:solidFill>
              <a:latin typeface="+mj-lt"/>
              <a:ea typeface="+mj-ea"/>
              <a:cs typeface="+mj-cs"/>
            </a:endParaRPr>
          </a:p>
        </p:txBody>
      </p:sp>
      <p:sp>
        <p:nvSpPr>
          <p:cNvPr id="101" name="Freeform: Shape 10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Shape 2"/>
          <p:cNvSpPr txBox="1"/>
          <p:nvPr/>
        </p:nvSpPr>
        <p:spPr>
          <a:xfrm>
            <a:off x="4572000" y="1399032"/>
            <a:ext cx="4126375" cy="447141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t>In this course I have learned about Python Basics like types, expressions, variables, string operations, lists, tuples, sets, dictionaries, Loops, objects and classes, file handling, pandas and numpy.</a:t>
            </a: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3" name="Freeform: Shape 10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Shape 2"/>
          <p:cNvSpPr txBox="1"/>
          <p:nvPr/>
        </p:nvSpPr>
        <p:spPr>
          <a:xfrm>
            <a:off x="4572000" y="1399032"/>
            <a:ext cx="4126375" cy="447141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18208FED-83A8-44F0-9296-30193A41B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68030" y="0"/>
            <a:ext cx="546098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D0AE711E-7D6D-41D1-AD81-1558FBD2B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28025" y="0"/>
            <a:ext cx="524954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Shape 1"/>
          <p:cNvSpPr txBox="1"/>
          <p:nvPr/>
        </p:nvSpPr>
        <p:spPr>
          <a:xfrm>
            <a:off x="603503" y="1330007"/>
            <a:ext cx="2865502" cy="46923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700" b="1" strike="noStrike" kern="1200" spc="-1">
                <a:solidFill>
                  <a:schemeClr val="tx1"/>
                </a:solidFill>
                <a:latin typeface="+mj-lt"/>
                <a:ea typeface="+mj-ea"/>
                <a:cs typeface="+mj-cs"/>
              </a:rPr>
              <a:t>6. Data Analysis with Python</a:t>
            </a:r>
            <a:endParaRPr lang="en-US" sz="4700" b="0" strike="noStrike" kern="1200" spc="-1">
              <a:solidFill>
                <a:schemeClr val="tx1"/>
              </a:solidFill>
              <a:latin typeface="+mj-lt"/>
              <a:ea typeface="+mj-ea"/>
              <a:cs typeface="+mj-cs"/>
            </a:endParaRPr>
          </a:p>
        </p:txBody>
      </p:sp>
      <p:sp>
        <p:nvSpPr>
          <p:cNvPr id="91" name="TextShape 2"/>
          <p:cNvSpPr txBox="1"/>
          <p:nvPr/>
        </p:nvSpPr>
        <p:spPr>
          <a:xfrm>
            <a:off x="4553712" y="1330007"/>
            <a:ext cx="4107942" cy="469239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7" name="Freeform: Shape 106">
            <a:extLst>
              <a:ext uri="{FF2B5EF4-FFF2-40B4-BE49-F238E27FC236}">
                <a16:creationId xmlns:a16="http://schemas.microsoft.com/office/drawing/2014/main" id="{18208FED-83A8-44F0-9296-30193A41B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68030" y="0"/>
            <a:ext cx="546098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D0AE711E-7D6D-41D1-AD81-1558FBD2B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28025" y="0"/>
            <a:ext cx="524954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Shape 1"/>
          <p:cNvSpPr txBox="1"/>
          <p:nvPr/>
        </p:nvSpPr>
        <p:spPr>
          <a:xfrm>
            <a:off x="603503" y="1330007"/>
            <a:ext cx="2865502" cy="46923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700" b="0" strike="noStrike" kern="1200" spc="-1">
                <a:solidFill>
                  <a:schemeClr val="tx1"/>
                </a:solidFill>
                <a:latin typeface="+mj-lt"/>
                <a:ea typeface="+mj-ea"/>
                <a:cs typeface="+mj-cs"/>
              </a:rPr>
              <a:t>7. Data visualization with  Python</a:t>
            </a:r>
          </a:p>
        </p:txBody>
      </p:sp>
      <p:sp>
        <p:nvSpPr>
          <p:cNvPr id="93" name="TextShape 2"/>
          <p:cNvSpPr txBox="1"/>
          <p:nvPr/>
        </p:nvSpPr>
        <p:spPr>
          <a:xfrm>
            <a:off x="4553712" y="1330007"/>
            <a:ext cx="4107942" cy="469239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t>This course was all about several data visualization libraries in Python like Matplotlib, Seaborn, and Folium and how we can tell a compelling story by visualizing the data and findings from the data</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1815</Words>
  <Application>Microsoft Office PowerPoint</Application>
  <PresentationFormat>On-screen Show (4:3)</PresentationFormat>
  <Paragraphs>115</Paragraphs>
  <Slides>31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Yiannis Karalis</dc:creator>
  <cp:lastModifiedBy>Yiannis Karalis</cp:lastModifiedBy>
  <cp:revision>6</cp:revision>
  <dcterms:created xsi:type="dcterms:W3CDTF">2020-05-23T13:21:53Z</dcterms:created>
  <dcterms:modified xsi:type="dcterms:W3CDTF">2020-05-28T11:26:52Z</dcterms:modified>
</cp:coreProperties>
</file>