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4" r:id="rId2"/>
  </p:sldMasterIdLst>
  <p:sldIdLst>
    <p:sldId id="256" r:id="rId3"/>
    <p:sldId id="267" r:id="rId4"/>
    <p:sldId id="284" r:id="rId5"/>
    <p:sldId id="268" r:id="rId6"/>
    <p:sldId id="269" r:id="rId7"/>
    <p:sldId id="270" r:id="rId8"/>
    <p:sldId id="271" r:id="rId9"/>
    <p:sldId id="272" r:id="rId10"/>
    <p:sldId id="286" r:id="rId11"/>
    <p:sldId id="287" r:id="rId12"/>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1788" y="6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2" name="Picture 2" descr="\\DROBO-FS\QuickDrops\JB\PPTX NG\Droplets\LightingOverlay.png"/>
          <p:cNvPicPr>
            <a:picLocks noChangeAspect="1" noChangeArrowheads="1"/>
          </p:cNvPicPr>
          <p:nvPr/>
        </p:nvPicPr>
        <p:blipFill>
          <a:blip r:embed="rId2">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66" name="Group 65"/>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67"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68"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9"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0"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71"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2"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3"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4"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5"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6"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7"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8"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9"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0"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1"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2"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3"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4"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5"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6"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7"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8"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9"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0"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1"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2"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3"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4"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5"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96"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7"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8"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9"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0"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1"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2"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3"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4"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5"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6"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7"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08"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9"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0"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1"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2"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3"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4"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5"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6"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7"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8"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9"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0"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900238" y="1122363"/>
            <a:ext cx="6593681"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900238" y="3602038"/>
            <a:ext cx="6593681"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5801052" y="5410202"/>
            <a:ext cx="2057400" cy="365125"/>
          </a:xfrm>
        </p:spPr>
        <p:txBody>
          <a:bodyPr/>
          <a:lstStyle/>
          <a:p>
            <a:fld id="{48A87A34-81AB-432B-8DAE-1953F412C126}" type="datetimeFigureOut">
              <a:rPr lang="en-US" dirty="0"/>
              <a:t>5/25/2020</a:t>
            </a:fld>
            <a:endParaRPr lang="en-US" dirty="0"/>
          </a:p>
        </p:txBody>
      </p:sp>
      <p:sp>
        <p:nvSpPr>
          <p:cNvPr id="5" name="Footer Placeholder 4"/>
          <p:cNvSpPr>
            <a:spLocks noGrp="1"/>
          </p:cNvSpPr>
          <p:nvPr>
            <p:ph type="ftr" sz="quarter" idx="11"/>
          </p:nvPr>
        </p:nvSpPr>
        <p:spPr>
          <a:xfrm>
            <a:off x="1900237" y="5410202"/>
            <a:ext cx="3843665" cy="365125"/>
          </a:xfrm>
        </p:spPr>
        <p:txBody>
          <a:bodyPr/>
          <a:lstStyle/>
          <a:p>
            <a:endParaRPr lang="en-US" dirty="0"/>
          </a:p>
        </p:txBody>
      </p:sp>
      <p:sp>
        <p:nvSpPr>
          <p:cNvPr id="6" name="Slide Number Placeholder 5"/>
          <p:cNvSpPr>
            <a:spLocks noGrp="1"/>
          </p:cNvSpPr>
          <p:nvPr>
            <p:ph type="sldNum" sz="quarter" idx="12"/>
          </p:nvPr>
        </p:nvSpPr>
        <p:spPr>
          <a:xfrm>
            <a:off x="7915603" y="5410200"/>
            <a:ext cx="578317" cy="365125"/>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9594127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7" name="Title 1"/>
          <p:cNvSpPr>
            <a:spLocks noGrp="1"/>
          </p:cNvSpPr>
          <p:nvPr>
            <p:ph type="title"/>
          </p:nvPr>
        </p:nvSpPr>
        <p:spPr>
          <a:xfrm>
            <a:off x="856060" y="618518"/>
            <a:ext cx="7429499" cy="1478570"/>
          </a:xfrm>
        </p:spPr>
        <p:txBody>
          <a:bodyPr/>
          <a:lstStyle/>
          <a:p>
            <a:r>
              <a:rPr lang="en-US"/>
              <a:t>Click to edit Master title style</a:t>
            </a:r>
            <a:endParaRPr lang="en-US" dirty="0"/>
          </a:p>
        </p:txBody>
      </p:sp>
      <p:sp>
        <p:nvSpPr>
          <p:cNvPr id="48" name="Content Placeholder 2"/>
          <p:cNvSpPr>
            <a:spLocks noGrp="1"/>
          </p:cNvSpPr>
          <p:nvPr>
            <p:ph idx="1"/>
          </p:nvPr>
        </p:nvSpPr>
        <p:spPr>
          <a:xfrm>
            <a:off x="856060" y="2249487"/>
            <a:ext cx="742949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Date Placeholder 3"/>
          <p:cNvSpPr>
            <a:spLocks noGrp="1"/>
          </p:cNvSpPr>
          <p:nvPr>
            <p:ph type="dt" sz="half" idx="10"/>
          </p:nvPr>
        </p:nvSpPr>
        <p:spPr>
          <a:xfrm>
            <a:off x="5592691" y="5883277"/>
            <a:ext cx="2057400" cy="365125"/>
          </a:xfrm>
        </p:spPr>
        <p:txBody>
          <a:bodyPr/>
          <a:lstStyle/>
          <a:p>
            <a:fld id="{48A87A34-81AB-432B-8DAE-1953F412C126}" type="datetimeFigureOut">
              <a:rPr lang="en-US" dirty="0"/>
              <a:t>5/25/2020</a:t>
            </a:fld>
            <a:endParaRPr lang="en-US" dirty="0"/>
          </a:p>
        </p:txBody>
      </p:sp>
      <p:sp>
        <p:nvSpPr>
          <p:cNvPr id="50" name="Footer Placeholder 4"/>
          <p:cNvSpPr>
            <a:spLocks noGrp="1"/>
          </p:cNvSpPr>
          <p:nvPr>
            <p:ph type="ftr" sz="quarter" idx="11"/>
          </p:nvPr>
        </p:nvSpPr>
        <p:spPr>
          <a:xfrm>
            <a:off x="856059" y="5883276"/>
            <a:ext cx="4679482" cy="365125"/>
          </a:xfrm>
        </p:spPr>
        <p:txBody>
          <a:bodyPr/>
          <a:lstStyle/>
          <a:p>
            <a:endParaRPr lang="en-US" dirty="0"/>
          </a:p>
        </p:txBody>
      </p:sp>
      <p:sp>
        <p:nvSpPr>
          <p:cNvPr id="51" name="Slide Number Placeholder 5"/>
          <p:cNvSpPr>
            <a:spLocks noGrp="1"/>
          </p:cNvSpPr>
          <p:nvPr>
            <p:ph type="sldNum" sz="quarter" idx="12"/>
          </p:nvPr>
        </p:nvSpPr>
        <p:spPr>
          <a:xfrm>
            <a:off x="7707241" y="5883275"/>
            <a:ext cx="578317" cy="365125"/>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2514337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419227"/>
            <a:ext cx="74295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856058" y="4424362"/>
            <a:ext cx="74295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3160831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6058" y="2249486"/>
            <a:ext cx="3658792"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1" y="2249486"/>
            <a:ext cx="3656408"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3089102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619127"/>
            <a:ext cx="74295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78902" y="2249486"/>
            <a:ext cx="3435949"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56058" y="3073398"/>
            <a:ext cx="3658793"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1992" y="2249485"/>
            <a:ext cx="3433565"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3073398"/>
            <a:ext cx="3656408"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2842372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777821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5/25/2020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473929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609601"/>
            <a:ext cx="2892028"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67150" y="592666"/>
            <a:ext cx="4418407"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0029" y="2249486"/>
            <a:ext cx="2892028"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8430230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1" y="609600"/>
            <a:ext cx="3753962"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32866" y="609600"/>
            <a:ext cx="3452693" cy="5181602"/>
          </a:xfrm>
          <a:prstGeom prst="round2DiagRect">
            <a:avLst>
              <a:gd name="adj1" fmla="val 6074"/>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59" y="2249486"/>
            <a:ext cx="3753964"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8581591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4304665"/>
            <a:ext cx="7434266"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56058" y="606426"/>
            <a:ext cx="7434266" cy="3299778"/>
          </a:xfrm>
          <a:prstGeom prst="round2DiagRect">
            <a:avLst>
              <a:gd name="adj1" fmla="val 5101"/>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24" y="5124020"/>
            <a:ext cx="7433144"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6976433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609600"/>
            <a:ext cx="7429466"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856058" y="4419600"/>
            <a:ext cx="7428344"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43704596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56058" y="4309919"/>
            <a:ext cx="74295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52" name="TextBox 51"/>
          <p:cNvSpPr txBox="1"/>
          <p:nvPr/>
        </p:nvSpPr>
        <p:spPr>
          <a:xfrm>
            <a:off x="696579" y="718458"/>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53" name="TextBox 52"/>
          <p:cNvSpPr txBox="1"/>
          <p:nvPr/>
        </p:nvSpPr>
        <p:spPr>
          <a:xfrm>
            <a:off x="7817473" y="276497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Tree>
    <p:extLst>
      <p:ext uri="{BB962C8B-B14F-4D97-AF65-F5344CB8AC3E}">
        <p14:creationId xmlns:p14="http://schemas.microsoft.com/office/powerpoint/2010/main" val="400042109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8" y="2134042"/>
            <a:ext cx="74295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856023" y="4657655"/>
            <a:ext cx="7428379"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90619940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60" y="609600"/>
            <a:ext cx="7429499"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856058" y="2674463"/>
            <a:ext cx="2397674"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856059" y="3360263"/>
            <a:ext cx="2396432"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86075" y="2677635"/>
            <a:ext cx="2388289"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86075" y="3363435"/>
            <a:ext cx="238895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889332" y="2674463"/>
            <a:ext cx="2396226"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889332" y="3360263"/>
            <a:ext cx="2396226"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42650296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59" y="609600"/>
            <a:ext cx="74294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856060" y="4404596"/>
            <a:ext cx="239643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856060" y="2666998"/>
            <a:ext cx="239643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856060" y="4980859"/>
            <a:ext cx="239643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66790" y="4404596"/>
            <a:ext cx="24003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366790" y="2666998"/>
            <a:ext cx="2399205"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3365695" y="4980857"/>
            <a:ext cx="24003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889426" y="4404595"/>
            <a:ext cx="2393056"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889332" y="2666998"/>
            <a:ext cx="239622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5889332" y="4980855"/>
            <a:ext cx="2396226"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5/25/2020</a:t>
            </a:fld>
            <a:endParaRPr lang="en-US" dirty="0"/>
          </a:p>
        </p:txBody>
      </p:sp>
      <p:sp>
        <p:nvSpPr>
          <p:cNvPr id="4" name="Footer Placeholder 3"/>
          <p:cNvSpPr>
            <a:spLocks noGrp="1"/>
          </p:cNvSpPr>
          <p:nvPr>
            <p:ph type="ftr" sz="quarter" idx="11"/>
          </p:nvPr>
        </p:nvSpPr>
        <p:spPr/>
        <p:txBody>
          <a:bodyPr/>
          <a:lstStyle>
            <a:lvl1pPr>
              <a:defRPr cap="all" baseline="0"/>
            </a:lvl1p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23206278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78275233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609600"/>
            <a:ext cx="1503758"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6057" y="609600"/>
            <a:ext cx="5811443"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63647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image" Target="../media/image2.png"/><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4680"/>
            <a:ext cx="8228880" cy="1142280"/>
          </a:xfrm>
          <a:prstGeom prst="rect">
            <a:avLst/>
          </a:prstGeom>
        </p:spPr>
        <p:txBody>
          <a:bodyPr lIns="0" tIns="0" rIns="0" bIns="0" anchor="ctr"/>
          <a:lstStyle/>
          <a:p>
            <a:r>
              <a:rPr lang="en-US" sz="1800" b="0" strike="noStrike" spc="-1">
                <a:latin typeface="Arial"/>
              </a:rPr>
              <a:t>Click to edit the title text format</a:t>
            </a:r>
          </a:p>
        </p:txBody>
      </p:sp>
      <p:sp>
        <p:nvSpPr>
          <p:cNvPr id="3" name="PlaceHolder 2"/>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9041774" cy="6858001"/>
            <a:chOff x="-14288" y="0"/>
            <a:chExt cx="9041774"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8352798"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856060" y="618518"/>
            <a:ext cx="7429499"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2249487"/>
            <a:ext cx="74294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92691" y="5883277"/>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5/25/2020</a:t>
            </a:fld>
            <a:endParaRPr lang="en-US" dirty="0"/>
          </a:p>
        </p:txBody>
      </p:sp>
      <p:sp>
        <p:nvSpPr>
          <p:cNvPr id="5" name="Footer Placeholder 4"/>
          <p:cNvSpPr>
            <a:spLocks noGrp="1"/>
          </p:cNvSpPr>
          <p:nvPr>
            <p:ph type="ftr" sz="quarter" idx="3"/>
          </p:nvPr>
        </p:nvSpPr>
        <p:spPr>
          <a:xfrm>
            <a:off x="856059" y="5883276"/>
            <a:ext cx="4679482"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707241" y="5883275"/>
            <a:ext cx="578317"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2609550704"/>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data.cityofnewyork.us/City-Government/Borough-Boundaries/tqmj-j8zm" TargetMode="External"/><Relationship Id="rId2" Type="http://schemas.openxmlformats.org/officeDocument/2006/relationships/hyperlink" Target="https://cocl.us/new_york_dataset" TargetMode="Externa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 name="Rectangle 101">
            <a:extLst>
              <a:ext uri="{FF2B5EF4-FFF2-40B4-BE49-F238E27FC236}">
                <a16:creationId xmlns:a16="http://schemas.microsoft.com/office/drawing/2014/main" id="{5B32A67F-3598-4A13-8552-DA884FFCC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799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6" name="TextShape 1"/>
          <p:cNvSpPr txBox="1"/>
          <p:nvPr/>
        </p:nvSpPr>
        <p:spPr>
          <a:xfrm>
            <a:off x="718449" y="2370159"/>
            <a:ext cx="3252974" cy="3662341"/>
          </a:xfrm>
          <a:prstGeom prst="rect">
            <a:avLst/>
          </a:prstGeom>
        </p:spPr>
        <p:txBody>
          <a:bodyPr vert="horz" lIns="91440" tIns="45720" rIns="91440" bIns="45720" rtlCol="0" anchor="t">
            <a:normAutofit lnSpcReduction="10000"/>
          </a:bodyPr>
          <a:lstStyle/>
          <a:p>
            <a:pPr>
              <a:lnSpc>
                <a:spcPct val="90000"/>
              </a:lnSpc>
              <a:spcBef>
                <a:spcPct val="0"/>
              </a:spcBef>
              <a:spcAft>
                <a:spcPts val="600"/>
              </a:spcAft>
            </a:pPr>
            <a:br>
              <a:rPr lang="en-US" sz="2800" kern="1200" dirty="0">
                <a:solidFill>
                  <a:schemeClr val="bg1"/>
                </a:solidFill>
                <a:latin typeface="+mj-lt"/>
                <a:ea typeface="+mj-ea"/>
                <a:cs typeface="+mj-cs"/>
              </a:rPr>
            </a:br>
            <a:br>
              <a:rPr lang="en-US" sz="2800" kern="1200" dirty="0">
                <a:solidFill>
                  <a:schemeClr val="bg1"/>
                </a:solidFill>
                <a:latin typeface="+mj-lt"/>
                <a:ea typeface="+mj-ea"/>
                <a:cs typeface="+mj-cs"/>
              </a:rPr>
            </a:br>
            <a:br>
              <a:rPr lang="en-US" sz="2800" kern="1200" dirty="0">
                <a:solidFill>
                  <a:schemeClr val="bg1"/>
                </a:solidFill>
                <a:latin typeface="+mj-lt"/>
                <a:ea typeface="+mj-ea"/>
                <a:cs typeface="+mj-cs"/>
              </a:rPr>
            </a:br>
            <a:endParaRPr lang="en-US" sz="2800" kern="1200" spc="-1" dirty="0">
              <a:solidFill>
                <a:schemeClr val="bg1"/>
              </a:solidFill>
              <a:latin typeface="+mj-lt"/>
              <a:ea typeface="+mj-ea"/>
              <a:cs typeface="+mj-cs"/>
            </a:endParaRPr>
          </a:p>
          <a:p>
            <a:pPr>
              <a:lnSpc>
                <a:spcPct val="90000"/>
              </a:lnSpc>
              <a:spcBef>
                <a:spcPct val="0"/>
              </a:spcBef>
              <a:spcAft>
                <a:spcPts val="600"/>
              </a:spcAft>
            </a:pPr>
            <a:br>
              <a:rPr lang="en-US" sz="2800" kern="1200" dirty="0">
                <a:solidFill>
                  <a:schemeClr val="bg1"/>
                </a:solidFill>
                <a:latin typeface="+mj-lt"/>
                <a:ea typeface="+mj-ea"/>
                <a:cs typeface="+mj-cs"/>
              </a:rPr>
            </a:br>
            <a:br>
              <a:rPr lang="en-US" sz="2800" kern="1200" dirty="0">
                <a:solidFill>
                  <a:schemeClr val="bg1"/>
                </a:solidFill>
                <a:latin typeface="+mj-lt"/>
                <a:ea typeface="+mj-ea"/>
                <a:cs typeface="+mj-cs"/>
              </a:rPr>
            </a:br>
            <a:r>
              <a:rPr lang="en-US" sz="2800" b="0" strike="noStrike" kern="1200" spc="-1" dirty="0">
                <a:solidFill>
                  <a:schemeClr val="bg1"/>
                </a:solidFill>
                <a:latin typeface="+mj-lt"/>
                <a:ea typeface="+mj-ea"/>
                <a:cs typeface="+mj-cs"/>
              </a:rPr>
              <a:t>IBM Data Science</a:t>
            </a:r>
          </a:p>
          <a:p>
            <a:pPr>
              <a:lnSpc>
                <a:spcPct val="90000"/>
              </a:lnSpc>
              <a:spcBef>
                <a:spcPct val="0"/>
              </a:spcBef>
              <a:spcAft>
                <a:spcPts val="600"/>
              </a:spcAft>
            </a:pPr>
            <a:endParaRPr lang="en-US" sz="2800" b="0" strike="noStrike" kern="1200" spc="-1" dirty="0">
              <a:solidFill>
                <a:schemeClr val="bg1"/>
              </a:solidFill>
              <a:latin typeface="+mj-lt"/>
              <a:ea typeface="+mj-ea"/>
              <a:cs typeface="+mj-cs"/>
            </a:endParaRPr>
          </a:p>
          <a:p>
            <a:pPr>
              <a:lnSpc>
                <a:spcPct val="90000"/>
              </a:lnSpc>
              <a:spcBef>
                <a:spcPct val="0"/>
              </a:spcBef>
              <a:spcAft>
                <a:spcPts val="600"/>
              </a:spcAft>
            </a:pPr>
            <a:r>
              <a:rPr lang="en-US" sz="2800" kern="1200" spc="-1" dirty="0">
                <a:solidFill>
                  <a:schemeClr val="bg1"/>
                </a:solidFill>
                <a:latin typeface="+mj-lt"/>
                <a:ea typeface="+mj-ea"/>
                <a:cs typeface="+mj-cs"/>
              </a:rPr>
              <a:t>Capstone Project</a:t>
            </a:r>
            <a:endParaRPr lang="en-US" sz="2800" b="0" strike="noStrike" kern="1200" spc="-1" dirty="0">
              <a:solidFill>
                <a:schemeClr val="bg1"/>
              </a:solidFill>
              <a:latin typeface="+mj-lt"/>
              <a:ea typeface="+mj-ea"/>
              <a:cs typeface="+mj-cs"/>
            </a:endParaRPr>
          </a:p>
        </p:txBody>
      </p:sp>
      <p:sp>
        <p:nvSpPr>
          <p:cNvPr id="104" name="Freeform: Shape 103">
            <a:extLst>
              <a:ext uri="{FF2B5EF4-FFF2-40B4-BE49-F238E27FC236}">
                <a16:creationId xmlns:a16="http://schemas.microsoft.com/office/drawing/2014/main" id="{BCC55ACC-A2F6-403C-A3A4-D59B3734D4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2984" y="2000248"/>
            <a:ext cx="4751017" cy="4857750"/>
          </a:xfrm>
          <a:custGeom>
            <a:avLst/>
            <a:gdLst>
              <a:gd name="connsiteX0" fmla="*/ 3561588 w 6334689"/>
              <a:gd name="connsiteY0" fmla="*/ 0 h 6477000"/>
              <a:gd name="connsiteX1" fmla="*/ 6309883 w 6334689"/>
              <a:gd name="connsiteY1" fmla="*/ 1296087 h 6477000"/>
              <a:gd name="connsiteX2" fmla="*/ 6334689 w 6334689"/>
              <a:gd name="connsiteY2" fmla="*/ 1329261 h 6477000"/>
              <a:gd name="connsiteX3" fmla="*/ 6334689 w 6334689"/>
              <a:gd name="connsiteY3" fmla="*/ 5793916 h 6477000"/>
              <a:gd name="connsiteX4" fmla="*/ 6309883 w 6334689"/>
              <a:gd name="connsiteY4" fmla="*/ 5827089 h 6477000"/>
              <a:gd name="connsiteX5" fmla="*/ 5760467 w 6334689"/>
              <a:gd name="connsiteY5" fmla="*/ 6363539 h 6477000"/>
              <a:gd name="connsiteX6" fmla="*/ 5607796 w 6334689"/>
              <a:gd name="connsiteY6" fmla="*/ 6477000 h 6477000"/>
              <a:gd name="connsiteX7" fmla="*/ 1519571 w 6334689"/>
              <a:gd name="connsiteY7" fmla="*/ 6477000 h 6477000"/>
              <a:gd name="connsiteX8" fmla="*/ 1296088 w 6334689"/>
              <a:gd name="connsiteY8" fmla="*/ 6309883 h 6477000"/>
              <a:gd name="connsiteX9" fmla="*/ 0 w 6334689"/>
              <a:gd name="connsiteY9" fmla="*/ 3561588 h 6477000"/>
              <a:gd name="connsiteX10" fmla="*/ 3561588 w 6334689"/>
              <a:gd name="connsiteY10" fmla="*/ 0 h 647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34689" h="6477000">
                <a:moveTo>
                  <a:pt x="3561588" y="0"/>
                </a:moveTo>
                <a:cubicBezTo>
                  <a:pt x="4668032" y="0"/>
                  <a:pt x="5656635" y="504534"/>
                  <a:pt x="6309883" y="1296087"/>
                </a:cubicBezTo>
                <a:lnTo>
                  <a:pt x="6334689" y="1329261"/>
                </a:lnTo>
                <a:lnTo>
                  <a:pt x="6334689" y="5793916"/>
                </a:lnTo>
                <a:lnTo>
                  <a:pt x="6309883" y="5827089"/>
                </a:lnTo>
                <a:cubicBezTo>
                  <a:pt x="6146571" y="6024977"/>
                  <a:pt x="5962299" y="6204927"/>
                  <a:pt x="5760467" y="6363539"/>
                </a:cubicBezTo>
                <a:lnTo>
                  <a:pt x="5607796" y="6477000"/>
                </a:lnTo>
                <a:lnTo>
                  <a:pt x="1519571" y="6477000"/>
                </a:lnTo>
                <a:lnTo>
                  <a:pt x="1296088" y="6309883"/>
                </a:lnTo>
                <a:cubicBezTo>
                  <a:pt x="504535" y="5656635"/>
                  <a:pt x="0" y="4668032"/>
                  <a:pt x="0" y="3561588"/>
                </a:cubicBezTo>
                <a:cubicBezTo>
                  <a:pt x="0" y="1594577"/>
                  <a:pt x="1594577" y="0"/>
                  <a:pt x="3561588" y="0"/>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106" name="Freeform: Shape 105">
            <a:extLst>
              <a:ext uri="{FF2B5EF4-FFF2-40B4-BE49-F238E27FC236}">
                <a16:creationId xmlns:a16="http://schemas.microsoft.com/office/drawing/2014/main" id="{598EBA13-C937-430B-9523-439FE21096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5814" y="2123081"/>
            <a:ext cx="4628186" cy="4734919"/>
          </a:xfrm>
          <a:custGeom>
            <a:avLst/>
            <a:gdLst>
              <a:gd name="connsiteX0" fmla="*/ 3397813 w 6170914"/>
              <a:gd name="connsiteY0" fmla="*/ 0 h 6313225"/>
              <a:gd name="connsiteX1" fmla="*/ 6019731 w 6170914"/>
              <a:gd name="connsiteY1" fmla="*/ 1236489 h 6313225"/>
              <a:gd name="connsiteX2" fmla="*/ 6170914 w 6170914"/>
              <a:gd name="connsiteY2" fmla="*/ 1438663 h 6313225"/>
              <a:gd name="connsiteX3" fmla="*/ 6170914 w 6170914"/>
              <a:gd name="connsiteY3" fmla="*/ 5356963 h 6313225"/>
              <a:gd name="connsiteX4" fmla="*/ 6019731 w 6170914"/>
              <a:gd name="connsiteY4" fmla="*/ 5559138 h 6313225"/>
              <a:gd name="connsiteX5" fmla="*/ 5194591 w 6170914"/>
              <a:gd name="connsiteY5" fmla="*/ 6282226 h 6313225"/>
              <a:gd name="connsiteX6" fmla="*/ 5141791 w 6170914"/>
              <a:gd name="connsiteY6" fmla="*/ 6313225 h 6313225"/>
              <a:gd name="connsiteX7" fmla="*/ 1659199 w 6170914"/>
              <a:gd name="connsiteY7" fmla="*/ 6313225 h 6313225"/>
              <a:gd name="connsiteX8" fmla="*/ 1498064 w 6170914"/>
              <a:gd name="connsiteY8" fmla="*/ 6215333 h 6313225"/>
              <a:gd name="connsiteX9" fmla="*/ 0 w 6170914"/>
              <a:gd name="connsiteY9" fmla="*/ 3397813 h 6313225"/>
              <a:gd name="connsiteX10" fmla="*/ 3397813 w 6170914"/>
              <a:gd name="connsiteY10" fmla="*/ 0 h 6313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170914" h="6313225">
                <a:moveTo>
                  <a:pt x="3397813" y="0"/>
                </a:moveTo>
                <a:cubicBezTo>
                  <a:pt x="4453378" y="0"/>
                  <a:pt x="5396522" y="481334"/>
                  <a:pt x="6019731" y="1236489"/>
                </a:cubicBezTo>
                <a:lnTo>
                  <a:pt x="6170914" y="1438663"/>
                </a:lnTo>
                <a:lnTo>
                  <a:pt x="6170914" y="5356963"/>
                </a:lnTo>
                <a:lnTo>
                  <a:pt x="6019731" y="5559138"/>
                </a:lnTo>
                <a:cubicBezTo>
                  <a:pt x="5786028" y="5842321"/>
                  <a:pt x="5507333" y="6086998"/>
                  <a:pt x="5194591" y="6282226"/>
                </a:cubicBezTo>
                <a:lnTo>
                  <a:pt x="5141791" y="6313225"/>
                </a:lnTo>
                <a:lnTo>
                  <a:pt x="1659199" y="6313225"/>
                </a:lnTo>
                <a:lnTo>
                  <a:pt x="1498064" y="6215333"/>
                </a:lnTo>
                <a:cubicBezTo>
                  <a:pt x="594240" y="5604721"/>
                  <a:pt x="0" y="4570663"/>
                  <a:pt x="0" y="3397813"/>
                </a:cubicBezTo>
                <a:cubicBezTo>
                  <a:pt x="0" y="1521253"/>
                  <a:pt x="1521253" y="0"/>
                  <a:pt x="339781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pic>
        <p:nvPicPr>
          <p:cNvPr id="90" name="Graphic 89" descr="Bar chart">
            <a:extLst>
              <a:ext uri="{FF2B5EF4-FFF2-40B4-BE49-F238E27FC236}">
                <a16:creationId xmlns:a16="http://schemas.microsoft.com/office/drawing/2014/main" id="{C8C37D9A-DD17-40A5-BFF3-C21BB21A565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76850" y="2892665"/>
            <a:ext cx="3509119" cy="3509119"/>
          </a:xfrm>
          <a:prstGeom prst="rect">
            <a:avLst/>
          </a:prstGeom>
        </p:spPr>
      </p:pic>
      <p:sp>
        <p:nvSpPr>
          <p:cNvPr id="77" name="TextShape 2"/>
          <p:cNvSpPr txBox="1"/>
          <p:nvPr/>
        </p:nvSpPr>
        <p:spPr>
          <a:xfrm>
            <a:off x="4567930" y="801866"/>
            <a:ext cx="3979563" cy="5230634"/>
          </a:xfrm>
          <a:prstGeom prst="rect">
            <a:avLst/>
          </a:prstGeom>
        </p:spPr>
        <p:txBody>
          <a:bodyPr vert="horz" lIns="91440" tIns="45720" rIns="91440" bIns="45720" rtlCol="0" anchor="ctr">
            <a:normAutofit/>
          </a:bodyPr>
          <a:lstStyle/>
          <a:p>
            <a:pPr indent="-228600">
              <a:lnSpc>
                <a:spcPct val="90000"/>
              </a:lnSpc>
              <a:buFont typeface="Arial" panose="020B0604020202020204" pitchFamily="34" charset="0"/>
              <a:buChar char="•"/>
            </a:pPr>
            <a:endParaRPr lang="en-US" sz="2100" b="1" strike="noStrike" spc="-1">
              <a:solidFill>
                <a:srgbClr val="000000"/>
              </a:solidFill>
            </a:endParaRPr>
          </a:p>
          <a:p>
            <a:pPr indent="-228600">
              <a:lnSpc>
                <a:spcPct val="90000"/>
              </a:lnSpc>
              <a:buFont typeface="Arial" panose="020B0604020202020204" pitchFamily="34" charset="0"/>
              <a:buChar char="•"/>
            </a:pPr>
            <a:endParaRPr lang="en-US" sz="2100" b="0" strike="noStrike" spc="-1">
              <a:solidFill>
                <a:srgbClr val="000000"/>
              </a:solidFill>
            </a:endParaRPr>
          </a:p>
          <a:p>
            <a:pPr indent="-228600">
              <a:lnSpc>
                <a:spcPct val="90000"/>
              </a:lnSpc>
              <a:buFont typeface="Arial" panose="020B0604020202020204" pitchFamily="34" charset="0"/>
              <a:buChar char="•"/>
            </a:pPr>
            <a:endParaRPr lang="en-US" sz="2100" b="0" strike="noStrike" spc="-1">
              <a:solidFill>
                <a:srgbClr val="000000"/>
              </a:solidFill>
            </a:endParaRPr>
          </a:p>
          <a:p>
            <a:pPr marL="487800" indent="-228600">
              <a:lnSpc>
                <a:spcPct val="90000"/>
              </a:lnSpc>
              <a:spcAft>
                <a:spcPts val="1199"/>
              </a:spcAft>
              <a:buFont typeface="Arial" panose="020B0604020202020204" pitchFamily="34" charset="0"/>
              <a:buChar char="•"/>
            </a:pPr>
            <a:endParaRPr lang="en-US" sz="2100" b="0" strike="noStrike" spc="-1">
              <a:solidFill>
                <a:srgbClr val="000000"/>
              </a:solidFill>
            </a:endParaRPr>
          </a:p>
          <a:p>
            <a:pPr marL="30600" indent="-228600">
              <a:lnSpc>
                <a:spcPct val="90000"/>
              </a:lnSpc>
              <a:spcAft>
                <a:spcPts val="1199"/>
              </a:spcAft>
              <a:buFont typeface="Arial" panose="020B0604020202020204" pitchFamily="34" charset="0"/>
              <a:buChar char="•"/>
            </a:pPr>
            <a:endParaRPr lang="en-US" sz="2100" b="0" strike="noStrike" spc="-1">
              <a:solidFill>
                <a:srgbClr val="000000"/>
              </a:solidFill>
            </a:endParaRPr>
          </a:p>
          <a:p>
            <a:pPr marL="487800" indent="-228600">
              <a:lnSpc>
                <a:spcPct val="90000"/>
              </a:lnSpc>
              <a:spcAft>
                <a:spcPts val="1199"/>
              </a:spcAft>
              <a:buFont typeface="Arial" panose="020B0604020202020204" pitchFamily="34" charset="0"/>
              <a:buChar char="•"/>
            </a:pPr>
            <a:endParaRPr lang="en-US" sz="2100" b="0" strike="noStrike" spc="-1">
              <a:solidFill>
                <a:srgbClr val="000000"/>
              </a:solidFill>
            </a:endParaRPr>
          </a:p>
          <a:p>
            <a:pPr marL="487800" indent="-228600">
              <a:lnSpc>
                <a:spcPct val="90000"/>
              </a:lnSpc>
              <a:spcAft>
                <a:spcPts val="1199"/>
              </a:spcAft>
              <a:buFont typeface="Arial" panose="020B0604020202020204" pitchFamily="34" charset="0"/>
              <a:buChar char="•"/>
            </a:pPr>
            <a:endParaRPr lang="en-US" sz="2100" b="0" strike="noStrike" spc="-1">
              <a:solidFill>
                <a:srgbClr val="000000"/>
              </a:solidFill>
            </a:endParaRPr>
          </a:p>
          <a:p>
            <a:pPr marL="487800" indent="-228600">
              <a:lnSpc>
                <a:spcPct val="90000"/>
              </a:lnSpc>
              <a:spcAft>
                <a:spcPts val="1199"/>
              </a:spcAft>
              <a:buFont typeface="Arial" panose="020B0604020202020204" pitchFamily="34" charset="0"/>
              <a:buChar char="•"/>
            </a:pPr>
            <a:endParaRPr lang="en-US" sz="2100" b="0" strike="noStrike" spc="-1">
              <a:solidFill>
                <a:srgbClr val="000000"/>
              </a:solidFill>
            </a:endParaRPr>
          </a:p>
          <a:p>
            <a:pPr marL="457200" indent="-228600">
              <a:lnSpc>
                <a:spcPct val="90000"/>
              </a:lnSpc>
              <a:spcAft>
                <a:spcPts val="340"/>
              </a:spcAft>
              <a:buFont typeface="Arial" panose="020B0604020202020204" pitchFamily="34" charset="0"/>
              <a:buChar char="•"/>
            </a:pPr>
            <a:endParaRPr lang="en-US" sz="2100" b="0" strike="noStrike" spc="-1">
              <a:solidFill>
                <a:srgbClr val="000000"/>
              </a:solidFill>
            </a:endParaRPr>
          </a:p>
          <a:p>
            <a:pPr marL="457200" indent="-228600">
              <a:lnSpc>
                <a:spcPct val="90000"/>
              </a:lnSpc>
              <a:spcAft>
                <a:spcPts val="340"/>
              </a:spcAft>
              <a:buFont typeface="Arial" panose="020B0604020202020204" pitchFamily="34" charset="0"/>
              <a:buChar char="•"/>
            </a:pPr>
            <a:endParaRPr lang="en-US" sz="2100" b="0" strike="noStrike" spc="-1">
              <a:solidFill>
                <a:srgbClr val="000000"/>
              </a:solidFill>
            </a:endParaRPr>
          </a:p>
          <a:p>
            <a:pPr marL="457200" indent="-228600">
              <a:lnSpc>
                <a:spcPct val="90000"/>
              </a:lnSpc>
              <a:spcAft>
                <a:spcPts val="340"/>
              </a:spcAft>
              <a:buFont typeface="Arial" panose="020B0604020202020204" pitchFamily="34" charset="0"/>
              <a:buChar char="•"/>
            </a:pPr>
            <a:endParaRPr lang="en-US" sz="2100" b="0" strike="noStrike" spc="-1">
              <a:solidFill>
                <a:srgbClr val="000000"/>
              </a:solidFil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E7D37-7A9C-42CC-9215-224C71FCC6B4}"/>
              </a:ext>
            </a:extLst>
          </p:cNvPr>
          <p:cNvSpPr>
            <a:spLocks noGrp="1"/>
          </p:cNvSpPr>
          <p:nvPr>
            <p:ph type="title"/>
          </p:nvPr>
        </p:nvSpPr>
        <p:spPr/>
        <p:txBody>
          <a:bodyPr/>
          <a:lstStyle/>
          <a:p>
            <a:endParaRPr lang="en-AU"/>
          </a:p>
        </p:txBody>
      </p:sp>
      <p:sp>
        <p:nvSpPr>
          <p:cNvPr id="3" name="Text Placeholder 2">
            <a:extLst>
              <a:ext uri="{FF2B5EF4-FFF2-40B4-BE49-F238E27FC236}">
                <a16:creationId xmlns:a16="http://schemas.microsoft.com/office/drawing/2014/main" id="{9EBEE95F-CA22-43F3-AA2A-2FF015B1F173}"/>
              </a:ext>
            </a:extLst>
          </p:cNvPr>
          <p:cNvSpPr>
            <a:spLocks noGrp="1"/>
          </p:cNvSpPr>
          <p:nvPr>
            <p:ph type="body"/>
          </p:nvPr>
        </p:nvSpPr>
        <p:spPr/>
        <p:txBody>
          <a:bodyPr/>
          <a:lstStyle/>
          <a:p>
            <a:endParaRPr lang="en-AU"/>
          </a:p>
        </p:txBody>
      </p:sp>
    </p:spTree>
    <p:extLst>
      <p:ext uri="{BB962C8B-B14F-4D97-AF65-F5344CB8AC3E}">
        <p14:creationId xmlns:p14="http://schemas.microsoft.com/office/powerpoint/2010/main" val="545294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8" name="Rectangle 102">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sp>
        <p:nvSpPr>
          <p:cNvPr id="98" name="TextShape 1"/>
          <p:cNvSpPr txBox="1"/>
          <p:nvPr/>
        </p:nvSpPr>
        <p:spPr>
          <a:xfrm>
            <a:off x="1596790" y="4555055"/>
            <a:ext cx="4205907" cy="1723125"/>
          </a:xfrm>
          <a:prstGeom prst="rect">
            <a:avLst/>
          </a:prstGeom>
        </p:spPr>
        <p:txBody>
          <a:bodyPr vert="horz" lIns="91440" tIns="45720" rIns="91440" bIns="45720" rtlCol="0" anchor="ctr">
            <a:normAutofit fontScale="77500" lnSpcReduction="20000"/>
          </a:bodyPr>
          <a:lstStyle/>
          <a:p>
            <a:pPr algn="r">
              <a:lnSpc>
                <a:spcPct val="90000"/>
              </a:lnSpc>
              <a:spcBef>
                <a:spcPct val="0"/>
              </a:spcBef>
              <a:spcAft>
                <a:spcPts val="600"/>
              </a:spcAft>
            </a:pPr>
            <a:r>
              <a:rPr lang="en-US" sz="5600" b="0" strike="noStrike" kern="1200" spc="-1" dirty="0">
                <a:solidFill>
                  <a:schemeClr val="tx1"/>
                </a:solidFill>
                <a:latin typeface="+mj-lt"/>
                <a:ea typeface="+mj-ea"/>
                <a:cs typeface="+mj-cs"/>
              </a:rPr>
              <a:t>New York </a:t>
            </a:r>
          </a:p>
          <a:p>
            <a:pPr algn="r">
              <a:lnSpc>
                <a:spcPct val="90000"/>
              </a:lnSpc>
              <a:spcBef>
                <a:spcPct val="0"/>
              </a:spcBef>
              <a:spcAft>
                <a:spcPts val="600"/>
              </a:spcAft>
            </a:pPr>
            <a:r>
              <a:rPr lang="en-US" sz="5600" b="0" strike="noStrike" kern="1200" spc="-1" dirty="0">
                <a:solidFill>
                  <a:schemeClr val="tx1"/>
                </a:solidFill>
                <a:latin typeface="+mj-lt"/>
                <a:ea typeface="+mj-ea"/>
                <a:cs typeface="+mj-cs"/>
              </a:rPr>
              <a:t> Italian</a:t>
            </a:r>
          </a:p>
          <a:p>
            <a:pPr algn="r">
              <a:lnSpc>
                <a:spcPct val="90000"/>
              </a:lnSpc>
              <a:spcBef>
                <a:spcPct val="0"/>
              </a:spcBef>
              <a:spcAft>
                <a:spcPts val="600"/>
              </a:spcAft>
            </a:pPr>
            <a:r>
              <a:rPr lang="en-US" sz="5600" b="0" strike="noStrike" kern="1200" spc="-1" dirty="0">
                <a:solidFill>
                  <a:schemeClr val="tx1"/>
                </a:solidFill>
                <a:latin typeface="+mj-lt"/>
                <a:ea typeface="+mj-ea"/>
                <a:cs typeface="+mj-cs"/>
              </a:rPr>
              <a:t> Food Scene</a:t>
            </a:r>
          </a:p>
        </p:txBody>
      </p:sp>
      <p:sp>
        <p:nvSpPr>
          <p:cNvPr id="110" name="Oval 104">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425" y="1322610"/>
            <a:ext cx="1682850" cy="16828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sp>
        <p:nvSpPr>
          <p:cNvPr id="107" name="Oval 106">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6253" y="2707205"/>
            <a:ext cx="721796" cy="7217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sp>
        <p:nvSpPr>
          <p:cNvPr id="109" name="Oval 108">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44374" y="2603243"/>
            <a:ext cx="220271" cy="22027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sp>
        <p:nvSpPr>
          <p:cNvPr id="111" name="Freeform: Shape 110">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29087" y="0"/>
            <a:ext cx="4814914" cy="3429000"/>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cxnSp>
        <p:nvCxnSpPr>
          <p:cNvPr id="113" name="Straight Connector 112">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9834" y="4776880"/>
            <a:ext cx="0" cy="130302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 name="CustomShape 1"/>
          <p:cNvSpPr/>
          <p:nvPr/>
        </p:nvSpPr>
        <p:spPr>
          <a:xfrm>
            <a:off x="0" y="0"/>
            <a:ext cx="9143280" cy="68572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
        <p:nvSpPr>
          <p:cNvPr id="100" name="CustomShape 2"/>
          <p:cNvSpPr/>
          <p:nvPr/>
        </p:nvSpPr>
        <p:spPr>
          <a:xfrm flipH="1">
            <a:off x="-720" y="0"/>
            <a:ext cx="3315240" cy="6857280"/>
          </a:xfrm>
          <a:custGeom>
            <a:avLst/>
            <a:gdLst/>
            <a:ahLst/>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p:style>
      </p:sp>
      <p:sp>
        <p:nvSpPr>
          <p:cNvPr id="101" name="CustomShape 3"/>
          <p:cNvSpPr/>
          <p:nvPr/>
        </p:nvSpPr>
        <p:spPr>
          <a:xfrm>
            <a:off x="0" y="0"/>
            <a:ext cx="3173400" cy="6857280"/>
          </a:xfrm>
          <a:custGeom>
            <a:avLst/>
            <a:gdLst/>
            <a:ahLst/>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02" name="CustomShape 4"/>
          <p:cNvSpPr/>
          <p:nvPr/>
        </p:nvSpPr>
        <p:spPr>
          <a:xfrm>
            <a:off x="603360" y="1412640"/>
            <a:ext cx="2152440" cy="215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pPr>
            <a:r>
              <a:rPr lang="en-US" sz="2900" b="0" strike="noStrike" spc="-1" dirty="0">
                <a:solidFill>
                  <a:srgbClr val="FFFFFF"/>
                </a:solidFill>
                <a:latin typeface="Arial"/>
              </a:rPr>
              <a:t> Background</a:t>
            </a:r>
          </a:p>
          <a:p>
            <a:pPr>
              <a:lnSpc>
                <a:spcPct val="90000"/>
              </a:lnSpc>
            </a:pPr>
            <a:r>
              <a:rPr lang="en-US" sz="2900" spc="-1" dirty="0">
                <a:solidFill>
                  <a:srgbClr val="FFFFFF"/>
                </a:solidFill>
                <a:latin typeface="Arial"/>
              </a:rPr>
              <a:t>(1/2)</a:t>
            </a:r>
            <a:endParaRPr lang="en-US" sz="2900" b="0" strike="noStrike" spc="-1" dirty="0">
              <a:latin typeface="Arial"/>
            </a:endParaRPr>
          </a:p>
        </p:txBody>
      </p:sp>
      <p:sp>
        <p:nvSpPr>
          <p:cNvPr id="103" name="CustomShape 5"/>
          <p:cNvSpPr/>
          <p:nvPr/>
        </p:nvSpPr>
        <p:spPr>
          <a:xfrm>
            <a:off x="3899160" y="1412640"/>
            <a:ext cx="2193840" cy="436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r>
              <a:rPr lang="en-IN" sz="1200" dirty="0"/>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endParaRPr lang="en-US" sz="1200" dirty="0"/>
          </a:p>
        </p:txBody>
      </p:sp>
      <p:sp>
        <p:nvSpPr>
          <p:cNvPr id="104" name="CustomShape 6"/>
          <p:cNvSpPr/>
          <p:nvPr/>
        </p:nvSpPr>
        <p:spPr>
          <a:xfrm>
            <a:off x="6346080" y="1142999"/>
            <a:ext cx="2193840" cy="450717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2500" lnSpcReduction="10000"/>
          </a:bodyPr>
          <a:lstStyle/>
          <a:p>
            <a:endParaRPr lang="en-IN" sz="1200" dirty="0"/>
          </a:p>
          <a:p>
            <a:r>
              <a:rPr lang="en-IN" sz="1200" dirty="0"/>
              <a:t>Throughout its history, New York City has been a major point of entry for immigrants; the term "melting pot" was coined to describe densely populated immigrant neighbourhoods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neighbourhoods such as Flushing, Sunset Park, and Corona.</a:t>
            </a:r>
            <a:endParaRPr lang="en-US" sz="1200" dirty="0"/>
          </a:p>
          <a:p>
            <a:r>
              <a:rPr lang="en-IN" sz="1200" dirty="0"/>
              <a:t>With it's diverse culture , comes diverse food items. There are many restaurants in New York City, each belonging to different categories like Italian, Chinese , Indian , French etc.</a:t>
            </a:r>
            <a:endParaRPr lang="en-US" sz="1200" dirty="0"/>
          </a:p>
        </p:txBody>
      </p:sp>
    </p:spTree>
    <p:extLst>
      <p:ext uri="{BB962C8B-B14F-4D97-AF65-F5344CB8AC3E}">
        <p14:creationId xmlns:p14="http://schemas.microsoft.com/office/powerpoint/2010/main" val="22859220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 name="CustomShape 1"/>
          <p:cNvSpPr/>
          <p:nvPr/>
        </p:nvSpPr>
        <p:spPr>
          <a:xfrm>
            <a:off x="0" y="0"/>
            <a:ext cx="9143280" cy="68572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
        <p:nvSpPr>
          <p:cNvPr id="100" name="CustomShape 2"/>
          <p:cNvSpPr/>
          <p:nvPr/>
        </p:nvSpPr>
        <p:spPr>
          <a:xfrm flipH="1">
            <a:off x="-720" y="0"/>
            <a:ext cx="3315240" cy="6857280"/>
          </a:xfrm>
          <a:custGeom>
            <a:avLst/>
            <a:gdLst/>
            <a:ahLst/>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p:style>
      </p:sp>
      <p:sp>
        <p:nvSpPr>
          <p:cNvPr id="101" name="CustomShape 3"/>
          <p:cNvSpPr/>
          <p:nvPr/>
        </p:nvSpPr>
        <p:spPr>
          <a:xfrm>
            <a:off x="0" y="0"/>
            <a:ext cx="3173400" cy="6857280"/>
          </a:xfrm>
          <a:custGeom>
            <a:avLst/>
            <a:gdLst/>
            <a:ahLst/>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02" name="CustomShape 4"/>
          <p:cNvSpPr/>
          <p:nvPr/>
        </p:nvSpPr>
        <p:spPr>
          <a:xfrm>
            <a:off x="603360" y="1412640"/>
            <a:ext cx="2152440" cy="215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pPr>
            <a:r>
              <a:rPr lang="en-US" sz="2900" b="0" strike="noStrike" spc="-1" dirty="0">
                <a:solidFill>
                  <a:srgbClr val="FFFFFF"/>
                </a:solidFill>
                <a:latin typeface="Arial"/>
              </a:rPr>
              <a:t> Background</a:t>
            </a:r>
          </a:p>
          <a:p>
            <a:pPr>
              <a:lnSpc>
                <a:spcPct val="90000"/>
              </a:lnSpc>
            </a:pPr>
            <a:r>
              <a:rPr lang="en-US" sz="2900" spc="-1" dirty="0">
                <a:solidFill>
                  <a:srgbClr val="FFFFFF"/>
                </a:solidFill>
                <a:latin typeface="Arial"/>
              </a:rPr>
              <a:t>(2/2)</a:t>
            </a:r>
            <a:endParaRPr lang="en-US" sz="2900" b="0" strike="noStrike" spc="-1" dirty="0">
              <a:latin typeface="Arial"/>
            </a:endParaRPr>
          </a:p>
        </p:txBody>
      </p:sp>
      <p:sp>
        <p:nvSpPr>
          <p:cNvPr id="103" name="CustomShape 5"/>
          <p:cNvSpPr/>
          <p:nvPr/>
        </p:nvSpPr>
        <p:spPr>
          <a:xfrm>
            <a:off x="3498376" y="1412639"/>
            <a:ext cx="2594624" cy="502000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lnSpcReduction="10000"/>
          </a:bodyPr>
          <a:lstStyle/>
          <a:p>
            <a:r>
              <a:rPr lang="en-IN" sz="1400" dirty="0"/>
              <a:t>Italian restaurants have been an especially beloved fixture in America for at least a century.  Featuring flying pizzas, slippery strands of spaghetti paired with plump meatballs that most have savoured since childhood, tomato sauce ladled and consumed by the pint, garlicky and buttered toasted bread quick to leave a grease stain, tender slices of veal, gooey eggplant Parmesan, gregarious owners, the air filled with Sinatra and Martin or Verdi and Donizetti, a lively and comfortable dining room, generous mounds of food, copious amounts of wine….one from this cluttered group of images might be the first evoked in the average American concerning Italian food. </a:t>
            </a:r>
            <a:endParaRPr lang="en-US" sz="1400" dirty="0"/>
          </a:p>
        </p:txBody>
      </p:sp>
      <p:sp>
        <p:nvSpPr>
          <p:cNvPr id="104" name="CustomShape 6"/>
          <p:cNvSpPr/>
          <p:nvPr/>
        </p:nvSpPr>
        <p:spPr>
          <a:xfrm>
            <a:off x="6309815" y="1143000"/>
            <a:ext cx="2230105" cy="528964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85000" lnSpcReduction="20000"/>
          </a:bodyPr>
          <a:lstStyle/>
          <a:p>
            <a:pPr>
              <a:lnSpc>
                <a:spcPct val="90000"/>
              </a:lnSpc>
              <a:spcAft>
                <a:spcPts val="601"/>
              </a:spcAft>
            </a:pPr>
            <a:endParaRPr lang="en-US" sz="1600" b="0" strike="noStrike" spc="-1" dirty="0">
              <a:latin typeface="Arial"/>
            </a:endParaRPr>
          </a:p>
          <a:p>
            <a:r>
              <a:rPr lang="en-IN" sz="1600" dirty="0"/>
              <a:t> There is much than more that, of course.   Italian restaurants come in many guises these days, adapting to an ever-changing and -growing dining landscape, if seemingly always well-suited for the ever-growing waistlines.  Today there are various different types that wave the banner of Italian food: sleek trattorias advertising a regional cuisine, national chains serving “Italian immigrant” fare, “Italian grilles,” long-lasting family-run favourites owned by a second- or third generation, Italian steakhouses, pizzerias, creative fine-dining temples that rival the top Michelin-starred restaurants in Italy, and even the humble hoagie shops. </a:t>
            </a:r>
            <a:endParaRPr lang="en-US" sz="1600" dirty="0"/>
          </a:p>
          <a:p>
            <a:pPr>
              <a:lnSpc>
                <a:spcPct val="90000"/>
              </a:lnSpc>
              <a:spcAft>
                <a:spcPts val="601"/>
              </a:spcAft>
            </a:pPr>
            <a:endParaRPr lang="en-US" sz="1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5" name="CustomShape 1"/>
          <p:cNvSpPr/>
          <p:nvPr/>
        </p:nvSpPr>
        <p:spPr>
          <a:xfrm>
            <a:off x="0" y="0"/>
            <a:ext cx="9143280" cy="68572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
        <p:nvSpPr>
          <p:cNvPr id="106" name="CustomShape 2"/>
          <p:cNvSpPr/>
          <p:nvPr/>
        </p:nvSpPr>
        <p:spPr>
          <a:xfrm flipH="1">
            <a:off x="-720" y="0"/>
            <a:ext cx="3315240" cy="6857280"/>
          </a:xfrm>
          <a:custGeom>
            <a:avLst/>
            <a:gdLst/>
            <a:ahLst/>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p:style>
      </p:sp>
      <p:sp>
        <p:nvSpPr>
          <p:cNvPr id="107" name="CustomShape 3"/>
          <p:cNvSpPr/>
          <p:nvPr/>
        </p:nvSpPr>
        <p:spPr>
          <a:xfrm>
            <a:off x="0" y="0"/>
            <a:ext cx="3173400" cy="6857280"/>
          </a:xfrm>
          <a:custGeom>
            <a:avLst/>
            <a:gdLst/>
            <a:ahLst/>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08" name="CustomShape 4"/>
          <p:cNvSpPr/>
          <p:nvPr/>
        </p:nvSpPr>
        <p:spPr>
          <a:xfrm>
            <a:off x="603360" y="1412640"/>
            <a:ext cx="2152440" cy="215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pPr>
            <a:r>
              <a:rPr lang="en-US" sz="2900" b="0" strike="noStrike" spc="-1">
                <a:solidFill>
                  <a:srgbClr val="FFFFFF"/>
                </a:solidFill>
                <a:latin typeface="Arial"/>
              </a:rPr>
              <a:t> Introduction</a:t>
            </a:r>
            <a:endParaRPr lang="en-US" sz="2900" b="0" strike="noStrike" spc="-1">
              <a:latin typeface="Arial"/>
            </a:endParaRPr>
          </a:p>
        </p:txBody>
      </p:sp>
      <p:sp>
        <p:nvSpPr>
          <p:cNvPr id="109" name="CustomShape 5"/>
          <p:cNvSpPr/>
          <p:nvPr/>
        </p:nvSpPr>
        <p:spPr>
          <a:xfrm>
            <a:off x="3452884" y="1412639"/>
            <a:ext cx="2235476" cy="488352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2500" lnSpcReduction="10000"/>
          </a:bodyPr>
          <a:lstStyle/>
          <a:p>
            <a:r>
              <a:rPr lang="en-IN" sz="1200" dirty="0"/>
              <a:t>In one or more of its manifestations, Italian restaurants remain a common sight in New York.  Serving as an introduction to Italian food for many, these have encouraged life-long infatuations, not just for the food served in these, but for food in general.  Italian restaurants have also helped to broaden the palate of countless diners.  This is probably especially so for Italian-Americans, who explored beyond a familiar base.  With about 30% of diners claiming Italian as their favourite cuisine, new Italian-themed eateries continuing to open from coast-to-coast, and even French and resolutely American restaurants serving pastas and risottos, this popularity shows no sign of abating, even as Americans become more sophisticated and far-ranging in their dining habits.  Reflecting that, Italian restaurants are even better than ever.  These are also more diffuse and diverse,  and continue to evolve.  </a:t>
            </a:r>
            <a:endParaRPr lang="en-US" sz="1200" dirty="0"/>
          </a:p>
        </p:txBody>
      </p:sp>
      <p:sp>
        <p:nvSpPr>
          <p:cNvPr id="110" name="CustomShape 6"/>
          <p:cNvSpPr/>
          <p:nvPr/>
        </p:nvSpPr>
        <p:spPr>
          <a:xfrm>
            <a:off x="6248520" y="1412640"/>
            <a:ext cx="2284200" cy="436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77500" lnSpcReduction="20000"/>
          </a:bodyPr>
          <a:lstStyle/>
          <a:p>
            <a:r>
              <a:rPr lang="en-IN" dirty="0"/>
              <a:t>Although it is easy to simply find Italian food in New York, it remains a difficult task to spot  the best places, based on ratings and the most interesting neighbourhoods to experience great Italian food in the Big Apple.</a:t>
            </a:r>
            <a:endParaRPr lang="en-US" dirty="0"/>
          </a:p>
          <a:p>
            <a:r>
              <a:rPr lang="en-IN" dirty="0"/>
              <a:t>Moreover it is interesting to propose the best areas for stakeholders considering to open a new venue in NY.</a:t>
            </a:r>
            <a:endParaRPr lang="en-US" dirty="0"/>
          </a:p>
          <a:p>
            <a:r>
              <a:rPr lang="en-IN" dirty="0"/>
              <a:t>So as part of this project, we will list and visualize all major parts of New York City that provide great Italian restaurants, compare ratings ,  put in the map the best ones, finding how the Italian Restaurant scene in placed in NY today</a:t>
            </a:r>
            <a:endParaRPr lang="en-US" dirty="0"/>
          </a:p>
          <a:p>
            <a:pPr>
              <a:lnSpc>
                <a:spcPct val="90000"/>
              </a:lnSpc>
              <a:spcAft>
                <a:spcPts val="601"/>
              </a:spcAft>
            </a:pPr>
            <a:endParaRPr lang="en-US" sz="1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 name="CustomShape 1"/>
          <p:cNvSpPr/>
          <p:nvPr/>
        </p:nvSpPr>
        <p:spPr>
          <a:xfrm>
            <a:off x="0" y="0"/>
            <a:ext cx="3489840" cy="685728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12" name="CustomShape 2"/>
          <p:cNvSpPr/>
          <p:nvPr/>
        </p:nvSpPr>
        <p:spPr>
          <a:xfrm>
            <a:off x="628560" y="811080"/>
            <a:ext cx="2500920" cy="540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a:solidFill>
                  <a:srgbClr val="FFFFFF"/>
                </a:solidFill>
                <a:latin typeface="Arial"/>
              </a:rPr>
              <a:t>Data to be used </a:t>
            </a:r>
            <a:endParaRPr lang="en-US" sz="4400" b="0" strike="noStrike" spc="-1">
              <a:latin typeface="Arial"/>
            </a:endParaRPr>
          </a:p>
        </p:txBody>
      </p:sp>
      <p:sp>
        <p:nvSpPr>
          <p:cNvPr id="113" name="CustomShape 3"/>
          <p:cNvSpPr/>
          <p:nvPr/>
        </p:nvSpPr>
        <p:spPr>
          <a:xfrm>
            <a:off x="3490560" y="0"/>
            <a:ext cx="105840" cy="685728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p:style>
      </p:sp>
      <p:grpSp>
        <p:nvGrpSpPr>
          <p:cNvPr id="114" name="Group 4"/>
          <p:cNvGrpSpPr/>
          <p:nvPr/>
        </p:nvGrpSpPr>
        <p:grpSpPr>
          <a:xfrm>
            <a:off x="4094640" y="830520"/>
            <a:ext cx="4566600" cy="5208840"/>
            <a:chOff x="4094640" y="830520"/>
            <a:chExt cx="4566600" cy="5208840"/>
          </a:xfrm>
        </p:grpSpPr>
        <p:sp>
          <p:nvSpPr>
            <p:cNvPr id="115" name="CustomShape 5"/>
            <p:cNvSpPr/>
            <p:nvPr/>
          </p:nvSpPr>
          <p:spPr>
            <a:xfrm>
              <a:off x="4094640" y="830520"/>
              <a:ext cx="4566600" cy="1543680"/>
            </a:xfrm>
            <a:prstGeom prst="roundRect">
              <a:avLst>
                <a:gd name="adj" fmla="val 16667"/>
              </a:avLst>
            </a:prstGeom>
            <a:solidFill>
              <a:schemeClr val="accent2">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32480" tIns="132480" rIns="57240" bIns="132840" anchor="ctr"/>
            <a:lstStyle/>
            <a:p>
              <a:pPr>
                <a:lnSpc>
                  <a:spcPct val="90000"/>
                </a:lnSpc>
                <a:spcAft>
                  <a:spcPts val="524"/>
                </a:spcAft>
              </a:pPr>
              <a:r>
                <a:rPr lang="en-US" sz="1400" b="0" strike="noStrike" spc="-1" dirty="0">
                  <a:solidFill>
                    <a:schemeClr val="bg1"/>
                  </a:solidFill>
                  <a:latin typeface="Arial" panose="020B0604020202020204" pitchFamily="34" charset="0"/>
                  <a:ea typeface="DejaVu Sans"/>
                  <a:cs typeface="Arial" panose="020B0604020202020204" pitchFamily="34" charset="0"/>
                </a:rPr>
                <a:t>1. Data source : </a:t>
              </a:r>
              <a:r>
                <a:rPr lang="en-US" sz="1400" b="0" u="sng" strike="noStrike" spc="-1" dirty="0">
                  <a:solidFill>
                    <a:schemeClr val="bg1"/>
                  </a:solidFill>
                  <a:uFillTx/>
                  <a:latin typeface="Arial" panose="020B0604020202020204" pitchFamily="34" charset="0"/>
                  <a:ea typeface="DejaVu Sans"/>
                  <a:cs typeface="Arial" panose="020B0604020202020204" pitchFamily="34" charset="0"/>
                  <a:hlinkClick r:id="rId2">
                    <a:extLst>
                      <a:ext uri="{A12FA001-AC4F-418D-AE19-62706E023703}">
                        <ahyp:hlinkClr xmlns:ahyp="http://schemas.microsoft.com/office/drawing/2018/hyperlinkcolor" val="tx"/>
                      </a:ext>
                    </a:extLst>
                  </a:hlinkClick>
                </a:rPr>
                <a:t>https://cocl.us/new_york_dataset</a:t>
              </a:r>
              <a:endParaRPr lang="en-US" sz="1400" b="0" strike="noStrike" spc="-1" dirty="0">
                <a:solidFill>
                  <a:schemeClr val="bg1"/>
                </a:solidFill>
                <a:latin typeface="Arial" panose="020B0604020202020204" pitchFamily="34" charset="0"/>
                <a:cs typeface="Arial" panose="020B0604020202020204" pitchFamily="34" charset="0"/>
              </a:endParaRPr>
            </a:p>
            <a:p>
              <a:pPr>
                <a:lnSpc>
                  <a:spcPct val="90000"/>
                </a:lnSpc>
                <a:spcAft>
                  <a:spcPts val="524"/>
                </a:spcAft>
              </a:pPr>
              <a:r>
                <a:rPr lang="en-US" sz="1400" b="0" strike="noStrike" spc="-1" dirty="0">
                  <a:solidFill>
                    <a:schemeClr val="bg1"/>
                  </a:solidFill>
                  <a:latin typeface="Arial" panose="020B0604020202020204" pitchFamily="34" charset="0"/>
                  <a:ea typeface="DejaVu Sans"/>
                  <a:cs typeface="Arial" panose="020B0604020202020204" pitchFamily="34" charset="0"/>
                </a:rPr>
                <a:t>Description - data set </a:t>
              </a:r>
              <a:r>
                <a:rPr lang="en-US" sz="1400" spc="-1" dirty="0">
                  <a:solidFill>
                    <a:schemeClr val="bg1"/>
                  </a:solidFill>
                  <a:latin typeface="Arial" panose="020B0604020202020204" pitchFamily="34" charset="0"/>
                  <a:cs typeface="Arial" panose="020B0604020202020204" pitchFamily="34" charset="0"/>
                </a:rPr>
                <a:t>containing New York City data that contains list Boroughs, </a:t>
              </a:r>
              <a:r>
                <a:rPr lang="en-US" sz="1400" spc="-1" dirty="0" err="1">
                  <a:solidFill>
                    <a:schemeClr val="bg1"/>
                  </a:solidFill>
                  <a:latin typeface="Arial" panose="020B0604020202020204" pitchFamily="34" charset="0"/>
                  <a:cs typeface="Arial" panose="020B0604020202020204" pitchFamily="34" charset="0"/>
                </a:rPr>
                <a:t>Neighbourhoods</a:t>
              </a:r>
              <a:r>
                <a:rPr lang="en-US" sz="1400" spc="-1" dirty="0">
                  <a:solidFill>
                    <a:schemeClr val="bg1"/>
                  </a:solidFill>
                  <a:latin typeface="Arial" panose="020B0604020202020204" pitchFamily="34" charset="0"/>
                  <a:cs typeface="Arial" panose="020B0604020202020204" pitchFamily="34" charset="0"/>
                </a:rPr>
                <a:t> along with their latitude and longitude. </a:t>
              </a:r>
              <a:r>
                <a:rPr lang="en-US" sz="1400" b="0" strike="noStrike" spc="-1" dirty="0">
                  <a:solidFill>
                    <a:schemeClr val="bg1"/>
                  </a:solidFill>
                  <a:latin typeface="Arial" panose="020B0604020202020204" pitchFamily="34" charset="0"/>
                  <a:ea typeface="DejaVu Sans"/>
                  <a:cs typeface="Arial" panose="020B0604020202020204" pitchFamily="34" charset="0"/>
                </a:rPr>
                <a:t>And we will use this data set to explore various neighborhoods of New </a:t>
              </a:r>
              <a:r>
                <a:rPr lang="en-US" sz="1400" spc="-1" dirty="0">
                  <a:solidFill>
                    <a:schemeClr val="bg1"/>
                  </a:solidFill>
                  <a:latin typeface="Arial" panose="020B0604020202020204" pitchFamily="34" charset="0"/>
                  <a:ea typeface="DejaVu Sans"/>
                  <a:cs typeface="Arial" panose="020B0604020202020204" pitchFamily="34" charset="0"/>
                </a:rPr>
                <a:t>Y</a:t>
              </a:r>
              <a:r>
                <a:rPr lang="en-US" sz="1400" b="0" strike="noStrike" spc="-1" dirty="0">
                  <a:solidFill>
                    <a:schemeClr val="bg1"/>
                  </a:solidFill>
                  <a:latin typeface="Arial" panose="020B0604020202020204" pitchFamily="34" charset="0"/>
                  <a:ea typeface="DejaVu Sans"/>
                  <a:cs typeface="Arial" panose="020B0604020202020204" pitchFamily="34" charset="0"/>
                </a:rPr>
                <a:t>ork city. Italian restaurants in each neighborhood of New York city. </a:t>
              </a:r>
              <a:endParaRPr lang="en-US" sz="1400" b="0" strike="noStrike" spc="-1" dirty="0">
                <a:solidFill>
                  <a:schemeClr val="bg1"/>
                </a:solidFill>
                <a:latin typeface="Arial" panose="020B0604020202020204" pitchFamily="34" charset="0"/>
                <a:cs typeface="Arial" panose="020B0604020202020204" pitchFamily="34" charset="0"/>
              </a:endParaRPr>
            </a:p>
          </p:txBody>
        </p:sp>
        <p:sp>
          <p:nvSpPr>
            <p:cNvPr id="116" name="CustomShape 6"/>
            <p:cNvSpPr/>
            <p:nvPr/>
          </p:nvSpPr>
          <p:spPr>
            <a:xfrm>
              <a:off x="4094640" y="2656800"/>
              <a:ext cx="4566600" cy="1543680"/>
            </a:xfrm>
            <a:prstGeom prst="roundRect">
              <a:avLst>
                <a:gd name="adj" fmla="val 16667"/>
              </a:avLst>
            </a:prstGeom>
            <a:solidFill>
              <a:schemeClr val="accent3">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32480" tIns="132480" rIns="57240" bIns="132840" anchor="ctr"/>
            <a:lstStyle/>
            <a:p>
              <a:pPr>
                <a:lnSpc>
                  <a:spcPct val="90000"/>
                </a:lnSpc>
                <a:spcAft>
                  <a:spcPts val="524"/>
                </a:spcAft>
              </a:pPr>
              <a:r>
                <a:rPr lang="en-US" sz="1400" b="0" strike="noStrike" spc="-1" dirty="0">
                  <a:solidFill>
                    <a:schemeClr val="bg1"/>
                  </a:solidFill>
                  <a:latin typeface="Arial" panose="020B0604020202020204" pitchFamily="34" charset="0"/>
                  <a:ea typeface="DejaVu Sans"/>
                  <a:cs typeface="Arial" panose="020B0604020202020204" pitchFamily="34" charset="0"/>
                </a:rPr>
                <a:t>2. Data source : </a:t>
              </a:r>
              <a:r>
                <a:rPr lang="en-US" sz="1400" b="1" strike="noStrike" spc="-1" dirty="0">
                  <a:solidFill>
                    <a:schemeClr val="bg1"/>
                  </a:solidFill>
                  <a:latin typeface="Arial" panose="020B0604020202020204" pitchFamily="34" charset="0"/>
                  <a:ea typeface="DejaVu Sans"/>
                  <a:cs typeface="Arial" panose="020B0604020202020204" pitchFamily="34" charset="0"/>
                </a:rPr>
                <a:t>Foursquare API</a:t>
              </a:r>
              <a:endParaRPr lang="en-US" sz="1400" b="1" strike="noStrike" spc="-1" dirty="0">
                <a:solidFill>
                  <a:schemeClr val="bg1"/>
                </a:solidFill>
                <a:latin typeface="Arial" panose="020B0604020202020204" pitchFamily="34" charset="0"/>
                <a:cs typeface="Arial" panose="020B0604020202020204" pitchFamily="34" charset="0"/>
              </a:endParaRPr>
            </a:p>
            <a:p>
              <a:pPr>
                <a:lnSpc>
                  <a:spcPct val="90000"/>
                </a:lnSpc>
                <a:spcAft>
                  <a:spcPts val="524"/>
                </a:spcAft>
              </a:pPr>
              <a:r>
                <a:rPr lang="en-US" sz="1400" b="0" strike="noStrike" spc="-1" dirty="0">
                  <a:solidFill>
                    <a:schemeClr val="bg1"/>
                  </a:solidFill>
                  <a:latin typeface="Arial" panose="020B0604020202020204" pitchFamily="34" charset="0"/>
                  <a:ea typeface="DejaVu Sans"/>
                  <a:cs typeface="Arial" panose="020B0604020202020204" pitchFamily="34" charset="0"/>
                </a:rPr>
                <a:t>Description : By using this API we will get all the venues in each neighborhood. We can filter these venues to get </a:t>
              </a:r>
              <a:r>
                <a:rPr lang="en-US" sz="1400" spc="-1" dirty="0">
                  <a:solidFill>
                    <a:schemeClr val="bg1"/>
                  </a:solidFill>
                  <a:latin typeface="Arial" panose="020B0604020202020204" pitchFamily="34" charset="0"/>
                  <a:cs typeface="Arial" panose="020B0604020202020204" pitchFamily="34" charset="0"/>
                </a:rPr>
                <a:t>Italian Restaurants only. Also we will pull Premium </a:t>
              </a:r>
              <a:r>
                <a:rPr lang="en-US" sz="1400" spc="-1" dirty="0" err="1">
                  <a:solidFill>
                    <a:schemeClr val="bg1"/>
                  </a:solidFill>
                  <a:latin typeface="Arial" panose="020B0604020202020204" pitchFamily="34" charset="0"/>
                  <a:cs typeface="Arial" panose="020B0604020202020204" pitchFamily="34" charset="0"/>
                </a:rPr>
                <a:t>FourSquare</a:t>
              </a:r>
              <a:r>
                <a:rPr lang="en-US" sz="1400" spc="-1" dirty="0">
                  <a:solidFill>
                    <a:schemeClr val="bg1"/>
                  </a:solidFill>
                  <a:latin typeface="Arial" panose="020B0604020202020204" pitchFamily="34" charset="0"/>
                  <a:cs typeface="Arial" panose="020B0604020202020204" pitchFamily="34" charset="0"/>
                </a:rPr>
                <a:t> data from each venue such as ratings, likes, tips </a:t>
              </a:r>
              <a:r>
                <a:rPr lang="en-US" sz="1400" spc="-1" dirty="0" err="1">
                  <a:solidFill>
                    <a:schemeClr val="bg1"/>
                  </a:solidFill>
                  <a:latin typeface="Arial" panose="020B0604020202020204" pitchFamily="34" charset="0"/>
                  <a:cs typeface="Arial" panose="020B0604020202020204" pitchFamily="34" charset="0"/>
                </a:rPr>
                <a:t>etc</a:t>
              </a:r>
              <a:endParaRPr lang="en-US" sz="1400" b="0" strike="noStrike" spc="-1" dirty="0">
                <a:solidFill>
                  <a:schemeClr val="bg1"/>
                </a:solidFill>
                <a:latin typeface="Arial" panose="020B0604020202020204" pitchFamily="34" charset="0"/>
                <a:cs typeface="Arial" panose="020B0604020202020204" pitchFamily="34" charset="0"/>
              </a:endParaRPr>
            </a:p>
          </p:txBody>
        </p:sp>
        <p:sp>
          <p:nvSpPr>
            <p:cNvPr id="117" name="CustomShape 7"/>
            <p:cNvSpPr/>
            <p:nvPr/>
          </p:nvSpPr>
          <p:spPr>
            <a:xfrm>
              <a:off x="4094640" y="4495680"/>
              <a:ext cx="4566600" cy="1543680"/>
            </a:xfrm>
            <a:prstGeom prst="roundRect">
              <a:avLst>
                <a:gd name="adj" fmla="val 16667"/>
              </a:avLst>
            </a:prstGeom>
            <a:solidFill>
              <a:schemeClr val="accent4">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32480" tIns="132480" rIns="57240" bIns="132840" anchor="ctr"/>
            <a:lstStyle/>
            <a:p>
              <a:pPr>
                <a:lnSpc>
                  <a:spcPct val="90000"/>
                </a:lnSpc>
                <a:spcAft>
                  <a:spcPts val="524"/>
                </a:spcAft>
              </a:pPr>
              <a:r>
                <a:rPr lang="en-US" sz="1400" b="0" strike="noStrike" spc="-1" dirty="0">
                  <a:solidFill>
                    <a:srgbClr val="FFFFFF"/>
                  </a:solidFill>
                  <a:latin typeface="Arial"/>
                  <a:ea typeface="DejaVu Sans"/>
                </a:rPr>
                <a:t>3. Data source : </a:t>
              </a:r>
              <a:r>
                <a:rPr lang="en-US" sz="1400" b="0" u="sng" strike="noStrike" spc="-1" dirty="0">
                  <a:solidFill>
                    <a:srgbClr val="0000FF"/>
                  </a:solidFill>
                  <a:uFillTx/>
                  <a:latin typeface="Arial"/>
                  <a:ea typeface="DejaVu Sans"/>
                  <a:hlinkClick r:id="rId3"/>
                </a:rPr>
                <a:t>https://data.cityofnewyork.us/City-Government/Borough-Boundaries/tqmj-j8zm</a:t>
              </a:r>
              <a:endParaRPr lang="en-US" sz="1400" b="0" strike="noStrike" spc="-1" dirty="0">
                <a:latin typeface="Arial"/>
              </a:endParaRPr>
            </a:p>
            <a:p>
              <a:pPr>
                <a:lnSpc>
                  <a:spcPct val="90000"/>
                </a:lnSpc>
                <a:spcAft>
                  <a:spcPts val="524"/>
                </a:spcAft>
              </a:pPr>
              <a:r>
                <a:rPr lang="en-US" sz="1400" b="0" strike="noStrike" spc="-1" dirty="0">
                  <a:solidFill>
                    <a:srgbClr val="FFFFFF"/>
                  </a:solidFill>
                  <a:latin typeface="Arial"/>
                  <a:ea typeface="DejaVu Sans"/>
                </a:rPr>
                <a:t>Description : By using this geo space data we will get the New York Borough boundaries that will help us to visualize choropleth map</a:t>
              </a:r>
              <a:r>
                <a:rPr lang="en-US" sz="1400" spc="-1" dirty="0">
                  <a:solidFill>
                    <a:srgbClr val="FFFFFF"/>
                  </a:solidFill>
                  <a:latin typeface="Arial"/>
                  <a:ea typeface="DejaVu Sans"/>
                </a:rPr>
                <a:t> and map the strongest/weakest NY </a:t>
              </a:r>
              <a:r>
                <a:rPr lang="en-US" sz="1400" spc="-1" dirty="0" err="1">
                  <a:solidFill>
                    <a:srgbClr val="FFFFFF"/>
                  </a:solidFill>
                  <a:latin typeface="Arial"/>
                  <a:ea typeface="DejaVu Sans"/>
                </a:rPr>
                <a:t>bouroughs</a:t>
              </a:r>
              <a:r>
                <a:rPr lang="en-US" sz="1400" spc="-1" dirty="0">
                  <a:solidFill>
                    <a:srgbClr val="FFFFFF"/>
                  </a:solidFill>
                  <a:latin typeface="Arial"/>
                  <a:ea typeface="DejaVu Sans"/>
                </a:rPr>
                <a:t> regarding Italian food landscape.</a:t>
              </a:r>
              <a:endParaRPr lang="en-US" sz="1400" b="0" strike="noStrike" spc="-1" dirty="0">
                <a:latin typeface="Arial"/>
              </a:endParaRPr>
            </a:p>
          </p:txBody>
        </p:sp>
      </p:grpSp>
      <p:grpSp>
        <p:nvGrpSpPr>
          <p:cNvPr id="118" name="Group 8"/>
          <p:cNvGrpSpPr/>
          <p:nvPr/>
        </p:nvGrpSpPr>
        <p:grpSpPr>
          <a:xfrm>
            <a:off x="0" y="0"/>
            <a:ext cx="36000" cy="36000"/>
            <a:chOff x="0" y="0"/>
            <a:chExt cx="36000" cy="36000"/>
          </a:xfrm>
        </p:grpSpPr>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9" name="CustomShape 1"/>
          <p:cNvSpPr/>
          <p:nvPr/>
        </p:nvSpPr>
        <p:spPr>
          <a:xfrm>
            <a:off x="0" y="0"/>
            <a:ext cx="3489840" cy="685728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20" name="CustomShape 2"/>
          <p:cNvSpPr/>
          <p:nvPr/>
        </p:nvSpPr>
        <p:spPr>
          <a:xfrm>
            <a:off x="628560" y="811080"/>
            <a:ext cx="2500920" cy="540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100" b="0" strike="noStrike" spc="-1">
                <a:solidFill>
                  <a:srgbClr val="FFFFFF"/>
                </a:solidFill>
                <a:latin typeface="Arial"/>
              </a:rPr>
              <a:t>Approach</a:t>
            </a:r>
            <a:endParaRPr lang="en-US" sz="4100" b="0" strike="noStrike" spc="-1">
              <a:latin typeface="Arial"/>
            </a:endParaRPr>
          </a:p>
        </p:txBody>
      </p:sp>
      <p:sp>
        <p:nvSpPr>
          <p:cNvPr id="121" name="CustomShape 3"/>
          <p:cNvSpPr/>
          <p:nvPr/>
        </p:nvSpPr>
        <p:spPr>
          <a:xfrm>
            <a:off x="3490560" y="0"/>
            <a:ext cx="105840" cy="685728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p:style>
      </p:sp>
      <p:grpSp>
        <p:nvGrpSpPr>
          <p:cNvPr id="122" name="Group 4"/>
          <p:cNvGrpSpPr/>
          <p:nvPr/>
        </p:nvGrpSpPr>
        <p:grpSpPr>
          <a:xfrm>
            <a:off x="4023360" y="1097280"/>
            <a:ext cx="4637880" cy="4571640"/>
            <a:chOff x="4023360" y="1097280"/>
            <a:chExt cx="4637880" cy="4571640"/>
          </a:xfrm>
        </p:grpSpPr>
        <p:sp>
          <p:nvSpPr>
            <p:cNvPr id="123" name="CustomShape 5"/>
            <p:cNvSpPr/>
            <p:nvPr/>
          </p:nvSpPr>
          <p:spPr>
            <a:xfrm>
              <a:off x="4094640" y="1097280"/>
              <a:ext cx="4566600" cy="694440"/>
            </a:xfrm>
            <a:prstGeom prst="roundRect">
              <a:avLst>
                <a:gd name="adj" fmla="val 16667"/>
              </a:avLst>
            </a:prstGeom>
            <a:solidFill>
              <a:schemeClr val="accent5">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02600" tIns="102600" rIns="68760" bIns="102600" anchor="ctr"/>
            <a:lstStyle/>
            <a:p>
              <a:pPr>
                <a:lnSpc>
                  <a:spcPct val="90000"/>
                </a:lnSpc>
                <a:spcAft>
                  <a:spcPts val="629"/>
                </a:spcAft>
              </a:pPr>
              <a:r>
                <a:rPr lang="en-US" sz="1800" b="0" strike="noStrike" spc="-1" dirty="0">
                  <a:solidFill>
                    <a:schemeClr val="bg1"/>
                  </a:solidFill>
                  <a:latin typeface="Arial"/>
                  <a:ea typeface="DejaVu Sans"/>
                </a:rPr>
                <a:t>Collect the New York city data from https://cocl.us/new_york_dataset</a:t>
              </a:r>
              <a:endParaRPr lang="en-US" sz="1800" b="0" strike="noStrike" spc="-1" dirty="0">
                <a:solidFill>
                  <a:schemeClr val="bg1"/>
                </a:solidFill>
                <a:latin typeface="Arial"/>
              </a:endParaRPr>
            </a:p>
          </p:txBody>
        </p:sp>
        <p:sp>
          <p:nvSpPr>
            <p:cNvPr id="124" name="CustomShape 6"/>
            <p:cNvSpPr/>
            <p:nvPr/>
          </p:nvSpPr>
          <p:spPr>
            <a:xfrm>
              <a:off x="4094640" y="2011680"/>
              <a:ext cx="4566600" cy="694440"/>
            </a:xfrm>
            <a:prstGeom prst="roundRect">
              <a:avLst>
                <a:gd name="adj" fmla="val 16667"/>
              </a:avLst>
            </a:prstGeom>
            <a:solidFill>
              <a:schemeClr val="accent5">
                <a:hueOff val="-1986775"/>
                <a:satOff val="7962"/>
                <a:lumOff val="1726"/>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02600" tIns="102600" rIns="68760" bIns="102600" anchor="ctr"/>
            <a:lstStyle/>
            <a:p>
              <a:pPr>
                <a:lnSpc>
                  <a:spcPct val="90000"/>
                </a:lnSpc>
                <a:spcAft>
                  <a:spcPts val="629"/>
                </a:spcAft>
              </a:pPr>
              <a:r>
                <a:rPr lang="en-US" sz="1800" b="0" strike="noStrike" spc="-1" dirty="0">
                  <a:solidFill>
                    <a:schemeClr val="bg1">
                      <a:lumMod val="50000"/>
                      <a:lumOff val="50000"/>
                    </a:schemeClr>
                  </a:solidFill>
                  <a:latin typeface="Arial"/>
                  <a:ea typeface="DejaVu Sans"/>
                </a:rPr>
                <a:t>Using </a:t>
              </a:r>
              <a:r>
                <a:rPr lang="en-US" sz="1800" b="0" strike="noStrike" spc="-1" dirty="0" err="1">
                  <a:solidFill>
                    <a:schemeClr val="bg1">
                      <a:lumMod val="50000"/>
                      <a:lumOff val="50000"/>
                    </a:schemeClr>
                  </a:solidFill>
                  <a:latin typeface="Arial"/>
                  <a:ea typeface="DejaVu Sans"/>
                </a:rPr>
                <a:t>FourSquare</a:t>
              </a:r>
              <a:r>
                <a:rPr lang="en-US" sz="1800" b="0" strike="noStrike" spc="-1" dirty="0">
                  <a:solidFill>
                    <a:schemeClr val="bg1">
                      <a:lumMod val="50000"/>
                      <a:lumOff val="50000"/>
                    </a:schemeClr>
                  </a:solidFill>
                  <a:latin typeface="Arial"/>
                  <a:ea typeface="DejaVu Sans"/>
                </a:rPr>
                <a:t> API we will find all venues for each neighborhood.</a:t>
              </a:r>
              <a:endParaRPr lang="en-US" sz="1800" b="0" strike="noStrike" spc="-1" dirty="0">
                <a:solidFill>
                  <a:schemeClr val="bg1">
                    <a:lumMod val="50000"/>
                    <a:lumOff val="50000"/>
                  </a:schemeClr>
                </a:solidFill>
                <a:latin typeface="Arial"/>
              </a:endParaRPr>
            </a:p>
          </p:txBody>
        </p:sp>
        <p:sp>
          <p:nvSpPr>
            <p:cNvPr id="125" name="CustomShape 7"/>
            <p:cNvSpPr/>
            <p:nvPr/>
          </p:nvSpPr>
          <p:spPr>
            <a:xfrm>
              <a:off x="4023360" y="2962800"/>
              <a:ext cx="4566600" cy="694440"/>
            </a:xfrm>
            <a:prstGeom prst="roundRect">
              <a:avLst>
                <a:gd name="adj" fmla="val 16667"/>
              </a:avLst>
            </a:prstGeom>
            <a:solidFill>
              <a:schemeClr val="accent5">
                <a:hueOff val="-3973551"/>
                <a:satOff val="15924"/>
                <a:lumOff val="3451"/>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02600" tIns="102600" rIns="68760" bIns="102600" anchor="ctr"/>
            <a:lstStyle/>
            <a:p>
              <a:pPr>
                <a:lnSpc>
                  <a:spcPct val="90000"/>
                </a:lnSpc>
                <a:spcAft>
                  <a:spcPts val="629"/>
                </a:spcAft>
              </a:pPr>
              <a:r>
                <a:rPr lang="en-US" sz="1800" b="0" strike="noStrike" spc="-1" dirty="0">
                  <a:solidFill>
                    <a:schemeClr val="bg1">
                      <a:lumMod val="50000"/>
                      <a:lumOff val="50000"/>
                    </a:schemeClr>
                  </a:solidFill>
                  <a:latin typeface="Arial"/>
                  <a:ea typeface="DejaVu Sans"/>
                </a:rPr>
                <a:t>Filter out all venues that are Indian Restaurants.</a:t>
              </a:r>
              <a:endParaRPr lang="en-US" sz="1800" b="0" strike="noStrike" spc="-1" dirty="0">
                <a:solidFill>
                  <a:schemeClr val="bg1">
                    <a:lumMod val="50000"/>
                    <a:lumOff val="50000"/>
                  </a:schemeClr>
                </a:solidFill>
                <a:latin typeface="Arial"/>
              </a:endParaRPr>
            </a:p>
          </p:txBody>
        </p:sp>
        <p:sp>
          <p:nvSpPr>
            <p:cNvPr id="126" name="CustomShape 8"/>
            <p:cNvSpPr/>
            <p:nvPr/>
          </p:nvSpPr>
          <p:spPr>
            <a:xfrm>
              <a:off x="4023360" y="3931920"/>
              <a:ext cx="4566600" cy="694440"/>
            </a:xfrm>
            <a:prstGeom prst="roundRect">
              <a:avLst>
                <a:gd name="adj" fmla="val 16667"/>
              </a:avLst>
            </a:prstGeom>
            <a:solidFill>
              <a:schemeClr val="accent5">
                <a:hueOff val="-5960326"/>
                <a:satOff val="23887"/>
                <a:lumOff val="5177"/>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02600" tIns="102600" rIns="68760" bIns="102600" anchor="ctr"/>
            <a:lstStyle/>
            <a:p>
              <a:pPr>
                <a:lnSpc>
                  <a:spcPct val="90000"/>
                </a:lnSpc>
                <a:spcAft>
                  <a:spcPts val="629"/>
                </a:spcAft>
              </a:pPr>
              <a:r>
                <a:rPr lang="en-US" sz="1800" b="0" strike="noStrike" spc="-1" dirty="0">
                  <a:solidFill>
                    <a:schemeClr val="bg1">
                      <a:lumMod val="50000"/>
                      <a:lumOff val="50000"/>
                    </a:schemeClr>
                  </a:solidFill>
                  <a:latin typeface="Arial"/>
                  <a:ea typeface="DejaVu Sans"/>
                </a:rPr>
                <a:t>Find rating , tips and like count for each Indian Restaurants using </a:t>
              </a:r>
              <a:r>
                <a:rPr lang="en-US" sz="1800" b="0" strike="noStrike" spc="-1" dirty="0" err="1">
                  <a:solidFill>
                    <a:schemeClr val="bg1">
                      <a:lumMod val="50000"/>
                      <a:lumOff val="50000"/>
                    </a:schemeClr>
                  </a:solidFill>
                  <a:latin typeface="Arial"/>
                  <a:ea typeface="DejaVu Sans"/>
                </a:rPr>
                <a:t>FourSquare</a:t>
              </a:r>
              <a:r>
                <a:rPr lang="en-US" sz="1800" b="0" strike="noStrike" spc="-1" dirty="0">
                  <a:solidFill>
                    <a:schemeClr val="bg1">
                      <a:lumMod val="50000"/>
                      <a:lumOff val="50000"/>
                    </a:schemeClr>
                  </a:solidFill>
                  <a:latin typeface="Arial"/>
                  <a:ea typeface="DejaVu Sans"/>
                </a:rPr>
                <a:t> API</a:t>
              </a:r>
              <a:r>
                <a:rPr lang="en-US" sz="1800" b="0" strike="noStrike" spc="-1" dirty="0">
                  <a:solidFill>
                    <a:srgbClr val="FFFFFF"/>
                  </a:solidFill>
                  <a:latin typeface="Arial"/>
                  <a:ea typeface="DejaVu Sans"/>
                </a:rPr>
                <a:t>.</a:t>
              </a:r>
              <a:endParaRPr lang="en-US" sz="1800" b="0" strike="noStrike" spc="-1" dirty="0">
                <a:latin typeface="Arial"/>
              </a:endParaRPr>
            </a:p>
          </p:txBody>
        </p:sp>
        <p:sp>
          <p:nvSpPr>
            <p:cNvPr id="127" name="CustomShape 9"/>
            <p:cNvSpPr/>
            <p:nvPr/>
          </p:nvSpPr>
          <p:spPr>
            <a:xfrm>
              <a:off x="4023360" y="4974480"/>
              <a:ext cx="4566600" cy="694440"/>
            </a:xfrm>
            <a:prstGeom prst="roundRect">
              <a:avLst>
                <a:gd name="adj" fmla="val 16667"/>
              </a:avLst>
            </a:prstGeom>
            <a:solidFill>
              <a:schemeClr val="accent5">
                <a:hueOff val="-7947101"/>
                <a:satOff val="31849"/>
                <a:lumOff val="6902"/>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02600" tIns="102600" rIns="68760" bIns="102600" anchor="ctr"/>
            <a:lstStyle/>
            <a:p>
              <a:pPr>
                <a:lnSpc>
                  <a:spcPct val="90000"/>
                </a:lnSpc>
                <a:spcAft>
                  <a:spcPts val="629"/>
                </a:spcAft>
              </a:pPr>
              <a:r>
                <a:rPr lang="en-US" sz="1800" b="0" strike="noStrike" spc="-1" dirty="0">
                  <a:solidFill>
                    <a:schemeClr val="bg1">
                      <a:lumMod val="50000"/>
                      <a:lumOff val="50000"/>
                    </a:schemeClr>
                  </a:solidFill>
                  <a:latin typeface="Arial"/>
                  <a:ea typeface="DejaVu Sans"/>
                </a:rPr>
                <a:t>Using rating for each restaurant , we will sort that data.</a:t>
              </a:r>
              <a:endParaRPr lang="en-US" sz="1800" b="0" strike="noStrike" spc="-1" dirty="0">
                <a:solidFill>
                  <a:schemeClr val="bg1">
                    <a:lumMod val="50000"/>
                    <a:lumOff val="50000"/>
                  </a:schemeClr>
                </a:solidFill>
                <a:latin typeface="Arial"/>
              </a:endParaRPr>
            </a:p>
          </p:txBody>
        </p:sp>
      </p:grpSp>
      <p:grpSp>
        <p:nvGrpSpPr>
          <p:cNvPr id="128" name="Group 10"/>
          <p:cNvGrpSpPr/>
          <p:nvPr/>
        </p:nvGrpSpPr>
        <p:grpSpPr>
          <a:xfrm>
            <a:off x="0" y="0"/>
            <a:ext cx="36000" cy="36000"/>
            <a:chOff x="0" y="0"/>
            <a:chExt cx="36000" cy="36000"/>
          </a:xfrm>
        </p:grpSpPr>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9" name="CustomShape 1"/>
          <p:cNvSpPr/>
          <p:nvPr/>
        </p:nvSpPr>
        <p:spPr>
          <a:xfrm>
            <a:off x="0" y="0"/>
            <a:ext cx="3489840" cy="685728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30" name="CustomShape 2"/>
          <p:cNvSpPr/>
          <p:nvPr/>
        </p:nvSpPr>
        <p:spPr>
          <a:xfrm>
            <a:off x="628560" y="811080"/>
            <a:ext cx="2500920" cy="540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a:solidFill>
                  <a:srgbClr val="FFFFFF"/>
                </a:solidFill>
                <a:latin typeface="Arial"/>
              </a:rPr>
              <a:t>Libraries to be used</a:t>
            </a:r>
            <a:endParaRPr lang="en-US" sz="4400" b="0" strike="noStrike" spc="-1">
              <a:latin typeface="Arial"/>
            </a:endParaRPr>
          </a:p>
        </p:txBody>
      </p:sp>
      <p:sp>
        <p:nvSpPr>
          <p:cNvPr id="131" name="CustomShape 3"/>
          <p:cNvSpPr/>
          <p:nvPr/>
        </p:nvSpPr>
        <p:spPr>
          <a:xfrm>
            <a:off x="3490560" y="0"/>
            <a:ext cx="105840" cy="685728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p:style>
      </p:sp>
      <p:grpSp>
        <p:nvGrpSpPr>
          <p:cNvPr id="132" name="Group 4"/>
          <p:cNvGrpSpPr/>
          <p:nvPr/>
        </p:nvGrpSpPr>
        <p:grpSpPr>
          <a:xfrm>
            <a:off x="4094640" y="1064520"/>
            <a:ext cx="4591800" cy="4787280"/>
            <a:chOff x="4094640" y="1064520"/>
            <a:chExt cx="4591800" cy="4787280"/>
          </a:xfrm>
        </p:grpSpPr>
        <p:sp>
          <p:nvSpPr>
            <p:cNvPr id="133" name="CustomShape 5"/>
            <p:cNvSpPr/>
            <p:nvPr/>
          </p:nvSpPr>
          <p:spPr>
            <a:xfrm>
              <a:off x="4094640" y="1064520"/>
              <a:ext cx="4566600" cy="1118880"/>
            </a:xfrm>
            <a:prstGeom prst="roundRect">
              <a:avLst>
                <a:gd name="adj" fmla="val 16667"/>
              </a:avLst>
            </a:prstGeom>
            <a:solidFill>
              <a:schemeClr val="accent2">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65240" tIns="165240" rIns="110520" bIns="165240" anchor="ctr"/>
            <a:lstStyle/>
            <a:p>
              <a:pPr>
                <a:lnSpc>
                  <a:spcPct val="90000"/>
                </a:lnSpc>
                <a:spcAft>
                  <a:spcPts val="1015"/>
                </a:spcAft>
              </a:pPr>
              <a:r>
                <a:rPr lang="en-US" sz="2900" spc="-1" dirty="0">
                  <a:solidFill>
                    <a:schemeClr val="bg1">
                      <a:lumMod val="50000"/>
                      <a:lumOff val="50000"/>
                    </a:schemeClr>
                  </a:solidFill>
                  <a:latin typeface="Arial"/>
                  <a:ea typeface="DejaVu Sans"/>
                </a:rPr>
                <a:t>P</a:t>
              </a:r>
              <a:r>
                <a:rPr lang="en-US" sz="2900" b="0" strike="noStrike" spc="-1" dirty="0">
                  <a:solidFill>
                    <a:schemeClr val="bg1">
                      <a:lumMod val="50000"/>
                      <a:lumOff val="50000"/>
                    </a:schemeClr>
                  </a:solidFill>
                  <a:latin typeface="Arial"/>
                  <a:ea typeface="DejaVu Sans"/>
                </a:rPr>
                <a:t>andas and </a:t>
              </a:r>
              <a:r>
                <a:rPr lang="en-US" sz="2900" b="0" strike="noStrike" spc="-1" dirty="0" err="1">
                  <a:solidFill>
                    <a:schemeClr val="bg1">
                      <a:lumMod val="50000"/>
                      <a:lumOff val="50000"/>
                    </a:schemeClr>
                  </a:solidFill>
                  <a:latin typeface="Arial"/>
                  <a:ea typeface="DejaVu Sans"/>
                </a:rPr>
                <a:t>numpy</a:t>
              </a:r>
              <a:r>
                <a:rPr lang="en-US" sz="2900" b="0" strike="noStrike" spc="-1" dirty="0">
                  <a:solidFill>
                    <a:schemeClr val="bg1">
                      <a:lumMod val="50000"/>
                      <a:lumOff val="50000"/>
                    </a:schemeClr>
                  </a:solidFill>
                  <a:latin typeface="Arial"/>
                  <a:ea typeface="DejaVu Sans"/>
                </a:rPr>
                <a:t> for handling data.</a:t>
              </a:r>
              <a:endParaRPr lang="en-US" sz="2900" b="0" strike="noStrike" spc="-1" dirty="0">
                <a:solidFill>
                  <a:schemeClr val="bg1">
                    <a:lumMod val="50000"/>
                    <a:lumOff val="50000"/>
                  </a:schemeClr>
                </a:solidFill>
                <a:latin typeface="Arial"/>
              </a:endParaRPr>
            </a:p>
          </p:txBody>
        </p:sp>
        <p:sp>
          <p:nvSpPr>
            <p:cNvPr id="134" name="CustomShape 6"/>
            <p:cNvSpPr/>
            <p:nvPr/>
          </p:nvSpPr>
          <p:spPr>
            <a:xfrm>
              <a:off x="4094640" y="2834640"/>
              <a:ext cx="4566600" cy="1118880"/>
            </a:xfrm>
            <a:prstGeom prst="roundRect">
              <a:avLst>
                <a:gd name="adj" fmla="val 16667"/>
              </a:avLst>
            </a:prstGeom>
            <a:solidFill>
              <a:schemeClr val="accent2">
                <a:hueOff val="1560506"/>
                <a:satOff val="-1946"/>
                <a:lumOff val="458"/>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65240" tIns="165240" rIns="110520" bIns="165240" anchor="ctr"/>
            <a:lstStyle/>
            <a:p>
              <a:pPr>
                <a:lnSpc>
                  <a:spcPct val="90000"/>
                </a:lnSpc>
                <a:spcAft>
                  <a:spcPts val="1015"/>
                </a:spcAft>
              </a:pPr>
              <a:r>
                <a:rPr lang="en-US" sz="2900" spc="-1" dirty="0">
                  <a:solidFill>
                    <a:schemeClr val="bg1">
                      <a:lumMod val="50000"/>
                      <a:lumOff val="50000"/>
                    </a:schemeClr>
                  </a:solidFill>
                  <a:latin typeface="Arial"/>
                  <a:ea typeface="DejaVu Sans"/>
                </a:rPr>
                <a:t>R</a:t>
              </a:r>
              <a:r>
                <a:rPr lang="en-US" sz="2900" b="0" strike="noStrike" spc="-1" dirty="0">
                  <a:solidFill>
                    <a:schemeClr val="bg1">
                      <a:lumMod val="50000"/>
                      <a:lumOff val="50000"/>
                    </a:schemeClr>
                  </a:solidFill>
                  <a:latin typeface="Arial"/>
                  <a:ea typeface="DejaVu Sans"/>
                </a:rPr>
                <a:t>equest module for using </a:t>
              </a:r>
              <a:r>
                <a:rPr lang="en-US" sz="2900" b="0" strike="noStrike" spc="-1" dirty="0" err="1">
                  <a:solidFill>
                    <a:schemeClr val="bg1">
                      <a:lumMod val="50000"/>
                      <a:lumOff val="50000"/>
                    </a:schemeClr>
                  </a:solidFill>
                  <a:latin typeface="Arial"/>
                  <a:ea typeface="DejaVu Sans"/>
                </a:rPr>
                <a:t>FourSquare</a:t>
              </a:r>
              <a:r>
                <a:rPr lang="en-US" sz="2900" b="0" strike="noStrike" spc="-1" dirty="0">
                  <a:solidFill>
                    <a:schemeClr val="bg1">
                      <a:lumMod val="50000"/>
                      <a:lumOff val="50000"/>
                    </a:schemeClr>
                  </a:solidFill>
                  <a:latin typeface="Arial"/>
                  <a:ea typeface="DejaVu Sans"/>
                </a:rPr>
                <a:t> API.</a:t>
              </a:r>
              <a:endParaRPr lang="en-US" sz="2900" b="0" strike="noStrike" spc="-1" dirty="0">
                <a:solidFill>
                  <a:schemeClr val="bg1">
                    <a:lumMod val="50000"/>
                    <a:lumOff val="50000"/>
                  </a:schemeClr>
                </a:solidFill>
                <a:latin typeface="Arial"/>
              </a:endParaRPr>
            </a:p>
          </p:txBody>
        </p:sp>
        <p:sp>
          <p:nvSpPr>
            <p:cNvPr id="135" name="CustomShape 7"/>
            <p:cNvSpPr/>
            <p:nvPr/>
          </p:nvSpPr>
          <p:spPr>
            <a:xfrm>
              <a:off x="4119840" y="4732920"/>
              <a:ext cx="4566600" cy="1118880"/>
            </a:xfrm>
            <a:prstGeom prst="roundRect">
              <a:avLst>
                <a:gd name="adj" fmla="val 16667"/>
              </a:avLst>
            </a:prstGeom>
            <a:solidFill>
              <a:schemeClr val="accent2">
                <a:hueOff val="3121013"/>
                <a:satOff val="-3893"/>
                <a:lumOff val="915"/>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65240" tIns="165240" rIns="110520" bIns="165240" anchor="ctr"/>
            <a:lstStyle/>
            <a:p>
              <a:pPr>
                <a:lnSpc>
                  <a:spcPct val="90000"/>
                </a:lnSpc>
                <a:spcAft>
                  <a:spcPts val="1015"/>
                </a:spcAft>
              </a:pPr>
              <a:r>
                <a:rPr lang="en-US" sz="2900" b="0" strike="noStrike" spc="-1" dirty="0" err="1">
                  <a:solidFill>
                    <a:schemeClr val="bg1">
                      <a:lumMod val="50000"/>
                      <a:lumOff val="50000"/>
                    </a:schemeClr>
                  </a:solidFill>
                  <a:latin typeface="Arial"/>
                  <a:ea typeface="DejaVu Sans"/>
                </a:rPr>
                <a:t>Geopy</a:t>
              </a:r>
              <a:r>
                <a:rPr lang="en-US" sz="2900" b="0" strike="noStrike" spc="-1" dirty="0">
                  <a:solidFill>
                    <a:schemeClr val="bg1">
                      <a:lumMod val="50000"/>
                      <a:lumOff val="50000"/>
                    </a:schemeClr>
                  </a:solidFill>
                  <a:latin typeface="Arial"/>
                  <a:ea typeface="DejaVu Sans"/>
                </a:rPr>
                <a:t> to get co-ordinates of City of New York.</a:t>
              </a:r>
              <a:endParaRPr lang="en-US" sz="2900" b="0" strike="noStrike" spc="-1" dirty="0">
                <a:solidFill>
                  <a:schemeClr val="bg1">
                    <a:lumMod val="50000"/>
                    <a:lumOff val="50000"/>
                  </a:schemeClr>
                </a:solidFill>
                <a:latin typeface="Arial"/>
              </a:endParaRPr>
            </a:p>
          </p:txBody>
        </p:sp>
      </p:grpSp>
      <p:grpSp>
        <p:nvGrpSpPr>
          <p:cNvPr id="136" name="Group 8"/>
          <p:cNvGrpSpPr/>
          <p:nvPr/>
        </p:nvGrpSpPr>
        <p:grpSpPr>
          <a:xfrm>
            <a:off x="0" y="0"/>
            <a:ext cx="36000" cy="36000"/>
            <a:chOff x="0" y="0"/>
            <a:chExt cx="36000" cy="36000"/>
          </a:xfrm>
        </p:grpSpPr>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8" name="Rectangle 102">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DejaVu Sans"/>
              <a:cs typeface="DejaVu Sans"/>
            </a:endParaRPr>
          </a:p>
        </p:txBody>
      </p:sp>
      <p:sp>
        <p:nvSpPr>
          <p:cNvPr id="98" name="TextShape 1"/>
          <p:cNvSpPr txBox="1"/>
          <p:nvPr/>
        </p:nvSpPr>
        <p:spPr>
          <a:xfrm>
            <a:off x="628650" y="4555055"/>
            <a:ext cx="5174047" cy="1723125"/>
          </a:xfrm>
          <a:prstGeom prst="rect">
            <a:avLst/>
          </a:prstGeom>
        </p:spPr>
        <p:txBody>
          <a:bodyPr vert="horz" lIns="91440" tIns="45720" rIns="91440" bIns="45720" rtlCol="0" anchor="ctr">
            <a:normAutofit/>
          </a:bodyPr>
          <a:lstStyle/>
          <a:p>
            <a:pPr marL="0" marR="0" lvl="0" indent="0" algn="r" defTabSz="914400" rtl="0" eaLnBrk="1" fontAlgn="auto" latinLnBrk="0" hangingPunct="1">
              <a:lnSpc>
                <a:spcPct val="90000"/>
              </a:lnSpc>
              <a:spcBef>
                <a:spcPct val="0"/>
              </a:spcBef>
              <a:spcAft>
                <a:spcPts val="600"/>
              </a:spcAft>
              <a:buClrTx/>
              <a:buSzTx/>
              <a:buFontTx/>
              <a:buNone/>
              <a:tabLst/>
              <a:defRPr/>
            </a:pPr>
            <a:r>
              <a:rPr kumimoji="0" lang="en-US" sz="5600" b="0" i="0" u="none" strike="noStrike" kern="1200" cap="none" spc="-1" normalizeH="0" baseline="0" noProof="0" dirty="0">
                <a:ln>
                  <a:noFill/>
                </a:ln>
                <a:solidFill>
                  <a:prstClr val="black"/>
                </a:solidFill>
                <a:effectLst/>
                <a:uLnTx/>
                <a:uFillTx/>
                <a:latin typeface="Arial"/>
                <a:ea typeface="DejaVu Sans"/>
                <a:cs typeface="DejaVu Sans"/>
              </a:rPr>
              <a:t>Analysis</a:t>
            </a:r>
          </a:p>
          <a:p>
            <a:pPr marL="0" marR="0" lvl="0" indent="0" algn="r" defTabSz="914400" rtl="0" eaLnBrk="1" fontAlgn="auto" latinLnBrk="0" hangingPunct="1">
              <a:lnSpc>
                <a:spcPct val="90000"/>
              </a:lnSpc>
              <a:spcBef>
                <a:spcPct val="0"/>
              </a:spcBef>
              <a:spcAft>
                <a:spcPts val="600"/>
              </a:spcAft>
              <a:buClrTx/>
              <a:buSzTx/>
              <a:buFontTx/>
              <a:buNone/>
              <a:tabLst/>
              <a:defRPr/>
            </a:pPr>
            <a:r>
              <a:rPr lang="en-US" sz="5600" spc="-1" dirty="0">
                <a:solidFill>
                  <a:prstClr val="black"/>
                </a:solidFill>
                <a:latin typeface="Arial"/>
                <a:ea typeface="DejaVu Sans"/>
                <a:cs typeface="DejaVu Sans"/>
              </a:rPr>
              <a:t>(week 2)</a:t>
            </a:r>
            <a:endParaRPr kumimoji="0" lang="en-US" sz="56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110" name="Oval 104">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425" y="1322610"/>
            <a:ext cx="1682850" cy="16828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DejaVu Sans"/>
              <a:cs typeface="DejaVu Sans"/>
            </a:endParaRPr>
          </a:p>
        </p:txBody>
      </p:sp>
      <p:sp>
        <p:nvSpPr>
          <p:cNvPr id="107" name="Oval 106">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6253" y="2707205"/>
            <a:ext cx="721796" cy="7217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DejaVu Sans"/>
              <a:cs typeface="DejaVu Sans"/>
            </a:endParaRPr>
          </a:p>
        </p:txBody>
      </p:sp>
      <p:sp>
        <p:nvSpPr>
          <p:cNvPr id="109" name="Oval 108">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44374" y="2603243"/>
            <a:ext cx="220271" cy="22027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DejaVu Sans"/>
              <a:cs typeface="DejaVu Sans"/>
            </a:endParaRPr>
          </a:p>
        </p:txBody>
      </p:sp>
      <p:sp>
        <p:nvSpPr>
          <p:cNvPr id="111" name="Freeform: Shape 110">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29087" y="0"/>
            <a:ext cx="4814914" cy="3429000"/>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DejaVu Sans"/>
              <a:cs typeface="DejaVu Sans"/>
            </a:endParaRPr>
          </a:p>
        </p:txBody>
      </p:sp>
      <p:cxnSp>
        <p:nvCxnSpPr>
          <p:cNvPr id="113" name="Straight Connector 112">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9834" y="4776880"/>
            <a:ext cx="0" cy="130302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572720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otalTime>71</TotalTime>
  <Words>1056</Words>
  <Application>Microsoft Office PowerPoint</Application>
  <PresentationFormat>On-screen Show (4:3)</PresentationFormat>
  <Paragraphs>51</Paragraphs>
  <Slides>10</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10</vt:i4>
      </vt:variant>
    </vt:vector>
  </HeadingPairs>
  <TitlesOfParts>
    <vt:vector size="17" baseType="lpstr">
      <vt:lpstr>Arial</vt:lpstr>
      <vt:lpstr>Calibri</vt:lpstr>
      <vt:lpstr>Symbol</vt:lpstr>
      <vt:lpstr>Tw Cen MT</vt:lpstr>
      <vt:lpstr>Wingdings</vt:lpstr>
      <vt:lpstr>Office Theme</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Yiannis Karalis</dc:creator>
  <cp:lastModifiedBy>Yiannis Karalis</cp:lastModifiedBy>
  <cp:revision>9</cp:revision>
  <dcterms:created xsi:type="dcterms:W3CDTF">2020-05-23T13:21:53Z</dcterms:created>
  <dcterms:modified xsi:type="dcterms:W3CDTF">2020-05-25T14:21:30Z</dcterms:modified>
</cp:coreProperties>
</file>