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86" r:id="rId2"/>
    <p:sldId id="287" r:id="rId3"/>
    <p:sldId id="288" r:id="rId4"/>
    <p:sldId id="289" r:id="rId5"/>
    <p:sldId id="290"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3" r:id="rId33"/>
    <p:sldId id="284" r:id="rId34"/>
    <p:sldId id="285"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8C3160A-C2A4-484B-8539-3350B0BD5B70}" type="datetimeFigureOut">
              <a:rPr lang="tr-TR" smtClean="0"/>
              <a:t>17.02.2021</a:t>
            </a:fld>
            <a:endParaRPr lang="tr-T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265155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8C3160A-C2A4-484B-8539-3350B0BD5B70}" type="datetimeFigureOut">
              <a:rPr lang="tr-TR" smtClean="0"/>
              <a:t>17.02.2021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426048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804672" y="320040"/>
            <a:ext cx="3657600" cy="320040"/>
          </a:xfrm>
        </p:spPr>
        <p:txBody>
          <a:bodyPr/>
          <a:lstStyle/>
          <a:p>
            <a:fld id="{08C3160A-C2A4-484B-8539-3350B0BD5B70}" type="datetimeFigureOut">
              <a:rPr lang="tr-TR" smtClean="0"/>
              <a:t>17.02.2021</a:t>
            </a:fld>
            <a:endParaRPr lang="tr-TR"/>
          </a:p>
        </p:txBody>
      </p:sp>
      <p:sp>
        <p:nvSpPr>
          <p:cNvPr id="5" name="Footer Placeholder 4"/>
          <p:cNvSpPr>
            <a:spLocks noGrp="1"/>
          </p:cNvSpPr>
          <p:nvPr>
            <p:ph type="ftr" sz="quarter" idx="11"/>
          </p:nvPr>
        </p:nvSpPr>
        <p:spPr>
          <a:xfrm>
            <a:off x="804672" y="6227064"/>
            <a:ext cx="10588752" cy="320040"/>
          </a:xfrm>
        </p:spPr>
        <p:txBody>
          <a:body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221607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8C3160A-C2A4-484B-8539-3350B0BD5B70}" type="datetimeFigureOut">
              <a:rPr lang="tr-TR" smtClean="0"/>
              <a:t>17.02.2021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75642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804672" y="320040"/>
            <a:ext cx="3657600" cy="320040"/>
          </a:xfrm>
        </p:spPr>
        <p:txBody>
          <a:bodyPr/>
          <a:lstStyle/>
          <a:p>
            <a:fld id="{08C3160A-C2A4-484B-8539-3350B0BD5B70}" type="datetimeFigureOut">
              <a:rPr lang="tr-TR" smtClean="0"/>
              <a:t>17.02.2021</a:t>
            </a:fld>
            <a:endParaRPr lang="tr-T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10469880" y="320040"/>
            <a:ext cx="914400" cy="320040"/>
          </a:xfrm>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382648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a:xfrm>
            <a:off x="804672" y="320040"/>
            <a:ext cx="3657600" cy="320040"/>
          </a:xfrm>
        </p:spPr>
        <p:txBody>
          <a:bodyPr/>
          <a:lstStyle/>
          <a:p>
            <a:fld id="{08C3160A-C2A4-484B-8539-3350B0BD5B70}" type="datetimeFigureOut">
              <a:rPr lang="tr-TR" smtClean="0"/>
              <a:t>17.02.2021</a:t>
            </a:fld>
            <a:endParaRPr lang="tr-TR"/>
          </a:p>
        </p:txBody>
      </p:sp>
      <p:sp>
        <p:nvSpPr>
          <p:cNvPr id="6" name="Footer Placeholder 5"/>
          <p:cNvSpPr>
            <a:spLocks noGrp="1"/>
          </p:cNvSpPr>
          <p:nvPr>
            <p:ph type="ftr" sz="quarter" idx="11"/>
          </p:nvPr>
        </p:nvSpPr>
        <p:spPr>
          <a:xfrm>
            <a:off x="804672" y="6227064"/>
            <a:ext cx="10588752" cy="320040"/>
          </a:xfrm>
        </p:spPr>
        <p:txBody>
          <a:bodyPr/>
          <a:lstStyle/>
          <a:p>
            <a:endParaRPr lang="tr-TR"/>
          </a:p>
        </p:txBody>
      </p:sp>
      <p:sp>
        <p:nvSpPr>
          <p:cNvPr id="7" name="Slide Number Placeholder 6"/>
          <p:cNvSpPr>
            <a:spLocks noGrp="1"/>
          </p:cNvSpPr>
          <p:nvPr>
            <p:ph type="sldNum" sz="quarter" idx="12"/>
          </p:nvPr>
        </p:nvSpPr>
        <p:spPr>
          <a:xfrm>
            <a:off x="10469880" y="320040"/>
            <a:ext cx="914400" cy="320040"/>
          </a:xfrm>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75799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5125305" y="1488985"/>
            <a:ext cx="6264350" cy="169685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118447" y="4351687"/>
            <a:ext cx="6265588" cy="17040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a:xfrm>
            <a:off x="804672" y="320040"/>
            <a:ext cx="3657600" cy="320040"/>
          </a:xfrm>
        </p:spPr>
        <p:txBody>
          <a:bodyPr/>
          <a:lstStyle/>
          <a:p>
            <a:fld id="{08C3160A-C2A4-484B-8539-3350B0BD5B70}" type="datetimeFigureOut">
              <a:rPr lang="tr-TR" smtClean="0"/>
              <a:t>17.02.2021</a:t>
            </a:fld>
            <a:endParaRPr lang="tr-TR"/>
          </a:p>
        </p:txBody>
      </p:sp>
      <p:sp>
        <p:nvSpPr>
          <p:cNvPr id="8" name="Footer Placeholder 7"/>
          <p:cNvSpPr>
            <a:spLocks noGrp="1"/>
          </p:cNvSpPr>
          <p:nvPr>
            <p:ph type="ftr" sz="quarter" idx="11"/>
          </p:nvPr>
        </p:nvSpPr>
        <p:spPr>
          <a:xfrm>
            <a:off x="804672" y="6227064"/>
            <a:ext cx="10588752" cy="320040"/>
          </a:xfrm>
        </p:spPr>
        <p:txBody>
          <a:bodyPr/>
          <a:lstStyle/>
          <a:p>
            <a:endParaRPr lang="tr-TR"/>
          </a:p>
        </p:txBody>
      </p:sp>
      <p:sp>
        <p:nvSpPr>
          <p:cNvPr id="9" name="Slide Number Placeholder 8"/>
          <p:cNvSpPr>
            <a:spLocks noGrp="1"/>
          </p:cNvSpPr>
          <p:nvPr>
            <p:ph type="sldNum" sz="quarter" idx="12"/>
          </p:nvPr>
        </p:nvSpPr>
        <p:spPr>
          <a:xfrm>
            <a:off x="10469880" y="320040"/>
            <a:ext cx="914400" cy="320040"/>
          </a:xfrm>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37048418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8C3160A-C2A4-484B-8539-3350B0BD5B70}" type="datetimeFigureOut">
              <a:rPr lang="tr-TR" smtClean="0"/>
              <a:t>17.02.2021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10188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08C3160A-C2A4-484B-8539-3350B0BD5B70}" type="datetimeFigureOut">
              <a:rPr lang="tr-TR" smtClean="0"/>
              <a:t>17.02.2021</a:t>
            </a:fld>
            <a:endParaRPr lang="tr-TR"/>
          </a:p>
        </p:txBody>
      </p:sp>
      <p:sp>
        <p:nvSpPr>
          <p:cNvPr id="3" name="Footer Placeholder 2"/>
          <p:cNvSpPr>
            <a:spLocks noGrp="1"/>
          </p:cNvSpPr>
          <p:nvPr>
            <p:ph type="ftr" sz="quarter" idx="11"/>
          </p:nvPr>
        </p:nvSpPr>
        <p:spPr>
          <a:xfrm>
            <a:off x="804672" y="6227064"/>
            <a:ext cx="10588752" cy="320040"/>
          </a:xfrm>
        </p:spPr>
        <p:txBody>
          <a:bodyPr/>
          <a:lstStyle/>
          <a:p>
            <a:endParaRPr lang="tr-TR"/>
          </a:p>
        </p:txBody>
      </p:sp>
      <p:sp>
        <p:nvSpPr>
          <p:cNvPr id="4" name="Slide Number Placeholder 3"/>
          <p:cNvSpPr>
            <a:spLocks noGrp="1"/>
          </p:cNvSpPr>
          <p:nvPr>
            <p:ph type="sldNum" sz="quarter" idx="12"/>
          </p:nvPr>
        </p:nvSpPr>
        <p:spPr>
          <a:xfrm>
            <a:off x="10469880" y="320040"/>
            <a:ext cx="914400" cy="320040"/>
          </a:xfrm>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200486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8C3160A-C2A4-484B-8539-3350B0BD5B70}" type="datetimeFigureOut">
              <a:rPr lang="tr-TR" smtClean="0"/>
              <a:t>17.02.2021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38623110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804672" y="320040"/>
            <a:ext cx="3657600" cy="320040"/>
          </a:xfrm>
        </p:spPr>
        <p:txBody>
          <a:bodyPr/>
          <a:lstStyle/>
          <a:p>
            <a:fld id="{08C3160A-C2A4-484B-8539-3350B0BD5B70}" type="datetimeFigureOut">
              <a:rPr lang="tr-TR" smtClean="0"/>
              <a:t>17.02.2021</a:t>
            </a:fld>
            <a:endParaRPr lang="tr-TR"/>
          </a:p>
        </p:txBody>
      </p:sp>
      <p:sp>
        <p:nvSpPr>
          <p:cNvPr id="6" name="Footer Placeholder 5"/>
          <p:cNvSpPr>
            <a:spLocks noGrp="1"/>
          </p:cNvSpPr>
          <p:nvPr>
            <p:ph type="ftr" sz="quarter" idx="11"/>
          </p:nvPr>
        </p:nvSpPr>
        <p:spPr>
          <a:xfrm>
            <a:off x="804672" y="6227064"/>
            <a:ext cx="5942203" cy="320040"/>
          </a:xfrm>
        </p:spPr>
        <p:txBody>
          <a:bodyPr/>
          <a:lstStyle/>
          <a:p>
            <a:endParaRPr lang="tr-TR"/>
          </a:p>
        </p:txBody>
      </p:sp>
      <p:sp>
        <p:nvSpPr>
          <p:cNvPr id="7" name="Slide Number Placeholder 6"/>
          <p:cNvSpPr>
            <a:spLocks noGrp="1"/>
          </p:cNvSpPr>
          <p:nvPr>
            <p:ph type="sldNum" sz="quarter" idx="12"/>
          </p:nvPr>
        </p:nvSpPr>
        <p:spPr>
          <a:xfrm>
            <a:off x="5828377" y="320040"/>
            <a:ext cx="914400" cy="320040"/>
          </a:xfrm>
        </p:spPr>
        <p:txBody>
          <a:bodyPr/>
          <a:lstStyle/>
          <a:p>
            <a:fld id="{AEEB4A37-41FC-491B-963B-815602791340}" type="slidenum">
              <a:rPr lang="tr-TR" smtClean="0"/>
              <a:t>‹#›</a:t>
            </a:fld>
            <a:endParaRPr lang="tr-TR"/>
          </a:p>
        </p:txBody>
      </p:sp>
    </p:spTree>
    <p:extLst>
      <p:ext uri="{BB962C8B-B14F-4D97-AF65-F5344CB8AC3E}">
        <p14:creationId xmlns:p14="http://schemas.microsoft.com/office/powerpoint/2010/main" val="217459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8C3160A-C2A4-484B-8539-3350B0BD5B70}" type="datetimeFigureOut">
              <a:rPr lang="tr-TR" smtClean="0"/>
              <a:t>17.02.2021</a:t>
            </a:fld>
            <a:endParaRPr lang="tr-T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AEEB4A37-41FC-491B-963B-815602791340}" type="slidenum">
              <a:rPr lang="tr-TR" smtClean="0"/>
              <a:t>‹#›</a:t>
            </a:fld>
            <a:endParaRPr lang="tr-TR"/>
          </a:p>
        </p:txBody>
      </p:sp>
    </p:spTree>
    <p:extLst>
      <p:ext uri="{BB962C8B-B14F-4D97-AF65-F5344CB8AC3E}">
        <p14:creationId xmlns:p14="http://schemas.microsoft.com/office/powerpoint/2010/main" val="37807063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Veritabanı</a:t>
            </a:r>
            <a:r>
              <a:rPr lang="tr-TR" dirty="0" smtClean="0"/>
              <a:t> İlişki Türleri</a:t>
            </a:r>
            <a:endParaRPr lang="tr-TR" dirty="0"/>
          </a:p>
        </p:txBody>
      </p:sp>
      <p:sp>
        <p:nvSpPr>
          <p:cNvPr id="3" name="Alt Başlık 2"/>
          <p:cNvSpPr>
            <a:spLocks noGrp="1"/>
          </p:cNvSpPr>
          <p:nvPr>
            <p:ph type="subTitle" idx="1"/>
          </p:nvPr>
        </p:nvSpPr>
        <p:spPr/>
        <p:txBody>
          <a:bodyPr/>
          <a:lstStyle/>
          <a:p>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50" y="176863"/>
            <a:ext cx="1828800" cy="1816608"/>
          </a:xfrm>
          <a:prstGeom prst="rect">
            <a:avLst/>
          </a:prstGeom>
        </p:spPr>
      </p:pic>
    </p:spTree>
    <p:extLst>
      <p:ext uri="{BB962C8B-B14F-4D97-AF65-F5344CB8AC3E}">
        <p14:creationId xmlns:p14="http://schemas.microsoft.com/office/powerpoint/2010/main" val="155127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a:t>Varlık-İlişki Modeli- Varlık </a:t>
            </a:r>
          </a:p>
        </p:txBody>
      </p:sp>
      <p:sp>
        <p:nvSpPr>
          <p:cNvPr id="3" name="İçerik Yer Tutucusu 2"/>
          <p:cNvSpPr>
            <a:spLocks noGrp="1"/>
          </p:cNvSpPr>
          <p:nvPr>
            <p:ph idx="1"/>
          </p:nvPr>
        </p:nvSpPr>
        <p:spPr/>
        <p:txBody>
          <a:bodyPr/>
          <a:lstStyle/>
          <a:p>
            <a:endParaRPr lang="tr-TR" dirty="0"/>
          </a:p>
          <a:p>
            <a:endParaRPr lang="tr-TR" dirty="0"/>
          </a:p>
          <a:p>
            <a:r>
              <a:rPr lang="tr-TR" dirty="0"/>
              <a:t>Varlık ; </a:t>
            </a:r>
          </a:p>
          <a:p>
            <a:r>
              <a:rPr lang="tr-TR" dirty="0"/>
              <a:t>Modelin en temel öğesi </a:t>
            </a:r>
          </a:p>
          <a:p>
            <a:r>
              <a:rPr lang="tr-TR" dirty="0"/>
              <a:t>Var olan ve benzerinde ayıt edilen her şey varlık; öğrenci, ders, kitap, araba. </a:t>
            </a:r>
          </a:p>
          <a:p>
            <a:r>
              <a:rPr lang="tr-TR" dirty="0"/>
              <a:t>Birden fazla varlığın oluşturduğu kümeye varlık kümesi denir. </a:t>
            </a:r>
          </a:p>
          <a:p>
            <a:r>
              <a:rPr lang="tr-TR" dirty="0"/>
              <a:t> Model içerisinde dikdörtgen ile gösterilir. Varlığın ismi içine yazılır. </a:t>
            </a:r>
            <a:endParaRPr lang="tr-TR" dirty="0" smtClean="0"/>
          </a:p>
          <a:p>
            <a:endParaRPr lang="tr-TR" dirty="0"/>
          </a:p>
        </p:txBody>
      </p:sp>
      <p:pic>
        <p:nvPicPr>
          <p:cNvPr id="5" name="Resim 4"/>
          <p:cNvPicPr>
            <a:picLocks noChangeAspect="1"/>
          </p:cNvPicPr>
          <p:nvPr/>
        </p:nvPicPr>
        <p:blipFill>
          <a:blip r:embed="rId2"/>
          <a:stretch>
            <a:fillRect/>
          </a:stretch>
        </p:blipFill>
        <p:spPr>
          <a:xfrm>
            <a:off x="6970515" y="5355122"/>
            <a:ext cx="1288868" cy="696686"/>
          </a:xfrm>
          <a:prstGeom prst="rect">
            <a:avLst/>
          </a:prstGeom>
        </p:spPr>
      </p:pic>
    </p:spTree>
    <p:extLst>
      <p:ext uri="{BB962C8B-B14F-4D97-AF65-F5344CB8AC3E}">
        <p14:creationId xmlns:p14="http://schemas.microsoft.com/office/powerpoint/2010/main" val="267004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a:t>Varlık-İlişki Modeli - Nitelik </a:t>
            </a:r>
          </a:p>
        </p:txBody>
      </p:sp>
      <p:sp>
        <p:nvSpPr>
          <p:cNvPr id="3" name="İçerik Yer Tutucusu 2"/>
          <p:cNvSpPr>
            <a:spLocks noGrp="1"/>
          </p:cNvSpPr>
          <p:nvPr>
            <p:ph idx="1"/>
          </p:nvPr>
        </p:nvSpPr>
        <p:spPr>
          <a:xfrm>
            <a:off x="5048779" y="245837"/>
            <a:ext cx="6281873" cy="5248622"/>
          </a:xfrm>
        </p:spPr>
        <p:txBody>
          <a:bodyPr/>
          <a:lstStyle/>
          <a:p>
            <a:r>
              <a:rPr lang="tr-TR" dirty="0" smtClean="0"/>
              <a:t></a:t>
            </a:r>
            <a:r>
              <a:rPr lang="tr-TR" dirty="0"/>
              <a:t>Nitelik </a:t>
            </a:r>
          </a:p>
          <a:p>
            <a:r>
              <a:rPr lang="tr-TR" dirty="0"/>
              <a:t>Varlıkların </a:t>
            </a:r>
            <a:r>
              <a:rPr lang="tr-TR" dirty="0" err="1"/>
              <a:t>herbir</a:t>
            </a:r>
            <a:r>
              <a:rPr lang="tr-TR" dirty="0"/>
              <a:t> özelliği nitelik olarak ifade edilir. </a:t>
            </a:r>
            <a:r>
              <a:rPr lang="tr-TR" dirty="0" err="1"/>
              <a:t>ogrNo,ad,soyad,dersKod,dersAd</a:t>
            </a:r>
            <a:r>
              <a:rPr lang="tr-TR" dirty="0"/>
              <a:t> </a:t>
            </a:r>
          </a:p>
          <a:p>
            <a:r>
              <a:rPr lang="tr-TR" dirty="0"/>
              <a:t>Model içerisinde oval gösterilir. Niteliğin ismi içine yazılır. </a:t>
            </a:r>
          </a:p>
          <a:p>
            <a:r>
              <a:rPr lang="tr-TR" dirty="0"/>
              <a:t>Nitelik bulunduğu varlığa düz çizgi ile bağlanır </a:t>
            </a:r>
          </a:p>
          <a:p>
            <a:r>
              <a:rPr lang="tr-TR" dirty="0"/>
              <a:t></a:t>
            </a:r>
            <a:r>
              <a:rPr lang="tr-TR" dirty="0" err="1"/>
              <a:t>Varitabanında</a:t>
            </a:r>
            <a:r>
              <a:rPr lang="tr-TR" dirty="0"/>
              <a:t> her tablonun bir sütununu ifade eder. </a:t>
            </a:r>
          </a:p>
          <a:p>
            <a:r>
              <a:rPr lang="tr-TR" dirty="0"/>
              <a:t>Niteliğin değeri her bir varlık için farklıysa anahtar nitelik olarak belirlenir. Şema içerisinde altı çizilidir. </a:t>
            </a:r>
          </a:p>
          <a:p>
            <a:endParaRPr lang="tr-TR" dirty="0"/>
          </a:p>
        </p:txBody>
      </p:sp>
      <p:pic>
        <p:nvPicPr>
          <p:cNvPr id="4" name="Resim 3"/>
          <p:cNvPicPr>
            <a:picLocks noChangeAspect="1"/>
          </p:cNvPicPr>
          <p:nvPr/>
        </p:nvPicPr>
        <p:blipFill>
          <a:blip r:embed="rId2"/>
          <a:stretch>
            <a:fillRect/>
          </a:stretch>
        </p:blipFill>
        <p:spPr>
          <a:xfrm>
            <a:off x="4737464" y="4561711"/>
            <a:ext cx="6496050" cy="2225804"/>
          </a:xfrm>
          <a:prstGeom prst="rect">
            <a:avLst/>
          </a:prstGeom>
        </p:spPr>
      </p:pic>
    </p:spTree>
    <p:extLst>
      <p:ext uri="{BB962C8B-B14F-4D97-AF65-F5344CB8AC3E}">
        <p14:creationId xmlns:p14="http://schemas.microsoft.com/office/powerpoint/2010/main" val="1060489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a:t>Varlık-İlişki Modeli -Nitelik </a:t>
            </a:r>
          </a:p>
        </p:txBody>
      </p:sp>
      <p:sp>
        <p:nvSpPr>
          <p:cNvPr id="3" name="İçerik Yer Tutucusu 2"/>
          <p:cNvSpPr>
            <a:spLocks noGrp="1"/>
          </p:cNvSpPr>
          <p:nvPr>
            <p:ph idx="1"/>
          </p:nvPr>
        </p:nvSpPr>
        <p:spPr/>
        <p:txBody>
          <a:bodyPr/>
          <a:lstStyle/>
          <a:p>
            <a:endParaRPr lang="tr-TR" dirty="0"/>
          </a:p>
          <a:p>
            <a:r>
              <a:rPr lang="tr-TR" dirty="0" smtClean="0"/>
              <a:t></a:t>
            </a:r>
            <a:r>
              <a:rPr lang="tr-TR" dirty="0"/>
              <a:t>Nitelik (Devamı) </a:t>
            </a:r>
          </a:p>
          <a:p>
            <a:r>
              <a:rPr lang="tr-TR" dirty="0"/>
              <a:t>Birden fazla değere sahip nitelikler çok değerli niteliklerdir ve çift çizgi ile gösterilir. </a:t>
            </a:r>
          </a:p>
          <a:p>
            <a:endParaRPr lang="tr-TR" dirty="0" smtClean="0"/>
          </a:p>
          <a:p>
            <a:endParaRPr lang="tr-TR" dirty="0"/>
          </a:p>
          <a:p>
            <a:endParaRPr lang="tr-TR" dirty="0" smtClean="0"/>
          </a:p>
          <a:p>
            <a:endParaRPr lang="tr-TR" dirty="0"/>
          </a:p>
          <a:p>
            <a:endParaRPr lang="tr-TR" dirty="0"/>
          </a:p>
          <a:p>
            <a:r>
              <a:rPr lang="tr-TR" dirty="0"/>
              <a:t>Domain (Etki alanı); Niteliğin alabileceği değer </a:t>
            </a:r>
            <a:r>
              <a:rPr lang="tr-TR" dirty="0" err="1"/>
              <a:t>aralığıdır.Örneğin</a:t>
            </a:r>
            <a:r>
              <a:rPr lang="tr-TR" dirty="0"/>
              <a:t> öğrenci notları 0-100 arasında olmalıdır. Etki alanı ER şemasında gösterilmez. </a:t>
            </a:r>
          </a:p>
          <a:p>
            <a:endParaRPr lang="tr-TR" dirty="0"/>
          </a:p>
        </p:txBody>
      </p:sp>
      <p:pic>
        <p:nvPicPr>
          <p:cNvPr id="4" name="Resim 3"/>
          <p:cNvPicPr>
            <a:picLocks noChangeAspect="1"/>
          </p:cNvPicPr>
          <p:nvPr/>
        </p:nvPicPr>
        <p:blipFill>
          <a:blip r:embed="rId2"/>
          <a:stretch>
            <a:fillRect/>
          </a:stretch>
        </p:blipFill>
        <p:spPr>
          <a:xfrm>
            <a:off x="5721531" y="2601105"/>
            <a:ext cx="3448596" cy="1652784"/>
          </a:xfrm>
          <a:prstGeom prst="rect">
            <a:avLst/>
          </a:prstGeom>
        </p:spPr>
      </p:pic>
    </p:spTree>
    <p:extLst>
      <p:ext uri="{BB962C8B-B14F-4D97-AF65-F5344CB8AC3E}">
        <p14:creationId xmlns:p14="http://schemas.microsoft.com/office/powerpoint/2010/main" val="2959514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a:t>Varlık-İlişki Modeli -İlişki </a:t>
            </a:r>
          </a:p>
        </p:txBody>
      </p:sp>
      <p:sp>
        <p:nvSpPr>
          <p:cNvPr id="3" name="İçerik Yer Tutucusu 2"/>
          <p:cNvSpPr>
            <a:spLocks noGrp="1"/>
          </p:cNvSpPr>
          <p:nvPr>
            <p:ph idx="1"/>
          </p:nvPr>
        </p:nvSpPr>
        <p:spPr/>
        <p:txBody>
          <a:bodyPr/>
          <a:lstStyle/>
          <a:p>
            <a:endParaRPr lang="tr-TR" dirty="0"/>
          </a:p>
          <a:p>
            <a:endParaRPr lang="tr-TR" dirty="0"/>
          </a:p>
          <a:p>
            <a:r>
              <a:rPr lang="tr-TR" dirty="0"/>
              <a:t>İlişki ; </a:t>
            </a:r>
          </a:p>
          <a:p>
            <a:r>
              <a:rPr lang="tr-TR" dirty="0"/>
              <a:t>Farklı varlık kümeleri arasındaki ilişkileri ifade eder. Öğrenci ve dersler arasında ders alma ilişkisi vardır. </a:t>
            </a:r>
          </a:p>
          <a:p>
            <a:r>
              <a:rPr lang="tr-TR" dirty="0"/>
              <a:t>Model içerisinde baklava dilimi ile gösterilir. İlişkinin ismi içerisine yazılır. </a:t>
            </a:r>
          </a:p>
          <a:p>
            <a:r>
              <a:rPr lang="tr-TR" dirty="0"/>
              <a:t>Baklava dilimi ilişkili olduğu varlıklara düz çizgi ile bağlanır. </a:t>
            </a:r>
          </a:p>
          <a:p>
            <a:r>
              <a:rPr lang="pt-BR" dirty="0"/>
              <a:t>Varlıklar arasında 1-1,1-n,ve n-m ilişki olabilir. </a:t>
            </a:r>
          </a:p>
          <a:p>
            <a:r>
              <a:rPr lang="tr-TR" dirty="0"/>
              <a:t>İki varlık kümesi arasında birden fazla ilişki olabilir. </a:t>
            </a:r>
          </a:p>
          <a:p>
            <a:endParaRPr lang="tr-TR" dirty="0"/>
          </a:p>
        </p:txBody>
      </p:sp>
    </p:spTree>
    <p:extLst>
      <p:ext uri="{BB962C8B-B14F-4D97-AF65-F5344CB8AC3E}">
        <p14:creationId xmlns:p14="http://schemas.microsoft.com/office/powerpoint/2010/main" val="448544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Varlık-İlişki Modeli –İlişki (</a:t>
            </a:r>
            <a:r>
              <a:rPr lang="tr-TR" dirty="0" smtClean="0"/>
              <a:t>Devam</a:t>
            </a:r>
            <a:r>
              <a:rPr lang="tr-TR" dirty="0"/>
              <a:t>) </a:t>
            </a:r>
          </a:p>
        </p:txBody>
      </p:sp>
      <p:pic>
        <p:nvPicPr>
          <p:cNvPr id="4" name="İçerik Yer Tutucusu 3"/>
          <p:cNvPicPr>
            <a:picLocks noGrp="1" noChangeAspect="1"/>
          </p:cNvPicPr>
          <p:nvPr>
            <p:ph idx="1"/>
          </p:nvPr>
        </p:nvPicPr>
        <p:blipFill>
          <a:blip r:embed="rId2"/>
          <a:stretch>
            <a:fillRect/>
          </a:stretch>
        </p:blipFill>
        <p:spPr>
          <a:xfrm>
            <a:off x="5118100" y="1748036"/>
            <a:ext cx="6281738" cy="3358752"/>
          </a:xfrm>
          <a:prstGeom prst="rect">
            <a:avLst/>
          </a:prstGeom>
        </p:spPr>
      </p:pic>
    </p:spTree>
    <p:extLst>
      <p:ext uri="{BB962C8B-B14F-4D97-AF65-F5344CB8AC3E}">
        <p14:creationId xmlns:p14="http://schemas.microsoft.com/office/powerpoint/2010/main" val="24564991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Varlık-İlişki Modeli –İlişki (</a:t>
            </a:r>
            <a:r>
              <a:rPr lang="tr-TR" dirty="0" smtClean="0"/>
              <a:t>Devam</a:t>
            </a:r>
            <a:r>
              <a:rPr lang="tr-TR" dirty="0"/>
              <a:t>) </a:t>
            </a:r>
          </a:p>
        </p:txBody>
      </p:sp>
      <p:pic>
        <p:nvPicPr>
          <p:cNvPr id="4" name="İçerik Yer Tutucusu 3"/>
          <p:cNvPicPr>
            <a:picLocks noGrp="1" noChangeAspect="1"/>
          </p:cNvPicPr>
          <p:nvPr>
            <p:ph idx="1"/>
          </p:nvPr>
        </p:nvPicPr>
        <p:blipFill>
          <a:blip r:embed="rId2"/>
          <a:stretch>
            <a:fillRect/>
          </a:stretch>
        </p:blipFill>
        <p:spPr>
          <a:xfrm>
            <a:off x="5118100" y="1935250"/>
            <a:ext cx="6281738" cy="2984325"/>
          </a:xfrm>
          <a:prstGeom prst="rect">
            <a:avLst/>
          </a:prstGeom>
        </p:spPr>
      </p:pic>
    </p:spTree>
    <p:extLst>
      <p:ext uri="{BB962C8B-B14F-4D97-AF65-F5344CB8AC3E}">
        <p14:creationId xmlns:p14="http://schemas.microsoft.com/office/powerpoint/2010/main" val="3909377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Varlık-İlişki Modeli –İlişki (</a:t>
            </a:r>
            <a:r>
              <a:rPr lang="tr-TR" dirty="0" smtClean="0"/>
              <a:t>Devam</a:t>
            </a:r>
            <a:r>
              <a:rPr lang="tr-TR" dirty="0"/>
              <a:t>) </a:t>
            </a:r>
          </a:p>
        </p:txBody>
      </p:sp>
      <p:sp>
        <p:nvSpPr>
          <p:cNvPr id="3" name="İçerik Yer Tutucusu 2"/>
          <p:cNvSpPr>
            <a:spLocks noGrp="1"/>
          </p:cNvSpPr>
          <p:nvPr>
            <p:ph idx="1"/>
          </p:nvPr>
        </p:nvSpPr>
        <p:spPr/>
        <p:txBody>
          <a:bodyPr/>
          <a:lstStyle/>
          <a:p>
            <a:endParaRPr lang="tr-TR" dirty="0"/>
          </a:p>
          <a:p>
            <a:endParaRPr lang="tr-TR" dirty="0"/>
          </a:p>
          <a:p>
            <a:r>
              <a:rPr lang="tr-TR" dirty="0"/>
              <a:t>•Varlık kümeleri arasında oluşturulan ilişkilerde ilişki sonucu nitelikler oluşabilir. Bu niteliklere </a:t>
            </a:r>
            <a:r>
              <a:rPr lang="tr-TR" b="1" dirty="0"/>
              <a:t>tanımlayıcı nitelik </a:t>
            </a:r>
            <a:r>
              <a:rPr lang="tr-TR" dirty="0"/>
              <a:t>denir. </a:t>
            </a:r>
          </a:p>
          <a:p>
            <a:r>
              <a:rPr lang="tr-TR" dirty="0"/>
              <a:t>•Örnek ; gösterime giren bir filmin sinemalarda gösterim saati ve tarihi farklıdır. </a:t>
            </a:r>
          </a:p>
          <a:p>
            <a:endParaRPr lang="tr-TR" dirty="0"/>
          </a:p>
        </p:txBody>
      </p:sp>
    </p:spTree>
    <p:extLst>
      <p:ext uri="{BB962C8B-B14F-4D97-AF65-F5344CB8AC3E}">
        <p14:creationId xmlns:p14="http://schemas.microsoft.com/office/powerpoint/2010/main" val="3289242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5118100" y="1941987"/>
            <a:ext cx="6281738" cy="2970850"/>
          </a:xfrm>
          <a:prstGeom prst="rect">
            <a:avLst/>
          </a:prstGeom>
        </p:spPr>
      </p:pic>
    </p:spTree>
    <p:extLst>
      <p:ext uri="{BB962C8B-B14F-4D97-AF65-F5344CB8AC3E}">
        <p14:creationId xmlns:p14="http://schemas.microsoft.com/office/powerpoint/2010/main" val="1312428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Varlık-İlişki Modeli –İlişki (</a:t>
            </a:r>
            <a:r>
              <a:rPr lang="tr-TR" dirty="0" smtClean="0"/>
              <a:t>Devam</a:t>
            </a:r>
            <a:r>
              <a:rPr lang="tr-TR" dirty="0"/>
              <a:t>) </a:t>
            </a:r>
          </a:p>
        </p:txBody>
      </p:sp>
      <p:pic>
        <p:nvPicPr>
          <p:cNvPr id="4" name="İçerik Yer Tutucusu 3"/>
          <p:cNvPicPr>
            <a:picLocks noGrp="1" noChangeAspect="1"/>
          </p:cNvPicPr>
          <p:nvPr>
            <p:ph idx="1"/>
          </p:nvPr>
        </p:nvPicPr>
        <p:blipFill>
          <a:blip r:embed="rId2"/>
          <a:stretch>
            <a:fillRect/>
          </a:stretch>
        </p:blipFill>
        <p:spPr>
          <a:xfrm>
            <a:off x="5118100" y="1223789"/>
            <a:ext cx="6281738" cy="4407247"/>
          </a:xfrm>
          <a:prstGeom prst="rect">
            <a:avLst/>
          </a:prstGeom>
        </p:spPr>
      </p:pic>
    </p:spTree>
    <p:extLst>
      <p:ext uri="{BB962C8B-B14F-4D97-AF65-F5344CB8AC3E}">
        <p14:creationId xmlns:p14="http://schemas.microsoft.com/office/powerpoint/2010/main" val="1195917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Varlık-İlişki Modeli –İlişki (Devam) </a:t>
            </a:r>
          </a:p>
        </p:txBody>
      </p:sp>
      <p:pic>
        <p:nvPicPr>
          <p:cNvPr id="4" name="İçerik Yer Tutucusu 3"/>
          <p:cNvPicPr>
            <a:picLocks noGrp="1" noChangeAspect="1"/>
          </p:cNvPicPr>
          <p:nvPr>
            <p:ph idx="1"/>
          </p:nvPr>
        </p:nvPicPr>
        <p:blipFill>
          <a:blip r:embed="rId2"/>
          <a:stretch>
            <a:fillRect/>
          </a:stretch>
        </p:blipFill>
        <p:spPr>
          <a:xfrm>
            <a:off x="5118100" y="1616620"/>
            <a:ext cx="6281738" cy="3621584"/>
          </a:xfrm>
          <a:prstGeom prst="rect">
            <a:avLst/>
          </a:prstGeom>
        </p:spPr>
      </p:pic>
    </p:spTree>
    <p:extLst>
      <p:ext uri="{BB962C8B-B14F-4D97-AF65-F5344CB8AC3E}">
        <p14:creationId xmlns:p14="http://schemas.microsoft.com/office/powerpoint/2010/main" val="463343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İlişki Türleri</a:t>
            </a:r>
            <a:endParaRPr lang="tr-TR" dirty="0"/>
          </a:p>
        </p:txBody>
      </p:sp>
      <p:sp>
        <p:nvSpPr>
          <p:cNvPr id="3" name="İçerik Yer Tutucusu 2"/>
          <p:cNvSpPr>
            <a:spLocks noGrp="1"/>
          </p:cNvSpPr>
          <p:nvPr>
            <p:ph idx="1"/>
          </p:nvPr>
        </p:nvSpPr>
        <p:spPr/>
        <p:txBody>
          <a:bodyPr/>
          <a:lstStyle/>
          <a:p>
            <a:endParaRPr lang="tr-TR" dirty="0"/>
          </a:p>
          <a:p>
            <a:r>
              <a:rPr lang="tr-TR" dirty="0"/>
              <a:t>Tablo yapısına ve içerdiği bilgilere göre ilişkileri farklı olabilir. </a:t>
            </a:r>
          </a:p>
          <a:p>
            <a:r>
              <a:rPr lang="tr-TR" dirty="0"/>
              <a:t>•Bire-Bir (1-1) </a:t>
            </a:r>
          </a:p>
          <a:p>
            <a:r>
              <a:rPr lang="tr-TR" dirty="0"/>
              <a:t>•Bire-Çok(1-n) </a:t>
            </a:r>
          </a:p>
          <a:p>
            <a:r>
              <a:rPr lang="tr-TR" dirty="0"/>
              <a:t>•Çoğa-Bir(n-1) </a:t>
            </a:r>
          </a:p>
          <a:p>
            <a:r>
              <a:rPr lang="tr-TR" dirty="0"/>
              <a:t>•Çoğa-Çok(n-m) </a:t>
            </a:r>
          </a:p>
          <a:p>
            <a:endParaRPr lang="tr-TR" dirty="0"/>
          </a:p>
        </p:txBody>
      </p:sp>
    </p:spTree>
    <p:extLst>
      <p:ext uri="{BB962C8B-B14F-4D97-AF65-F5344CB8AC3E}">
        <p14:creationId xmlns:p14="http://schemas.microsoft.com/office/powerpoint/2010/main" val="299220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İlişkiler </a:t>
            </a:r>
            <a:r>
              <a:rPr lang="tr-TR" dirty="0"/>
              <a:t>genelde farklı varlık kümelerinde olmasına rağmen bazen tek bir varlık kümesinde olabilir. Bu tür ilişkilere </a:t>
            </a:r>
            <a:r>
              <a:rPr lang="tr-TR" dirty="0" err="1"/>
              <a:t>recursive</a:t>
            </a:r>
            <a:r>
              <a:rPr lang="tr-TR" dirty="0"/>
              <a:t> ilişki denir. </a:t>
            </a:r>
          </a:p>
          <a:p>
            <a:endParaRPr lang="tr-TR" dirty="0"/>
          </a:p>
        </p:txBody>
      </p:sp>
      <p:pic>
        <p:nvPicPr>
          <p:cNvPr id="4" name="Resim 3"/>
          <p:cNvPicPr>
            <a:picLocks noChangeAspect="1"/>
          </p:cNvPicPr>
          <p:nvPr/>
        </p:nvPicPr>
        <p:blipFill>
          <a:blip r:embed="rId2"/>
          <a:stretch>
            <a:fillRect/>
          </a:stretch>
        </p:blipFill>
        <p:spPr>
          <a:xfrm>
            <a:off x="5416730" y="3770811"/>
            <a:ext cx="4554583" cy="2612572"/>
          </a:xfrm>
          <a:prstGeom prst="rect">
            <a:avLst/>
          </a:prstGeom>
        </p:spPr>
      </p:pic>
    </p:spTree>
    <p:extLst>
      <p:ext uri="{BB962C8B-B14F-4D97-AF65-F5344CB8AC3E}">
        <p14:creationId xmlns:p14="http://schemas.microsoft.com/office/powerpoint/2010/main" val="1026129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Varlık-İlişki Modeli- (Zayıf Varlık Kümeleri) </a:t>
            </a:r>
          </a:p>
        </p:txBody>
      </p:sp>
      <p:sp>
        <p:nvSpPr>
          <p:cNvPr id="3" name="İçerik Yer Tutucusu 2"/>
          <p:cNvSpPr>
            <a:spLocks noGrp="1"/>
          </p:cNvSpPr>
          <p:nvPr>
            <p:ph idx="1"/>
          </p:nvPr>
        </p:nvSpPr>
        <p:spPr/>
        <p:txBody>
          <a:bodyPr/>
          <a:lstStyle/>
          <a:p>
            <a:endParaRPr lang="tr-TR" dirty="0"/>
          </a:p>
          <a:p>
            <a:endParaRPr lang="tr-TR" dirty="0"/>
          </a:p>
          <a:p>
            <a:r>
              <a:rPr lang="tr-TR" dirty="0"/>
              <a:t>•Bir varlık kümesi anahtar niteliğe sahip değilse zayıf varlık kümesi olarak adlandırılır. </a:t>
            </a:r>
          </a:p>
          <a:p>
            <a:r>
              <a:rPr lang="tr-TR" dirty="0"/>
              <a:t>•Zayıf varlık kümeleri çift çizgili dörtgen ile gösterilir. </a:t>
            </a:r>
          </a:p>
          <a:p>
            <a:endParaRPr lang="tr-TR" dirty="0"/>
          </a:p>
        </p:txBody>
      </p:sp>
      <p:pic>
        <p:nvPicPr>
          <p:cNvPr id="4" name="Resim 3"/>
          <p:cNvPicPr>
            <a:picLocks noChangeAspect="1"/>
          </p:cNvPicPr>
          <p:nvPr/>
        </p:nvPicPr>
        <p:blipFill>
          <a:blip r:embed="rId2"/>
          <a:stretch>
            <a:fillRect/>
          </a:stretch>
        </p:blipFill>
        <p:spPr>
          <a:xfrm>
            <a:off x="4951095" y="4409666"/>
            <a:ext cx="6892562" cy="1848667"/>
          </a:xfrm>
          <a:prstGeom prst="rect">
            <a:avLst/>
          </a:prstGeom>
        </p:spPr>
      </p:pic>
    </p:spTree>
    <p:extLst>
      <p:ext uri="{BB962C8B-B14F-4D97-AF65-F5344CB8AC3E}">
        <p14:creationId xmlns:p14="http://schemas.microsoft.com/office/powerpoint/2010/main" val="210183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a:t>Kullanılan Semboller </a:t>
            </a:r>
          </a:p>
        </p:txBody>
      </p:sp>
      <p:pic>
        <p:nvPicPr>
          <p:cNvPr id="6" name="İçerik Yer Tutucusu 5"/>
          <p:cNvPicPr>
            <a:picLocks noGrp="1" noChangeAspect="1"/>
          </p:cNvPicPr>
          <p:nvPr>
            <p:ph idx="1"/>
          </p:nvPr>
        </p:nvPicPr>
        <p:blipFill>
          <a:blip r:embed="rId2"/>
          <a:stretch>
            <a:fillRect/>
          </a:stretch>
        </p:blipFill>
        <p:spPr>
          <a:xfrm>
            <a:off x="5118100" y="1099985"/>
            <a:ext cx="6281738" cy="4654854"/>
          </a:xfrm>
          <a:prstGeom prst="rect">
            <a:avLst/>
          </a:prstGeom>
        </p:spPr>
      </p:pic>
    </p:spTree>
    <p:extLst>
      <p:ext uri="{BB962C8B-B14F-4D97-AF65-F5344CB8AC3E}">
        <p14:creationId xmlns:p14="http://schemas.microsoft.com/office/powerpoint/2010/main" val="3768039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Bire-bir ilişkilerin tabloya dönüşümü </a:t>
            </a:r>
          </a:p>
        </p:txBody>
      </p:sp>
      <p:sp>
        <p:nvSpPr>
          <p:cNvPr id="3" name="İçerik Yer Tutucusu 2"/>
          <p:cNvSpPr>
            <a:spLocks noGrp="1"/>
          </p:cNvSpPr>
          <p:nvPr>
            <p:ph idx="1"/>
          </p:nvPr>
        </p:nvSpPr>
        <p:spPr/>
        <p:txBody>
          <a:bodyPr/>
          <a:lstStyle/>
          <a:p>
            <a:endParaRPr lang="tr-TR" dirty="0"/>
          </a:p>
          <a:p>
            <a:endParaRPr lang="tr-TR" dirty="0"/>
          </a:p>
          <a:p>
            <a:r>
              <a:rPr lang="tr-TR" dirty="0"/>
              <a:t>•Varlık kümelerini tablolara dönüştür </a:t>
            </a:r>
          </a:p>
          <a:p>
            <a:r>
              <a:rPr lang="tr-TR" dirty="0"/>
              <a:t>•Nitelikleri tabloların sütunlarına dönüştür </a:t>
            </a:r>
          </a:p>
          <a:p>
            <a:r>
              <a:rPr lang="tr-TR" dirty="0"/>
              <a:t>•İlişkide bir varlık kümesinin birincil anahtarı diğer varlık kümesinin yabancı anahtarı olarak belirlenir. </a:t>
            </a:r>
          </a:p>
          <a:p>
            <a:endParaRPr lang="tr-TR" dirty="0"/>
          </a:p>
        </p:txBody>
      </p:sp>
    </p:spTree>
    <p:extLst>
      <p:ext uri="{BB962C8B-B14F-4D97-AF65-F5344CB8AC3E}">
        <p14:creationId xmlns:p14="http://schemas.microsoft.com/office/powerpoint/2010/main" val="1779231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Bire-bir ilişkilerin tabloya dönüşümü </a:t>
            </a:r>
          </a:p>
        </p:txBody>
      </p:sp>
      <p:sp>
        <p:nvSpPr>
          <p:cNvPr id="3" name="İçerik Yer Tutucusu 2"/>
          <p:cNvSpPr>
            <a:spLocks noGrp="1"/>
          </p:cNvSpPr>
          <p:nvPr>
            <p:ph idx="1"/>
          </p:nvPr>
        </p:nvSpPr>
        <p:spPr/>
        <p:txBody>
          <a:bodyPr>
            <a:normAutofit fontScale="92500" lnSpcReduction="20000"/>
          </a:bodyPr>
          <a:lstStyle/>
          <a:p>
            <a:endParaRPr lang="tr-TR" dirty="0"/>
          </a:p>
          <a:p>
            <a:r>
              <a:rPr lang="tr-TR" dirty="0"/>
              <a:t>Personel bölüm arasındaki 1-1 ilişkiyi </a:t>
            </a:r>
            <a:r>
              <a:rPr lang="tr-TR" dirty="0" smtClean="0"/>
              <a:t>dönüştürelim</a:t>
            </a:r>
          </a:p>
          <a:p>
            <a:r>
              <a:rPr lang="tr-TR" dirty="0" smtClean="0"/>
              <a:t> </a:t>
            </a:r>
          </a:p>
          <a:p>
            <a:endParaRPr lang="tr-TR" dirty="0" smtClean="0"/>
          </a:p>
          <a:p>
            <a:endParaRPr lang="tr-TR" dirty="0"/>
          </a:p>
          <a:p>
            <a:endParaRPr lang="tr-TR" dirty="0" smtClean="0"/>
          </a:p>
          <a:p>
            <a:endParaRPr lang="tr-TR" dirty="0" smtClean="0"/>
          </a:p>
          <a:p>
            <a:endParaRPr lang="tr-TR" dirty="0"/>
          </a:p>
          <a:p>
            <a:r>
              <a:rPr lang="tr-TR" dirty="0"/>
              <a:t>1. Personel Bölüm </a:t>
            </a:r>
          </a:p>
          <a:p>
            <a:r>
              <a:rPr lang="tr-TR" dirty="0"/>
              <a:t>2. Personel(</a:t>
            </a:r>
            <a:r>
              <a:rPr lang="tr-TR" dirty="0" err="1"/>
              <a:t>sicilNo,ad,maas,gorev</a:t>
            </a:r>
            <a:r>
              <a:rPr lang="tr-TR" dirty="0"/>
              <a:t>) </a:t>
            </a:r>
          </a:p>
          <a:p>
            <a:r>
              <a:rPr lang="tr-TR" dirty="0"/>
              <a:t>Bölüm(</a:t>
            </a:r>
            <a:r>
              <a:rPr lang="tr-TR" dirty="0" err="1"/>
              <a:t>bolumNo,ad</a:t>
            </a:r>
            <a:r>
              <a:rPr lang="tr-TR" dirty="0"/>
              <a:t>) </a:t>
            </a:r>
          </a:p>
          <a:p>
            <a:r>
              <a:rPr lang="tr-TR" dirty="0"/>
              <a:t>3 Personel(</a:t>
            </a:r>
            <a:r>
              <a:rPr lang="tr-TR" b="1" dirty="0" err="1"/>
              <a:t>sicilNo</a:t>
            </a:r>
            <a:r>
              <a:rPr lang="tr-TR" dirty="0" err="1"/>
              <a:t>,ad,maas,gorev</a:t>
            </a:r>
            <a:r>
              <a:rPr lang="tr-TR" dirty="0"/>
              <a:t>) </a:t>
            </a:r>
          </a:p>
          <a:p>
            <a:r>
              <a:rPr lang="tr-TR" dirty="0"/>
              <a:t>Bölüm(</a:t>
            </a:r>
            <a:r>
              <a:rPr lang="tr-TR" b="1" dirty="0" err="1"/>
              <a:t>bolumNo</a:t>
            </a:r>
            <a:r>
              <a:rPr lang="tr-TR" dirty="0" err="1"/>
              <a:t>,ad,yoneticiSicilNo</a:t>
            </a:r>
            <a:r>
              <a:rPr lang="tr-TR" dirty="0"/>
              <a:t>) </a:t>
            </a:r>
          </a:p>
        </p:txBody>
      </p:sp>
      <p:pic>
        <p:nvPicPr>
          <p:cNvPr id="4" name="Resim 3"/>
          <p:cNvPicPr>
            <a:picLocks noChangeAspect="1"/>
          </p:cNvPicPr>
          <p:nvPr/>
        </p:nvPicPr>
        <p:blipFill>
          <a:blip r:embed="rId2"/>
          <a:stretch>
            <a:fillRect/>
          </a:stretch>
        </p:blipFill>
        <p:spPr>
          <a:xfrm>
            <a:off x="4840238" y="1726523"/>
            <a:ext cx="6838290" cy="2248571"/>
          </a:xfrm>
          <a:prstGeom prst="rect">
            <a:avLst/>
          </a:prstGeom>
        </p:spPr>
      </p:pic>
    </p:spTree>
    <p:extLst>
      <p:ext uri="{BB962C8B-B14F-4D97-AF65-F5344CB8AC3E}">
        <p14:creationId xmlns:p14="http://schemas.microsoft.com/office/powerpoint/2010/main" val="3854964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Bire-çok ilişkilerin tabloya dönüşümü </a:t>
            </a:r>
          </a:p>
        </p:txBody>
      </p:sp>
      <p:sp>
        <p:nvSpPr>
          <p:cNvPr id="3" name="İçerik Yer Tutucusu 2"/>
          <p:cNvSpPr>
            <a:spLocks noGrp="1"/>
          </p:cNvSpPr>
          <p:nvPr>
            <p:ph idx="1"/>
          </p:nvPr>
        </p:nvSpPr>
        <p:spPr/>
        <p:txBody>
          <a:bodyPr/>
          <a:lstStyle/>
          <a:p>
            <a:endParaRPr lang="tr-TR" dirty="0"/>
          </a:p>
          <a:p>
            <a:endParaRPr lang="tr-TR" dirty="0"/>
          </a:p>
          <a:p>
            <a:r>
              <a:rPr lang="tr-TR" dirty="0"/>
              <a:t>•Varlık kümelerini tablolara dönüştür </a:t>
            </a:r>
          </a:p>
          <a:p>
            <a:r>
              <a:rPr lang="tr-TR" dirty="0"/>
              <a:t>•Nitelikleri tabloların sütunlarına dönüştür </a:t>
            </a:r>
          </a:p>
          <a:p>
            <a:r>
              <a:rPr lang="tr-TR" dirty="0"/>
              <a:t>•İlişkilerin n tarafındaki tabloya 1 tarafındaki tablonun birincil anahtar sütunu yabancıl anahtar olarak eklenir. </a:t>
            </a:r>
          </a:p>
          <a:p>
            <a:r>
              <a:rPr lang="tr-TR" dirty="0"/>
              <a:t>•İlişkilerde tanımlayıcı nitelik bulunuyorsa tanımlayıcı nitelikler ilişkinin n taraftaki tabloya sütun olarak eklenir. </a:t>
            </a:r>
          </a:p>
          <a:p>
            <a:endParaRPr lang="tr-TR" dirty="0"/>
          </a:p>
        </p:txBody>
      </p:sp>
    </p:spTree>
    <p:extLst>
      <p:ext uri="{BB962C8B-B14F-4D97-AF65-F5344CB8AC3E}">
        <p14:creationId xmlns:p14="http://schemas.microsoft.com/office/powerpoint/2010/main" val="2982085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Bire-çok ilişkilerin tabloya dönüşümü </a:t>
            </a:r>
          </a:p>
        </p:txBody>
      </p:sp>
      <p:sp>
        <p:nvSpPr>
          <p:cNvPr id="3" name="İçerik Yer Tutucusu 2"/>
          <p:cNvSpPr>
            <a:spLocks noGrp="1"/>
          </p:cNvSpPr>
          <p:nvPr>
            <p:ph idx="1"/>
          </p:nvPr>
        </p:nvSpPr>
        <p:spPr/>
        <p:txBody>
          <a:bodyPr>
            <a:normAutofit fontScale="70000" lnSpcReduction="20000"/>
          </a:bodyPr>
          <a:lstStyle/>
          <a:p>
            <a:endParaRPr lang="tr-TR" dirty="0"/>
          </a:p>
          <a:p>
            <a:r>
              <a:rPr lang="tr-TR" dirty="0"/>
              <a:t>Personel bölüm arasındaki 1-n ilişkiyi dönüştürelim </a:t>
            </a:r>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a:p>
          <a:p>
            <a:r>
              <a:rPr lang="tr-TR" dirty="0"/>
              <a:t>1. Personel </a:t>
            </a:r>
          </a:p>
          <a:p>
            <a:r>
              <a:rPr lang="tr-TR" dirty="0" smtClean="0"/>
              <a:t>Bölüm </a:t>
            </a:r>
            <a:endParaRPr lang="tr-TR" dirty="0"/>
          </a:p>
          <a:p>
            <a:r>
              <a:rPr lang="tr-TR" dirty="0"/>
              <a:t>2. Personel(</a:t>
            </a:r>
            <a:r>
              <a:rPr lang="tr-TR" dirty="0" err="1"/>
              <a:t>sicilNo,ad,maas,gorev</a:t>
            </a:r>
            <a:r>
              <a:rPr lang="tr-TR" dirty="0"/>
              <a:t>) </a:t>
            </a:r>
          </a:p>
          <a:p>
            <a:r>
              <a:rPr lang="tr-TR" dirty="0"/>
              <a:t>Bölüm(</a:t>
            </a:r>
            <a:r>
              <a:rPr lang="tr-TR" dirty="0" err="1"/>
              <a:t>bolumNo,ad</a:t>
            </a:r>
            <a:r>
              <a:rPr lang="tr-TR" dirty="0"/>
              <a:t>) </a:t>
            </a:r>
          </a:p>
          <a:p>
            <a:r>
              <a:rPr lang="tr-TR" dirty="0"/>
              <a:t>3 Personel(</a:t>
            </a:r>
            <a:r>
              <a:rPr lang="tr-TR" b="1" dirty="0" err="1"/>
              <a:t>sicilNo</a:t>
            </a:r>
            <a:r>
              <a:rPr lang="tr-TR" dirty="0" err="1"/>
              <a:t>,ad,maas,gorev,bolumNo</a:t>
            </a:r>
            <a:r>
              <a:rPr lang="tr-TR" dirty="0"/>
              <a:t>) </a:t>
            </a:r>
          </a:p>
          <a:p>
            <a:r>
              <a:rPr lang="tr-TR" dirty="0"/>
              <a:t>Bölüm(</a:t>
            </a:r>
            <a:r>
              <a:rPr lang="tr-TR" b="1" dirty="0" err="1"/>
              <a:t>bolumNo</a:t>
            </a:r>
            <a:r>
              <a:rPr lang="tr-TR" dirty="0" err="1"/>
              <a:t>,ad</a:t>
            </a:r>
            <a:r>
              <a:rPr lang="tr-TR" dirty="0"/>
              <a:t>) </a:t>
            </a:r>
          </a:p>
        </p:txBody>
      </p:sp>
      <p:pic>
        <p:nvPicPr>
          <p:cNvPr id="4" name="Resim 3"/>
          <p:cNvPicPr>
            <a:picLocks noChangeAspect="1"/>
          </p:cNvPicPr>
          <p:nvPr/>
        </p:nvPicPr>
        <p:blipFill>
          <a:blip r:embed="rId2"/>
          <a:stretch>
            <a:fillRect/>
          </a:stretch>
        </p:blipFill>
        <p:spPr>
          <a:xfrm>
            <a:off x="4961573" y="1767839"/>
            <a:ext cx="6355375" cy="2289266"/>
          </a:xfrm>
          <a:prstGeom prst="rect">
            <a:avLst/>
          </a:prstGeom>
        </p:spPr>
      </p:pic>
    </p:spTree>
    <p:extLst>
      <p:ext uri="{BB962C8B-B14F-4D97-AF65-F5344CB8AC3E}">
        <p14:creationId xmlns:p14="http://schemas.microsoft.com/office/powerpoint/2010/main" val="30724282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Çoğa-çok ilişkilerin tabloya dönüşümü </a:t>
            </a:r>
          </a:p>
        </p:txBody>
      </p:sp>
      <p:sp>
        <p:nvSpPr>
          <p:cNvPr id="3" name="İçerik Yer Tutucusu 2"/>
          <p:cNvSpPr>
            <a:spLocks noGrp="1"/>
          </p:cNvSpPr>
          <p:nvPr>
            <p:ph idx="1"/>
          </p:nvPr>
        </p:nvSpPr>
        <p:spPr/>
        <p:txBody>
          <a:bodyPr/>
          <a:lstStyle/>
          <a:p>
            <a:endParaRPr lang="tr-TR" dirty="0"/>
          </a:p>
          <a:p>
            <a:endParaRPr lang="tr-TR" dirty="0"/>
          </a:p>
          <a:p>
            <a:r>
              <a:rPr lang="tr-TR" dirty="0"/>
              <a:t>•Varlık kümelerini tablolara dönüştür </a:t>
            </a:r>
          </a:p>
          <a:p>
            <a:r>
              <a:rPr lang="tr-TR" dirty="0"/>
              <a:t>•Oluşturulan ilişki isminde tablo oluşturulur. </a:t>
            </a:r>
          </a:p>
          <a:p>
            <a:r>
              <a:rPr lang="tr-TR" dirty="0"/>
              <a:t>•Nitelikleri tabloların sütunlarına dönüştür. </a:t>
            </a:r>
          </a:p>
          <a:p>
            <a:r>
              <a:rPr lang="tr-TR" dirty="0"/>
              <a:t>•İlişkiyi oluşturan tabloların birincil anahtarları ilişkiyi oluşturan tabloya yabancıl anahtar olarak eklenir. </a:t>
            </a:r>
          </a:p>
          <a:p>
            <a:r>
              <a:rPr lang="tr-TR" dirty="0"/>
              <a:t>•İlişkide oluşturulan tablonun birincil anahtarı oluşturulan yabancıl anahtarların birleşiminden oluşur. Bu şekilde oluşturulan birincil anahtar cevap vermezse yeni bir alan eklenir ve birincil anahtar yapılır. </a:t>
            </a:r>
          </a:p>
          <a:p>
            <a:endParaRPr lang="tr-TR" dirty="0"/>
          </a:p>
        </p:txBody>
      </p:sp>
    </p:spTree>
    <p:extLst>
      <p:ext uri="{BB962C8B-B14F-4D97-AF65-F5344CB8AC3E}">
        <p14:creationId xmlns:p14="http://schemas.microsoft.com/office/powerpoint/2010/main" val="35343797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Çoğa-çok ilişkilerin tabloya dönüşümü </a:t>
            </a:r>
          </a:p>
        </p:txBody>
      </p:sp>
      <p:pic>
        <p:nvPicPr>
          <p:cNvPr id="4" name="İçerik Yer Tutucusu 3"/>
          <p:cNvPicPr>
            <a:picLocks noGrp="1" noChangeAspect="1"/>
          </p:cNvPicPr>
          <p:nvPr>
            <p:ph idx="1"/>
          </p:nvPr>
        </p:nvPicPr>
        <p:blipFill>
          <a:blip r:embed="rId2"/>
          <a:stretch>
            <a:fillRect/>
          </a:stretch>
        </p:blipFill>
        <p:spPr>
          <a:xfrm>
            <a:off x="5007429" y="1036301"/>
            <a:ext cx="6281738" cy="2627248"/>
          </a:xfrm>
          <a:prstGeom prst="rect">
            <a:avLst/>
          </a:prstGeom>
        </p:spPr>
      </p:pic>
      <p:sp>
        <p:nvSpPr>
          <p:cNvPr id="5" name="Dikdörtgen 4"/>
          <p:cNvSpPr/>
          <p:nvPr/>
        </p:nvSpPr>
        <p:spPr>
          <a:xfrm>
            <a:off x="5007429" y="3663549"/>
            <a:ext cx="6714308" cy="2769989"/>
          </a:xfrm>
          <a:prstGeom prst="rect">
            <a:avLst/>
          </a:prstGeom>
        </p:spPr>
        <p:txBody>
          <a:bodyPr wrap="square">
            <a:spAutoFit/>
          </a:bodyPr>
          <a:lstStyle/>
          <a:p>
            <a:endParaRPr lang="tr-TR" sz="1200" dirty="0">
              <a:solidFill>
                <a:srgbClr val="000000"/>
              </a:solidFill>
              <a:latin typeface="Arial" panose="020B0604020202020204" pitchFamily="34" charset="0"/>
            </a:endParaRPr>
          </a:p>
          <a:p>
            <a:r>
              <a:rPr lang="tr-TR" dirty="0">
                <a:latin typeface="Arial" panose="020B0604020202020204" pitchFamily="34" charset="0"/>
              </a:rPr>
              <a:t>1. </a:t>
            </a:r>
            <a:r>
              <a:rPr lang="tr-TR" dirty="0" smtClean="0">
                <a:latin typeface="Arial" panose="020B0604020202020204" pitchFamily="34" charset="0"/>
              </a:rPr>
              <a:t>	Film </a:t>
            </a:r>
            <a:endParaRPr lang="tr-TR" dirty="0">
              <a:latin typeface="Arial" panose="020B0604020202020204" pitchFamily="34" charset="0"/>
            </a:endParaRPr>
          </a:p>
          <a:p>
            <a:r>
              <a:rPr lang="tr-TR" dirty="0" smtClean="0">
                <a:latin typeface="Arial" panose="020B0604020202020204" pitchFamily="34" charset="0"/>
              </a:rPr>
              <a:t>	Sinema </a:t>
            </a:r>
            <a:endParaRPr lang="tr-TR" dirty="0">
              <a:latin typeface="Arial" panose="020B0604020202020204" pitchFamily="34" charset="0"/>
            </a:endParaRPr>
          </a:p>
          <a:p>
            <a:r>
              <a:rPr lang="tr-TR" dirty="0">
                <a:latin typeface="Arial" panose="020B0604020202020204" pitchFamily="34" charset="0"/>
              </a:rPr>
              <a:t>2. </a:t>
            </a:r>
            <a:r>
              <a:rPr lang="tr-TR" dirty="0" smtClean="0">
                <a:latin typeface="Arial" panose="020B0604020202020204" pitchFamily="34" charset="0"/>
              </a:rPr>
              <a:t>	</a:t>
            </a:r>
            <a:r>
              <a:rPr lang="tr-TR" dirty="0" err="1" smtClean="0">
                <a:latin typeface="Arial" panose="020B0604020202020204" pitchFamily="34" charset="0"/>
              </a:rPr>
              <a:t>Film_Sinema_Oynar</a:t>
            </a:r>
            <a:r>
              <a:rPr lang="tr-TR" dirty="0" smtClean="0">
                <a:latin typeface="Arial" panose="020B0604020202020204" pitchFamily="34" charset="0"/>
              </a:rPr>
              <a:t> </a:t>
            </a:r>
            <a:endParaRPr lang="tr-TR" dirty="0">
              <a:latin typeface="Arial" panose="020B0604020202020204" pitchFamily="34" charset="0"/>
            </a:endParaRPr>
          </a:p>
          <a:p>
            <a:r>
              <a:rPr lang="tr-TR" dirty="0">
                <a:latin typeface="Arial" panose="020B0604020202020204" pitchFamily="34" charset="0"/>
              </a:rPr>
              <a:t>3. </a:t>
            </a:r>
            <a:r>
              <a:rPr lang="tr-TR" dirty="0" smtClean="0">
                <a:latin typeface="Arial" panose="020B0604020202020204" pitchFamily="34" charset="0"/>
              </a:rPr>
              <a:t>	Film(</a:t>
            </a:r>
            <a:r>
              <a:rPr lang="tr-TR" dirty="0" err="1" smtClean="0">
                <a:latin typeface="Arial" panose="020B0604020202020204" pitchFamily="34" charset="0"/>
              </a:rPr>
              <a:t>film_id,film_adi,y_tarih,yonetmen</a:t>
            </a:r>
            <a:r>
              <a:rPr lang="tr-TR" dirty="0">
                <a:latin typeface="Arial" panose="020B0604020202020204" pitchFamily="34" charset="0"/>
              </a:rPr>
              <a:t>) </a:t>
            </a:r>
          </a:p>
          <a:p>
            <a:r>
              <a:rPr lang="tr-TR" dirty="0" smtClean="0">
                <a:latin typeface="Arial" panose="020B0604020202020204" pitchFamily="34" charset="0"/>
              </a:rPr>
              <a:t>	Sinema(</a:t>
            </a:r>
            <a:r>
              <a:rPr lang="tr-TR" dirty="0" err="1" smtClean="0">
                <a:latin typeface="Arial" panose="020B0604020202020204" pitchFamily="34" charset="0"/>
              </a:rPr>
              <a:t>sinema_id,sinema_adi,adres,telefon</a:t>
            </a:r>
            <a:r>
              <a:rPr lang="tr-TR" dirty="0">
                <a:latin typeface="Arial" panose="020B0604020202020204" pitchFamily="34" charset="0"/>
              </a:rPr>
              <a:t>) </a:t>
            </a:r>
          </a:p>
          <a:p>
            <a:r>
              <a:rPr lang="tr-TR" dirty="0" smtClean="0">
                <a:latin typeface="Arial" panose="020B0604020202020204" pitchFamily="34" charset="0"/>
              </a:rPr>
              <a:t>	</a:t>
            </a:r>
            <a:r>
              <a:rPr lang="tr-TR" dirty="0" err="1" smtClean="0">
                <a:latin typeface="Arial" panose="020B0604020202020204" pitchFamily="34" charset="0"/>
              </a:rPr>
              <a:t>Film_Sinema_Oynar</a:t>
            </a:r>
            <a:r>
              <a:rPr lang="tr-TR" dirty="0" smtClean="0">
                <a:latin typeface="Arial" panose="020B0604020202020204" pitchFamily="34" charset="0"/>
              </a:rPr>
              <a:t>(</a:t>
            </a:r>
            <a:r>
              <a:rPr lang="tr-TR" dirty="0" err="1" smtClean="0">
                <a:latin typeface="Arial" panose="020B0604020202020204" pitchFamily="34" charset="0"/>
              </a:rPr>
              <a:t>tarih,saat</a:t>
            </a:r>
            <a:r>
              <a:rPr lang="tr-TR" dirty="0">
                <a:latin typeface="Arial" panose="020B0604020202020204" pitchFamily="34" charset="0"/>
              </a:rPr>
              <a:t>) </a:t>
            </a:r>
          </a:p>
          <a:p>
            <a:r>
              <a:rPr lang="tr-TR" dirty="0">
                <a:latin typeface="Arial" panose="020B0604020202020204" pitchFamily="34" charset="0"/>
              </a:rPr>
              <a:t>4. </a:t>
            </a:r>
            <a:r>
              <a:rPr lang="tr-TR" dirty="0" smtClean="0">
                <a:latin typeface="Arial" panose="020B0604020202020204" pitchFamily="34" charset="0"/>
              </a:rPr>
              <a:t>	Film(</a:t>
            </a:r>
            <a:r>
              <a:rPr lang="tr-TR" b="1" dirty="0" err="1" smtClean="0">
                <a:latin typeface="Arial" panose="020B0604020202020204" pitchFamily="34" charset="0"/>
              </a:rPr>
              <a:t>film_id,</a:t>
            </a:r>
            <a:r>
              <a:rPr lang="tr-TR" dirty="0" err="1" smtClean="0">
                <a:latin typeface="Arial" panose="020B0604020202020204" pitchFamily="34" charset="0"/>
              </a:rPr>
              <a:t>film_adi,y_tarih,yonetmen</a:t>
            </a:r>
            <a:r>
              <a:rPr lang="tr-TR" dirty="0">
                <a:latin typeface="Arial" panose="020B0604020202020204" pitchFamily="34" charset="0"/>
              </a:rPr>
              <a:t>) </a:t>
            </a:r>
          </a:p>
          <a:p>
            <a:r>
              <a:rPr lang="tr-TR" dirty="0" smtClean="0">
                <a:latin typeface="Arial" panose="020B0604020202020204" pitchFamily="34" charset="0"/>
              </a:rPr>
              <a:t>	Sinema(</a:t>
            </a:r>
            <a:r>
              <a:rPr lang="tr-TR" b="1" dirty="0" err="1" smtClean="0">
                <a:latin typeface="Arial" panose="020B0604020202020204" pitchFamily="34" charset="0"/>
              </a:rPr>
              <a:t>sinema_id</a:t>
            </a:r>
            <a:r>
              <a:rPr lang="tr-TR" dirty="0" err="1" smtClean="0">
                <a:latin typeface="Arial" panose="020B0604020202020204" pitchFamily="34" charset="0"/>
              </a:rPr>
              <a:t>,sinema_adi,adres,telefon</a:t>
            </a:r>
            <a:r>
              <a:rPr lang="tr-TR" dirty="0">
                <a:latin typeface="Arial" panose="020B0604020202020204" pitchFamily="34" charset="0"/>
              </a:rPr>
              <a:t>) </a:t>
            </a:r>
          </a:p>
          <a:p>
            <a:r>
              <a:rPr lang="tr-TR" dirty="0" smtClean="0">
                <a:latin typeface="Arial" panose="020B0604020202020204" pitchFamily="34" charset="0"/>
              </a:rPr>
              <a:t>	</a:t>
            </a:r>
            <a:r>
              <a:rPr lang="tr-TR" dirty="0" err="1" smtClean="0">
                <a:latin typeface="Arial" panose="020B0604020202020204" pitchFamily="34" charset="0"/>
              </a:rPr>
              <a:t>Film_Sinema_Oynar</a:t>
            </a:r>
            <a:r>
              <a:rPr lang="tr-TR" dirty="0" smtClean="0">
                <a:latin typeface="Arial" panose="020B0604020202020204" pitchFamily="34" charset="0"/>
              </a:rPr>
              <a:t>(</a:t>
            </a:r>
            <a:r>
              <a:rPr lang="tr-TR" dirty="0" err="1" smtClean="0">
                <a:latin typeface="Arial" panose="020B0604020202020204" pitchFamily="34" charset="0"/>
              </a:rPr>
              <a:t>tarih,saat,film_id,sinema_id,</a:t>
            </a:r>
            <a:r>
              <a:rPr lang="tr-TR" b="1" dirty="0" err="1" smtClean="0">
                <a:latin typeface="Arial" panose="020B0604020202020204" pitchFamily="34" charset="0"/>
              </a:rPr>
              <a:t>oynar_id</a:t>
            </a:r>
            <a:r>
              <a:rPr lang="tr-TR" dirty="0">
                <a:latin typeface="Arial" panose="020B0604020202020204" pitchFamily="34" charset="0"/>
              </a:rPr>
              <a:t>) </a:t>
            </a:r>
            <a:endParaRPr lang="tr-TR" dirty="0"/>
          </a:p>
        </p:txBody>
      </p:sp>
    </p:spTree>
    <p:extLst>
      <p:ext uri="{BB962C8B-B14F-4D97-AF65-F5344CB8AC3E}">
        <p14:creationId xmlns:p14="http://schemas.microsoft.com/office/powerpoint/2010/main" val="163627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sv-SE" dirty="0"/>
              <a:t>Çok değerli niteliklerin tabloya dönüşümü </a:t>
            </a:r>
            <a:endParaRPr lang="tr-TR" dirty="0"/>
          </a:p>
        </p:txBody>
      </p:sp>
      <p:sp>
        <p:nvSpPr>
          <p:cNvPr id="3" name="İçerik Yer Tutucusu 2"/>
          <p:cNvSpPr>
            <a:spLocks noGrp="1"/>
          </p:cNvSpPr>
          <p:nvPr>
            <p:ph idx="1"/>
          </p:nvPr>
        </p:nvSpPr>
        <p:spPr/>
        <p:txBody>
          <a:bodyPr/>
          <a:lstStyle/>
          <a:p>
            <a:endParaRPr lang="tr-TR" dirty="0"/>
          </a:p>
          <a:p>
            <a:endParaRPr lang="tr-TR" dirty="0"/>
          </a:p>
          <a:p>
            <a:r>
              <a:rPr lang="tr-TR" dirty="0"/>
              <a:t>•Varlık kümelerini tablolara dönüştür </a:t>
            </a:r>
          </a:p>
          <a:p>
            <a:r>
              <a:rPr lang="tr-TR" dirty="0"/>
              <a:t>•Nitelikleri tabloların sütunlarına dönüştür. </a:t>
            </a:r>
          </a:p>
          <a:p>
            <a:r>
              <a:rPr lang="tr-TR" dirty="0"/>
              <a:t>•Çok değer içeren nitelik için tablo oluştur. </a:t>
            </a:r>
          </a:p>
          <a:p>
            <a:r>
              <a:rPr lang="tr-TR" dirty="0"/>
              <a:t>•Oluşan tabloya çok değerli niteliği ve bağlı bulunduğu varlığın birincil anahtarını yabancıl anahtar olarak ekle. </a:t>
            </a:r>
          </a:p>
          <a:p>
            <a:r>
              <a:rPr lang="tr-TR" dirty="0"/>
              <a:t>•Oluşan tablonun birincil anahtarı varlığın birincil anahtarı ve çok değerli niteliğin birleşiminden oluşmaktadır. </a:t>
            </a:r>
          </a:p>
          <a:p>
            <a:endParaRPr lang="tr-TR" dirty="0"/>
          </a:p>
        </p:txBody>
      </p:sp>
    </p:spTree>
    <p:extLst>
      <p:ext uri="{BB962C8B-B14F-4D97-AF65-F5344CB8AC3E}">
        <p14:creationId xmlns:p14="http://schemas.microsoft.com/office/powerpoint/2010/main" val="2624201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Bire-Bir (1-1) İlişki</a:t>
            </a:r>
            <a:endParaRPr lang="tr-TR" dirty="0"/>
          </a:p>
        </p:txBody>
      </p:sp>
      <p:sp>
        <p:nvSpPr>
          <p:cNvPr id="3" name="İçerik Yer Tutucusu 2"/>
          <p:cNvSpPr>
            <a:spLocks noGrp="1"/>
          </p:cNvSpPr>
          <p:nvPr>
            <p:ph idx="1"/>
          </p:nvPr>
        </p:nvSpPr>
        <p:spPr/>
        <p:txBody>
          <a:bodyPr/>
          <a:lstStyle/>
          <a:p>
            <a:r>
              <a:rPr lang="tr-TR" dirty="0" smtClean="0"/>
              <a:t>•</a:t>
            </a:r>
            <a:r>
              <a:rPr lang="tr-TR" b="1" dirty="0"/>
              <a:t>Bire-Bir (1-1) İlişki </a:t>
            </a:r>
            <a:r>
              <a:rPr lang="tr-TR" dirty="0"/>
              <a:t>; Tablolar arası ilişki kurulan alanların her iki tabloda da tek olması anlamına gelir. </a:t>
            </a:r>
          </a:p>
          <a:p>
            <a:endParaRPr lang="tr-TR" dirty="0"/>
          </a:p>
          <a:p>
            <a:endParaRPr lang="tr-TR" dirty="0" smtClean="0"/>
          </a:p>
          <a:p>
            <a:endParaRPr lang="tr-TR" dirty="0"/>
          </a:p>
          <a:p>
            <a:endParaRPr lang="tr-TR" dirty="0" smtClean="0"/>
          </a:p>
          <a:p>
            <a:endParaRPr lang="tr-TR" dirty="0"/>
          </a:p>
          <a:p>
            <a:endParaRPr lang="tr-TR" dirty="0"/>
          </a:p>
          <a:p>
            <a:r>
              <a:rPr lang="tr-TR" dirty="0"/>
              <a:t>•1 kişiye ait sadece 1 şifre olabilir, 1 şifre 1 kişiye ait olabilir. </a:t>
            </a:r>
          </a:p>
          <a:p>
            <a:endParaRPr lang="tr-TR" dirty="0"/>
          </a:p>
        </p:txBody>
      </p:sp>
      <p:pic>
        <p:nvPicPr>
          <p:cNvPr id="4" name="Resim 3"/>
          <p:cNvPicPr>
            <a:picLocks noChangeAspect="1"/>
          </p:cNvPicPr>
          <p:nvPr/>
        </p:nvPicPr>
        <p:blipFill>
          <a:blip r:embed="rId2"/>
          <a:stretch>
            <a:fillRect/>
          </a:stretch>
        </p:blipFill>
        <p:spPr>
          <a:xfrm>
            <a:off x="4861680" y="1987982"/>
            <a:ext cx="6538640" cy="2257174"/>
          </a:xfrm>
          <a:prstGeom prst="rect">
            <a:avLst/>
          </a:prstGeom>
        </p:spPr>
      </p:pic>
    </p:spTree>
    <p:extLst>
      <p:ext uri="{BB962C8B-B14F-4D97-AF65-F5344CB8AC3E}">
        <p14:creationId xmlns:p14="http://schemas.microsoft.com/office/powerpoint/2010/main" val="976133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Çok değerli niteliklerin tabloya dönüşümü (devam) </a:t>
            </a:r>
          </a:p>
        </p:txBody>
      </p:sp>
      <p:pic>
        <p:nvPicPr>
          <p:cNvPr id="4" name="İçerik Yer Tutucusu 3"/>
          <p:cNvPicPr>
            <a:picLocks noGrp="1" noChangeAspect="1"/>
          </p:cNvPicPr>
          <p:nvPr>
            <p:ph idx="1"/>
          </p:nvPr>
        </p:nvPicPr>
        <p:blipFill>
          <a:blip r:embed="rId2"/>
          <a:stretch>
            <a:fillRect/>
          </a:stretch>
        </p:blipFill>
        <p:spPr>
          <a:xfrm>
            <a:off x="5118100" y="1052826"/>
            <a:ext cx="6281738" cy="4749172"/>
          </a:xfrm>
          <a:prstGeom prst="rect">
            <a:avLst/>
          </a:prstGeom>
        </p:spPr>
      </p:pic>
    </p:spTree>
    <p:extLst>
      <p:ext uri="{BB962C8B-B14F-4D97-AF65-F5344CB8AC3E}">
        <p14:creationId xmlns:p14="http://schemas.microsoft.com/office/powerpoint/2010/main" val="1899548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p:txBody>
          <a:bodyPr/>
          <a:lstStyle/>
          <a:p>
            <a:r>
              <a:rPr lang="tr-TR" altLang="tr-TR" dirty="0"/>
              <a:t>Bir sanal alışveriş sitesi için geliştirilen veri tabanında ürünler, kategoriler, tedarikçi firmalar, müşteriler ve siparişler varlık kümelerini, bu kümeler arasındaki ilişki kümelerini (ilişki türlerini de belirterek) ve size göre bu kümelerin sahip olması gerekli nitelikleri de gösterecek şekilde varlık-ilişki modeli çizelgesini oluşturunuz.</a:t>
            </a:r>
          </a:p>
          <a:p>
            <a:endParaRPr lang="tr-TR" dirty="0"/>
          </a:p>
        </p:txBody>
      </p:sp>
    </p:spTree>
    <p:extLst>
      <p:ext uri="{BB962C8B-B14F-4D97-AF65-F5344CB8AC3E}">
        <p14:creationId xmlns:p14="http://schemas.microsoft.com/office/powerpoint/2010/main" val="3938903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1 Başlık"/>
          <p:cNvSpPr>
            <a:spLocks noGrp="1"/>
          </p:cNvSpPr>
          <p:nvPr>
            <p:ph type="title"/>
          </p:nvPr>
        </p:nvSpPr>
        <p:spPr>
          <a:xfrm>
            <a:off x="731526" y="427776"/>
            <a:ext cx="8596668" cy="1320800"/>
          </a:xfrm>
        </p:spPr>
        <p:txBody>
          <a:bodyPr/>
          <a:lstStyle/>
          <a:p>
            <a:pPr eaLnBrk="1" hangingPunct="1"/>
            <a:r>
              <a:rPr lang="tr-TR" altLang="tr-TR" sz="2800" dirty="0" smtClean="0"/>
              <a:t>Sorunun Cevabı</a:t>
            </a:r>
          </a:p>
        </p:txBody>
      </p:sp>
      <p:sp>
        <p:nvSpPr>
          <p:cNvPr id="36867" name="Rectangle 4"/>
          <p:cNvSpPr>
            <a:spLocks noChangeArrowheads="1"/>
          </p:cNvSpPr>
          <p:nvPr/>
        </p:nvSpPr>
        <p:spPr bwMode="auto">
          <a:xfrm>
            <a:off x="3443505" y="1961301"/>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dirty="0">
                <a:solidFill>
                  <a:srgbClr val="FF0000"/>
                </a:solidFill>
              </a:rPr>
              <a:t>ÜRÜN</a:t>
            </a:r>
          </a:p>
        </p:txBody>
      </p:sp>
      <p:sp>
        <p:nvSpPr>
          <p:cNvPr id="36868" name="Oval 5"/>
          <p:cNvSpPr>
            <a:spLocks noChangeArrowheads="1"/>
          </p:cNvSpPr>
          <p:nvPr/>
        </p:nvSpPr>
        <p:spPr bwMode="auto">
          <a:xfrm>
            <a:off x="2151280" y="1319951"/>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Satış</a:t>
            </a:r>
          </a:p>
          <a:p>
            <a:pPr algn="ctr" eaLnBrk="1" hangingPunct="1"/>
            <a:r>
              <a:rPr lang="tr-TR" altLang="tr-TR" sz="1000"/>
              <a:t>Fiyat</a:t>
            </a:r>
            <a:endParaRPr lang="tr-TR" altLang="tr-TR" sz="1000" u="sng"/>
          </a:p>
        </p:txBody>
      </p:sp>
      <p:sp>
        <p:nvSpPr>
          <p:cNvPr id="36869" name="Line 6"/>
          <p:cNvSpPr>
            <a:spLocks noChangeShapeType="1"/>
          </p:cNvSpPr>
          <p:nvPr/>
        </p:nvSpPr>
        <p:spPr bwMode="auto">
          <a:xfrm>
            <a:off x="3086318" y="1678727"/>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6870" name="Line 7"/>
          <p:cNvSpPr>
            <a:spLocks noChangeShapeType="1"/>
          </p:cNvSpPr>
          <p:nvPr/>
        </p:nvSpPr>
        <p:spPr bwMode="auto">
          <a:xfrm flipH="1">
            <a:off x="3014880" y="2181965"/>
            <a:ext cx="43021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6871" name="Line 8"/>
          <p:cNvSpPr>
            <a:spLocks noChangeShapeType="1"/>
          </p:cNvSpPr>
          <p:nvPr/>
        </p:nvSpPr>
        <p:spPr bwMode="auto">
          <a:xfrm>
            <a:off x="4068980" y="1607289"/>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6872" name="Oval 9"/>
          <p:cNvSpPr>
            <a:spLocks noChangeArrowheads="1"/>
          </p:cNvSpPr>
          <p:nvPr/>
        </p:nvSpPr>
        <p:spPr bwMode="auto">
          <a:xfrm>
            <a:off x="3518117" y="1175489"/>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Alış</a:t>
            </a:r>
          </a:p>
          <a:p>
            <a:pPr algn="ctr" eaLnBrk="1" hangingPunct="1"/>
            <a:r>
              <a:rPr lang="tr-TR" altLang="tr-TR" sz="1000"/>
              <a:t>Fiyat</a:t>
            </a:r>
            <a:endParaRPr lang="tr-TR" altLang="tr-TR" sz="1000" u="sng"/>
          </a:p>
        </p:txBody>
      </p:sp>
      <p:sp>
        <p:nvSpPr>
          <p:cNvPr id="36873" name="Oval 11"/>
          <p:cNvSpPr>
            <a:spLocks noChangeArrowheads="1"/>
          </p:cNvSpPr>
          <p:nvPr/>
        </p:nvSpPr>
        <p:spPr bwMode="auto">
          <a:xfrm>
            <a:off x="1935380" y="1966064"/>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Ürün ID</a:t>
            </a:r>
          </a:p>
        </p:txBody>
      </p:sp>
      <p:sp>
        <p:nvSpPr>
          <p:cNvPr id="30730" name="Rectangle 15"/>
          <p:cNvSpPr>
            <a:spLocks noChangeArrowheads="1"/>
          </p:cNvSpPr>
          <p:nvPr/>
        </p:nvSpPr>
        <p:spPr bwMode="auto">
          <a:xfrm>
            <a:off x="7578942" y="1966064"/>
            <a:ext cx="14287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a:solidFill>
                  <a:srgbClr val="FF0000"/>
                </a:solidFill>
              </a:rPr>
              <a:t>KATEGORİ</a:t>
            </a:r>
          </a:p>
        </p:txBody>
      </p:sp>
      <p:sp>
        <p:nvSpPr>
          <p:cNvPr id="30731" name="Oval 16"/>
          <p:cNvSpPr>
            <a:spLocks noChangeArrowheads="1"/>
          </p:cNvSpPr>
          <p:nvPr/>
        </p:nvSpPr>
        <p:spPr bwMode="auto">
          <a:xfrm>
            <a:off x="9141042" y="2613764"/>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Kategori ID</a:t>
            </a:r>
          </a:p>
        </p:txBody>
      </p:sp>
      <p:sp>
        <p:nvSpPr>
          <p:cNvPr id="30732" name="Line 17"/>
          <p:cNvSpPr>
            <a:spLocks noChangeShapeType="1"/>
          </p:cNvSpPr>
          <p:nvPr/>
        </p:nvSpPr>
        <p:spPr bwMode="auto">
          <a:xfrm>
            <a:off x="8996581" y="2397865"/>
            <a:ext cx="287337"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33" name="Oval 20"/>
          <p:cNvSpPr>
            <a:spLocks noChangeArrowheads="1"/>
          </p:cNvSpPr>
          <p:nvPr/>
        </p:nvSpPr>
        <p:spPr bwMode="auto">
          <a:xfrm>
            <a:off x="9428380" y="1966064"/>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Kategori Adı</a:t>
            </a:r>
            <a:endParaRPr lang="tr-TR" altLang="tr-TR" sz="1000" u="sng"/>
          </a:p>
        </p:txBody>
      </p:sp>
      <p:sp>
        <p:nvSpPr>
          <p:cNvPr id="30734" name="Line 21"/>
          <p:cNvSpPr>
            <a:spLocks noChangeShapeType="1"/>
          </p:cNvSpPr>
          <p:nvPr/>
        </p:nvSpPr>
        <p:spPr bwMode="auto">
          <a:xfrm flipH="1" flipV="1">
            <a:off x="8994992" y="2181964"/>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35" name="AutoShape 25"/>
          <p:cNvSpPr>
            <a:spLocks noChangeArrowheads="1"/>
          </p:cNvSpPr>
          <p:nvPr/>
        </p:nvSpPr>
        <p:spPr bwMode="auto">
          <a:xfrm>
            <a:off x="5364380" y="1818427"/>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solidFill>
                  <a:srgbClr val="0070C0"/>
                </a:solidFill>
              </a:rPr>
              <a:t>AİT OLDUĞU</a:t>
            </a:r>
          </a:p>
        </p:txBody>
      </p:sp>
      <p:sp>
        <p:nvSpPr>
          <p:cNvPr id="30736" name="Line 33"/>
          <p:cNvSpPr>
            <a:spLocks noChangeShapeType="1"/>
          </p:cNvSpPr>
          <p:nvPr/>
        </p:nvSpPr>
        <p:spPr bwMode="auto">
          <a:xfrm flipV="1">
            <a:off x="8996581" y="1677140"/>
            <a:ext cx="287337"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37" name="Oval 34"/>
          <p:cNvSpPr>
            <a:spLocks noChangeArrowheads="1"/>
          </p:cNvSpPr>
          <p:nvPr/>
        </p:nvSpPr>
        <p:spPr bwMode="auto">
          <a:xfrm>
            <a:off x="9139456" y="1318364"/>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KDV Oranı</a:t>
            </a:r>
            <a:endParaRPr lang="tr-TR" altLang="tr-TR" sz="1000" u="sng"/>
          </a:p>
        </p:txBody>
      </p:sp>
      <p:sp>
        <p:nvSpPr>
          <p:cNvPr id="36882" name="Oval 9"/>
          <p:cNvSpPr>
            <a:spLocks noChangeArrowheads="1"/>
          </p:cNvSpPr>
          <p:nvPr/>
        </p:nvSpPr>
        <p:spPr bwMode="auto">
          <a:xfrm>
            <a:off x="2143342" y="2664564"/>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Ürün Adı</a:t>
            </a:r>
            <a:endParaRPr lang="tr-TR" altLang="tr-TR" sz="1000" u="sng"/>
          </a:p>
        </p:txBody>
      </p:sp>
      <p:sp>
        <p:nvSpPr>
          <p:cNvPr id="36883" name="Line 6"/>
          <p:cNvSpPr>
            <a:spLocks noChangeShapeType="1"/>
          </p:cNvSpPr>
          <p:nvPr/>
        </p:nvSpPr>
        <p:spPr bwMode="auto">
          <a:xfrm flipV="1">
            <a:off x="2967255" y="2405801"/>
            <a:ext cx="500062"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40" name="Rectangle 4"/>
          <p:cNvSpPr>
            <a:spLocks noChangeArrowheads="1"/>
          </p:cNvSpPr>
          <p:nvPr/>
        </p:nvSpPr>
        <p:spPr bwMode="auto">
          <a:xfrm>
            <a:off x="3435567" y="4250476"/>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a:solidFill>
                  <a:srgbClr val="FF0000"/>
                </a:solidFill>
              </a:rPr>
              <a:t>FİRMA</a:t>
            </a:r>
          </a:p>
        </p:txBody>
      </p:sp>
      <p:sp>
        <p:nvSpPr>
          <p:cNvPr id="30741" name="Oval 5"/>
          <p:cNvSpPr>
            <a:spLocks noChangeArrowheads="1"/>
          </p:cNvSpPr>
          <p:nvPr/>
        </p:nvSpPr>
        <p:spPr bwMode="auto">
          <a:xfrm>
            <a:off x="2143342" y="3604364"/>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Adres</a:t>
            </a:r>
            <a:endParaRPr lang="tr-TR" altLang="tr-TR" sz="1000" u="sng"/>
          </a:p>
        </p:txBody>
      </p:sp>
      <p:sp>
        <p:nvSpPr>
          <p:cNvPr id="30742" name="Line 6"/>
          <p:cNvSpPr>
            <a:spLocks noChangeShapeType="1"/>
          </p:cNvSpPr>
          <p:nvPr/>
        </p:nvSpPr>
        <p:spPr bwMode="auto">
          <a:xfrm>
            <a:off x="3078381" y="3963140"/>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43" name="Line 7"/>
          <p:cNvSpPr>
            <a:spLocks noChangeShapeType="1"/>
          </p:cNvSpPr>
          <p:nvPr/>
        </p:nvSpPr>
        <p:spPr bwMode="auto">
          <a:xfrm flipH="1">
            <a:off x="3006943" y="4466376"/>
            <a:ext cx="4302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44" name="Line 8"/>
          <p:cNvSpPr>
            <a:spLocks noChangeShapeType="1"/>
          </p:cNvSpPr>
          <p:nvPr/>
        </p:nvSpPr>
        <p:spPr bwMode="auto">
          <a:xfrm>
            <a:off x="4061042" y="3750415"/>
            <a:ext cx="0" cy="503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45" name="Oval 11"/>
          <p:cNvSpPr>
            <a:spLocks noChangeArrowheads="1"/>
          </p:cNvSpPr>
          <p:nvPr/>
        </p:nvSpPr>
        <p:spPr bwMode="auto">
          <a:xfrm>
            <a:off x="1927442" y="425047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Firma ID</a:t>
            </a:r>
          </a:p>
        </p:txBody>
      </p:sp>
      <p:sp>
        <p:nvSpPr>
          <p:cNvPr id="30746" name="Oval 9"/>
          <p:cNvSpPr>
            <a:spLocks noChangeArrowheads="1"/>
          </p:cNvSpPr>
          <p:nvPr/>
        </p:nvSpPr>
        <p:spPr bwMode="auto">
          <a:xfrm>
            <a:off x="2135405" y="494897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Firma Adı</a:t>
            </a:r>
            <a:endParaRPr lang="tr-TR" altLang="tr-TR" sz="1000" u="sng"/>
          </a:p>
        </p:txBody>
      </p:sp>
      <p:sp>
        <p:nvSpPr>
          <p:cNvPr id="30747" name="Line 6"/>
          <p:cNvSpPr>
            <a:spLocks noChangeShapeType="1"/>
          </p:cNvSpPr>
          <p:nvPr/>
        </p:nvSpPr>
        <p:spPr bwMode="auto">
          <a:xfrm flipV="1">
            <a:off x="2959318" y="4690214"/>
            <a:ext cx="500063"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cxnSp>
        <p:nvCxnSpPr>
          <p:cNvPr id="46" name="45 Düz Bağlayıcı"/>
          <p:cNvCxnSpPr>
            <a:stCxn id="30735" idx="3"/>
            <a:endCxn id="30730" idx="1"/>
          </p:cNvCxnSpPr>
          <p:nvPr/>
        </p:nvCxnSpPr>
        <p:spPr>
          <a:xfrm>
            <a:off x="7021730" y="2178790"/>
            <a:ext cx="557212" cy="3175"/>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50" name="49 Düz Bağlayıcı"/>
          <p:cNvCxnSpPr>
            <a:stCxn id="36867" idx="3"/>
            <a:endCxn id="30735" idx="1"/>
          </p:cNvCxnSpPr>
          <p:nvPr/>
        </p:nvCxnSpPr>
        <p:spPr>
          <a:xfrm>
            <a:off x="4669056" y="2177201"/>
            <a:ext cx="695325" cy="15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50" name="Line 8"/>
          <p:cNvSpPr>
            <a:spLocks noChangeShapeType="1"/>
          </p:cNvSpPr>
          <p:nvPr/>
        </p:nvSpPr>
        <p:spPr bwMode="auto">
          <a:xfrm>
            <a:off x="4078505" y="4679102"/>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51" name="Oval 9"/>
          <p:cNvSpPr>
            <a:spLocks noChangeArrowheads="1"/>
          </p:cNvSpPr>
          <p:nvPr/>
        </p:nvSpPr>
        <p:spPr bwMode="auto">
          <a:xfrm>
            <a:off x="3507005" y="5036289"/>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Telefon</a:t>
            </a:r>
            <a:endParaRPr lang="tr-TR" altLang="tr-TR" sz="1000" u="sng"/>
          </a:p>
        </p:txBody>
      </p:sp>
      <p:sp>
        <p:nvSpPr>
          <p:cNvPr id="30752" name="AutoShape 25"/>
          <p:cNvSpPr>
            <a:spLocks noChangeArrowheads="1"/>
          </p:cNvSpPr>
          <p:nvPr/>
        </p:nvSpPr>
        <p:spPr bwMode="auto">
          <a:xfrm>
            <a:off x="3278406" y="2889989"/>
            <a:ext cx="1571625" cy="8636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solidFill>
                  <a:srgbClr val="0070C0"/>
                </a:solidFill>
              </a:rPr>
              <a:t>TEDARİK</a:t>
            </a:r>
          </a:p>
          <a:p>
            <a:pPr algn="ctr" eaLnBrk="1" hangingPunct="1"/>
            <a:r>
              <a:rPr lang="tr-TR" altLang="tr-TR" sz="1050">
                <a:solidFill>
                  <a:srgbClr val="0070C0"/>
                </a:solidFill>
              </a:rPr>
              <a:t>EDEN</a:t>
            </a:r>
          </a:p>
        </p:txBody>
      </p:sp>
      <p:sp>
        <p:nvSpPr>
          <p:cNvPr id="30753" name="Line 8"/>
          <p:cNvSpPr>
            <a:spLocks noChangeShapeType="1"/>
          </p:cNvSpPr>
          <p:nvPr/>
        </p:nvSpPr>
        <p:spPr bwMode="auto">
          <a:xfrm>
            <a:off x="4078505" y="2389926"/>
            <a:ext cx="0" cy="503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54" name="Rectangle 4"/>
          <p:cNvSpPr>
            <a:spLocks noChangeArrowheads="1"/>
          </p:cNvSpPr>
          <p:nvPr/>
        </p:nvSpPr>
        <p:spPr bwMode="auto">
          <a:xfrm>
            <a:off x="5578692" y="4029814"/>
            <a:ext cx="1214438"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a:solidFill>
                  <a:srgbClr val="FF0000"/>
                </a:solidFill>
              </a:rPr>
              <a:t>SİPARİŞ</a:t>
            </a:r>
          </a:p>
        </p:txBody>
      </p:sp>
      <p:sp>
        <p:nvSpPr>
          <p:cNvPr id="30755" name="Rectangle 15"/>
          <p:cNvSpPr>
            <a:spLocks noChangeArrowheads="1"/>
          </p:cNvSpPr>
          <p:nvPr/>
        </p:nvSpPr>
        <p:spPr bwMode="auto">
          <a:xfrm>
            <a:off x="7578942" y="5093439"/>
            <a:ext cx="14287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200">
                <a:solidFill>
                  <a:srgbClr val="FF0000"/>
                </a:solidFill>
              </a:rPr>
              <a:t>MÜŞTERİ</a:t>
            </a:r>
          </a:p>
        </p:txBody>
      </p:sp>
      <p:sp>
        <p:nvSpPr>
          <p:cNvPr id="30756" name="Oval 16"/>
          <p:cNvSpPr>
            <a:spLocks noChangeArrowheads="1"/>
          </p:cNvSpPr>
          <p:nvPr/>
        </p:nvSpPr>
        <p:spPr bwMode="auto">
          <a:xfrm>
            <a:off x="9141042" y="5741139"/>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Müşteri ID</a:t>
            </a:r>
          </a:p>
        </p:txBody>
      </p:sp>
      <p:sp>
        <p:nvSpPr>
          <p:cNvPr id="30757" name="Line 17"/>
          <p:cNvSpPr>
            <a:spLocks noChangeShapeType="1"/>
          </p:cNvSpPr>
          <p:nvPr/>
        </p:nvSpPr>
        <p:spPr bwMode="auto">
          <a:xfrm>
            <a:off x="8996581" y="5525240"/>
            <a:ext cx="287337"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58" name="Oval 20"/>
          <p:cNvSpPr>
            <a:spLocks noChangeArrowheads="1"/>
          </p:cNvSpPr>
          <p:nvPr/>
        </p:nvSpPr>
        <p:spPr bwMode="auto">
          <a:xfrm>
            <a:off x="9428380" y="5093439"/>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Soyad</a:t>
            </a:r>
            <a:endParaRPr lang="tr-TR" altLang="tr-TR" sz="1000" u="sng"/>
          </a:p>
        </p:txBody>
      </p:sp>
      <p:sp>
        <p:nvSpPr>
          <p:cNvPr id="30759" name="Line 21"/>
          <p:cNvSpPr>
            <a:spLocks noChangeShapeType="1"/>
          </p:cNvSpPr>
          <p:nvPr/>
        </p:nvSpPr>
        <p:spPr bwMode="auto">
          <a:xfrm flipH="1" flipV="1">
            <a:off x="8994992" y="5309339"/>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60" name="Line 33"/>
          <p:cNvSpPr>
            <a:spLocks noChangeShapeType="1"/>
          </p:cNvSpPr>
          <p:nvPr/>
        </p:nvSpPr>
        <p:spPr bwMode="auto">
          <a:xfrm flipV="1">
            <a:off x="8996581" y="4804515"/>
            <a:ext cx="287337"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61" name="Oval 34"/>
          <p:cNvSpPr>
            <a:spLocks noChangeArrowheads="1"/>
          </p:cNvSpPr>
          <p:nvPr/>
        </p:nvSpPr>
        <p:spPr bwMode="auto">
          <a:xfrm>
            <a:off x="9139456" y="4445739"/>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Ad</a:t>
            </a:r>
            <a:endParaRPr lang="tr-TR" altLang="tr-TR" sz="1000" u="sng"/>
          </a:p>
        </p:txBody>
      </p:sp>
      <p:sp>
        <p:nvSpPr>
          <p:cNvPr id="30762" name="Oval 5"/>
          <p:cNvSpPr>
            <a:spLocks noChangeArrowheads="1"/>
          </p:cNvSpPr>
          <p:nvPr/>
        </p:nvSpPr>
        <p:spPr bwMode="auto">
          <a:xfrm>
            <a:off x="7815480" y="438382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Adres</a:t>
            </a:r>
            <a:endParaRPr lang="tr-TR" altLang="tr-TR" sz="1000" u="sng"/>
          </a:p>
        </p:txBody>
      </p:sp>
      <p:sp>
        <p:nvSpPr>
          <p:cNvPr id="30763" name="Oval 9"/>
          <p:cNvSpPr>
            <a:spLocks noChangeArrowheads="1"/>
          </p:cNvSpPr>
          <p:nvPr/>
        </p:nvSpPr>
        <p:spPr bwMode="auto">
          <a:xfrm>
            <a:off x="7864692" y="5815751"/>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Telefon</a:t>
            </a:r>
            <a:endParaRPr lang="tr-TR" altLang="tr-TR" sz="1000" u="sng"/>
          </a:p>
        </p:txBody>
      </p:sp>
      <p:sp>
        <p:nvSpPr>
          <p:cNvPr id="30764" name="Line 8"/>
          <p:cNvSpPr>
            <a:spLocks noChangeShapeType="1"/>
          </p:cNvSpPr>
          <p:nvPr/>
        </p:nvSpPr>
        <p:spPr bwMode="auto">
          <a:xfrm>
            <a:off x="8394917" y="4814040"/>
            <a:ext cx="0"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65" name="Line 8"/>
          <p:cNvSpPr>
            <a:spLocks noChangeShapeType="1"/>
          </p:cNvSpPr>
          <p:nvPr/>
        </p:nvSpPr>
        <p:spPr bwMode="auto">
          <a:xfrm>
            <a:off x="8382217" y="5530001"/>
            <a:ext cx="0" cy="2873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sz="1200"/>
          </a:p>
        </p:txBody>
      </p:sp>
      <p:sp>
        <p:nvSpPr>
          <p:cNvPr id="30766" name="72 Metin kutusu"/>
          <p:cNvSpPr txBox="1">
            <a:spLocks noChangeArrowheads="1"/>
          </p:cNvSpPr>
          <p:nvPr/>
        </p:nvSpPr>
        <p:spPr bwMode="auto">
          <a:xfrm>
            <a:off x="7364630" y="1904152"/>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1</a:t>
            </a:r>
          </a:p>
        </p:txBody>
      </p:sp>
      <p:sp>
        <p:nvSpPr>
          <p:cNvPr id="30767" name="73 Metin kutusu"/>
          <p:cNvSpPr txBox="1">
            <a:spLocks noChangeArrowheads="1"/>
          </p:cNvSpPr>
          <p:nvPr/>
        </p:nvSpPr>
        <p:spPr bwMode="auto">
          <a:xfrm>
            <a:off x="4650005" y="188986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68" name="74 Metin kutusu"/>
          <p:cNvSpPr txBox="1">
            <a:spLocks noChangeArrowheads="1"/>
          </p:cNvSpPr>
          <p:nvPr/>
        </p:nvSpPr>
        <p:spPr bwMode="auto">
          <a:xfrm>
            <a:off x="4078505" y="3961552"/>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1</a:t>
            </a:r>
          </a:p>
        </p:txBody>
      </p:sp>
      <p:sp>
        <p:nvSpPr>
          <p:cNvPr id="30769" name="75 Metin kutusu"/>
          <p:cNvSpPr txBox="1">
            <a:spLocks noChangeArrowheads="1"/>
          </p:cNvSpPr>
          <p:nvPr/>
        </p:nvSpPr>
        <p:spPr bwMode="auto">
          <a:xfrm>
            <a:off x="4078505" y="233436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70" name="AutoShape 25"/>
          <p:cNvSpPr>
            <a:spLocks noChangeArrowheads="1"/>
          </p:cNvSpPr>
          <p:nvPr/>
        </p:nvSpPr>
        <p:spPr bwMode="auto">
          <a:xfrm>
            <a:off x="5350092" y="2818552"/>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solidFill>
                  <a:srgbClr val="0070C0"/>
                </a:solidFill>
              </a:rPr>
              <a:t>YER ALDIĞI</a:t>
            </a:r>
          </a:p>
        </p:txBody>
      </p:sp>
      <p:cxnSp>
        <p:nvCxnSpPr>
          <p:cNvPr id="84" name="83 Düz Bağlayıcı"/>
          <p:cNvCxnSpPr>
            <a:stCxn id="30770" idx="2"/>
            <a:endCxn id="30754" idx="0"/>
          </p:cNvCxnSpPr>
          <p:nvPr/>
        </p:nvCxnSpPr>
        <p:spPr>
          <a:xfrm rot="16200000" flipH="1">
            <a:off x="5937467" y="3780576"/>
            <a:ext cx="490538" cy="793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88" name="87 Düz Bağlayıcı"/>
          <p:cNvCxnSpPr>
            <a:stCxn id="30770" idx="1"/>
            <a:endCxn id="30776" idx="0"/>
          </p:cNvCxnSpPr>
          <p:nvPr/>
        </p:nvCxnSpPr>
        <p:spPr>
          <a:xfrm rot="10800000">
            <a:off x="4629368" y="2386752"/>
            <a:ext cx="720725" cy="792163"/>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73" name="AutoShape 25"/>
          <p:cNvSpPr>
            <a:spLocks noChangeArrowheads="1"/>
          </p:cNvSpPr>
          <p:nvPr/>
        </p:nvSpPr>
        <p:spPr bwMode="auto">
          <a:xfrm>
            <a:off x="5364380" y="4955327"/>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solidFill>
                  <a:srgbClr val="0070C0"/>
                </a:solidFill>
              </a:rPr>
              <a:t>VERDİĞİ</a:t>
            </a:r>
          </a:p>
        </p:txBody>
      </p:sp>
      <p:cxnSp>
        <p:nvCxnSpPr>
          <p:cNvPr id="93" name="92 Düz Bağlayıcı"/>
          <p:cNvCxnSpPr>
            <a:stCxn id="30754" idx="2"/>
            <a:endCxn id="30773" idx="0"/>
          </p:cNvCxnSpPr>
          <p:nvPr/>
        </p:nvCxnSpPr>
        <p:spPr>
          <a:xfrm rot="16200000" flipH="1">
            <a:off x="5943024" y="4705295"/>
            <a:ext cx="493712" cy="635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96" name="95 Düz Bağlayıcı"/>
          <p:cNvCxnSpPr>
            <a:stCxn id="30755" idx="1"/>
            <a:endCxn id="30773" idx="3"/>
          </p:cNvCxnSpPr>
          <p:nvPr/>
        </p:nvCxnSpPr>
        <p:spPr>
          <a:xfrm rot="10800000" flipV="1">
            <a:off x="7021730" y="5309339"/>
            <a:ext cx="557212" cy="635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76" name="99 Metin kutusu"/>
          <p:cNvSpPr txBox="1">
            <a:spLocks noChangeArrowheads="1"/>
          </p:cNvSpPr>
          <p:nvPr/>
        </p:nvSpPr>
        <p:spPr bwMode="auto">
          <a:xfrm>
            <a:off x="4507130" y="233436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77" name="100 Metin kutusu"/>
          <p:cNvSpPr txBox="1">
            <a:spLocks noChangeArrowheads="1"/>
          </p:cNvSpPr>
          <p:nvPr/>
        </p:nvSpPr>
        <p:spPr bwMode="auto">
          <a:xfrm>
            <a:off x="6191468" y="4390177"/>
            <a:ext cx="2143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78" name="101 Metin kutusu"/>
          <p:cNvSpPr txBox="1">
            <a:spLocks noChangeArrowheads="1"/>
          </p:cNvSpPr>
          <p:nvPr/>
        </p:nvSpPr>
        <p:spPr bwMode="auto">
          <a:xfrm>
            <a:off x="6177180" y="372501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n</a:t>
            </a:r>
          </a:p>
        </p:txBody>
      </p:sp>
      <p:sp>
        <p:nvSpPr>
          <p:cNvPr id="30779" name="102 Metin kutusu"/>
          <p:cNvSpPr txBox="1">
            <a:spLocks noChangeArrowheads="1"/>
          </p:cNvSpPr>
          <p:nvPr/>
        </p:nvSpPr>
        <p:spPr bwMode="auto">
          <a:xfrm>
            <a:off x="7364630" y="5033115"/>
            <a:ext cx="21431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50"/>
              <a:t>1</a:t>
            </a:r>
          </a:p>
        </p:txBody>
      </p:sp>
      <p:sp>
        <p:nvSpPr>
          <p:cNvPr id="30780" name="Oval 9"/>
          <p:cNvSpPr>
            <a:spLocks noChangeArrowheads="1"/>
          </p:cNvSpPr>
          <p:nvPr/>
        </p:nvSpPr>
        <p:spPr bwMode="auto">
          <a:xfrm>
            <a:off x="7007442" y="367262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Tarih</a:t>
            </a:r>
            <a:endParaRPr lang="tr-TR" altLang="tr-TR" sz="1000" u="sng"/>
          </a:p>
        </p:txBody>
      </p:sp>
      <p:cxnSp>
        <p:nvCxnSpPr>
          <p:cNvPr id="105" name="104 Düz Bağlayıcı"/>
          <p:cNvCxnSpPr>
            <a:stCxn id="30780" idx="3"/>
            <a:endCxn id="30754" idx="3"/>
          </p:cNvCxnSpPr>
          <p:nvPr/>
        </p:nvCxnSpPr>
        <p:spPr>
          <a:xfrm rot="5400000">
            <a:off x="6877267" y="3956789"/>
            <a:ext cx="204788" cy="373062"/>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82" name="Oval 9"/>
          <p:cNvSpPr>
            <a:spLocks noChangeArrowheads="1"/>
          </p:cNvSpPr>
          <p:nvPr/>
        </p:nvSpPr>
        <p:spPr bwMode="auto">
          <a:xfrm>
            <a:off x="7356692" y="296142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a:t>Adet</a:t>
            </a:r>
            <a:endParaRPr lang="tr-TR" altLang="tr-TR" sz="1000" u="sng"/>
          </a:p>
        </p:txBody>
      </p:sp>
      <p:cxnSp>
        <p:nvCxnSpPr>
          <p:cNvPr id="110" name="109 Düz Bağlayıcı"/>
          <p:cNvCxnSpPr>
            <a:stCxn id="30770" idx="3"/>
            <a:endCxn id="30782" idx="2"/>
          </p:cNvCxnSpPr>
          <p:nvPr/>
        </p:nvCxnSpPr>
        <p:spPr>
          <a:xfrm flipV="1">
            <a:off x="7007442" y="3177326"/>
            <a:ext cx="349250" cy="15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64" name="Oval 9"/>
          <p:cNvSpPr>
            <a:spLocks noChangeArrowheads="1"/>
          </p:cNvSpPr>
          <p:nvPr/>
        </p:nvSpPr>
        <p:spPr bwMode="auto">
          <a:xfrm>
            <a:off x="4713505" y="3532926"/>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tr-TR" altLang="tr-TR" sz="1000" u="sng"/>
              <a:t>Sipariş ID</a:t>
            </a:r>
          </a:p>
        </p:txBody>
      </p:sp>
      <p:cxnSp>
        <p:nvCxnSpPr>
          <p:cNvPr id="65" name="64 Düz Bağlayıcı"/>
          <p:cNvCxnSpPr>
            <a:stCxn id="30754" idx="1"/>
            <a:endCxn id="64" idx="4"/>
          </p:cNvCxnSpPr>
          <p:nvPr/>
        </p:nvCxnSpPr>
        <p:spPr>
          <a:xfrm rot="10800000">
            <a:off x="5253256" y="3964726"/>
            <a:ext cx="325437" cy="2809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52025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checkerboard(across)">
                                      <p:cBhvr>
                                        <p:cTn id="7" dur="500"/>
                                        <p:tgtEl>
                                          <p:spTgt spid="30730"/>
                                        </p:tgtEl>
                                      </p:cBhvr>
                                    </p:animEffect>
                                  </p:childTnLst>
                                </p:cTn>
                              </p:par>
                              <p:par>
                                <p:cTn id="8" presetID="5" presetClass="entr" presetSubtype="10" fill="hold" nodeType="withEffect">
                                  <p:stCondLst>
                                    <p:cond delay="0"/>
                                  </p:stCondLst>
                                  <p:childTnLst>
                                    <p:set>
                                      <p:cBhvr>
                                        <p:cTn id="9" dur="1" fill="hold">
                                          <p:stCondLst>
                                            <p:cond delay="0"/>
                                          </p:stCondLst>
                                        </p:cTn>
                                        <p:tgtEl>
                                          <p:spTgt spid="30732"/>
                                        </p:tgtEl>
                                        <p:attrNameLst>
                                          <p:attrName>style.visibility</p:attrName>
                                        </p:attrNameLst>
                                      </p:cBhvr>
                                      <p:to>
                                        <p:strVal val="visible"/>
                                      </p:to>
                                    </p:set>
                                    <p:animEffect transition="in" filter="checkerboard(across)">
                                      <p:cBhvr>
                                        <p:cTn id="10" dur="500"/>
                                        <p:tgtEl>
                                          <p:spTgt spid="3073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0733"/>
                                        </p:tgtEl>
                                        <p:attrNameLst>
                                          <p:attrName>style.visibility</p:attrName>
                                        </p:attrNameLst>
                                      </p:cBhvr>
                                      <p:to>
                                        <p:strVal val="visible"/>
                                      </p:to>
                                    </p:set>
                                    <p:animEffect transition="in" filter="checkerboard(across)">
                                      <p:cBhvr>
                                        <p:cTn id="13" dur="500"/>
                                        <p:tgtEl>
                                          <p:spTgt spid="30733"/>
                                        </p:tgtEl>
                                      </p:cBhvr>
                                    </p:animEffect>
                                  </p:childTnLst>
                                </p:cTn>
                              </p:par>
                              <p:par>
                                <p:cTn id="14" presetID="5" presetClass="entr" presetSubtype="10" fill="hold" nodeType="withEffect">
                                  <p:stCondLst>
                                    <p:cond delay="0"/>
                                  </p:stCondLst>
                                  <p:childTnLst>
                                    <p:set>
                                      <p:cBhvr>
                                        <p:cTn id="15" dur="1" fill="hold">
                                          <p:stCondLst>
                                            <p:cond delay="0"/>
                                          </p:stCondLst>
                                        </p:cTn>
                                        <p:tgtEl>
                                          <p:spTgt spid="30734"/>
                                        </p:tgtEl>
                                        <p:attrNameLst>
                                          <p:attrName>style.visibility</p:attrName>
                                        </p:attrNameLst>
                                      </p:cBhvr>
                                      <p:to>
                                        <p:strVal val="visible"/>
                                      </p:to>
                                    </p:set>
                                    <p:animEffect transition="in" filter="checkerboard(across)">
                                      <p:cBhvr>
                                        <p:cTn id="16" dur="500"/>
                                        <p:tgtEl>
                                          <p:spTgt spid="3073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0735"/>
                                        </p:tgtEl>
                                        <p:attrNameLst>
                                          <p:attrName>style.visibility</p:attrName>
                                        </p:attrNameLst>
                                      </p:cBhvr>
                                      <p:to>
                                        <p:strVal val="visible"/>
                                      </p:to>
                                    </p:set>
                                    <p:animEffect transition="in" filter="checkerboard(across)">
                                      <p:cBhvr>
                                        <p:cTn id="19" dur="500"/>
                                        <p:tgtEl>
                                          <p:spTgt spid="30735"/>
                                        </p:tgtEl>
                                      </p:cBhvr>
                                    </p:animEffect>
                                  </p:childTnLst>
                                </p:cTn>
                              </p:par>
                              <p:par>
                                <p:cTn id="20" presetID="5" presetClass="entr" presetSubtype="10" fill="hold" nodeType="withEffect">
                                  <p:stCondLst>
                                    <p:cond delay="0"/>
                                  </p:stCondLst>
                                  <p:childTnLst>
                                    <p:set>
                                      <p:cBhvr>
                                        <p:cTn id="21" dur="1" fill="hold">
                                          <p:stCondLst>
                                            <p:cond delay="0"/>
                                          </p:stCondLst>
                                        </p:cTn>
                                        <p:tgtEl>
                                          <p:spTgt spid="30736"/>
                                        </p:tgtEl>
                                        <p:attrNameLst>
                                          <p:attrName>style.visibility</p:attrName>
                                        </p:attrNameLst>
                                      </p:cBhvr>
                                      <p:to>
                                        <p:strVal val="visible"/>
                                      </p:to>
                                    </p:set>
                                    <p:animEffect transition="in" filter="checkerboard(across)">
                                      <p:cBhvr>
                                        <p:cTn id="22" dur="500"/>
                                        <p:tgtEl>
                                          <p:spTgt spid="3073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0737"/>
                                        </p:tgtEl>
                                        <p:attrNameLst>
                                          <p:attrName>style.visibility</p:attrName>
                                        </p:attrNameLst>
                                      </p:cBhvr>
                                      <p:to>
                                        <p:strVal val="visible"/>
                                      </p:to>
                                    </p:set>
                                    <p:animEffect transition="in" filter="checkerboard(across)">
                                      <p:cBhvr>
                                        <p:cTn id="25" dur="500"/>
                                        <p:tgtEl>
                                          <p:spTgt spid="30737"/>
                                        </p:tgtEl>
                                      </p:cBhvr>
                                    </p:animEffect>
                                  </p:childTnLst>
                                </p:cTn>
                              </p:par>
                              <p:par>
                                <p:cTn id="26" presetID="5" presetClass="entr" presetSubtype="10"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checkerboard(across)">
                                      <p:cBhvr>
                                        <p:cTn id="28" dur="500"/>
                                        <p:tgtEl>
                                          <p:spTgt spid="46"/>
                                        </p:tgtEl>
                                      </p:cBhvr>
                                    </p:animEffect>
                                  </p:childTnLst>
                                </p:cTn>
                              </p:par>
                              <p:par>
                                <p:cTn id="29" presetID="5" presetClass="entr" presetSubtype="1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checkerboard(across)">
                                      <p:cBhvr>
                                        <p:cTn id="31" dur="500"/>
                                        <p:tgtEl>
                                          <p:spTgt spid="5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0766"/>
                                        </p:tgtEl>
                                        <p:attrNameLst>
                                          <p:attrName>style.visibility</p:attrName>
                                        </p:attrNameLst>
                                      </p:cBhvr>
                                      <p:to>
                                        <p:strVal val="visible"/>
                                      </p:to>
                                    </p:set>
                                    <p:animEffect transition="in" filter="checkerboard(across)">
                                      <p:cBhvr>
                                        <p:cTn id="34" dur="500"/>
                                        <p:tgtEl>
                                          <p:spTgt spid="30766"/>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0767"/>
                                        </p:tgtEl>
                                        <p:attrNameLst>
                                          <p:attrName>style.visibility</p:attrName>
                                        </p:attrNameLst>
                                      </p:cBhvr>
                                      <p:to>
                                        <p:strVal val="visible"/>
                                      </p:to>
                                    </p:set>
                                    <p:animEffect transition="in" filter="checkerboard(across)">
                                      <p:cBhvr>
                                        <p:cTn id="37" dur="500"/>
                                        <p:tgtEl>
                                          <p:spTgt spid="30767"/>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0731"/>
                                        </p:tgtEl>
                                        <p:attrNameLst>
                                          <p:attrName>style.visibility</p:attrName>
                                        </p:attrNameLst>
                                      </p:cBhvr>
                                      <p:to>
                                        <p:strVal val="visible"/>
                                      </p:to>
                                    </p:set>
                                    <p:animEffect transition="in" filter="checkerboard(across)">
                                      <p:cBhvr>
                                        <p:cTn id="40" dur="500"/>
                                        <p:tgtEl>
                                          <p:spTgt spid="307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740"/>
                                        </p:tgtEl>
                                        <p:attrNameLst>
                                          <p:attrName>style.visibility</p:attrName>
                                        </p:attrNameLst>
                                      </p:cBhvr>
                                      <p:to>
                                        <p:strVal val="visible"/>
                                      </p:to>
                                    </p:set>
                                    <p:animEffect transition="in" filter="checkerboard(across)">
                                      <p:cBhvr>
                                        <p:cTn id="45" dur="500"/>
                                        <p:tgtEl>
                                          <p:spTgt spid="3074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30741"/>
                                        </p:tgtEl>
                                        <p:attrNameLst>
                                          <p:attrName>style.visibility</p:attrName>
                                        </p:attrNameLst>
                                      </p:cBhvr>
                                      <p:to>
                                        <p:strVal val="visible"/>
                                      </p:to>
                                    </p:set>
                                    <p:animEffect transition="in" filter="checkerboard(across)">
                                      <p:cBhvr>
                                        <p:cTn id="48" dur="500"/>
                                        <p:tgtEl>
                                          <p:spTgt spid="30741"/>
                                        </p:tgtEl>
                                      </p:cBhvr>
                                    </p:animEffect>
                                  </p:childTnLst>
                                </p:cTn>
                              </p:par>
                              <p:par>
                                <p:cTn id="49" presetID="5" presetClass="entr" presetSubtype="10" fill="hold" nodeType="withEffect">
                                  <p:stCondLst>
                                    <p:cond delay="0"/>
                                  </p:stCondLst>
                                  <p:childTnLst>
                                    <p:set>
                                      <p:cBhvr>
                                        <p:cTn id="50" dur="1" fill="hold">
                                          <p:stCondLst>
                                            <p:cond delay="0"/>
                                          </p:stCondLst>
                                        </p:cTn>
                                        <p:tgtEl>
                                          <p:spTgt spid="30742"/>
                                        </p:tgtEl>
                                        <p:attrNameLst>
                                          <p:attrName>style.visibility</p:attrName>
                                        </p:attrNameLst>
                                      </p:cBhvr>
                                      <p:to>
                                        <p:strVal val="visible"/>
                                      </p:to>
                                    </p:set>
                                    <p:animEffect transition="in" filter="checkerboard(across)">
                                      <p:cBhvr>
                                        <p:cTn id="51" dur="500"/>
                                        <p:tgtEl>
                                          <p:spTgt spid="30742"/>
                                        </p:tgtEl>
                                      </p:cBhvr>
                                    </p:animEffect>
                                  </p:childTnLst>
                                </p:cTn>
                              </p:par>
                              <p:par>
                                <p:cTn id="52" presetID="5" presetClass="entr" presetSubtype="10" fill="hold" nodeType="withEffect">
                                  <p:stCondLst>
                                    <p:cond delay="0"/>
                                  </p:stCondLst>
                                  <p:childTnLst>
                                    <p:set>
                                      <p:cBhvr>
                                        <p:cTn id="53" dur="1" fill="hold">
                                          <p:stCondLst>
                                            <p:cond delay="0"/>
                                          </p:stCondLst>
                                        </p:cTn>
                                        <p:tgtEl>
                                          <p:spTgt spid="30743"/>
                                        </p:tgtEl>
                                        <p:attrNameLst>
                                          <p:attrName>style.visibility</p:attrName>
                                        </p:attrNameLst>
                                      </p:cBhvr>
                                      <p:to>
                                        <p:strVal val="visible"/>
                                      </p:to>
                                    </p:set>
                                    <p:animEffect transition="in" filter="checkerboard(across)">
                                      <p:cBhvr>
                                        <p:cTn id="54" dur="500"/>
                                        <p:tgtEl>
                                          <p:spTgt spid="30743"/>
                                        </p:tgtEl>
                                      </p:cBhvr>
                                    </p:animEffect>
                                  </p:childTnLst>
                                </p:cTn>
                              </p:par>
                              <p:par>
                                <p:cTn id="55" presetID="5" presetClass="entr" presetSubtype="10" fill="hold" nodeType="withEffect">
                                  <p:stCondLst>
                                    <p:cond delay="0"/>
                                  </p:stCondLst>
                                  <p:childTnLst>
                                    <p:set>
                                      <p:cBhvr>
                                        <p:cTn id="56" dur="1" fill="hold">
                                          <p:stCondLst>
                                            <p:cond delay="0"/>
                                          </p:stCondLst>
                                        </p:cTn>
                                        <p:tgtEl>
                                          <p:spTgt spid="30744"/>
                                        </p:tgtEl>
                                        <p:attrNameLst>
                                          <p:attrName>style.visibility</p:attrName>
                                        </p:attrNameLst>
                                      </p:cBhvr>
                                      <p:to>
                                        <p:strVal val="visible"/>
                                      </p:to>
                                    </p:set>
                                    <p:animEffect transition="in" filter="checkerboard(across)">
                                      <p:cBhvr>
                                        <p:cTn id="57" dur="500"/>
                                        <p:tgtEl>
                                          <p:spTgt spid="3074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30745"/>
                                        </p:tgtEl>
                                        <p:attrNameLst>
                                          <p:attrName>style.visibility</p:attrName>
                                        </p:attrNameLst>
                                      </p:cBhvr>
                                      <p:to>
                                        <p:strVal val="visible"/>
                                      </p:to>
                                    </p:set>
                                    <p:animEffect transition="in" filter="checkerboard(across)">
                                      <p:cBhvr>
                                        <p:cTn id="60" dur="500"/>
                                        <p:tgtEl>
                                          <p:spTgt spid="3074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30746"/>
                                        </p:tgtEl>
                                        <p:attrNameLst>
                                          <p:attrName>style.visibility</p:attrName>
                                        </p:attrNameLst>
                                      </p:cBhvr>
                                      <p:to>
                                        <p:strVal val="visible"/>
                                      </p:to>
                                    </p:set>
                                    <p:animEffect transition="in" filter="checkerboard(across)">
                                      <p:cBhvr>
                                        <p:cTn id="63" dur="500"/>
                                        <p:tgtEl>
                                          <p:spTgt spid="30746"/>
                                        </p:tgtEl>
                                      </p:cBhvr>
                                    </p:animEffect>
                                  </p:childTnLst>
                                </p:cTn>
                              </p:par>
                              <p:par>
                                <p:cTn id="64" presetID="5" presetClass="entr" presetSubtype="10" fill="hold" nodeType="withEffect">
                                  <p:stCondLst>
                                    <p:cond delay="0"/>
                                  </p:stCondLst>
                                  <p:childTnLst>
                                    <p:set>
                                      <p:cBhvr>
                                        <p:cTn id="65" dur="1" fill="hold">
                                          <p:stCondLst>
                                            <p:cond delay="0"/>
                                          </p:stCondLst>
                                        </p:cTn>
                                        <p:tgtEl>
                                          <p:spTgt spid="30747"/>
                                        </p:tgtEl>
                                        <p:attrNameLst>
                                          <p:attrName>style.visibility</p:attrName>
                                        </p:attrNameLst>
                                      </p:cBhvr>
                                      <p:to>
                                        <p:strVal val="visible"/>
                                      </p:to>
                                    </p:set>
                                    <p:animEffect transition="in" filter="checkerboard(across)">
                                      <p:cBhvr>
                                        <p:cTn id="66" dur="500"/>
                                        <p:tgtEl>
                                          <p:spTgt spid="30747"/>
                                        </p:tgtEl>
                                      </p:cBhvr>
                                    </p:animEffect>
                                  </p:childTnLst>
                                </p:cTn>
                              </p:par>
                              <p:par>
                                <p:cTn id="67" presetID="5" presetClass="entr" presetSubtype="10" fill="hold" nodeType="withEffect">
                                  <p:stCondLst>
                                    <p:cond delay="0"/>
                                  </p:stCondLst>
                                  <p:childTnLst>
                                    <p:set>
                                      <p:cBhvr>
                                        <p:cTn id="68" dur="1" fill="hold">
                                          <p:stCondLst>
                                            <p:cond delay="0"/>
                                          </p:stCondLst>
                                        </p:cTn>
                                        <p:tgtEl>
                                          <p:spTgt spid="30750"/>
                                        </p:tgtEl>
                                        <p:attrNameLst>
                                          <p:attrName>style.visibility</p:attrName>
                                        </p:attrNameLst>
                                      </p:cBhvr>
                                      <p:to>
                                        <p:strVal val="visible"/>
                                      </p:to>
                                    </p:set>
                                    <p:animEffect transition="in" filter="checkerboard(across)">
                                      <p:cBhvr>
                                        <p:cTn id="69" dur="500"/>
                                        <p:tgtEl>
                                          <p:spTgt spid="30750"/>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30751"/>
                                        </p:tgtEl>
                                        <p:attrNameLst>
                                          <p:attrName>style.visibility</p:attrName>
                                        </p:attrNameLst>
                                      </p:cBhvr>
                                      <p:to>
                                        <p:strVal val="visible"/>
                                      </p:to>
                                    </p:set>
                                    <p:animEffect transition="in" filter="checkerboard(across)">
                                      <p:cBhvr>
                                        <p:cTn id="72" dur="500"/>
                                        <p:tgtEl>
                                          <p:spTgt spid="30751"/>
                                        </p:tgtEl>
                                      </p:cBhvr>
                                    </p:animEffect>
                                  </p:childTnLst>
                                </p:cTn>
                              </p:par>
                              <p:par>
                                <p:cTn id="73" presetID="5" presetClass="entr" presetSubtype="10" fill="hold" nodeType="withEffect">
                                  <p:stCondLst>
                                    <p:cond delay="0"/>
                                  </p:stCondLst>
                                  <p:childTnLst>
                                    <p:set>
                                      <p:cBhvr>
                                        <p:cTn id="74" dur="1" fill="hold">
                                          <p:stCondLst>
                                            <p:cond delay="0"/>
                                          </p:stCondLst>
                                        </p:cTn>
                                        <p:tgtEl>
                                          <p:spTgt spid="30753"/>
                                        </p:tgtEl>
                                        <p:attrNameLst>
                                          <p:attrName>style.visibility</p:attrName>
                                        </p:attrNameLst>
                                      </p:cBhvr>
                                      <p:to>
                                        <p:strVal val="visible"/>
                                      </p:to>
                                    </p:set>
                                    <p:animEffect transition="in" filter="checkerboard(across)">
                                      <p:cBhvr>
                                        <p:cTn id="75" dur="500"/>
                                        <p:tgtEl>
                                          <p:spTgt spid="30753"/>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30752"/>
                                        </p:tgtEl>
                                        <p:attrNameLst>
                                          <p:attrName>style.visibility</p:attrName>
                                        </p:attrNameLst>
                                      </p:cBhvr>
                                      <p:to>
                                        <p:strVal val="visible"/>
                                      </p:to>
                                    </p:set>
                                    <p:animEffect transition="in" filter="checkerboard(across)">
                                      <p:cBhvr>
                                        <p:cTn id="78" dur="500"/>
                                        <p:tgtEl>
                                          <p:spTgt spid="30752"/>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30768"/>
                                        </p:tgtEl>
                                        <p:attrNameLst>
                                          <p:attrName>style.visibility</p:attrName>
                                        </p:attrNameLst>
                                      </p:cBhvr>
                                      <p:to>
                                        <p:strVal val="visible"/>
                                      </p:to>
                                    </p:set>
                                    <p:animEffect transition="in" filter="checkerboard(across)">
                                      <p:cBhvr>
                                        <p:cTn id="81" dur="500"/>
                                        <p:tgtEl>
                                          <p:spTgt spid="30768"/>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30769"/>
                                        </p:tgtEl>
                                        <p:attrNameLst>
                                          <p:attrName>style.visibility</p:attrName>
                                        </p:attrNameLst>
                                      </p:cBhvr>
                                      <p:to>
                                        <p:strVal val="visible"/>
                                      </p:to>
                                    </p:set>
                                    <p:animEffect transition="in" filter="checkerboard(across)">
                                      <p:cBhvr>
                                        <p:cTn id="84" dur="500"/>
                                        <p:tgtEl>
                                          <p:spTgt spid="3076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30755"/>
                                        </p:tgtEl>
                                        <p:attrNameLst>
                                          <p:attrName>style.visibility</p:attrName>
                                        </p:attrNameLst>
                                      </p:cBhvr>
                                      <p:to>
                                        <p:strVal val="visible"/>
                                      </p:to>
                                    </p:set>
                                    <p:animEffect transition="in" filter="checkerboard(across)">
                                      <p:cBhvr>
                                        <p:cTn id="89" dur="500"/>
                                        <p:tgtEl>
                                          <p:spTgt spid="30755"/>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30756"/>
                                        </p:tgtEl>
                                        <p:attrNameLst>
                                          <p:attrName>style.visibility</p:attrName>
                                        </p:attrNameLst>
                                      </p:cBhvr>
                                      <p:to>
                                        <p:strVal val="visible"/>
                                      </p:to>
                                    </p:set>
                                    <p:animEffect transition="in" filter="checkerboard(across)">
                                      <p:cBhvr>
                                        <p:cTn id="92" dur="500"/>
                                        <p:tgtEl>
                                          <p:spTgt spid="30756"/>
                                        </p:tgtEl>
                                      </p:cBhvr>
                                    </p:animEffect>
                                  </p:childTnLst>
                                </p:cTn>
                              </p:par>
                              <p:par>
                                <p:cTn id="93" presetID="5" presetClass="entr" presetSubtype="10" fill="hold" nodeType="withEffect">
                                  <p:stCondLst>
                                    <p:cond delay="0"/>
                                  </p:stCondLst>
                                  <p:childTnLst>
                                    <p:set>
                                      <p:cBhvr>
                                        <p:cTn id="94" dur="1" fill="hold">
                                          <p:stCondLst>
                                            <p:cond delay="0"/>
                                          </p:stCondLst>
                                        </p:cTn>
                                        <p:tgtEl>
                                          <p:spTgt spid="30757"/>
                                        </p:tgtEl>
                                        <p:attrNameLst>
                                          <p:attrName>style.visibility</p:attrName>
                                        </p:attrNameLst>
                                      </p:cBhvr>
                                      <p:to>
                                        <p:strVal val="visible"/>
                                      </p:to>
                                    </p:set>
                                    <p:animEffect transition="in" filter="checkerboard(across)">
                                      <p:cBhvr>
                                        <p:cTn id="95" dur="500"/>
                                        <p:tgtEl>
                                          <p:spTgt spid="30757"/>
                                        </p:tgtEl>
                                      </p:cBhvr>
                                    </p:animEffect>
                                  </p:childTnLst>
                                </p:cTn>
                              </p:par>
                              <p:par>
                                <p:cTn id="96" presetID="5" presetClass="entr" presetSubtype="10" fill="hold" nodeType="withEffect">
                                  <p:stCondLst>
                                    <p:cond delay="0"/>
                                  </p:stCondLst>
                                  <p:childTnLst>
                                    <p:set>
                                      <p:cBhvr>
                                        <p:cTn id="97" dur="1" fill="hold">
                                          <p:stCondLst>
                                            <p:cond delay="0"/>
                                          </p:stCondLst>
                                        </p:cTn>
                                        <p:tgtEl>
                                          <p:spTgt spid="30759"/>
                                        </p:tgtEl>
                                        <p:attrNameLst>
                                          <p:attrName>style.visibility</p:attrName>
                                        </p:attrNameLst>
                                      </p:cBhvr>
                                      <p:to>
                                        <p:strVal val="visible"/>
                                      </p:to>
                                    </p:set>
                                    <p:animEffect transition="in" filter="checkerboard(across)">
                                      <p:cBhvr>
                                        <p:cTn id="98" dur="500"/>
                                        <p:tgtEl>
                                          <p:spTgt spid="30759"/>
                                        </p:tgtEl>
                                      </p:cBhvr>
                                    </p:animEffect>
                                  </p:childTnLst>
                                </p:cTn>
                              </p:par>
                              <p:par>
                                <p:cTn id="99" presetID="5" presetClass="entr" presetSubtype="10" fill="hold" nodeType="withEffect">
                                  <p:stCondLst>
                                    <p:cond delay="0"/>
                                  </p:stCondLst>
                                  <p:childTnLst>
                                    <p:set>
                                      <p:cBhvr>
                                        <p:cTn id="100" dur="1" fill="hold">
                                          <p:stCondLst>
                                            <p:cond delay="0"/>
                                          </p:stCondLst>
                                        </p:cTn>
                                        <p:tgtEl>
                                          <p:spTgt spid="30760"/>
                                        </p:tgtEl>
                                        <p:attrNameLst>
                                          <p:attrName>style.visibility</p:attrName>
                                        </p:attrNameLst>
                                      </p:cBhvr>
                                      <p:to>
                                        <p:strVal val="visible"/>
                                      </p:to>
                                    </p:set>
                                    <p:animEffect transition="in" filter="checkerboard(across)">
                                      <p:cBhvr>
                                        <p:cTn id="101" dur="500"/>
                                        <p:tgtEl>
                                          <p:spTgt spid="30760"/>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30761"/>
                                        </p:tgtEl>
                                        <p:attrNameLst>
                                          <p:attrName>style.visibility</p:attrName>
                                        </p:attrNameLst>
                                      </p:cBhvr>
                                      <p:to>
                                        <p:strVal val="visible"/>
                                      </p:to>
                                    </p:set>
                                    <p:animEffect transition="in" filter="checkerboard(across)">
                                      <p:cBhvr>
                                        <p:cTn id="104" dur="500"/>
                                        <p:tgtEl>
                                          <p:spTgt spid="30761"/>
                                        </p:tgtEl>
                                      </p:cBhvr>
                                    </p:animEffect>
                                  </p:childTnLst>
                                </p:cTn>
                              </p:par>
                              <p:par>
                                <p:cTn id="105" presetID="5" presetClass="entr" presetSubtype="10" fill="hold" grpId="0" nodeType="withEffect">
                                  <p:stCondLst>
                                    <p:cond delay="0"/>
                                  </p:stCondLst>
                                  <p:childTnLst>
                                    <p:set>
                                      <p:cBhvr>
                                        <p:cTn id="106" dur="1" fill="hold">
                                          <p:stCondLst>
                                            <p:cond delay="0"/>
                                          </p:stCondLst>
                                        </p:cTn>
                                        <p:tgtEl>
                                          <p:spTgt spid="30762"/>
                                        </p:tgtEl>
                                        <p:attrNameLst>
                                          <p:attrName>style.visibility</p:attrName>
                                        </p:attrNameLst>
                                      </p:cBhvr>
                                      <p:to>
                                        <p:strVal val="visible"/>
                                      </p:to>
                                    </p:set>
                                    <p:animEffect transition="in" filter="checkerboard(across)">
                                      <p:cBhvr>
                                        <p:cTn id="107" dur="500"/>
                                        <p:tgtEl>
                                          <p:spTgt spid="30762"/>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30763"/>
                                        </p:tgtEl>
                                        <p:attrNameLst>
                                          <p:attrName>style.visibility</p:attrName>
                                        </p:attrNameLst>
                                      </p:cBhvr>
                                      <p:to>
                                        <p:strVal val="visible"/>
                                      </p:to>
                                    </p:set>
                                    <p:animEffect transition="in" filter="checkerboard(across)">
                                      <p:cBhvr>
                                        <p:cTn id="110" dur="500"/>
                                        <p:tgtEl>
                                          <p:spTgt spid="30763"/>
                                        </p:tgtEl>
                                      </p:cBhvr>
                                    </p:animEffect>
                                  </p:childTnLst>
                                </p:cTn>
                              </p:par>
                              <p:par>
                                <p:cTn id="111" presetID="5" presetClass="entr" presetSubtype="10" fill="hold" nodeType="withEffect">
                                  <p:stCondLst>
                                    <p:cond delay="0"/>
                                  </p:stCondLst>
                                  <p:childTnLst>
                                    <p:set>
                                      <p:cBhvr>
                                        <p:cTn id="112" dur="1" fill="hold">
                                          <p:stCondLst>
                                            <p:cond delay="0"/>
                                          </p:stCondLst>
                                        </p:cTn>
                                        <p:tgtEl>
                                          <p:spTgt spid="30764"/>
                                        </p:tgtEl>
                                        <p:attrNameLst>
                                          <p:attrName>style.visibility</p:attrName>
                                        </p:attrNameLst>
                                      </p:cBhvr>
                                      <p:to>
                                        <p:strVal val="visible"/>
                                      </p:to>
                                    </p:set>
                                    <p:animEffect transition="in" filter="checkerboard(across)">
                                      <p:cBhvr>
                                        <p:cTn id="113" dur="500"/>
                                        <p:tgtEl>
                                          <p:spTgt spid="30764"/>
                                        </p:tgtEl>
                                      </p:cBhvr>
                                    </p:animEffect>
                                  </p:childTnLst>
                                </p:cTn>
                              </p:par>
                              <p:par>
                                <p:cTn id="114" presetID="5" presetClass="entr" presetSubtype="10" fill="hold" nodeType="withEffect">
                                  <p:stCondLst>
                                    <p:cond delay="0"/>
                                  </p:stCondLst>
                                  <p:childTnLst>
                                    <p:set>
                                      <p:cBhvr>
                                        <p:cTn id="115" dur="1" fill="hold">
                                          <p:stCondLst>
                                            <p:cond delay="0"/>
                                          </p:stCondLst>
                                        </p:cTn>
                                        <p:tgtEl>
                                          <p:spTgt spid="30765"/>
                                        </p:tgtEl>
                                        <p:attrNameLst>
                                          <p:attrName>style.visibility</p:attrName>
                                        </p:attrNameLst>
                                      </p:cBhvr>
                                      <p:to>
                                        <p:strVal val="visible"/>
                                      </p:to>
                                    </p:set>
                                    <p:animEffect transition="in" filter="checkerboard(across)">
                                      <p:cBhvr>
                                        <p:cTn id="116" dur="500"/>
                                        <p:tgtEl>
                                          <p:spTgt spid="30765"/>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30758"/>
                                        </p:tgtEl>
                                        <p:attrNameLst>
                                          <p:attrName>style.visibility</p:attrName>
                                        </p:attrNameLst>
                                      </p:cBhvr>
                                      <p:to>
                                        <p:strVal val="visible"/>
                                      </p:to>
                                    </p:set>
                                    <p:animEffect transition="in" filter="checkerboard(across)">
                                      <p:cBhvr>
                                        <p:cTn id="119" dur="500"/>
                                        <p:tgtEl>
                                          <p:spTgt spid="3075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30770"/>
                                        </p:tgtEl>
                                        <p:attrNameLst>
                                          <p:attrName>style.visibility</p:attrName>
                                        </p:attrNameLst>
                                      </p:cBhvr>
                                      <p:to>
                                        <p:strVal val="visible"/>
                                      </p:to>
                                    </p:set>
                                    <p:animEffect transition="in" filter="checkerboard(across)">
                                      <p:cBhvr>
                                        <p:cTn id="124" dur="500"/>
                                        <p:tgtEl>
                                          <p:spTgt spid="30770"/>
                                        </p:tgtEl>
                                      </p:cBhvr>
                                    </p:animEffect>
                                  </p:childTnLst>
                                </p:cTn>
                              </p:par>
                              <p:par>
                                <p:cTn id="125" presetID="5" presetClass="entr" presetSubtype="10" fill="hold" nodeType="withEffect">
                                  <p:stCondLst>
                                    <p:cond delay="0"/>
                                  </p:stCondLst>
                                  <p:childTnLst>
                                    <p:set>
                                      <p:cBhvr>
                                        <p:cTn id="126" dur="1" fill="hold">
                                          <p:stCondLst>
                                            <p:cond delay="0"/>
                                          </p:stCondLst>
                                        </p:cTn>
                                        <p:tgtEl>
                                          <p:spTgt spid="84"/>
                                        </p:tgtEl>
                                        <p:attrNameLst>
                                          <p:attrName>style.visibility</p:attrName>
                                        </p:attrNameLst>
                                      </p:cBhvr>
                                      <p:to>
                                        <p:strVal val="visible"/>
                                      </p:to>
                                    </p:set>
                                    <p:animEffect transition="in" filter="checkerboard(across)">
                                      <p:cBhvr>
                                        <p:cTn id="127" dur="500"/>
                                        <p:tgtEl>
                                          <p:spTgt spid="84"/>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30778"/>
                                        </p:tgtEl>
                                        <p:attrNameLst>
                                          <p:attrName>style.visibility</p:attrName>
                                        </p:attrNameLst>
                                      </p:cBhvr>
                                      <p:to>
                                        <p:strVal val="visible"/>
                                      </p:to>
                                    </p:set>
                                    <p:animEffect transition="in" filter="checkerboard(across)">
                                      <p:cBhvr>
                                        <p:cTn id="130" dur="500"/>
                                        <p:tgtEl>
                                          <p:spTgt spid="30778"/>
                                        </p:tgtEl>
                                      </p:cBhvr>
                                    </p:animEffect>
                                  </p:childTnLst>
                                </p:cTn>
                              </p:par>
                              <p:par>
                                <p:cTn id="131" presetID="5" presetClass="entr" presetSubtype="10" fill="hold" grpId="0" nodeType="withEffect">
                                  <p:stCondLst>
                                    <p:cond delay="0"/>
                                  </p:stCondLst>
                                  <p:childTnLst>
                                    <p:set>
                                      <p:cBhvr>
                                        <p:cTn id="132" dur="1" fill="hold">
                                          <p:stCondLst>
                                            <p:cond delay="0"/>
                                          </p:stCondLst>
                                        </p:cTn>
                                        <p:tgtEl>
                                          <p:spTgt spid="30780"/>
                                        </p:tgtEl>
                                        <p:attrNameLst>
                                          <p:attrName>style.visibility</p:attrName>
                                        </p:attrNameLst>
                                      </p:cBhvr>
                                      <p:to>
                                        <p:strVal val="visible"/>
                                      </p:to>
                                    </p:set>
                                    <p:animEffect transition="in" filter="checkerboard(across)">
                                      <p:cBhvr>
                                        <p:cTn id="133" dur="500"/>
                                        <p:tgtEl>
                                          <p:spTgt spid="30780"/>
                                        </p:tgtEl>
                                      </p:cBhvr>
                                    </p:animEffect>
                                  </p:childTnLst>
                                </p:cTn>
                              </p:par>
                              <p:par>
                                <p:cTn id="134" presetID="5" presetClass="entr" presetSubtype="10" fill="hold" grpId="0" nodeType="withEffect">
                                  <p:stCondLst>
                                    <p:cond delay="0"/>
                                  </p:stCondLst>
                                  <p:childTnLst>
                                    <p:set>
                                      <p:cBhvr>
                                        <p:cTn id="135" dur="1" fill="hold">
                                          <p:stCondLst>
                                            <p:cond delay="0"/>
                                          </p:stCondLst>
                                        </p:cTn>
                                        <p:tgtEl>
                                          <p:spTgt spid="30782"/>
                                        </p:tgtEl>
                                        <p:attrNameLst>
                                          <p:attrName>style.visibility</p:attrName>
                                        </p:attrNameLst>
                                      </p:cBhvr>
                                      <p:to>
                                        <p:strVal val="visible"/>
                                      </p:to>
                                    </p:set>
                                    <p:animEffect transition="in" filter="checkerboard(across)">
                                      <p:cBhvr>
                                        <p:cTn id="136" dur="500"/>
                                        <p:tgtEl>
                                          <p:spTgt spid="30782"/>
                                        </p:tgtEl>
                                      </p:cBhvr>
                                    </p:animEffect>
                                  </p:childTnLst>
                                </p:cTn>
                              </p:par>
                              <p:par>
                                <p:cTn id="137" presetID="5" presetClass="entr" presetSubtype="10" fill="hold" nodeType="withEffect">
                                  <p:stCondLst>
                                    <p:cond delay="0"/>
                                  </p:stCondLst>
                                  <p:childTnLst>
                                    <p:set>
                                      <p:cBhvr>
                                        <p:cTn id="138" dur="1" fill="hold">
                                          <p:stCondLst>
                                            <p:cond delay="0"/>
                                          </p:stCondLst>
                                        </p:cTn>
                                        <p:tgtEl>
                                          <p:spTgt spid="110"/>
                                        </p:tgtEl>
                                        <p:attrNameLst>
                                          <p:attrName>style.visibility</p:attrName>
                                        </p:attrNameLst>
                                      </p:cBhvr>
                                      <p:to>
                                        <p:strVal val="visible"/>
                                      </p:to>
                                    </p:set>
                                    <p:animEffect transition="in" filter="checkerboard(across)">
                                      <p:cBhvr>
                                        <p:cTn id="139" dur="500"/>
                                        <p:tgtEl>
                                          <p:spTgt spid="110"/>
                                        </p:tgtEl>
                                      </p:cBhvr>
                                    </p:animEffect>
                                  </p:childTnLst>
                                </p:cTn>
                              </p:par>
                              <p:par>
                                <p:cTn id="140" presetID="5" presetClass="entr" presetSubtype="10" fill="hold" grpId="0" nodeType="withEffect">
                                  <p:stCondLst>
                                    <p:cond delay="0"/>
                                  </p:stCondLst>
                                  <p:childTnLst>
                                    <p:set>
                                      <p:cBhvr>
                                        <p:cTn id="141" dur="1" fill="hold">
                                          <p:stCondLst>
                                            <p:cond delay="0"/>
                                          </p:stCondLst>
                                        </p:cTn>
                                        <p:tgtEl>
                                          <p:spTgt spid="30777"/>
                                        </p:tgtEl>
                                        <p:attrNameLst>
                                          <p:attrName>style.visibility</p:attrName>
                                        </p:attrNameLst>
                                      </p:cBhvr>
                                      <p:to>
                                        <p:strVal val="visible"/>
                                      </p:to>
                                    </p:set>
                                    <p:animEffect transition="in" filter="checkerboard(across)">
                                      <p:cBhvr>
                                        <p:cTn id="142" dur="500"/>
                                        <p:tgtEl>
                                          <p:spTgt spid="30777"/>
                                        </p:tgtEl>
                                      </p:cBhvr>
                                    </p:animEffect>
                                  </p:childTnLst>
                                </p:cTn>
                              </p:par>
                              <p:par>
                                <p:cTn id="143" presetID="5" presetClass="entr" presetSubtype="10" fill="hold" nodeType="withEffect">
                                  <p:stCondLst>
                                    <p:cond delay="0"/>
                                  </p:stCondLst>
                                  <p:childTnLst>
                                    <p:set>
                                      <p:cBhvr>
                                        <p:cTn id="144" dur="1" fill="hold">
                                          <p:stCondLst>
                                            <p:cond delay="0"/>
                                          </p:stCondLst>
                                        </p:cTn>
                                        <p:tgtEl>
                                          <p:spTgt spid="93"/>
                                        </p:tgtEl>
                                        <p:attrNameLst>
                                          <p:attrName>style.visibility</p:attrName>
                                        </p:attrNameLst>
                                      </p:cBhvr>
                                      <p:to>
                                        <p:strVal val="visible"/>
                                      </p:to>
                                    </p:set>
                                    <p:animEffect transition="in" filter="checkerboard(across)">
                                      <p:cBhvr>
                                        <p:cTn id="145" dur="500"/>
                                        <p:tgtEl>
                                          <p:spTgt spid="93"/>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30773"/>
                                        </p:tgtEl>
                                        <p:attrNameLst>
                                          <p:attrName>style.visibility</p:attrName>
                                        </p:attrNameLst>
                                      </p:cBhvr>
                                      <p:to>
                                        <p:strVal val="visible"/>
                                      </p:to>
                                    </p:set>
                                    <p:animEffect transition="in" filter="checkerboard(across)">
                                      <p:cBhvr>
                                        <p:cTn id="148" dur="500"/>
                                        <p:tgtEl>
                                          <p:spTgt spid="30773"/>
                                        </p:tgtEl>
                                      </p:cBhvr>
                                    </p:animEffect>
                                  </p:childTnLst>
                                </p:cTn>
                              </p:par>
                              <p:par>
                                <p:cTn id="149" presetID="5" presetClass="entr" presetSubtype="10" fill="hold" nodeType="withEffect">
                                  <p:stCondLst>
                                    <p:cond delay="0"/>
                                  </p:stCondLst>
                                  <p:childTnLst>
                                    <p:set>
                                      <p:cBhvr>
                                        <p:cTn id="150" dur="1" fill="hold">
                                          <p:stCondLst>
                                            <p:cond delay="0"/>
                                          </p:stCondLst>
                                        </p:cTn>
                                        <p:tgtEl>
                                          <p:spTgt spid="96"/>
                                        </p:tgtEl>
                                        <p:attrNameLst>
                                          <p:attrName>style.visibility</p:attrName>
                                        </p:attrNameLst>
                                      </p:cBhvr>
                                      <p:to>
                                        <p:strVal val="visible"/>
                                      </p:to>
                                    </p:set>
                                    <p:animEffect transition="in" filter="checkerboard(across)">
                                      <p:cBhvr>
                                        <p:cTn id="151" dur="500"/>
                                        <p:tgtEl>
                                          <p:spTgt spid="96"/>
                                        </p:tgtEl>
                                      </p:cBhvr>
                                    </p:animEffect>
                                  </p:childTnLst>
                                </p:cTn>
                              </p:par>
                              <p:par>
                                <p:cTn id="152" presetID="5" presetClass="entr" presetSubtype="10" fill="hold" nodeType="withEffect">
                                  <p:stCondLst>
                                    <p:cond delay="0"/>
                                  </p:stCondLst>
                                  <p:childTnLst>
                                    <p:set>
                                      <p:cBhvr>
                                        <p:cTn id="153" dur="1" fill="hold">
                                          <p:stCondLst>
                                            <p:cond delay="0"/>
                                          </p:stCondLst>
                                        </p:cTn>
                                        <p:tgtEl>
                                          <p:spTgt spid="88"/>
                                        </p:tgtEl>
                                        <p:attrNameLst>
                                          <p:attrName>style.visibility</p:attrName>
                                        </p:attrNameLst>
                                      </p:cBhvr>
                                      <p:to>
                                        <p:strVal val="visible"/>
                                      </p:to>
                                    </p:set>
                                    <p:animEffect transition="in" filter="checkerboard(across)">
                                      <p:cBhvr>
                                        <p:cTn id="154" dur="500"/>
                                        <p:tgtEl>
                                          <p:spTgt spid="88"/>
                                        </p:tgtEl>
                                      </p:cBhvr>
                                    </p:animEffect>
                                  </p:childTnLst>
                                </p:cTn>
                              </p:par>
                              <p:par>
                                <p:cTn id="155" presetID="5" presetClass="entr" presetSubtype="10" fill="hold" grpId="0" nodeType="withEffect">
                                  <p:stCondLst>
                                    <p:cond delay="0"/>
                                  </p:stCondLst>
                                  <p:childTnLst>
                                    <p:set>
                                      <p:cBhvr>
                                        <p:cTn id="156" dur="1" fill="hold">
                                          <p:stCondLst>
                                            <p:cond delay="0"/>
                                          </p:stCondLst>
                                        </p:cTn>
                                        <p:tgtEl>
                                          <p:spTgt spid="30776"/>
                                        </p:tgtEl>
                                        <p:attrNameLst>
                                          <p:attrName>style.visibility</p:attrName>
                                        </p:attrNameLst>
                                      </p:cBhvr>
                                      <p:to>
                                        <p:strVal val="visible"/>
                                      </p:to>
                                    </p:set>
                                    <p:animEffect transition="in" filter="checkerboard(across)">
                                      <p:cBhvr>
                                        <p:cTn id="157" dur="500"/>
                                        <p:tgtEl>
                                          <p:spTgt spid="30776"/>
                                        </p:tgtEl>
                                      </p:cBhvr>
                                    </p:animEffect>
                                  </p:childTnLst>
                                </p:cTn>
                              </p:par>
                              <p:par>
                                <p:cTn id="158" presetID="5" presetClass="entr" presetSubtype="10" fill="hold" grpId="0" nodeType="withEffect">
                                  <p:stCondLst>
                                    <p:cond delay="0"/>
                                  </p:stCondLst>
                                  <p:childTnLst>
                                    <p:set>
                                      <p:cBhvr>
                                        <p:cTn id="159" dur="1" fill="hold">
                                          <p:stCondLst>
                                            <p:cond delay="0"/>
                                          </p:stCondLst>
                                        </p:cTn>
                                        <p:tgtEl>
                                          <p:spTgt spid="30754"/>
                                        </p:tgtEl>
                                        <p:attrNameLst>
                                          <p:attrName>style.visibility</p:attrName>
                                        </p:attrNameLst>
                                      </p:cBhvr>
                                      <p:to>
                                        <p:strVal val="visible"/>
                                      </p:to>
                                    </p:set>
                                    <p:animEffect transition="in" filter="checkerboard(across)">
                                      <p:cBhvr>
                                        <p:cTn id="160" dur="500"/>
                                        <p:tgtEl>
                                          <p:spTgt spid="30754"/>
                                        </p:tgtEl>
                                      </p:cBhvr>
                                    </p:animEffect>
                                  </p:childTnLst>
                                </p:cTn>
                              </p:par>
                              <p:par>
                                <p:cTn id="161" presetID="5" presetClass="entr" presetSubtype="10" fill="hold" grpId="0" nodeType="withEffect">
                                  <p:stCondLst>
                                    <p:cond delay="0"/>
                                  </p:stCondLst>
                                  <p:childTnLst>
                                    <p:set>
                                      <p:cBhvr>
                                        <p:cTn id="162" dur="1" fill="hold">
                                          <p:stCondLst>
                                            <p:cond delay="0"/>
                                          </p:stCondLst>
                                        </p:cTn>
                                        <p:tgtEl>
                                          <p:spTgt spid="30779"/>
                                        </p:tgtEl>
                                        <p:attrNameLst>
                                          <p:attrName>style.visibility</p:attrName>
                                        </p:attrNameLst>
                                      </p:cBhvr>
                                      <p:to>
                                        <p:strVal val="visible"/>
                                      </p:to>
                                    </p:set>
                                    <p:animEffect transition="in" filter="checkerboard(across)">
                                      <p:cBhvr>
                                        <p:cTn id="163" dur="500"/>
                                        <p:tgtEl>
                                          <p:spTgt spid="30779"/>
                                        </p:tgtEl>
                                      </p:cBhvr>
                                    </p:animEffect>
                                  </p:childTnLst>
                                </p:cTn>
                              </p:par>
                              <p:par>
                                <p:cTn id="164" presetID="5" presetClass="entr" presetSubtype="10" fill="hold" nodeType="withEffect">
                                  <p:stCondLst>
                                    <p:cond delay="0"/>
                                  </p:stCondLst>
                                  <p:childTnLst>
                                    <p:set>
                                      <p:cBhvr>
                                        <p:cTn id="165" dur="1" fill="hold">
                                          <p:stCondLst>
                                            <p:cond delay="0"/>
                                          </p:stCondLst>
                                        </p:cTn>
                                        <p:tgtEl>
                                          <p:spTgt spid="105"/>
                                        </p:tgtEl>
                                        <p:attrNameLst>
                                          <p:attrName>style.visibility</p:attrName>
                                        </p:attrNameLst>
                                      </p:cBhvr>
                                      <p:to>
                                        <p:strVal val="visible"/>
                                      </p:to>
                                    </p:set>
                                    <p:animEffect transition="in" filter="checkerboard(across)">
                                      <p:cBhvr>
                                        <p:cTn id="166" dur="500"/>
                                        <p:tgtEl>
                                          <p:spTgt spid="105"/>
                                        </p:tgtEl>
                                      </p:cBhvr>
                                    </p:animEffect>
                                  </p:childTnLst>
                                </p:cTn>
                              </p:par>
                              <p:par>
                                <p:cTn id="167" presetID="5" presetClass="entr" presetSubtype="10" fill="hold" grpId="0" nodeType="withEffect">
                                  <p:stCondLst>
                                    <p:cond delay="0"/>
                                  </p:stCondLst>
                                  <p:childTnLst>
                                    <p:set>
                                      <p:cBhvr>
                                        <p:cTn id="168" dur="1" fill="hold">
                                          <p:stCondLst>
                                            <p:cond delay="0"/>
                                          </p:stCondLst>
                                        </p:cTn>
                                        <p:tgtEl>
                                          <p:spTgt spid="64"/>
                                        </p:tgtEl>
                                        <p:attrNameLst>
                                          <p:attrName>style.visibility</p:attrName>
                                        </p:attrNameLst>
                                      </p:cBhvr>
                                      <p:to>
                                        <p:strVal val="visible"/>
                                      </p:to>
                                    </p:set>
                                    <p:animEffect transition="in" filter="checkerboard(across)">
                                      <p:cBhvr>
                                        <p:cTn id="169" dur="500"/>
                                        <p:tgtEl>
                                          <p:spTgt spid="64"/>
                                        </p:tgtEl>
                                      </p:cBhvr>
                                    </p:animEffect>
                                  </p:childTnLst>
                                </p:cTn>
                              </p:par>
                              <p:par>
                                <p:cTn id="170" presetID="5" presetClass="entr" presetSubtype="10" fill="hold" nodeType="withEffect">
                                  <p:stCondLst>
                                    <p:cond delay="0"/>
                                  </p:stCondLst>
                                  <p:childTnLst>
                                    <p:set>
                                      <p:cBhvr>
                                        <p:cTn id="171" dur="1" fill="hold">
                                          <p:stCondLst>
                                            <p:cond delay="0"/>
                                          </p:stCondLst>
                                        </p:cTn>
                                        <p:tgtEl>
                                          <p:spTgt spid="65"/>
                                        </p:tgtEl>
                                        <p:attrNameLst>
                                          <p:attrName>style.visibility</p:attrName>
                                        </p:attrNameLst>
                                      </p:cBhvr>
                                      <p:to>
                                        <p:strVal val="visible"/>
                                      </p:to>
                                    </p:set>
                                    <p:animEffect transition="in" filter="checkerboard(across)">
                                      <p:cBhvr>
                                        <p:cTn id="1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animBg="1"/>
      <p:bldP spid="30731" grpId="0" animBg="1"/>
      <p:bldP spid="30733" grpId="0" animBg="1"/>
      <p:bldP spid="30735" grpId="0" animBg="1"/>
      <p:bldP spid="30737" grpId="0" animBg="1"/>
      <p:bldP spid="30740" grpId="0" animBg="1"/>
      <p:bldP spid="30741" grpId="0" animBg="1"/>
      <p:bldP spid="30745" grpId="0" animBg="1"/>
      <p:bldP spid="30746" grpId="0" animBg="1"/>
      <p:bldP spid="30751" grpId="0" animBg="1"/>
      <p:bldP spid="30752" grpId="0" animBg="1"/>
      <p:bldP spid="30754" grpId="0" animBg="1"/>
      <p:bldP spid="30755" grpId="0" animBg="1"/>
      <p:bldP spid="30756" grpId="0" animBg="1"/>
      <p:bldP spid="30758" grpId="0" animBg="1"/>
      <p:bldP spid="30761" grpId="0" animBg="1"/>
      <p:bldP spid="30762" grpId="0" animBg="1"/>
      <p:bldP spid="30763" grpId="0" animBg="1"/>
      <p:bldP spid="30766" grpId="0"/>
      <p:bldP spid="30767" grpId="0"/>
      <p:bldP spid="30768" grpId="0"/>
      <p:bldP spid="30769" grpId="0"/>
      <p:bldP spid="30770" grpId="0" animBg="1"/>
      <p:bldP spid="30773" grpId="0" animBg="1"/>
      <p:bldP spid="30776" grpId="0"/>
      <p:bldP spid="30777" grpId="0"/>
      <p:bldP spid="30778" grpId="0"/>
      <p:bldP spid="30779" grpId="0"/>
      <p:bldP spid="30780" grpId="0" animBg="1"/>
      <p:bldP spid="30782" grpId="0" animBg="1"/>
      <p:bldP spid="6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İçerik Yer Tutucusu"/>
          <p:cNvSpPr>
            <a:spLocks noGrp="1"/>
          </p:cNvSpPr>
          <p:nvPr>
            <p:ph idx="1"/>
          </p:nvPr>
        </p:nvSpPr>
        <p:spPr>
          <a:xfrm>
            <a:off x="4467317" y="926965"/>
            <a:ext cx="7624763" cy="5616575"/>
          </a:xfrm>
        </p:spPr>
        <p:txBody>
          <a:bodyPr>
            <a:normAutofit fontScale="92500"/>
          </a:bodyPr>
          <a:lstStyle/>
          <a:p>
            <a:pPr eaLnBrk="1" hangingPunct="1"/>
            <a:r>
              <a:rPr lang="tr-TR" altLang="tr-TR" sz="2800"/>
              <a:t>ÜRÜNLER(</a:t>
            </a:r>
            <a:r>
              <a:rPr lang="tr-TR" altLang="tr-TR" sz="2800" u="sng"/>
              <a:t>Ürün ID</a:t>
            </a:r>
            <a:r>
              <a:rPr lang="tr-TR" altLang="tr-TR" sz="2800"/>
              <a:t>, Ürün Adı, Alış Fiyatı, Satış 			Fiyatı, Kategori ID, Firma ID)</a:t>
            </a:r>
          </a:p>
          <a:p>
            <a:pPr eaLnBrk="1" hangingPunct="1"/>
            <a:r>
              <a:rPr lang="tr-TR" altLang="tr-TR" sz="2800"/>
              <a:t>KATEGORİLER(</a:t>
            </a:r>
            <a:r>
              <a:rPr lang="tr-TR" altLang="tr-TR" sz="2800" u="sng"/>
              <a:t>Kategori ID</a:t>
            </a:r>
            <a:r>
              <a:rPr lang="tr-TR" altLang="tr-TR" sz="2800"/>
              <a:t>, Kategori Adı, KDV 							Oranı)</a:t>
            </a:r>
          </a:p>
          <a:p>
            <a:pPr eaLnBrk="1" hangingPunct="1"/>
            <a:r>
              <a:rPr lang="tr-TR" altLang="tr-TR" sz="2800"/>
              <a:t>FİRMALAR(</a:t>
            </a:r>
            <a:r>
              <a:rPr lang="tr-TR" altLang="tr-TR" sz="2800" u="sng"/>
              <a:t>Firma ID</a:t>
            </a:r>
            <a:r>
              <a:rPr lang="tr-TR" altLang="tr-TR" sz="2800"/>
              <a:t>, Firma Adı, Telefon, Adres)</a:t>
            </a:r>
          </a:p>
          <a:p>
            <a:pPr eaLnBrk="1" hangingPunct="1"/>
            <a:r>
              <a:rPr lang="tr-TR" altLang="tr-TR" sz="2800"/>
              <a:t>MÜŞTERİLER(</a:t>
            </a:r>
            <a:r>
              <a:rPr lang="tr-TR" altLang="tr-TR" sz="2800" u="sng"/>
              <a:t>Müşteri ID</a:t>
            </a:r>
            <a:r>
              <a:rPr lang="tr-TR" altLang="tr-TR" sz="2800"/>
              <a:t>, Adı, Soyadı, Adresi, 							Telefonu)</a:t>
            </a:r>
          </a:p>
          <a:p>
            <a:pPr eaLnBrk="1" hangingPunct="1"/>
            <a:r>
              <a:rPr lang="tr-TR" altLang="tr-TR" sz="2800"/>
              <a:t>SİPARİŞLER(</a:t>
            </a:r>
            <a:r>
              <a:rPr lang="tr-TR" altLang="tr-TR" sz="2800" u="sng"/>
              <a:t>Sipariş ID</a:t>
            </a:r>
            <a:r>
              <a:rPr lang="tr-TR" altLang="tr-TR" sz="2800"/>
              <a:t>, Müşteri ID, Tarih)</a:t>
            </a:r>
          </a:p>
          <a:p>
            <a:pPr eaLnBrk="1" hangingPunct="1"/>
            <a:r>
              <a:rPr lang="tr-TR" altLang="tr-TR" sz="2800"/>
              <a:t>SİPARİŞ_DETAY(</a:t>
            </a:r>
            <a:r>
              <a:rPr lang="tr-TR" altLang="tr-TR" sz="2800" u="sng"/>
              <a:t>Sipariş ID</a:t>
            </a:r>
            <a:r>
              <a:rPr lang="tr-TR" altLang="tr-TR" sz="2800"/>
              <a:t>, </a:t>
            </a:r>
            <a:r>
              <a:rPr lang="tr-TR" altLang="tr-TR" sz="2800" u="sng"/>
              <a:t>Ürün ID</a:t>
            </a:r>
            <a:r>
              <a:rPr lang="tr-TR" altLang="tr-TR" sz="2800"/>
              <a:t>, Adet)</a:t>
            </a:r>
          </a:p>
        </p:txBody>
      </p:sp>
      <p:sp>
        <p:nvSpPr>
          <p:cNvPr id="37891" name="1 Başlık"/>
          <p:cNvSpPr>
            <a:spLocks noGrp="1"/>
          </p:cNvSpPr>
          <p:nvPr>
            <p:ph type="title"/>
          </p:nvPr>
        </p:nvSpPr>
        <p:spPr/>
        <p:txBody>
          <a:bodyPr/>
          <a:lstStyle/>
          <a:p>
            <a:pPr eaLnBrk="1" hangingPunct="1"/>
            <a:r>
              <a:rPr lang="tr-TR" altLang="tr-TR" smtClean="0"/>
              <a:t>İlişkisel Veri Modeli Gösterimi</a:t>
            </a:r>
          </a:p>
        </p:txBody>
      </p:sp>
    </p:spTree>
    <p:extLst>
      <p:ext uri="{BB962C8B-B14F-4D97-AF65-F5344CB8AC3E}">
        <p14:creationId xmlns:p14="http://schemas.microsoft.com/office/powerpoint/2010/main" val="5624134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Başlık"/>
          <p:cNvSpPr>
            <a:spLocks noGrp="1"/>
          </p:cNvSpPr>
          <p:nvPr>
            <p:ph type="title"/>
          </p:nvPr>
        </p:nvSpPr>
        <p:spPr/>
        <p:txBody>
          <a:bodyPr/>
          <a:lstStyle/>
          <a:p>
            <a:pPr eaLnBrk="1" hangingPunct="1"/>
            <a:r>
              <a:rPr lang="tr-TR" altLang="tr-TR" smtClean="0"/>
              <a:t>İlişkilerin Tablolar ile Gösterimi</a:t>
            </a: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211" y="1729760"/>
            <a:ext cx="7304588" cy="34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80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KAYNAKLAR:</a:t>
            </a:r>
          </a:p>
          <a:p>
            <a:r>
              <a:rPr lang="en-US" dirty="0"/>
              <a:t>Introducing Microsoft SQL Server 2012 by Ross Mistry and </a:t>
            </a:r>
            <a:r>
              <a:rPr lang="en-US" dirty="0" err="1"/>
              <a:t>Stacia</a:t>
            </a:r>
            <a:r>
              <a:rPr lang="en-US" dirty="0"/>
              <a:t> </a:t>
            </a:r>
            <a:r>
              <a:rPr lang="en-US" dirty="0" err="1"/>
              <a:t>Misner</a:t>
            </a:r>
            <a:endParaRPr lang="tr-TR" dirty="0"/>
          </a:p>
          <a:p>
            <a:r>
              <a:rPr lang="en-US" dirty="0"/>
              <a:t>The Language of SQL: How to Access Data in Relational Databases by Larry </a:t>
            </a:r>
            <a:r>
              <a:rPr lang="en-US" dirty="0" err="1"/>
              <a:t>Rockoff</a:t>
            </a:r>
            <a:endParaRPr lang="tr-TR" dirty="0"/>
          </a:p>
          <a:p>
            <a:r>
              <a:rPr lang="nn-NO" dirty="0"/>
              <a:t>Veritabanı Yönetim Sistemleri 1: Turgut Özseven, Ekin Basım Yayın</a:t>
            </a:r>
            <a:endParaRPr lang="tr-TR"/>
          </a:p>
          <a:p>
            <a:endParaRPr lang="tr-TR"/>
          </a:p>
        </p:txBody>
      </p:sp>
    </p:spTree>
    <p:extLst>
      <p:ext uri="{BB962C8B-B14F-4D97-AF65-F5344CB8AC3E}">
        <p14:creationId xmlns:p14="http://schemas.microsoft.com/office/powerpoint/2010/main" val="44044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Bire-Çok (1-n) İlişki</a:t>
            </a:r>
          </a:p>
        </p:txBody>
      </p:sp>
      <p:sp>
        <p:nvSpPr>
          <p:cNvPr id="3" name="İçerik Yer Tutucusu 2"/>
          <p:cNvSpPr>
            <a:spLocks noGrp="1"/>
          </p:cNvSpPr>
          <p:nvPr>
            <p:ph idx="1"/>
          </p:nvPr>
        </p:nvSpPr>
        <p:spPr/>
        <p:txBody>
          <a:bodyPr/>
          <a:lstStyle/>
          <a:p>
            <a:endParaRPr lang="tr-TR" dirty="0"/>
          </a:p>
          <a:p>
            <a:endParaRPr lang="tr-TR" dirty="0"/>
          </a:p>
          <a:p>
            <a:r>
              <a:rPr lang="tr-TR" dirty="0"/>
              <a:t>•</a:t>
            </a:r>
            <a:r>
              <a:rPr lang="tr-TR" b="1" dirty="0"/>
              <a:t>Bire-Çok (1-n) İlişki </a:t>
            </a:r>
            <a:r>
              <a:rPr lang="tr-TR" dirty="0"/>
              <a:t>; Tablodaki 1 değer diğer tabloda birden fazla alana (n) karşılık gelmektedir. </a:t>
            </a:r>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a:p>
        </p:txBody>
      </p:sp>
      <p:pic>
        <p:nvPicPr>
          <p:cNvPr id="4" name="Resim 3"/>
          <p:cNvPicPr>
            <a:picLocks noChangeAspect="1"/>
          </p:cNvPicPr>
          <p:nvPr/>
        </p:nvPicPr>
        <p:blipFill>
          <a:blip r:embed="rId2"/>
          <a:stretch>
            <a:fillRect/>
          </a:stretch>
        </p:blipFill>
        <p:spPr>
          <a:xfrm>
            <a:off x="5375303" y="2637168"/>
            <a:ext cx="5768160" cy="3066946"/>
          </a:xfrm>
          <a:prstGeom prst="rect">
            <a:avLst/>
          </a:prstGeom>
        </p:spPr>
      </p:pic>
    </p:spTree>
    <p:extLst>
      <p:ext uri="{BB962C8B-B14F-4D97-AF65-F5344CB8AC3E}">
        <p14:creationId xmlns:p14="http://schemas.microsoft.com/office/powerpoint/2010/main" val="279935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Çoğa-Çok(n-m) İlişki</a:t>
            </a:r>
            <a:endParaRPr lang="tr-TR" dirty="0"/>
          </a:p>
        </p:txBody>
      </p:sp>
      <p:sp>
        <p:nvSpPr>
          <p:cNvPr id="3" name="İçerik Yer Tutucusu 2"/>
          <p:cNvSpPr>
            <a:spLocks noGrp="1"/>
          </p:cNvSpPr>
          <p:nvPr>
            <p:ph idx="1"/>
          </p:nvPr>
        </p:nvSpPr>
        <p:spPr/>
        <p:txBody>
          <a:bodyPr/>
          <a:lstStyle/>
          <a:p>
            <a:endParaRPr lang="tr-TR" dirty="0"/>
          </a:p>
          <a:p>
            <a:endParaRPr lang="tr-TR" dirty="0"/>
          </a:p>
          <a:p>
            <a:r>
              <a:rPr lang="tr-TR" dirty="0"/>
              <a:t>•</a:t>
            </a:r>
            <a:r>
              <a:rPr lang="tr-TR" b="1" dirty="0"/>
              <a:t>Çoğa-Çok (n-m) İlişki </a:t>
            </a:r>
            <a:r>
              <a:rPr lang="tr-TR" dirty="0"/>
              <a:t>; Tabloların birindeki birçok kaydın değeri diğer tablolarda birden fazla kayda karşılık geliyorsa. </a:t>
            </a:r>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p:txBody>
      </p:sp>
      <p:pic>
        <p:nvPicPr>
          <p:cNvPr id="4" name="Resim 3"/>
          <p:cNvPicPr>
            <a:picLocks noChangeAspect="1"/>
          </p:cNvPicPr>
          <p:nvPr/>
        </p:nvPicPr>
        <p:blipFill>
          <a:blip r:embed="rId2"/>
          <a:stretch>
            <a:fillRect/>
          </a:stretch>
        </p:blipFill>
        <p:spPr>
          <a:xfrm>
            <a:off x="5118447" y="2651761"/>
            <a:ext cx="6212540" cy="3331028"/>
          </a:xfrm>
          <a:prstGeom prst="rect">
            <a:avLst/>
          </a:prstGeom>
        </p:spPr>
      </p:pic>
    </p:spTree>
    <p:extLst>
      <p:ext uri="{BB962C8B-B14F-4D97-AF65-F5344CB8AC3E}">
        <p14:creationId xmlns:p14="http://schemas.microsoft.com/office/powerpoint/2010/main" val="15782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fontScale="90000"/>
          </a:bodyPr>
          <a:lstStyle/>
          <a:p>
            <a:r>
              <a:rPr lang="tr-TR" dirty="0"/>
              <a:t/>
            </a:r>
            <a:br>
              <a:rPr lang="tr-TR" dirty="0"/>
            </a:br>
            <a:r>
              <a:rPr lang="tr-TR" dirty="0"/>
              <a:t/>
            </a:r>
            <a:br>
              <a:rPr lang="tr-TR" dirty="0"/>
            </a:br>
            <a:r>
              <a:rPr lang="tr-TR" dirty="0"/>
              <a:t> </a:t>
            </a:r>
            <a:r>
              <a:rPr lang="tr-TR" b="1" dirty="0"/>
              <a:t>İlişkisel </a:t>
            </a:r>
            <a:r>
              <a:rPr lang="tr-TR" b="1" dirty="0" err="1"/>
              <a:t>Veritabanı</a:t>
            </a:r>
            <a:r>
              <a:rPr lang="tr-TR" b="1" dirty="0"/>
              <a:t> Tasarımı </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75721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err="1"/>
              <a:t>Veritabanı</a:t>
            </a:r>
            <a:r>
              <a:rPr lang="tr-TR" dirty="0"/>
              <a:t> Tasarımı </a:t>
            </a:r>
          </a:p>
        </p:txBody>
      </p:sp>
      <p:sp>
        <p:nvSpPr>
          <p:cNvPr id="3" name="İçerik Yer Tutucusu 2"/>
          <p:cNvSpPr>
            <a:spLocks noGrp="1"/>
          </p:cNvSpPr>
          <p:nvPr>
            <p:ph idx="1"/>
          </p:nvPr>
        </p:nvSpPr>
        <p:spPr/>
        <p:txBody>
          <a:bodyPr>
            <a:normAutofit fontScale="92500" lnSpcReduction="10000"/>
          </a:bodyPr>
          <a:lstStyle/>
          <a:p>
            <a:endParaRPr lang="tr-TR" dirty="0"/>
          </a:p>
          <a:p>
            <a:r>
              <a:rPr lang="tr-TR" dirty="0"/>
              <a:t>Tasarım yapılırken izlenecek adımlar; </a:t>
            </a:r>
          </a:p>
          <a:p>
            <a:r>
              <a:rPr lang="tr-TR" dirty="0"/>
              <a:t>•Oluşturulacak sistemin nelerden oluşması gerektiği ve hangi işlemlerin hangi aşamalarda yapıldığı belirlenerek rapor tutulmalıdır. </a:t>
            </a:r>
          </a:p>
          <a:p>
            <a:r>
              <a:rPr lang="tr-TR" dirty="0"/>
              <a:t>•Oluşturulan bu metne göre varlık ilişki-modelinin oluşturulması </a:t>
            </a:r>
          </a:p>
          <a:p>
            <a:r>
              <a:rPr lang="tr-TR" dirty="0"/>
              <a:t>•Varlık ilişki modelinin tablolara dönüştürülerek Tabloların oluşturulması </a:t>
            </a:r>
          </a:p>
          <a:p>
            <a:r>
              <a:rPr lang="tr-TR" dirty="0"/>
              <a:t>•Anahtar sütunların belirlenmesi </a:t>
            </a:r>
          </a:p>
          <a:p>
            <a:r>
              <a:rPr lang="tr-TR" dirty="0"/>
              <a:t>•</a:t>
            </a:r>
            <a:r>
              <a:rPr lang="tr-TR" dirty="0" err="1"/>
              <a:t>Normalizasyon</a:t>
            </a:r>
            <a:r>
              <a:rPr lang="tr-TR" dirty="0"/>
              <a:t> kurallarına uygun olmayan durumlarda Tabloların bölünmesi </a:t>
            </a:r>
          </a:p>
          <a:p>
            <a:r>
              <a:rPr lang="tr-TR" dirty="0"/>
              <a:t>•İlişkilerin kurulması </a:t>
            </a:r>
          </a:p>
          <a:p>
            <a:r>
              <a:rPr lang="tr-TR" dirty="0"/>
              <a:t>•… </a:t>
            </a:r>
          </a:p>
          <a:p>
            <a:endParaRPr lang="tr-TR" dirty="0"/>
          </a:p>
        </p:txBody>
      </p:sp>
    </p:spTree>
    <p:extLst>
      <p:ext uri="{BB962C8B-B14F-4D97-AF65-F5344CB8AC3E}">
        <p14:creationId xmlns:p14="http://schemas.microsoft.com/office/powerpoint/2010/main" val="713505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
            </a:r>
            <a:br>
              <a:rPr lang="tr-TR" dirty="0"/>
            </a:br>
            <a:r>
              <a:rPr lang="tr-TR" dirty="0"/>
              <a:t>İlişkisel </a:t>
            </a:r>
            <a:r>
              <a:rPr lang="tr-TR" dirty="0" err="1"/>
              <a:t>Veritabanı</a:t>
            </a:r>
            <a:r>
              <a:rPr lang="tr-TR" dirty="0"/>
              <a:t> Kavramsal Tasarım </a:t>
            </a:r>
          </a:p>
        </p:txBody>
      </p:sp>
      <p:sp>
        <p:nvSpPr>
          <p:cNvPr id="3" name="İçerik Yer Tutucusu 2"/>
          <p:cNvSpPr>
            <a:spLocks noGrp="1"/>
          </p:cNvSpPr>
          <p:nvPr>
            <p:ph idx="1"/>
          </p:nvPr>
        </p:nvSpPr>
        <p:spPr/>
        <p:txBody>
          <a:bodyPr/>
          <a:lstStyle/>
          <a:p>
            <a:endParaRPr lang="tr-TR" dirty="0"/>
          </a:p>
          <a:p>
            <a:endParaRPr lang="tr-TR" dirty="0"/>
          </a:p>
          <a:p>
            <a:r>
              <a:rPr lang="tr-TR" dirty="0"/>
              <a:t>Verilerin daha üst seviyede gösterilmesi. </a:t>
            </a:r>
          </a:p>
          <a:p>
            <a:r>
              <a:rPr lang="tr-TR" dirty="0"/>
              <a:t>•Kullanılan model: ER (</a:t>
            </a:r>
            <a:r>
              <a:rPr lang="tr-TR" dirty="0" err="1"/>
              <a:t>Entity</a:t>
            </a:r>
            <a:r>
              <a:rPr lang="tr-TR" dirty="0"/>
              <a:t> </a:t>
            </a:r>
            <a:r>
              <a:rPr lang="tr-TR" dirty="0" err="1"/>
              <a:t>Relationship</a:t>
            </a:r>
            <a:r>
              <a:rPr lang="tr-TR" dirty="0"/>
              <a:t> – Varlık ilişki) </a:t>
            </a:r>
          </a:p>
          <a:p>
            <a:r>
              <a:rPr lang="tr-TR" dirty="0"/>
              <a:t>•Varlık ilişki modeli kavramsal tasarımda kullanılan popüler model. </a:t>
            </a:r>
          </a:p>
          <a:p>
            <a:r>
              <a:rPr lang="tr-TR" dirty="0"/>
              <a:t>•VTYS den bağımsız modelleme yapılır. </a:t>
            </a:r>
          </a:p>
          <a:p>
            <a:r>
              <a:rPr lang="tr-TR" dirty="0"/>
              <a:t>•Varlık ilişki modelinde kullanılan şekiller </a:t>
            </a:r>
            <a:r>
              <a:rPr lang="tr-TR" dirty="0" err="1"/>
              <a:t>veritabanın</a:t>
            </a:r>
            <a:r>
              <a:rPr lang="tr-TR" dirty="0"/>
              <a:t> şematik olarak tasarlanmasını sağlar </a:t>
            </a:r>
          </a:p>
          <a:p>
            <a:endParaRPr lang="tr-TR" dirty="0"/>
          </a:p>
        </p:txBody>
      </p:sp>
    </p:spTree>
    <p:extLst>
      <p:ext uri="{BB962C8B-B14F-4D97-AF65-F5344CB8AC3E}">
        <p14:creationId xmlns:p14="http://schemas.microsoft.com/office/powerpoint/2010/main" val="3454823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
            </a:r>
            <a:br>
              <a:rPr lang="tr-TR" dirty="0"/>
            </a:br>
            <a:r>
              <a:rPr lang="tr-TR" dirty="0"/>
              <a:t>Varlık-İlişki Modeli </a:t>
            </a:r>
          </a:p>
        </p:txBody>
      </p:sp>
      <p:sp>
        <p:nvSpPr>
          <p:cNvPr id="3" name="İçerik Yer Tutucusu 2"/>
          <p:cNvSpPr>
            <a:spLocks noGrp="1"/>
          </p:cNvSpPr>
          <p:nvPr>
            <p:ph idx="1"/>
          </p:nvPr>
        </p:nvSpPr>
        <p:spPr/>
        <p:txBody>
          <a:bodyPr/>
          <a:lstStyle/>
          <a:p>
            <a:endParaRPr lang="tr-TR" dirty="0"/>
          </a:p>
          <a:p>
            <a:endParaRPr lang="tr-TR" dirty="0"/>
          </a:p>
          <a:p>
            <a:r>
              <a:rPr lang="tr-TR" dirty="0"/>
              <a:t>Temel Üç öğe vardır; </a:t>
            </a:r>
          </a:p>
          <a:p>
            <a:r>
              <a:rPr lang="tr-TR" dirty="0"/>
              <a:t>Varlık ; </a:t>
            </a:r>
            <a:r>
              <a:rPr lang="tr-TR" dirty="0" err="1"/>
              <a:t>Öğrenci,Ders,Araba,Notlar</a:t>
            </a:r>
            <a:r>
              <a:rPr lang="tr-TR" dirty="0"/>
              <a:t> </a:t>
            </a:r>
          </a:p>
          <a:p>
            <a:r>
              <a:rPr lang="tr-TR" dirty="0"/>
              <a:t>Nitelik ; </a:t>
            </a:r>
            <a:r>
              <a:rPr lang="tr-TR" dirty="0" err="1"/>
              <a:t>ogrNo,ad,soyad,dersKod,dersAd</a:t>
            </a:r>
            <a:r>
              <a:rPr lang="tr-TR" dirty="0"/>
              <a:t> </a:t>
            </a:r>
          </a:p>
          <a:p>
            <a:r>
              <a:rPr lang="tr-TR" dirty="0"/>
              <a:t>İlişki ; </a:t>
            </a:r>
            <a:r>
              <a:rPr lang="tr-TR" dirty="0" err="1"/>
              <a:t>Öğrenci.ogrNo</a:t>
            </a:r>
            <a:r>
              <a:rPr lang="tr-TR" dirty="0"/>
              <a:t> &lt;-- 1-n --&gt; </a:t>
            </a:r>
            <a:r>
              <a:rPr lang="tr-TR" dirty="0" err="1"/>
              <a:t>Notlar.ogrNo</a:t>
            </a:r>
            <a:r>
              <a:rPr lang="tr-TR" dirty="0"/>
              <a:t> </a:t>
            </a:r>
          </a:p>
          <a:p>
            <a:endParaRPr lang="tr-TR" dirty="0"/>
          </a:p>
        </p:txBody>
      </p:sp>
    </p:spTree>
    <p:extLst>
      <p:ext uri="{BB962C8B-B14F-4D97-AF65-F5344CB8AC3E}">
        <p14:creationId xmlns:p14="http://schemas.microsoft.com/office/powerpoint/2010/main" val="3000756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47</TotalTime>
  <Words>917</Words>
  <Application>Microsoft Office PowerPoint</Application>
  <PresentationFormat>Geniş ekran</PresentationFormat>
  <Paragraphs>239</Paragraphs>
  <Slides>35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Arial</vt:lpstr>
      <vt:lpstr>Calibri Light</vt:lpstr>
      <vt:lpstr>Rockwell</vt:lpstr>
      <vt:lpstr>Wingdings</vt:lpstr>
      <vt:lpstr>Atlas</vt:lpstr>
      <vt:lpstr>Veritabanı İlişki Türleri</vt:lpstr>
      <vt:lpstr>İlişki Türleri</vt:lpstr>
      <vt:lpstr>Bire-Bir (1-1) İlişki</vt:lpstr>
      <vt:lpstr>Bire-Çok (1-n) İlişki</vt:lpstr>
      <vt:lpstr>Çoğa-Çok(n-m) İlişki</vt:lpstr>
      <vt:lpstr>   İlişkisel Veritabanı Tasarımı </vt:lpstr>
      <vt:lpstr> Veritabanı Tasarımı </vt:lpstr>
      <vt:lpstr> İlişkisel Veritabanı Kavramsal Tasarım </vt:lpstr>
      <vt:lpstr> Varlık-İlişki Modeli </vt:lpstr>
      <vt:lpstr> Varlık-İlişki Modeli- Varlık </vt:lpstr>
      <vt:lpstr> Varlık-İlişki Modeli - Nitelik </vt:lpstr>
      <vt:lpstr> Varlık-İlişki Modeli -Nitelik </vt:lpstr>
      <vt:lpstr> Varlık-İlişki Modeli -İlişki </vt:lpstr>
      <vt:lpstr> Varlık-İlişki Modeli –İlişki (Devam) </vt:lpstr>
      <vt:lpstr> Varlık-İlişki Modeli –İlişki (Devam) </vt:lpstr>
      <vt:lpstr> Varlık-İlişki Modeli –İlişki (Devam) </vt:lpstr>
      <vt:lpstr>PowerPoint Sunusu</vt:lpstr>
      <vt:lpstr> Varlık-İlişki Modeli –İlişki (Devam) </vt:lpstr>
      <vt:lpstr>Varlık-İlişki Modeli –İlişki (Devam) </vt:lpstr>
      <vt:lpstr>PowerPoint Sunusu</vt:lpstr>
      <vt:lpstr> Varlık-İlişki Modeli- (Zayıf Varlık Kümeleri) </vt:lpstr>
      <vt:lpstr> Kullanılan Semboller </vt:lpstr>
      <vt:lpstr> Bire-bir ilişkilerin tabloya dönüşümü </vt:lpstr>
      <vt:lpstr> Bire-bir ilişkilerin tabloya dönüşümü </vt:lpstr>
      <vt:lpstr> Bire-çok ilişkilerin tabloya dönüşümü </vt:lpstr>
      <vt:lpstr> Bire-çok ilişkilerin tabloya dönüşümü </vt:lpstr>
      <vt:lpstr> Çoğa-çok ilişkilerin tabloya dönüşümü </vt:lpstr>
      <vt:lpstr> Çoğa-çok ilişkilerin tabloya dönüşümü </vt:lpstr>
      <vt:lpstr> Çok değerli niteliklerin tabloya dönüşümü </vt:lpstr>
      <vt:lpstr> Çok değerli niteliklerin tabloya dönüşümü (devam) </vt:lpstr>
      <vt:lpstr>ÖRNEK</vt:lpstr>
      <vt:lpstr>Sorunun Cevabı</vt:lpstr>
      <vt:lpstr>İlişkisel Veri Modeli Gösterimi</vt:lpstr>
      <vt:lpstr>İlişkilerin Tablolar ile Gösterimi</vt:lpstr>
      <vt:lpstr>PowerPoint Sunusu</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Veritabanı Tasarımı</dc:title>
  <dc:creator>yunus</dc:creator>
  <cp:lastModifiedBy>Vildan Çalışkan</cp:lastModifiedBy>
  <cp:revision>9</cp:revision>
  <dcterms:created xsi:type="dcterms:W3CDTF">2017-09-27T15:35:29Z</dcterms:created>
  <dcterms:modified xsi:type="dcterms:W3CDTF">2021-02-17T07:41:23Z</dcterms:modified>
</cp:coreProperties>
</file>