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80" r:id="rId6"/>
    <p:sldId id="305" r:id="rId7"/>
    <p:sldId id="306" r:id="rId8"/>
    <p:sldId id="307" r:id="rId9"/>
    <p:sldId id="275" r:id="rId10"/>
    <p:sldId id="267" r:id="rId11"/>
    <p:sldId id="308" r:id="rId12"/>
    <p:sldId id="310" r:id="rId13"/>
    <p:sldId id="274" r:id="rId14"/>
    <p:sldId id="258" r:id="rId15"/>
    <p:sldId id="309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67E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2A238B-D6EC-4438-BD5B-98391414338D}">
  <a:tblStyle styleId="{472A238B-D6EC-4438-BD5B-9839141433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5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fbeb49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fbeb49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3549cc58d_0_16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3549cc58d_0_16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fbeb49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fbeb49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349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42ea7332b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42ea7332b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020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3549cc58d_0_15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3549cc58d_0_15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fbeb490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2fbeb490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fbeb490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2fbeb490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159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3549cc58d_0_15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3549cc58d_0_15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831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3549cc58d_0_15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3549cc58d_0_15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455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3549cc58d_0_15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3549cc58d_0_15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483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3549cc58d_0_15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3549cc58d_0_15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6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2fbeb490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2fbeb490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3549cc58d_0_15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3549cc58d_0_15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150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42ea7332b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42ea7332b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569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3549cc58d_0_15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3549cc58d_0_15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524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3549cc58d_0_15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3549cc58d_0_15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53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3549cc58d_0_15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3549cc58d_0_15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42ea7332b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42ea7332b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73549cc58d_0_16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73549cc58d_0_16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73549cc58d_0_16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73549cc58d_0_16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877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73549cc58d_0_16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73549cc58d_0_16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45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73549cc58d_0_16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73549cc58d_0_16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639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3549cc58d_0_15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3549cc58d_0_15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53700" y="539900"/>
            <a:ext cx="5436600" cy="4063800"/>
          </a:xfrm>
          <a:prstGeom prst="rect">
            <a:avLst/>
          </a:prstGeom>
          <a:solidFill>
            <a:srgbClr val="FFF1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06500" y="1494275"/>
            <a:ext cx="4731000" cy="16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sz="4500" b="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sz="4500" b="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sz="4500" b="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sz="4500" b="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sz="4500" b="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sz="4500" b="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sz="4500" b="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sz="4500" b="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Font typeface="Fjalla One"/>
              <a:buNone/>
              <a:defRPr sz="4500" b="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06500" y="3223825"/>
            <a:ext cx="47310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e column left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359900" y="1806150"/>
            <a:ext cx="4173900" cy="47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1359975" y="2284075"/>
            <a:ext cx="4173900" cy="105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▹"/>
              <a:defRPr sz="1400"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  <a:defRPr sz="1400"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 hasCustomPrompt="1"/>
          </p:nvPr>
        </p:nvSpPr>
        <p:spPr>
          <a:xfrm>
            <a:off x="717575" y="1305000"/>
            <a:ext cx="31785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717575" y="2287025"/>
            <a:ext cx="3178500" cy="344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 idx="2" hasCustomPrompt="1"/>
          </p:nvPr>
        </p:nvSpPr>
        <p:spPr>
          <a:xfrm>
            <a:off x="5247925" y="1305000"/>
            <a:ext cx="31785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3"/>
          </p:nvPr>
        </p:nvSpPr>
        <p:spPr>
          <a:xfrm>
            <a:off x="5247925" y="2287025"/>
            <a:ext cx="3178500" cy="344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 idx="4" hasCustomPrompt="1"/>
          </p:nvPr>
        </p:nvSpPr>
        <p:spPr>
          <a:xfrm>
            <a:off x="2982750" y="2859850"/>
            <a:ext cx="31785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5"/>
          </p:nvPr>
        </p:nvSpPr>
        <p:spPr>
          <a:xfrm>
            <a:off x="2982750" y="3841875"/>
            <a:ext cx="3178500" cy="344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919350" y="1070638"/>
            <a:ext cx="7305300" cy="21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1970700" y="3412100"/>
            <a:ext cx="5202600" cy="75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028357" y="1658125"/>
            <a:ext cx="3792300" cy="13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028300" y="3041200"/>
            <a:ext cx="379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67075" y="1921200"/>
            <a:ext cx="3077100" cy="13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84450" y="262050"/>
            <a:ext cx="8375100" cy="461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7575" y="539900"/>
            <a:ext cx="7708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025925" y="539900"/>
            <a:ext cx="4400400" cy="40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17600" y="1233175"/>
            <a:ext cx="38544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717600" y="2803075"/>
            <a:ext cx="3854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544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2536650" y="3257399"/>
            <a:ext cx="4070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2536650" y="1466025"/>
            <a:ext cx="4070700" cy="15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/>
          <p:nvPr/>
        </p:nvSpPr>
        <p:spPr>
          <a:xfrm>
            <a:off x="384450" y="262050"/>
            <a:ext cx="8375100" cy="461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hasCustomPrompt="1"/>
          </p:nvPr>
        </p:nvSpPr>
        <p:spPr>
          <a:xfrm>
            <a:off x="1066788" y="1528063"/>
            <a:ext cx="695100" cy="689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2236488" y="1726038"/>
            <a:ext cx="2040000" cy="5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2"/>
          </p:nvPr>
        </p:nvSpPr>
        <p:spPr>
          <a:xfrm>
            <a:off x="2236500" y="1365151"/>
            <a:ext cx="2040000" cy="50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3" hasCustomPrompt="1"/>
          </p:nvPr>
        </p:nvSpPr>
        <p:spPr>
          <a:xfrm>
            <a:off x="1066788" y="3262638"/>
            <a:ext cx="695100" cy="689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4"/>
          </p:nvPr>
        </p:nvSpPr>
        <p:spPr>
          <a:xfrm>
            <a:off x="2236488" y="3458213"/>
            <a:ext cx="2040000" cy="5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5"/>
          </p:nvPr>
        </p:nvSpPr>
        <p:spPr>
          <a:xfrm>
            <a:off x="2236500" y="3100791"/>
            <a:ext cx="2040000" cy="50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6" hasCustomPrompt="1"/>
          </p:nvPr>
        </p:nvSpPr>
        <p:spPr>
          <a:xfrm>
            <a:off x="4921213" y="1528063"/>
            <a:ext cx="695100" cy="689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7"/>
          </p:nvPr>
        </p:nvSpPr>
        <p:spPr>
          <a:xfrm>
            <a:off x="6090913" y="1726038"/>
            <a:ext cx="2040000" cy="5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8"/>
          </p:nvPr>
        </p:nvSpPr>
        <p:spPr>
          <a:xfrm>
            <a:off x="6090925" y="1365151"/>
            <a:ext cx="2040000" cy="50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9" hasCustomPrompt="1"/>
          </p:nvPr>
        </p:nvSpPr>
        <p:spPr>
          <a:xfrm>
            <a:off x="4921213" y="3262638"/>
            <a:ext cx="695100" cy="689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3"/>
          </p:nvPr>
        </p:nvSpPr>
        <p:spPr>
          <a:xfrm>
            <a:off x="6090913" y="3458213"/>
            <a:ext cx="2040000" cy="5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4"/>
          </p:nvPr>
        </p:nvSpPr>
        <p:spPr>
          <a:xfrm>
            <a:off x="6090925" y="3100791"/>
            <a:ext cx="2040000" cy="50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15"/>
          </p:nvPr>
        </p:nvSpPr>
        <p:spPr>
          <a:xfrm>
            <a:off x="717575" y="539900"/>
            <a:ext cx="7708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575" y="539900"/>
            <a:ext cx="7708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7575" y="1224875"/>
            <a:ext cx="7708800" cy="3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□"/>
              <a:defRPr sz="1600"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uli"/>
              <a:buChar char="■"/>
              <a:defRPr sz="1600"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uli"/>
              <a:buChar char="○"/>
              <a:defRPr sz="1600"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uli"/>
              <a:buChar char="●"/>
              <a:defRPr sz="1600"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uli"/>
              <a:buChar char="▹"/>
              <a:defRPr sz="1600"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uli"/>
              <a:buChar char="▸"/>
              <a:defRPr sz="1600"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uli"/>
              <a:buChar char="●"/>
              <a:defRPr sz="1600"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uli"/>
              <a:buChar char="○"/>
              <a:defRPr sz="1600"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Muli"/>
              <a:buChar char="■"/>
              <a:defRPr sz="16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2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ctrTitle"/>
          </p:nvPr>
        </p:nvSpPr>
        <p:spPr>
          <a:xfrm>
            <a:off x="2206500" y="1775500"/>
            <a:ext cx="4731000" cy="10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anum Myeongjo"/>
                <a:ea typeface="HY신명조" panose="02030600000101010101" pitchFamily="18" charset="-127"/>
                <a:cs typeface="Nanum Myeongjo"/>
                <a:sym typeface="Nanum Myeongjo"/>
              </a:rPr>
              <a:t>암기</a:t>
            </a:r>
            <a:r>
              <a:rPr lang="en" sz="3800" b="1" dirty="0">
                <a:latin typeface="Nanum Myeongjo"/>
                <a:ea typeface="HY신명조" panose="02030600000101010101" pitchFamily="18" charset="-127"/>
                <a:cs typeface="Nanum Myeongjo"/>
                <a:sym typeface="Nanum Myeongjo"/>
              </a:rPr>
              <a:t>의</a:t>
            </a:r>
            <a:r>
              <a:rPr lang="en" b="1" dirty="0">
                <a:latin typeface="Nanum Myeongjo"/>
                <a:ea typeface="HY신명조" panose="02030600000101010101" pitchFamily="18" charset="-127"/>
                <a:cs typeface="Nanum Myeongjo"/>
                <a:sym typeface="Nanum Myeongjo"/>
              </a:rPr>
              <a:t> 정석</a:t>
            </a:r>
            <a:r>
              <a:rPr lang="en" sz="2100" dirty="0">
                <a:latin typeface="Nanum Myeongjo"/>
                <a:ea typeface="HY신명조" panose="02030600000101010101" pitchFamily="18" charset="-127"/>
                <a:cs typeface="Nanum Myeongjo"/>
                <a:sym typeface="Nanum Myeongjo"/>
              </a:rPr>
              <a:t>®</a:t>
            </a:r>
            <a:endParaRPr sz="2100" dirty="0">
              <a:latin typeface="HY신명조" panose="02030600000101010101" pitchFamily="18" charset="-127"/>
              <a:ea typeface="HY신명조" panose="02030600000101010101" pitchFamily="18" charset="-127"/>
              <a:cs typeface="Nanum Myeongjo"/>
              <a:sym typeface="Nanum Myeongjo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2198025" y="984300"/>
            <a:ext cx="1361700" cy="436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기 본</a:t>
            </a:r>
            <a:endParaRPr sz="1800" b="1">
              <a:solidFill>
                <a:srgbClr val="FFFFFF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4835700" y="3374700"/>
            <a:ext cx="21018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Nanum Myeongjo"/>
                <a:ea typeface="HY신명조" panose="02030600000101010101" pitchFamily="18" charset="-127"/>
                <a:cs typeface="Nanum Myeongjo"/>
                <a:sym typeface="Nanum Myeongjo"/>
              </a:rPr>
              <a:t>火타는 붕魚빵 著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  <a:cs typeface="Nanum Myeongjo"/>
              <a:sym typeface="Nanum Myeongj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>
            <a:spLocks noGrp="1"/>
          </p:cNvSpPr>
          <p:nvPr>
            <p:ph type="title"/>
          </p:nvPr>
        </p:nvSpPr>
        <p:spPr>
          <a:xfrm>
            <a:off x="489968" y="637243"/>
            <a:ext cx="6146076" cy="2099967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암기를 효과적으로 도와주는</a:t>
            </a:r>
            <a:r>
              <a:rPr lang="en-US" altLang="ko-KR" sz="36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36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36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서비스가 없을까</a:t>
            </a:r>
            <a:r>
              <a:rPr lang="en-US" altLang="ko-KR" sz="36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sz="3600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9" name="Google Shape;246;p33"/>
          <p:cNvPicPr preferRelativeResize="0"/>
          <p:nvPr/>
        </p:nvPicPr>
        <p:blipFill rotWithShape="1">
          <a:blip r:embed="rId3">
            <a:alphaModFix/>
          </a:blip>
          <a:srcRect l="15906" r="17426"/>
          <a:stretch/>
        </p:blipFill>
        <p:spPr>
          <a:xfrm>
            <a:off x="5846772" y="2074422"/>
            <a:ext cx="2554650" cy="25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ctrTitle"/>
          </p:nvPr>
        </p:nvSpPr>
        <p:spPr>
          <a:xfrm>
            <a:off x="2206500" y="1775500"/>
            <a:ext cx="4731000" cy="10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anum Myeongjo"/>
                <a:ea typeface="HY신명조" panose="02030600000101010101" pitchFamily="18" charset="-127"/>
                <a:cs typeface="Nanum Myeongjo"/>
                <a:sym typeface="Nanum Myeongjo"/>
              </a:rPr>
              <a:t>암기</a:t>
            </a:r>
            <a:r>
              <a:rPr lang="en" sz="3800" b="1" dirty="0">
                <a:latin typeface="Nanum Myeongjo"/>
                <a:ea typeface="HY신명조" panose="02030600000101010101" pitchFamily="18" charset="-127"/>
                <a:cs typeface="Nanum Myeongjo"/>
                <a:sym typeface="Nanum Myeongjo"/>
              </a:rPr>
              <a:t>의</a:t>
            </a:r>
            <a:r>
              <a:rPr lang="en" b="1" dirty="0">
                <a:latin typeface="Nanum Myeongjo"/>
                <a:ea typeface="HY신명조" panose="02030600000101010101" pitchFamily="18" charset="-127"/>
                <a:cs typeface="Nanum Myeongjo"/>
                <a:sym typeface="Nanum Myeongjo"/>
              </a:rPr>
              <a:t> 정석</a:t>
            </a:r>
            <a:r>
              <a:rPr lang="en" sz="2100" dirty="0">
                <a:latin typeface="Nanum Myeongjo"/>
                <a:ea typeface="HY신명조" panose="02030600000101010101" pitchFamily="18" charset="-127"/>
                <a:cs typeface="Nanum Myeongjo"/>
                <a:sym typeface="Nanum Myeongjo"/>
              </a:rPr>
              <a:t>®</a:t>
            </a:r>
            <a:endParaRPr sz="2100" dirty="0">
              <a:latin typeface="HY신명조" panose="02030600000101010101" pitchFamily="18" charset="-127"/>
              <a:ea typeface="HY신명조" panose="02030600000101010101" pitchFamily="18" charset="-127"/>
              <a:cs typeface="Nanum Myeongjo"/>
              <a:sym typeface="Nanum Myeongjo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2198025" y="984300"/>
            <a:ext cx="1361700" cy="436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기 본</a:t>
            </a:r>
            <a:endParaRPr sz="1800" b="1">
              <a:solidFill>
                <a:srgbClr val="FFFFFF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4835700" y="3374700"/>
            <a:ext cx="21018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Nanum Myeongjo"/>
                <a:ea typeface="HY신명조" panose="02030600000101010101" pitchFamily="18" charset="-127"/>
                <a:cs typeface="Nanum Myeongjo"/>
                <a:sym typeface="Nanum Myeongjo"/>
              </a:rPr>
              <a:t>火타는 붕魚빵 著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  <a:cs typeface="Nanum Myeongjo"/>
              <a:sym typeface="Nanum Myeongjo"/>
            </a:endParaRPr>
          </a:p>
        </p:txBody>
      </p:sp>
    </p:spTree>
    <p:extLst>
      <p:ext uri="{BB962C8B-B14F-4D97-AF65-F5344CB8AC3E}">
        <p14:creationId xmlns:p14="http://schemas.microsoft.com/office/powerpoint/2010/main" val="280151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29" grpId="1"/>
      <p:bldP spid="129" grpId="2"/>
      <p:bldP spid="130" grpId="0" animBg="1"/>
      <p:bldP spid="130" grpId="1" animBg="1"/>
      <p:bldP spid="130" grpId="2" animBg="1"/>
      <p:bldP spid="131" grpId="0"/>
      <p:bldP spid="131" grpId="1"/>
      <p:bldP spid="131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3793275" y="1028850"/>
            <a:ext cx="4262400" cy="30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1098575" y="1525350"/>
            <a:ext cx="2414100" cy="209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1292075" y="1693050"/>
            <a:ext cx="2027100" cy="175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4124775" y="1872900"/>
            <a:ext cx="3872912" cy="13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icrosoft Tai Le" panose="020B0502040204020203" pitchFamily="34" charset="0"/>
                <a:ea typeface="HY신명조" panose="02030600000101010101" pitchFamily="18" charset="-127"/>
                <a:cs typeface="Microsoft Tai Le" panose="020B0502040204020203" pitchFamily="34" charset="0"/>
                <a:sym typeface="Nanum Gothic"/>
              </a:rPr>
              <a:t>프로젝트</a:t>
            </a:r>
            <a:endParaRPr dirty="0">
              <a:solidFill>
                <a:schemeClr val="l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Microsoft Tai Le" panose="020B0502040204020203" pitchFamily="34" charset="0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icrosoft Tai Le" panose="020B0502040204020203" pitchFamily="34" charset="0"/>
                <a:ea typeface="HY신명조" panose="02030600000101010101" pitchFamily="18" charset="-127"/>
                <a:cs typeface="Microsoft Tai Le" panose="020B0502040204020203" pitchFamily="34" charset="0"/>
                <a:sym typeface="Nanum Gothic"/>
              </a:rPr>
              <a:t>	</a:t>
            </a:r>
            <a:r>
              <a:rPr lang="ko-KR" altLang="en-US" dirty="0" smtClean="0">
                <a:solidFill>
                  <a:schemeClr val="lt1"/>
                </a:solidFill>
                <a:latin typeface="Microsoft Tai Le" panose="020B0502040204020203" pitchFamily="34" charset="0"/>
                <a:ea typeface="HY신명조" panose="02030600000101010101" pitchFamily="18" charset="-127"/>
                <a:cs typeface="Microsoft Tai Le" panose="020B0502040204020203" pitchFamily="34" charset="0"/>
                <a:sym typeface="Nanum Gothic"/>
              </a:rPr>
              <a:t>구현</a:t>
            </a:r>
            <a:r>
              <a:rPr lang="en" dirty="0" smtClean="0">
                <a:solidFill>
                  <a:schemeClr val="lt1"/>
                </a:solidFill>
                <a:latin typeface="Microsoft Tai Le" panose="020B0502040204020203" pitchFamily="34" charset="0"/>
                <a:ea typeface="HY신명조" panose="02030600000101010101" pitchFamily="18" charset="-127"/>
                <a:cs typeface="Microsoft Tai Le" panose="020B0502040204020203" pitchFamily="34" charset="0"/>
                <a:sym typeface="Nanum Gothic"/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  <a:latin typeface="Microsoft Tai Le" panose="020B0502040204020203" pitchFamily="34" charset="0"/>
                <a:ea typeface="HY신명조" panose="02030600000101010101" pitchFamily="18" charset="-127"/>
                <a:cs typeface="Microsoft Tai Le" panose="020B0502040204020203" pitchFamily="34" charset="0"/>
                <a:sym typeface="Nanum Gothic"/>
              </a:rPr>
              <a:t>방향</a:t>
            </a:r>
            <a:endParaRPr dirty="0">
              <a:solidFill>
                <a:schemeClr val="l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Microsoft Tai Le" panose="020B0502040204020203" pitchFamily="34" charset="0"/>
              <a:sym typeface="Nanum Gothic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title" idx="2"/>
          </p:nvPr>
        </p:nvSpPr>
        <p:spPr>
          <a:xfrm>
            <a:off x="767075" y="1921200"/>
            <a:ext cx="3077100" cy="13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6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/>
          <p:nvPr/>
        </p:nvSpPr>
        <p:spPr>
          <a:xfrm>
            <a:off x="2063259" y="782953"/>
            <a:ext cx="5166710" cy="364363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https://imgnews.pstatic.net/image/050/2009/03/31/126_1.jpg?type=w6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567" y="1114549"/>
            <a:ext cx="4424093" cy="29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oogle Shape;411;p40"/>
          <p:cNvGrpSpPr/>
          <p:nvPr/>
        </p:nvGrpSpPr>
        <p:grpSpPr>
          <a:xfrm>
            <a:off x="6946939" y="4119356"/>
            <a:ext cx="351024" cy="347301"/>
            <a:chOff x="946175" y="3619500"/>
            <a:chExt cx="296975" cy="293825"/>
          </a:xfrm>
        </p:grpSpPr>
        <p:sp>
          <p:nvSpPr>
            <p:cNvPr id="17" name="Google Shape;412;p40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3;p40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4;p40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5;p40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6;p40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7;p40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527610" y="4773888"/>
            <a:ext cx="6616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이미지 출처 </a:t>
            </a:r>
            <a:r>
              <a:rPr lang="en-US" altLang="ko-KR" sz="1000" dirty="0"/>
              <a:t>: https://news.naver.com/main/read.nhn?mode=LSD&amp;mid=sec&amp;sid1=101&amp;oid=050&amp;aid=0000013103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2214997" y="665796"/>
            <a:ext cx="4687500" cy="406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2536650" y="1895201"/>
            <a:ext cx="4070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메타데이터</a:t>
            </a:r>
            <a:endParaRPr sz="3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2536650" y="2963457"/>
            <a:ext cx="40707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데이터에 관한 데이터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1" grpId="1"/>
      <p:bldP spid="161" grpId="2"/>
      <p:bldP spid="161" grpId="3"/>
      <p:bldP spid="161" grpId="4"/>
      <p:bldP spid="161" grpId="5"/>
      <p:bldP spid="161" grpId="6"/>
      <p:bldP spid="161" grpId="7"/>
      <p:bldP spid="161" grpId="8"/>
      <p:bldP spid="161" grpId="9"/>
      <p:bldP spid="161" grpId="1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2214997" y="665796"/>
            <a:ext cx="4687500" cy="406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2536650" y="1895201"/>
            <a:ext cx="4070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메타데이터</a:t>
            </a:r>
            <a:endParaRPr sz="3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2536650" y="2963457"/>
            <a:ext cx="40707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데이터에 관한 데이터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pSp>
        <p:nvGrpSpPr>
          <p:cNvPr id="9" name="Google Shape;5291;p65"/>
          <p:cNvGrpSpPr/>
          <p:nvPr/>
        </p:nvGrpSpPr>
        <p:grpSpPr>
          <a:xfrm>
            <a:off x="2738666" y="1955238"/>
            <a:ext cx="3684435" cy="1647267"/>
            <a:chOff x="2084325" y="363300"/>
            <a:chExt cx="484150" cy="254100"/>
          </a:xfrm>
        </p:grpSpPr>
        <p:sp>
          <p:nvSpPr>
            <p:cNvPr id="10" name="Google Shape;5292;p65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rgbClr val="7A7A7A">
                <a:alpha val="3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293;p65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rgbClr val="7A767E">
                <a:alpha val="2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1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1" grpId="1"/>
      <p:bldP spid="161" grpId="2"/>
      <p:bldP spid="161" grpId="3"/>
      <p:bldP spid="161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/>
          <p:nvPr/>
        </p:nvSpPr>
        <p:spPr>
          <a:xfrm>
            <a:off x="1932878" y="876553"/>
            <a:ext cx="5441795" cy="34513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411;p40"/>
          <p:cNvGrpSpPr/>
          <p:nvPr/>
        </p:nvGrpSpPr>
        <p:grpSpPr>
          <a:xfrm>
            <a:off x="6946939" y="4119356"/>
            <a:ext cx="351024" cy="347301"/>
            <a:chOff x="946175" y="3619500"/>
            <a:chExt cx="296975" cy="293825"/>
          </a:xfrm>
        </p:grpSpPr>
        <p:sp>
          <p:nvSpPr>
            <p:cNvPr id="17" name="Google Shape;412;p40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3;p40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4;p40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5;p40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6;p40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7;p40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37863" y="4773888"/>
            <a:ext cx="3442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이미지 출처 </a:t>
            </a:r>
            <a:r>
              <a:rPr lang="en-US" altLang="ko-KR" sz="1000" dirty="0"/>
              <a:t>https://blog.naver.com/wofflrjf/110157514884</a:t>
            </a:r>
            <a:endParaRPr lang="ko-KR" altLang="en-US" sz="1000" dirty="0"/>
          </a:p>
        </p:txBody>
      </p:sp>
      <p:pic>
        <p:nvPicPr>
          <p:cNvPr id="4098" name="Picture 2" descr="마더텅 중학 영문법 3800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10" y="1152407"/>
            <a:ext cx="4841208" cy="290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2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/>
          <p:nvPr/>
        </p:nvSpPr>
        <p:spPr>
          <a:xfrm>
            <a:off x="96068" y="785006"/>
            <a:ext cx="8906683" cy="36941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411;p40"/>
          <p:cNvGrpSpPr/>
          <p:nvPr/>
        </p:nvGrpSpPr>
        <p:grpSpPr>
          <a:xfrm>
            <a:off x="6946939" y="4119356"/>
            <a:ext cx="351024" cy="347301"/>
            <a:chOff x="946175" y="3619500"/>
            <a:chExt cx="296975" cy="293825"/>
          </a:xfrm>
        </p:grpSpPr>
        <p:sp>
          <p:nvSpPr>
            <p:cNvPr id="17" name="Google Shape;412;p40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3;p40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4;p40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5;p40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6;p40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7;p40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2" y="985616"/>
            <a:ext cx="8573696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/>
          <p:nvPr/>
        </p:nvSpPr>
        <p:spPr>
          <a:xfrm>
            <a:off x="1592559" y="967281"/>
            <a:ext cx="5700338" cy="34842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8308;p71"/>
          <p:cNvGrpSpPr/>
          <p:nvPr/>
        </p:nvGrpSpPr>
        <p:grpSpPr>
          <a:xfrm>
            <a:off x="2059497" y="1328914"/>
            <a:ext cx="2625120" cy="2640920"/>
            <a:chOff x="-5251625" y="3991275"/>
            <a:chExt cx="291450" cy="292225"/>
          </a:xfrm>
          <a:solidFill>
            <a:schemeClr val="tx1"/>
          </a:solidFill>
        </p:grpSpPr>
        <p:sp>
          <p:nvSpPr>
            <p:cNvPr id="13" name="Google Shape;8309;p71"/>
            <p:cNvSpPr/>
            <p:nvPr/>
          </p:nvSpPr>
          <p:spPr>
            <a:xfrm>
              <a:off x="-5179950" y="4198400"/>
              <a:ext cx="145725" cy="85100"/>
            </a:xfrm>
            <a:custGeom>
              <a:avLst/>
              <a:gdLst/>
              <a:ahLst/>
              <a:cxnLst/>
              <a:rect l="l" t="t" r="r" b="b"/>
              <a:pathLst>
                <a:path w="5829" h="3404" extrusionOk="0">
                  <a:moveTo>
                    <a:pt x="0" y="1"/>
                  </a:moveTo>
                  <a:lnTo>
                    <a:pt x="504" y="3151"/>
                  </a:lnTo>
                  <a:cubicBezTo>
                    <a:pt x="567" y="3309"/>
                    <a:pt x="662" y="3403"/>
                    <a:pt x="883" y="3403"/>
                  </a:cubicBezTo>
                  <a:lnTo>
                    <a:pt x="4978" y="3403"/>
                  </a:lnTo>
                  <a:cubicBezTo>
                    <a:pt x="5136" y="3403"/>
                    <a:pt x="5293" y="3309"/>
                    <a:pt x="5325" y="3151"/>
                  </a:cubicBezTo>
                  <a:lnTo>
                    <a:pt x="58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10;p71"/>
            <p:cNvSpPr/>
            <p:nvPr/>
          </p:nvSpPr>
          <p:spPr>
            <a:xfrm>
              <a:off x="-5203575" y="41291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229" y="1"/>
                  </a:moveTo>
                  <a:cubicBezTo>
                    <a:pt x="504" y="1"/>
                    <a:pt x="0" y="662"/>
                    <a:pt x="284" y="1387"/>
                  </a:cubicBezTo>
                  <a:cubicBezTo>
                    <a:pt x="284" y="1702"/>
                    <a:pt x="567" y="1922"/>
                    <a:pt x="882" y="2017"/>
                  </a:cubicBezTo>
                  <a:cubicBezTo>
                    <a:pt x="945" y="2048"/>
                    <a:pt x="1071" y="2048"/>
                    <a:pt x="1197" y="2048"/>
                  </a:cubicBezTo>
                  <a:lnTo>
                    <a:pt x="6648" y="2048"/>
                  </a:lnTo>
                  <a:cubicBezTo>
                    <a:pt x="6774" y="2048"/>
                    <a:pt x="6868" y="2017"/>
                    <a:pt x="6963" y="2017"/>
                  </a:cubicBezTo>
                  <a:cubicBezTo>
                    <a:pt x="7278" y="1922"/>
                    <a:pt x="7530" y="1702"/>
                    <a:pt x="7656" y="1387"/>
                  </a:cubicBezTo>
                  <a:cubicBezTo>
                    <a:pt x="7876" y="662"/>
                    <a:pt x="7372" y="1"/>
                    <a:pt x="6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11;p71"/>
            <p:cNvSpPr/>
            <p:nvPr/>
          </p:nvSpPr>
          <p:spPr>
            <a:xfrm>
              <a:off x="-5251625" y="3991275"/>
              <a:ext cx="291450" cy="172500"/>
            </a:xfrm>
            <a:custGeom>
              <a:avLst/>
              <a:gdLst/>
              <a:ahLst/>
              <a:cxnLst/>
              <a:rect l="l" t="t" r="r" b="b"/>
              <a:pathLst>
                <a:path w="11658" h="6900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5829"/>
                  </a:lnTo>
                  <a:cubicBezTo>
                    <a:pt x="0" y="6396"/>
                    <a:pt x="473" y="6900"/>
                    <a:pt x="1009" y="6900"/>
                  </a:cubicBezTo>
                  <a:lnTo>
                    <a:pt x="1418" y="6900"/>
                  </a:lnTo>
                  <a:cubicBezTo>
                    <a:pt x="1387" y="6774"/>
                    <a:pt x="1387" y="6648"/>
                    <a:pt x="1387" y="6553"/>
                  </a:cubicBezTo>
                  <a:cubicBezTo>
                    <a:pt x="1387" y="5608"/>
                    <a:pt x="2111" y="4852"/>
                    <a:pt x="3056" y="4852"/>
                  </a:cubicBezTo>
                  <a:lnTo>
                    <a:pt x="3781" y="4852"/>
                  </a:lnTo>
                  <a:cubicBezTo>
                    <a:pt x="3907" y="4285"/>
                    <a:pt x="4254" y="3875"/>
                    <a:pt x="4726" y="3623"/>
                  </a:cubicBezTo>
                  <a:cubicBezTo>
                    <a:pt x="4537" y="3371"/>
                    <a:pt x="4411" y="3119"/>
                    <a:pt x="4411" y="2773"/>
                  </a:cubicBezTo>
                  <a:cubicBezTo>
                    <a:pt x="4411" y="2016"/>
                    <a:pt x="5041" y="1386"/>
                    <a:pt x="5797" y="1386"/>
                  </a:cubicBezTo>
                  <a:cubicBezTo>
                    <a:pt x="6522" y="1386"/>
                    <a:pt x="7152" y="2016"/>
                    <a:pt x="7152" y="2773"/>
                  </a:cubicBezTo>
                  <a:cubicBezTo>
                    <a:pt x="7152" y="3088"/>
                    <a:pt x="7058" y="3403"/>
                    <a:pt x="6837" y="3623"/>
                  </a:cubicBezTo>
                  <a:cubicBezTo>
                    <a:pt x="7310" y="3875"/>
                    <a:pt x="7688" y="4285"/>
                    <a:pt x="7782" y="4852"/>
                  </a:cubicBezTo>
                  <a:lnTo>
                    <a:pt x="8507" y="4852"/>
                  </a:lnTo>
                  <a:cubicBezTo>
                    <a:pt x="9452" y="4852"/>
                    <a:pt x="10208" y="5608"/>
                    <a:pt x="10208" y="6553"/>
                  </a:cubicBezTo>
                  <a:cubicBezTo>
                    <a:pt x="10208" y="6648"/>
                    <a:pt x="10208" y="6774"/>
                    <a:pt x="10145" y="6900"/>
                  </a:cubicBezTo>
                  <a:lnTo>
                    <a:pt x="10586" y="6900"/>
                  </a:lnTo>
                  <a:cubicBezTo>
                    <a:pt x="11153" y="6900"/>
                    <a:pt x="11626" y="6427"/>
                    <a:pt x="11626" y="5829"/>
                  </a:cubicBezTo>
                  <a:lnTo>
                    <a:pt x="11626" y="1040"/>
                  </a:lnTo>
                  <a:cubicBezTo>
                    <a:pt x="11657" y="473"/>
                    <a:pt x="11185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12;p71"/>
            <p:cNvSpPr/>
            <p:nvPr/>
          </p:nvSpPr>
          <p:spPr>
            <a:xfrm>
              <a:off x="-5139775" y="4096025"/>
              <a:ext cx="65400" cy="17350"/>
            </a:xfrm>
            <a:custGeom>
              <a:avLst/>
              <a:gdLst/>
              <a:ahLst/>
              <a:cxnLst/>
              <a:rect l="l" t="t" r="r" b="b"/>
              <a:pathLst>
                <a:path w="2616" h="694" extrusionOk="0">
                  <a:moveTo>
                    <a:pt x="1008" y="0"/>
                  </a:moveTo>
                  <a:cubicBezTo>
                    <a:pt x="567" y="0"/>
                    <a:pt x="158" y="315"/>
                    <a:pt x="0" y="693"/>
                  </a:cubicBezTo>
                  <a:lnTo>
                    <a:pt x="2615" y="693"/>
                  </a:lnTo>
                  <a:cubicBezTo>
                    <a:pt x="2489" y="252"/>
                    <a:pt x="2111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13;p71"/>
            <p:cNvSpPr/>
            <p:nvPr/>
          </p:nvSpPr>
          <p:spPr>
            <a:xfrm>
              <a:off x="-5122450" y="4044825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0"/>
                  </a:moveTo>
                  <a:cubicBezTo>
                    <a:pt x="252" y="0"/>
                    <a:pt x="0" y="316"/>
                    <a:pt x="0" y="662"/>
                  </a:cubicBezTo>
                  <a:cubicBezTo>
                    <a:pt x="0" y="1009"/>
                    <a:pt x="315" y="1324"/>
                    <a:pt x="662" y="1324"/>
                  </a:cubicBezTo>
                  <a:cubicBezTo>
                    <a:pt x="1008" y="1324"/>
                    <a:pt x="1323" y="1009"/>
                    <a:pt x="1323" y="662"/>
                  </a:cubicBezTo>
                  <a:cubicBezTo>
                    <a:pt x="1323" y="253"/>
                    <a:pt x="1008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5539;p65"/>
          <p:cNvSpPr/>
          <p:nvPr/>
        </p:nvSpPr>
        <p:spPr>
          <a:xfrm>
            <a:off x="5151555" y="1609869"/>
            <a:ext cx="878391" cy="817694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6" name="Google Shape;5539;p65"/>
          <p:cNvSpPr/>
          <p:nvPr/>
        </p:nvSpPr>
        <p:spPr>
          <a:xfrm>
            <a:off x="5594583" y="3180469"/>
            <a:ext cx="682638" cy="630330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7" name="Google Shape;5539;p65"/>
          <p:cNvSpPr/>
          <p:nvPr/>
        </p:nvSpPr>
        <p:spPr>
          <a:xfrm>
            <a:off x="6360203" y="2566511"/>
            <a:ext cx="339253" cy="299542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/>
          <p:nvPr/>
        </p:nvSpPr>
        <p:spPr>
          <a:xfrm>
            <a:off x="1633192" y="873770"/>
            <a:ext cx="5700338" cy="34842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539;p65"/>
          <p:cNvSpPr/>
          <p:nvPr/>
        </p:nvSpPr>
        <p:spPr>
          <a:xfrm>
            <a:off x="1770154" y="1086586"/>
            <a:ext cx="878391" cy="817694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6" name="Google Shape;5539;p65"/>
          <p:cNvSpPr/>
          <p:nvPr/>
        </p:nvSpPr>
        <p:spPr>
          <a:xfrm>
            <a:off x="5991914" y="3231285"/>
            <a:ext cx="682638" cy="630330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7" name="Google Shape;5539;p65"/>
          <p:cNvSpPr/>
          <p:nvPr/>
        </p:nvSpPr>
        <p:spPr>
          <a:xfrm>
            <a:off x="6533452" y="1466315"/>
            <a:ext cx="339253" cy="299542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6" name="Google Shape;4716;p63"/>
          <p:cNvGrpSpPr/>
          <p:nvPr/>
        </p:nvGrpSpPr>
        <p:grpSpPr>
          <a:xfrm>
            <a:off x="2816501" y="1495433"/>
            <a:ext cx="3183357" cy="2516868"/>
            <a:chOff x="7617850" y="2063282"/>
            <a:chExt cx="799565" cy="670282"/>
          </a:xfrm>
          <a:solidFill>
            <a:schemeClr val="accent2">
              <a:lumMod val="65000"/>
            </a:schemeClr>
          </a:solidFill>
        </p:grpSpPr>
        <p:cxnSp>
          <p:nvCxnSpPr>
            <p:cNvPr id="17" name="Google Shape;4717;p63"/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4718;p63"/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4719;p63"/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4720;p63"/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4721;p63"/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4722;p63"/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" name="Google Shape;4723;p63"/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  <a:grpFill/>
          </p:grpSpPr>
          <p:grpSp>
            <p:nvGrpSpPr>
              <p:cNvPr id="29" name="Google Shape;4724;p63"/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35" name="Google Shape;4725;p63"/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4726;p63"/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4727;p63"/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4728;p63"/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" name="Google Shape;4729;p63"/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31" name="Google Shape;4730;p63"/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4731;p63"/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4732;p63"/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4733;p63"/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48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2819875" y="1113050"/>
            <a:ext cx="1693500" cy="10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jalla One"/>
                <a:ea typeface="HY신명조" panose="02030600000101010101" pitchFamily="18" charset="-127"/>
                <a:cs typeface="Fjalla One"/>
                <a:sym typeface="Fjalla One"/>
              </a:rPr>
              <a:t>기획 배경</a:t>
            </a:r>
            <a:endParaRPr sz="3000" b="1" dirty="0">
              <a:solidFill>
                <a:schemeClr val="dk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Fjalla One"/>
              <a:sym typeface="Fjalla One"/>
            </a:endParaRPr>
          </a:p>
        </p:txBody>
      </p:sp>
      <p:sp>
        <p:nvSpPr>
          <p:cNvPr id="137" name="Google Shape;137;p27"/>
          <p:cNvSpPr/>
          <p:nvPr/>
        </p:nvSpPr>
        <p:spPr>
          <a:xfrm>
            <a:off x="6441425" y="1113050"/>
            <a:ext cx="1693500" cy="10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Fjalla One"/>
                <a:ea typeface="HY신명조" panose="02030600000101010101" pitchFamily="18" charset="-127"/>
                <a:cs typeface="Fjalla One"/>
                <a:sym typeface="Fjalla One"/>
              </a:rPr>
              <a:t>기술 스택</a:t>
            </a:r>
            <a:endParaRPr sz="1600" b="1" dirty="0">
              <a:solidFill>
                <a:schemeClr val="dk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Fjalla One"/>
              <a:sym typeface="Fjalla One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4630650" y="3351150"/>
            <a:ext cx="1693500" cy="10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chemeClr val="dk1"/>
                </a:solidFill>
                <a:latin typeface="Fjalla One"/>
                <a:ea typeface="HY신명조" panose="02030600000101010101" pitchFamily="18" charset="-127"/>
                <a:cs typeface="Fjalla One"/>
                <a:sym typeface="Fjalla One"/>
              </a:rPr>
              <a:t>구현</a:t>
            </a:r>
            <a:r>
              <a:rPr lang="en" sz="1600" b="1" dirty="0" smtClean="0">
                <a:solidFill>
                  <a:schemeClr val="dk1"/>
                </a:solidFill>
                <a:latin typeface="Fjalla One"/>
                <a:ea typeface="HY신명조" panose="02030600000101010101" pitchFamily="18" charset="-127"/>
                <a:cs typeface="Fjalla One"/>
                <a:sym typeface="Fjalla One"/>
              </a:rPr>
              <a:t> </a:t>
            </a:r>
            <a:r>
              <a:rPr lang="en" sz="1600" b="1" dirty="0">
                <a:solidFill>
                  <a:schemeClr val="dk1"/>
                </a:solidFill>
                <a:latin typeface="Fjalla One"/>
                <a:ea typeface="HY신명조" panose="02030600000101010101" pitchFamily="18" charset="-127"/>
                <a:cs typeface="Fjalla One"/>
                <a:sym typeface="Fjalla One"/>
              </a:rPr>
              <a:t>방향</a:t>
            </a:r>
            <a:endParaRPr sz="1600" b="1" dirty="0">
              <a:solidFill>
                <a:schemeClr val="dk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Fjalla One"/>
              <a:sym typeface="Fjalla One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991200" y="3351150"/>
            <a:ext cx="1693500" cy="10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Fjalla One"/>
                <a:ea typeface="HY신명조" panose="02030600000101010101" pitchFamily="18" charset="-127"/>
                <a:cs typeface="Fjalla One"/>
                <a:sym typeface="Fjalla One"/>
              </a:rPr>
              <a:t>팀원 소개</a:t>
            </a:r>
            <a:endParaRPr sz="1600" b="1" dirty="0">
              <a:solidFill>
                <a:schemeClr val="dk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Fjalla One"/>
              <a:sym typeface="Fjalla One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1378380" y="2263925"/>
            <a:ext cx="954900" cy="95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3189167" y="2263925"/>
            <a:ext cx="954900" cy="95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6810717" y="2263925"/>
            <a:ext cx="954900" cy="95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4999942" y="2263925"/>
            <a:ext cx="954900" cy="95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917700" y="539900"/>
            <a:ext cx="7508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HY신명조" panose="02030600000101010101" pitchFamily="18" charset="-127"/>
              </a:rPr>
              <a:t>차례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1508263" y="2393825"/>
            <a:ext cx="695100" cy="69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3319054" y="2393825"/>
            <a:ext cx="695100" cy="69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30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5129846" y="2393825"/>
            <a:ext cx="695100" cy="69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6940638" y="2393825"/>
            <a:ext cx="695100" cy="69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30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149" name="Google Shape;149;p27"/>
          <p:cNvCxnSpPr>
            <a:endCxn id="141" idx="1"/>
          </p:cNvCxnSpPr>
          <p:nvPr/>
        </p:nvCxnSpPr>
        <p:spPr>
          <a:xfrm>
            <a:off x="2333267" y="2741375"/>
            <a:ext cx="85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7"/>
          <p:cNvCxnSpPr/>
          <p:nvPr/>
        </p:nvCxnSpPr>
        <p:spPr>
          <a:xfrm>
            <a:off x="4144042" y="2741375"/>
            <a:ext cx="85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7"/>
          <p:cNvCxnSpPr/>
          <p:nvPr/>
        </p:nvCxnSpPr>
        <p:spPr>
          <a:xfrm>
            <a:off x="5954842" y="2741375"/>
            <a:ext cx="85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7"/>
          <p:cNvSpPr/>
          <p:nvPr/>
        </p:nvSpPr>
        <p:spPr>
          <a:xfrm>
            <a:off x="1802275" y="3161775"/>
            <a:ext cx="107100" cy="20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5423850" y="3161775"/>
            <a:ext cx="107100" cy="20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3613075" y="2108908"/>
            <a:ext cx="107100" cy="20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7234625" y="2108908"/>
            <a:ext cx="107100" cy="20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528;p44"/>
          <p:cNvSpPr/>
          <p:nvPr/>
        </p:nvSpPr>
        <p:spPr>
          <a:xfrm>
            <a:off x="2807787" y="849456"/>
            <a:ext cx="5700338" cy="3484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528;p44"/>
          <p:cNvSpPr/>
          <p:nvPr/>
        </p:nvSpPr>
        <p:spPr>
          <a:xfrm>
            <a:off x="307883" y="188603"/>
            <a:ext cx="3892410" cy="4805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64" y="419598"/>
            <a:ext cx="3372321" cy="4344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1541" y="1435879"/>
            <a:ext cx="3836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TTS API </a:t>
            </a:r>
            <a:r>
              <a:rPr lang="ko-KR" altLang="en-US" sz="4000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사용</a:t>
            </a:r>
            <a:endParaRPr lang="ko-KR" altLang="en-US" sz="4000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0474" y="2474191"/>
            <a:ext cx="3077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암기할 단어를</a:t>
            </a:r>
            <a:endParaRPr lang="en-US" altLang="ko-KR" sz="2400" dirty="0" smtClean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반복해서 읽어주는</a:t>
            </a:r>
            <a:endParaRPr lang="en-US" altLang="ko-KR" sz="2400" dirty="0" smtClean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나만의 모델 만들기</a:t>
            </a:r>
            <a:endParaRPr lang="ko-KR" altLang="en-US" sz="2400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40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3793275" y="1028850"/>
            <a:ext cx="4262400" cy="30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1098575" y="1525350"/>
            <a:ext cx="2414100" cy="209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1292075" y="1693050"/>
            <a:ext cx="2027100" cy="175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4544852" y="1872900"/>
            <a:ext cx="2759245" cy="13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lt1"/>
                </a:solidFill>
                <a:latin typeface="Microsoft Tai Le" panose="020B0502040204020203" pitchFamily="34" charset="0"/>
                <a:ea typeface="HY신명조" panose="02030600000101010101" pitchFamily="18" charset="-127"/>
                <a:cs typeface="Microsoft Tai Le" panose="020B0502040204020203" pitchFamily="34" charset="0"/>
                <a:sym typeface="Nanum Gothic"/>
              </a:rPr>
              <a:t>기술 스택</a:t>
            </a:r>
            <a:endParaRPr dirty="0">
              <a:solidFill>
                <a:schemeClr val="l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Microsoft Tai Le" panose="020B0502040204020203" pitchFamily="34" charset="0"/>
              <a:sym typeface="Nanum Gothic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title" idx="2"/>
          </p:nvPr>
        </p:nvSpPr>
        <p:spPr>
          <a:xfrm>
            <a:off x="767075" y="1921200"/>
            <a:ext cx="3077100" cy="13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50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/>
          <p:nvPr/>
        </p:nvSpPr>
        <p:spPr>
          <a:xfrm>
            <a:off x="1419062" y="721169"/>
            <a:ext cx="6305874" cy="3682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37" y="962170"/>
            <a:ext cx="5799323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/>
          <p:nvPr/>
        </p:nvSpPr>
        <p:spPr>
          <a:xfrm>
            <a:off x="1419062" y="721169"/>
            <a:ext cx="6305874" cy="3682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65969" y="1811661"/>
            <a:ext cx="54120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감사합니다</a:t>
            </a:r>
            <a:r>
              <a:rPr lang="en-US" altLang="ko-KR" sz="80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6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/>
          <p:nvPr/>
        </p:nvSpPr>
        <p:spPr>
          <a:xfrm>
            <a:off x="936892" y="1398150"/>
            <a:ext cx="954900" cy="95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936892" y="3132725"/>
            <a:ext cx="954900" cy="95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4791317" y="1398150"/>
            <a:ext cx="954900" cy="95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4791317" y="3132725"/>
            <a:ext cx="954900" cy="95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 idx="15"/>
          </p:nvPr>
        </p:nvSpPr>
        <p:spPr>
          <a:xfrm>
            <a:off x="915775" y="539900"/>
            <a:ext cx="7510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HY신명조" panose="02030600000101010101" pitchFamily="18" charset="-127"/>
              </a:rPr>
              <a:t>팀원 소개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pSp>
        <p:nvGrpSpPr>
          <p:cNvPr id="172" name="Google Shape;172;p29"/>
          <p:cNvGrpSpPr/>
          <p:nvPr/>
        </p:nvGrpSpPr>
        <p:grpSpPr>
          <a:xfrm>
            <a:off x="1815575" y="1232413"/>
            <a:ext cx="2537113" cy="1286400"/>
            <a:chOff x="1815575" y="1232413"/>
            <a:chExt cx="2537113" cy="1286400"/>
          </a:xfrm>
        </p:grpSpPr>
        <p:sp>
          <p:nvSpPr>
            <p:cNvPr id="173" name="Google Shape;173;p29"/>
            <p:cNvSpPr/>
            <p:nvPr/>
          </p:nvSpPr>
          <p:spPr>
            <a:xfrm rot="-5400000">
              <a:off x="1899725" y="1737925"/>
              <a:ext cx="107100" cy="275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2023788" y="1232413"/>
              <a:ext cx="2328900" cy="128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grpSp>
        <p:nvGrpSpPr>
          <p:cNvPr id="175" name="Google Shape;175;p29"/>
          <p:cNvGrpSpPr/>
          <p:nvPr/>
        </p:nvGrpSpPr>
        <p:grpSpPr>
          <a:xfrm>
            <a:off x="1815575" y="2966988"/>
            <a:ext cx="2537113" cy="1286400"/>
            <a:chOff x="1815575" y="2966988"/>
            <a:chExt cx="2537113" cy="1286400"/>
          </a:xfrm>
        </p:grpSpPr>
        <p:sp>
          <p:nvSpPr>
            <p:cNvPr id="176" name="Google Shape;176;p29"/>
            <p:cNvSpPr/>
            <p:nvPr/>
          </p:nvSpPr>
          <p:spPr>
            <a:xfrm rot="-5400000">
              <a:off x="1866125" y="3506096"/>
              <a:ext cx="107100" cy="20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2023788" y="2966988"/>
              <a:ext cx="2328900" cy="128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grpSp>
        <p:nvGrpSpPr>
          <p:cNvPr id="178" name="Google Shape;178;p29"/>
          <p:cNvGrpSpPr/>
          <p:nvPr/>
        </p:nvGrpSpPr>
        <p:grpSpPr>
          <a:xfrm>
            <a:off x="5670000" y="1232413"/>
            <a:ext cx="2537113" cy="1286400"/>
            <a:chOff x="5670000" y="1232413"/>
            <a:chExt cx="2537113" cy="1286400"/>
          </a:xfrm>
        </p:grpSpPr>
        <p:sp>
          <p:nvSpPr>
            <p:cNvPr id="179" name="Google Shape;179;p29"/>
            <p:cNvSpPr/>
            <p:nvPr/>
          </p:nvSpPr>
          <p:spPr>
            <a:xfrm rot="-5400000">
              <a:off x="5752050" y="1740025"/>
              <a:ext cx="107100" cy="27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5878213" y="1232413"/>
              <a:ext cx="2328900" cy="128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grpSp>
        <p:nvGrpSpPr>
          <p:cNvPr id="181" name="Google Shape;181;p29"/>
          <p:cNvGrpSpPr/>
          <p:nvPr/>
        </p:nvGrpSpPr>
        <p:grpSpPr>
          <a:xfrm>
            <a:off x="5670000" y="2966988"/>
            <a:ext cx="2537113" cy="1286400"/>
            <a:chOff x="5670000" y="2966988"/>
            <a:chExt cx="2537113" cy="1286400"/>
          </a:xfrm>
        </p:grpSpPr>
        <p:sp>
          <p:nvSpPr>
            <p:cNvPr id="182" name="Google Shape;182;p29"/>
            <p:cNvSpPr/>
            <p:nvPr/>
          </p:nvSpPr>
          <p:spPr>
            <a:xfrm rot="-5400000">
              <a:off x="5720550" y="3506096"/>
              <a:ext cx="107100" cy="208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5878213" y="2966988"/>
              <a:ext cx="2328900" cy="128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066788" y="1528063"/>
            <a:ext cx="695100" cy="6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3013475" y="1874850"/>
            <a:ext cx="12630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+mj-ea"/>
                <a:ea typeface="+mj-ea"/>
              </a:rPr>
              <a:t>Front-end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6" name="Google Shape;186;p29"/>
          <p:cNvSpPr txBox="1">
            <a:spLocks noGrp="1"/>
          </p:cNvSpPr>
          <p:nvPr>
            <p:ph type="subTitle" idx="2"/>
          </p:nvPr>
        </p:nvSpPr>
        <p:spPr>
          <a:xfrm>
            <a:off x="2236500" y="1365151"/>
            <a:ext cx="2040000" cy="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Nanum Myeongjo"/>
                <a:ea typeface="HY신명조" panose="02030600000101010101" pitchFamily="18" charset="-127"/>
                <a:cs typeface="Nanum Myeongjo"/>
                <a:sym typeface="Nanum Myeongjo"/>
              </a:rPr>
              <a:t>정영진</a:t>
            </a:r>
            <a:endParaRPr sz="2000" b="1" dirty="0">
              <a:latin typeface="HY신명조" panose="02030600000101010101" pitchFamily="18" charset="-127"/>
              <a:ea typeface="HY신명조" panose="02030600000101010101" pitchFamily="18" charset="-127"/>
              <a:cs typeface="Nanum Myeongjo"/>
              <a:sym typeface="Nanum Myeongjo"/>
            </a:endParaRPr>
          </a:p>
        </p:txBody>
      </p:sp>
      <p:sp>
        <p:nvSpPr>
          <p:cNvPr id="187" name="Google Shape;187;p29"/>
          <p:cNvSpPr txBox="1">
            <a:spLocks noGrp="1"/>
          </p:cNvSpPr>
          <p:nvPr>
            <p:ph type="title" idx="3"/>
          </p:nvPr>
        </p:nvSpPr>
        <p:spPr>
          <a:xfrm>
            <a:off x="1066788" y="3262638"/>
            <a:ext cx="695100" cy="6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ubTitle" idx="4"/>
          </p:nvPr>
        </p:nvSpPr>
        <p:spPr>
          <a:xfrm>
            <a:off x="2558412" y="3607025"/>
            <a:ext cx="17181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+mn-ea"/>
                <a:ea typeface="+mn-ea"/>
                <a:cs typeface="Nanum Gothic"/>
                <a:sym typeface="Nanum Gothic"/>
              </a:rPr>
              <a:t>AWS 빌드 자동화</a:t>
            </a:r>
            <a:endParaRPr dirty="0">
              <a:solidFill>
                <a:schemeClr val="lt1"/>
              </a:solidFill>
              <a:latin typeface="+mn-ea"/>
              <a:ea typeface="+mn-ea"/>
              <a:cs typeface="Nanum Gothic"/>
              <a:sym typeface="Nanum Gothic"/>
            </a:endParaRPr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2236500" y="3100791"/>
            <a:ext cx="2040000" cy="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Nanum Myeongjo"/>
                <a:ea typeface="HY신명조" panose="02030600000101010101" pitchFamily="18" charset="-127"/>
                <a:cs typeface="Nanum Myeongjo"/>
                <a:sym typeface="Nanum Myeongjo"/>
              </a:rPr>
              <a:t>한창희</a:t>
            </a:r>
            <a:endParaRPr sz="2000" b="1" dirty="0">
              <a:solidFill>
                <a:schemeClr val="l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Nanum Myeongjo"/>
              <a:sym typeface="Nanum Myeongjo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4921213" y="1528063"/>
            <a:ext cx="695100" cy="6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6867925" y="1874850"/>
            <a:ext cx="12630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+mn-ea"/>
                <a:ea typeface="+mn-ea"/>
              </a:rPr>
              <a:t>Front-end</a:t>
            </a:r>
            <a:endParaRPr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8"/>
          </p:nvPr>
        </p:nvSpPr>
        <p:spPr>
          <a:xfrm>
            <a:off x="6090925" y="1365151"/>
            <a:ext cx="2040000" cy="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Nanum Myeongjo"/>
                <a:ea typeface="HY신명조" panose="02030600000101010101" pitchFamily="18" charset="-127"/>
                <a:cs typeface="Nanum Myeongjo"/>
                <a:sym typeface="Nanum Myeongjo"/>
              </a:rPr>
              <a:t>김무성</a:t>
            </a:r>
            <a:endParaRPr sz="2000" b="1" dirty="0">
              <a:solidFill>
                <a:schemeClr val="l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Nanum Myeongjo"/>
              <a:sym typeface="Nanum Myeongjo"/>
            </a:endParaRPr>
          </a:p>
        </p:txBody>
      </p:sp>
      <p:sp>
        <p:nvSpPr>
          <p:cNvPr id="193" name="Google Shape;193;p29"/>
          <p:cNvSpPr txBox="1">
            <a:spLocks noGrp="1"/>
          </p:cNvSpPr>
          <p:nvPr>
            <p:ph type="title" idx="9"/>
          </p:nvPr>
        </p:nvSpPr>
        <p:spPr>
          <a:xfrm>
            <a:off x="4921213" y="3262638"/>
            <a:ext cx="695100" cy="6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ubTitle" idx="13"/>
          </p:nvPr>
        </p:nvSpPr>
        <p:spPr>
          <a:xfrm>
            <a:off x="6867875" y="3607150"/>
            <a:ext cx="12630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+mn-ea"/>
                <a:ea typeface="+mn-ea"/>
              </a:rPr>
              <a:t>Back-end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14"/>
          </p:nvPr>
        </p:nvSpPr>
        <p:spPr>
          <a:xfrm>
            <a:off x="6090925" y="3100791"/>
            <a:ext cx="2040000" cy="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Nanum Myeongjo"/>
                <a:ea typeface="HY신명조" panose="02030600000101010101" pitchFamily="18" charset="-127"/>
                <a:cs typeface="Nanum Myeongjo"/>
                <a:sym typeface="Nanum Myeongjo"/>
              </a:rPr>
              <a:t>김가람</a:t>
            </a:r>
            <a:endParaRPr sz="2000" b="1" dirty="0">
              <a:latin typeface="HY신명조" panose="02030600000101010101" pitchFamily="18" charset="-127"/>
              <a:ea typeface="HY신명조" panose="02030600000101010101" pitchFamily="18" charset="-127"/>
              <a:cs typeface="Nanum Myeongjo"/>
              <a:sym typeface="Nanum Myeongjo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387" y="1231888"/>
            <a:ext cx="964775" cy="1287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775" y="1207987"/>
            <a:ext cx="997150" cy="132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4209" y="2960825"/>
            <a:ext cx="980962" cy="1292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 rotWithShape="1">
          <a:blip r:embed="rId6">
            <a:alphaModFix/>
          </a:blip>
          <a:srcRect l="4588" t="-4423" r="4733" b="8260"/>
          <a:stretch/>
        </p:blipFill>
        <p:spPr>
          <a:xfrm>
            <a:off x="4770200" y="2935294"/>
            <a:ext cx="997150" cy="134984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/>
          <p:nvPr/>
        </p:nvSpPr>
        <p:spPr>
          <a:xfrm>
            <a:off x="3458275" y="1321975"/>
            <a:ext cx="781200" cy="2487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팀 장</a:t>
            </a:r>
            <a:endParaRPr sz="1200" b="1" dirty="0">
              <a:solidFill>
                <a:srgbClr val="FFFFFF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3793275" y="1028850"/>
            <a:ext cx="4262400" cy="30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1098575" y="1525350"/>
            <a:ext cx="2414100" cy="209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1292075" y="1693050"/>
            <a:ext cx="2027100" cy="175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4124775" y="1872900"/>
            <a:ext cx="3872912" cy="13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icrosoft Tai Le" panose="020B0502040204020203" pitchFamily="34" charset="0"/>
                <a:ea typeface="HY신명조" panose="02030600000101010101" pitchFamily="18" charset="-127"/>
                <a:cs typeface="Microsoft Tai Le" panose="020B0502040204020203" pitchFamily="34" charset="0"/>
                <a:sym typeface="Nanum Gothic"/>
              </a:rPr>
              <a:t>프로젝트</a:t>
            </a:r>
            <a:endParaRPr dirty="0">
              <a:solidFill>
                <a:schemeClr val="l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Microsoft Tai Le" panose="020B0502040204020203" pitchFamily="34" charset="0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icrosoft Tai Le" panose="020B0502040204020203" pitchFamily="34" charset="0"/>
                <a:ea typeface="HY신명조" panose="02030600000101010101" pitchFamily="18" charset="-127"/>
                <a:cs typeface="Microsoft Tai Le" panose="020B0502040204020203" pitchFamily="34" charset="0"/>
                <a:sym typeface="Nanum Gothic"/>
              </a:rPr>
              <a:t>	</a:t>
            </a:r>
            <a:r>
              <a:rPr lang="en" dirty="0" smtClean="0">
                <a:solidFill>
                  <a:schemeClr val="lt1"/>
                </a:solidFill>
                <a:latin typeface="Microsoft Tai Le" panose="020B0502040204020203" pitchFamily="34" charset="0"/>
                <a:ea typeface="HY신명조" panose="02030600000101010101" pitchFamily="18" charset="-127"/>
                <a:cs typeface="Microsoft Tai Le" panose="020B0502040204020203" pitchFamily="34" charset="0"/>
                <a:sym typeface="Nanum Gothic"/>
              </a:rPr>
              <a:t>기획 </a:t>
            </a:r>
            <a:r>
              <a:rPr lang="en" dirty="0">
                <a:solidFill>
                  <a:schemeClr val="lt1"/>
                </a:solidFill>
                <a:latin typeface="Microsoft Tai Le" panose="020B0502040204020203" pitchFamily="34" charset="0"/>
                <a:ea typeface="HY신명조" panose="02030600000101010101" pitchFamily="18" charset="-127"/>
                <a:cs typeface="Microsoft Tai Le" panose="020B0502040204020203" pitchFamily="34" charset="0"/>
                <a:sym typeface="Nanum Gothic"/>
              </a:rPr>
              <a:t>배경</a:t>
            </a:r>
            <a:endParaRPr dirty="0">
              <a:solidFill>
                <a:schemeClr val="lt1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Microsoft Tai Le" panose="020B0502040204020203" pitchFamily="34" charset="0"/>
              <a:sym typeface="Nanum Gothic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title" idx="2"/>
          </p:nvPr>
        </p:nvSpPr>
        <p:spPr>
          <a:xfrm>
            <a:off x="767075" y="1921200"/>
            <a:ext cx="3077100" cy="13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0"/>
          <p:cNvSpPr txBox="1">
            <a:spLocks noGrp="1"/>
          </p:cNvSpPr>
          <p:nvPr>
            <p:ph type="title"/>
          </p:nvPr>
        </p:nvSpPr>
        <p:spPr>
          <a:xfrm>
            <a:off x="717575" y="863400"/>
            <a:ext cx="31785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5.34%</a:t>
            </a:r>
            <a:endParaRPr dirty="0">
              <a:latin typeface="+mn-lt"/>
            </a:endParaRPr>
          </a:p>
        </p:txBody>
      </p:sp>
      <p:sp>
        <p:nvSpPr>
          <p:cNvPr id="680" name="Google Shape;680;p50"/>
          <p:cNvSpPr txBox="1">
            <a:spLocks noGrp="1"/>
          </p:cNvSpPr>
          <p:nvPr>
            <p:ph type="title" idx="2"/>
          </p:nvPr>
        </p:nvSpPr>
        <p:spPr>
          <a:xfrm>
            <a:off x="5247925" y="1305000"/>
            <a:ext cx="31785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33,000</a:t>
            </a:r>
            <a:endParaRPr dirty="0">
              <a:latin typeface="+mn-lt"/>
            </a:endParaRPr>
          </a:p>
        </p:txBody>
      </p:sp>
      <p:sp>
        <p:nvSpPr>
          <p:cNvPr id="682" name="Google Shape;682;p50"/>
          <p:cNvSpPr txBox="1">
            <a:spLocks noGrp="1"/>
          </p:cNvSpPr>
          <p:nvPr>
            <p:ph type="title" idx="4"/>
          </p:nvPr>
        </p:nvSpPr>
        <p:spPr>
          <a:xfrm>
            <a:off x="2982750" y="2925675"/>
            <a:ext cx="2218728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1h</a:t>
            </a:r>
            <a:endParaRPr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" grpId="0"/>
      <p:bldP spid="680" grpId="0"/>
      <p:bldP spid="6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0"/>
          <p:cNvSpPr txBox="1">
            <a:spLocks noGrp="1"/>
          </p:cNvSpPr>
          <p:nvPr>
            <p:ph type="title"/>
          </p:nvPr>
        </p:nvSpPr>
        <p:spPr>
          <a:xfrm>
            <a:off x="717575" y="863400"/>
            <a:ext cx="31785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5.34%</a:t>
            </a:r>
            <a:endParaRPr dirty="0">
              <a:latin typeface="+mn-lt"/>
            </a:endParaRPr>
          </a:p>
        </p:txBody>
      </p:sp>
      <p:sp>
        <p:nvSpPr>
          <p:cNvPr id="679" name="Google Shape;679;p50"/>
          <p:cNvSpPr txBox="1">
            <a:spLocks noGrp="1"/>
          </p:cNvSpPr>
          <p:nvPr>
            <p:ph type="subTitle" idx="1"/>
          </p:nvPr>
        </p:nvSpPr>
        <p:spPr>
          <a:xfrm>
            <a:off x="553611" y="1924552"/>
            <a:ext cx="3509868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a typeface="HY신명조" panose="02030600000101010101" pitchFamily="18" charset="-127"/>
              </a:rPr>
              <a:t>2020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정보처리기사 실기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회 합격률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80" name="Google Shape;680;p50"/>
          <p:cNvSpPr txBox="1">
            <a:spLocks noGrp="1"/>
          </p:cNvSpPr>
          <p:nvPr>
            <p:ph type="title" idx="2"/>
          </p:nvPr>
        </p:nvSpPr>
        <p:spPr>
          <a:xfrm>
            <a:off x="5247925" y="1305000"/>
            <a:ext cx="31785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33,000</a:t>
            </a:r>
            <a:endParaRPr dirty="0">
              <a:latin typeface="+mn-lt"/>
            </a:endParaRPr>
          </a:p>
        </p:txBody>
      </p:sp>
      <p:sp>
        <p:nvSpPr>
          <p:cNvPr id="682" name="Google Shape;682;p50"/>
          <p:cNvSpPr txBox="1">
            <a:spLocks noGrp="1"/>
          </p:cNvSpPr>
          <p:nvPr>
            <p:ph type="title" idx="4"/>
          </p:nvPr>
        </p:nvSpPr>
        <p:spPr>
          <a:xfrm>
            <a:off x="2982750" y="2925675"/>
            <a:ext cx="2218728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1h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69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0"/>
          <p:cNvSpPr txBox="1">
            <a:spLocks noGrp="1"/>
          </p:cNvSpPr>
          <p:nvPr>
            <p:ph type="title"/>
          </p:nvPr>
        </p:nvSpPr>
        <p:spPr>
          <a:xfrm>
            <a:off x="717575" y="863400"/>
            <a:ext cx="31785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5.34%</a:t>
            </a:r>
            <a:endParaRPr dirty="0">
              <a:latin typeface="+mn-lt"/>
            </a:endParaRPr>
          </a:p>
        </p:txBody>
      </p:sp>
      <p:sp>
        <p:nvSpPr>
          <p:cNvPr id="679" name="Google Shape;679;p50"/>
          <p:cNvSpPr txBox="1">
            <a:spLocks noGrp="1"/>
          </p:cNvSpPr>
          <p:nvPr>
            <p:ph type="subTitle" idx="1"/>
          </p:nvPr>
        </p:nvSpPr>
        <p:spPr>
          <a:xfrm>
            <a:off x="553611" y="1924552"/>
            <a:ext cx="3509868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a typeface="HY신명조" panose="02030600000101010101" pitchFamily="18" charset="-127"/>
              </a:rPr>
              <a:t>2020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정보처리기사 실기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회 합격률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80" name="Google Shape;680;p50"/>
          <p:cNvSpPr txBox="1">
            <a:spLocks noGrp="1"/>
          </p:cNvSpPr>
          <p:nvPr>
            <p:ph type="title" idx="2"/>
          </p:nvPr>
        </p:nvSpPr>
        <p:spPr>
          <a:xfrm>
            <a:off x="5247925" y="1305000"/>
            <a:ext cx="31785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33,000</a:t>
            </a:r>
            <a:endParaRPr dirty="0">
              <a:latin typeface="+mn-lt"/>
            </a:endParaRPr>
          </a:p>
        </p:txBody>
      </p:sp>
      <p:sp>
        <p:nvSpPr>
          <p:cNvPr id="681" name="Google Shape;681;p50"/>
          <p:cNvSpPr txBox="1">
            <a:spLocks noGrp="1"/>
          </p:cNvSpPr>
          <p:nvPr>
            <p:ph type="subTitle" idx="3"/>
          </p:nvPr>
        </p:nvSpPr>
        <p:spPr>
          <a:xfrm>
            <a:off x="5144209" y="2313056"/>
            <a:ext cx="3385931" cy="63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영어 기출 어휘 베스트셀러 한권에 수록된 단어의 수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82" name="Google Shape;682;p50"/>
          <p:cNvSpPr txBox="1">
            <a:spLocks noGrp="1"/>
          </p:cNvSpPr>
          <p:nvPr>
            <p:ph type="title" idx="4"/>
          </p:nvPr>
        </p:nvSpPr>
        <p:spPr>
          <a:xfrm>
            <a:off x="2982750" y="2925675"/>
            <a:ext cx="2218728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1h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14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0"/>
          <p:cNvSpPr txBox="1">
            <a:spLocks noGrp="1"/>
          </p:cNvSpPr>
          <p:nvPr>
            <p:ph type="title"/>
          </p:nvPr>
        </p:nvSpPr>
        <p:spPr>
          <a:xfrm>
            <a:off x="717575" y="863400"/>
            <a:ext cx="31785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5.34%</a:t>
            </a:r>
            <a:endParaRPr dirty="0">
              <a:latin typeface="+mn-lt"/>
            </a:endParaRPr>
          </a:p>
        </p:txBody>
      </p:sp>
      <p:sp>
        <p:nvSpPr>
          <p:cNvPr id="679" name="Google Shape;679;p50"/>
          <p:cNvSpPr txBox="1">
            <a:spLocks noGrp="1"/>
          </p:cNvSpPr>
          <p:nvPr>
            <p:ph type="subTitle" idx="1"/>
          </p:nvPr>
        </p:nvSpPr>
        <p:spPr>
          <a:xfrm>
            <a:off x="553611" y="1924552"/>
            <a:ext cx="3509868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a typeface="HY신명조" panose="02030600000101010101" pitchFamily="18" charset="-127"/>
              </a:rPr>
              <a:t>2020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정보처리기사 실기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회 합격률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80" name="Google Shape;680;p50"/>
          <p:cNvSpPr txBox="1">
            <a:spLocks noGrp="1"/>
          </p:cNvSpPr>
          <p:nvPr>
            <p:ph type="title" idx="2"/>
          </p:nvPr>
        </p:nvSpPr>
        <p:spPr>
          <a:xfrm>
            <a:off x="5247925" y="1305000"/>
            <a:ext cx="31785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33,000</a:t>
            </a:r>
            <a:endParaRPr dirty="0">
              <a:latin typeface="+mn-lt"/>
            </a:endParaRPr>
          </a:p>
        </p:txBody>
      </p:sp>
      <p:sp>
        <p:nvSpPr>
          <p:cNvPr id="681" name="Google Shape;681;p50"/>
          <p:cNvSpPr txBox="1">
            <a:spLocks noGrp="1"/>
          </p:cNvSpPr>
          <p:nvPr>
            <p:ph type="subTitle" idx="3"/>
          </p:nvPr>
        </p:nvSpPr>
        <p:spPr>
          <a:xfrm>
            <a:off x="5144209" y="2313056"/>
            <a:ext cx="3385931" cy="63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영어 기출 어휘 베스트셀러 한권에 수록된 단어의 수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82" name="Google Shape;682;p50"/>
          <p:cNvSpPr txBox="1">
            <a:spLocks noGrp="1"/>
          </p:cNvSpPr>
          <p:nvPr>
            <p:ph type="title" idx="4"/>
          </p:nvPr>
        </p:nvSpPr>
        <p:spPr>
          <a:xfrm>
            <a:off x="2982750" y="2925675"/>
            <a:ext cx="2218728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1h</a:t>
            </a:r>
            <a:endParaRPr dirty="0">
              <a:latin typeface="+mn-lt"/>
            </a:endParaRPr>
          </a:p>
        </p:txBody>
      </p:sp>
      <p:sp>
        <p:nvSpPr>
          <p:cNvPr id="683" name="Google Shape;683;p50"/>
          <p:cNvSpPr txBox="1">
            <a:spLocks noGrp="1"/>
          </p:cNvSpPr>
          <p:nvPr>
            <p:ph type="subTitle" idx="5"/>
          </p:nvPr>
        </p:nvSpPr>
        <p:spPr>
          <a:xfrm>
            <a:off x="2358611" y="3840925"/>
            <a:ext cx="3409736" cy="7071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  <a:cs typeface="Microsoft New Tai Lue" panose="020B0502040204020203" pitchFamily="34" charset="0"/>
              </a:rPr>
              <a:t>암기한 내용의 절반을 </a:t>
            </a:r>
            <a:endParaRPr lang="en-US" altLang="ko-KR" dirty="0" smtClean="0">
              <a:latin typeface="HY신명조" panose="02030600000101010101" pitchFamily="18" charset="-127"/>
              <a:ea typeface="HY신명조" panose="02030600000101010101" pitchFamily="18" charset="-127"/>
              <a:cs typeface="Microsoft New Tai Lue" panose="020B05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  <a:cs typeface="Microsoft New Tai Lue" panose="020B0502040204020203" pitchFamily="34" charset="0"/>
              </a:rPr>
              <a:t>잊어버리는 데에 걸리는 시간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ostfiles.pstatic.net/20141219_149/gsamg_141895528304774cnB_JPEG/%BF%A1%BA%F9%C7%CF%BF%EC%BD%BA_%B8%C1%B0%A2%B0%EE%BC%B1.jpg?type=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91" y="1561554"/>
            <a:ext cx="5677973" cy="28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58123" y="4767286"/>
            <a:ext cx="7485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이미지 출처 </a:t>
            </a:r>
            <a:r>
              <a:rPr lang="en-US" altLang="ko-KR" sz="1000" dirty="0"/>
              <a:t>: https://www.researchgate.net/figure/Ebbinghaus-forgetting-curve-and-importance-of-reviewing-15_fig7_283436534 </a:t>
            </a:r>
            <a:endParaRPr lang="ko-KR" altLang="en-US" sz="1000" dirty="0"/>
          </a:p>
        </p:txBody>
      </p:sp>
      <p:sp>
        <p:nvSpPr>
          <p:cNvPr id="7" name="Google Shape;528;p44"/>
          <p:cNvSpPr/>
          <p:nvPr/>
        </p:nvSpPr>
        <p:spPr>
          <a:xfrm>
            <a:off x="3836155" y="611702"/>
            <a:ext cx="3883044" cy="636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에빙하우스의</a:t>
            </a:r>
            <a:r>
              <a:rPr lang="ko-KR" altLang="en-US" sz="24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망각 곡선</a:t>
            </a:r>
            <a:endParaRPr sz="24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Pattern Meeting by Slidesgo">
  <a:themeElements>
    <a:clrScheme name="Simple Light">
      <a:dk1>
        <a:srgbClr val="000000"/>
      </a:dk1>
      <a:lt1>
        <a:srgbClr val="FFFFFF"/>
      </a:lt1>
      <a:dk2>
        <a:srgbClr val="FFF1A3"/>
      </a:dk2>
      <a:lt2>
        <a:srgbClr val="999999"/>
      </a:lt2>
      <a:accent1>
        <a:srgbClr val="000000"/>
      </a:accent1>
      <a:accent2>
        <a:srgbClr val="FFFFFF"/>
      </a:accent2>
      <a:accent3>
        <a:srgbClr val="FFF1A3"/>
      </a:accent3>
      <a:accent4>
        <a:srgbClr val="999999"/>
      </a:accent4>
      <a:accent5>
        <a:srgbClr val="FFF1A3"/>
      </a:accent5>
      <a:accent6>
        <a:srgbClr val="99999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157</Words>
  <Application>Microsoft Office PowerPoint</Application>
  <PresentationFormat>화면 슬라이드 쇼(16:9)</PresentationFormat>
  <Paragraphs>70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Fjalla One</vt:lpstr>
      <vt:lpstr>HY신명조</vt:lpstr>
      <vt:lpstr>Muli</vt:lpstr>
      <vt:lpstr>Nanum Gothic</vt:lpstr>
      <vt:lpstr>Nanum Myeongjo</vt:lpstr>
      <vt:lpstr>Arial</vt:lpstr>
      <vt:lpstr>Microsoft New Tai Lue</vt:lpstr>
      <vt:lpstr>Microsoft Tai Le</vt:lpstr>
      <vt:lpstr>Minimalist Pattern Meeting by Slidesgo</vt:lpstr>
      <vt:lpstr>암기의 정석®</vt:lpstr>
      <vt:lpstr>차례</vt:lpstr>
      <vt:lpstr>팀원 소개</vt:lpstr>
      <vt:lpstr>프로젝트  기획 배경</vt:lpstr>
      <vt:lpstr>5.34%</vt:lpstr>
      <vt:lpstr>5.34%</vt:lpstr>
      <vt:lpstr>5.34%</vt:lpstr>
      <vt:lpstr>5.34%</vt:lpstr>
      <vt:lpstr>PowerPoint 프레젠테이션</vt:lpstr>
      <vt:lpstr>암기를 효과적으로 도와주는 서비스가 없을까?</vt:lpstr>
      <vt:lpstr>암기의 정석®</vt:lpstr>
      <vt:lpstr>프로젝트  구현 방향</vt:lpstr>
      <vt:lpstr>PowerPoint 프레젠테이션</vt:lpstr>
      <vt:lpstr>메타데이터</vt:lpstr>
      <vt:lpstr>메타데이터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기술 스택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암기의 정석®</dc:title>
  <cp:lastModifiedBy>kimka</cp:lastModifiedBy>
  <cp:revision>27</cp:revision>
  <dcterms:modified xsi:type="dcterms:W3CDTF">2020-10-22T11:46:22Z</dcterms:modified>
</cp:coreProperties>
</file>