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77" r:id="rId5"/>
    <p:sldId id="259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tr-T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316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65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14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339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501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1078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3968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7891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03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559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370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30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0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637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1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08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70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76F200-27B5-4341-A014-1581DBA124BE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488A67-8650-4417-8028-3A9C3B44C3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50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A10746-19C9-A658-EC41-14AC6BE43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Big</a:t>
            </a:r>
            <a:r>
              <a:rPr lang="tr-TR" dirty="0"/>
              <a:t> Data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1BF9181-FA07-86F1-E703-38FA82F06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446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48A07F-5C03-86A9-AC4F-F8340AE0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Akan Veri Kavramsal Mimarisi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40AE2445-C223-56B2-2657-321793487C30}"/>
              </a:ext>
            </a:extLst>
          </p:cNvPr>
          <p:cNvSpPr/>
          <p:nvPr/>
        </p:nvSpPr>
        <p:spPr>
          <a:xfrm>
            <a:off x="1154954" y="3521319"/>
            <a:ext cx="3149600" cy="443345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Keşif ve Görselleştirme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9C04EB7-D072-A810-AFF2-1AB14FAE7C81}"/>
              </a:ext>
            </a:extLst>
          </p:cNvPr>
          <p:cNvSpPr/>
          <p:nvPr/>
        </p:nvSpPr>
        <p:spPr>
          <a:xfrm>
            <a:off x="1154954" y="2985655"/>
            <a:ext cx="3149600" cy="4433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Hızlı analitik ve Makine Öğrenmesi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63AEFE34-0198-FBDE-F8ED-72A2D8C40B9F}"/>
              </a:ext>
            </a:extLst>
          </p:cNvPr>
          <p:cNvSpPr/>
          <p:nvPr/>
        </p:nvSpPr>
        <p:spPr>
          <a:xfrm>
            <a:off x="861646" y="2708031"/>
            <a:ext cx="3789485" cy="16265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BFB5A6C4-B658-4324-6E8A-E462E7F16814}"/>
              </a:ext>
            </a:extLst>
          </p:cNvPr>
          <p:cNvSpPr/>
          <p:nvPr/>
        </p:nvSpPr>
        <p:spPr>
          <a:xfrm>
            <a:off x="861646" y="4607168"/>
            <a:ext cx="3789485" cy="8532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F94D82A8-8B17-A0BC-F4DC-99281D79C00D}"/>
              </a:ext>
            </a:extLst>
          </p:cNvPr>
          <p:cNvSpPr/>
          <p:nvPr/>
        </p:nvSpPr>
        <p:spPr>
          <a:xfrm>
            <a:off x="1164260" y="4765030"/>
            <a:ext cx="1649277" cy="443345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Arama/İndeksleme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B2E327FC-93EF-8544-D01C-4307DB4DAB32}"/>
              </a:ext>
            </a:extLst>
          </p:cNvPr>
          <p:cNvSpPr/>
          <p:nvPr/>
        </p:nvSpPr>
        <p:spPr>
          <a:xfrm>
            <a:off x="2954215" y="4765031"/>
            <a:ext cx="1350339" cy="443345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Düşük Gecikme  Süresi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0C48A369-CA65-6240-B261-474B62079F6B}"/>
              </a:ext>
            </a:extLst>
          </p:cNvPr>
          <p:cNvSpPr/>
          <p:nvPr/>
        </p:nvSpPr>
        <p:spPr>
          <a:xfrm>
            <a:off x="861646" y="5600700"/>
            <a:ext cx="3789485" cy="7590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AE470CE-4DBE-AD37-F0D5-4032AB9AD6CD}"/>
              </a:ext>
            </a:extLst>
          </p:cNvPr>
          <p:cNvSpPr/>
          <p:nvPr/>
        </p:nvSpPr>
        <p:spPr>
          <a:xfrm>
            <a:off x="1164260" y="5734034"/>
            <a:ext cx="3140294" cy="352092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/>
              <a:t>Big</a:t>
            </a:r>
            <a:r>
              <a:rPr lang="tr-TR" sz="1200" dirty="0"/>
              <a:t> Data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369F98BB-AF7F-2C7F-4F46-FFE379F3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930" y="4030221"/>
            <a:ext cx="1042939" cy="262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100" dirty="0"/>
              <a:t>Akan Veri</a:t>
            </a: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C7D8E0E5-AE7F-B1A6-5D7E-78AE10EB1609}"/>
              </a:ext>
            </a:extLst>
          </p:cNvPr>
          <p:cNvSpPr txBox="1">
            <a:spLocks/>
          </p:cNvSpPr>
          <p:nvPr/>
        </p:nvSpPr>
        <p:spPr>
          <a:xfrm>
            <a:off x="2576756" y="6063658"/>
            <a:ext cx="3519244" cy="26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tr-TR" sz="1100" dirty="0"/>
              <a:t>Nesne ve </a:t>
            </a:r>
            <a:r>
              <a:rPr lang="tr-TR" sz="1100" dirty="0" err="1"/>
              <a:t>Dökümanlar</a:t>
            </a:r>
            <a:endParaRPr lang="tr-TR" sz="1100" dirty="0"/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CFDC6DC4-FF5E-0C8D-B17F-839288AF4966}"/>
              </a:ext>
            </a:extLst>
          </p:cNvPr>
          <p:cNvSpPr txBox="1">
            <a:spLocks/>
          </p:cNvSpPr>
          <p:nvPr/>
        </p:nvSpPr>
        <p:spPr>
          <a:xfrm>
            <a:off x="3032187" y="5172555"/>
            <a:ext cx="3519244" cy="26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tr-TR" sz="1100" dirty="0"/>
              <a:t>Veri Depolama</a:t>
            </a:r>
          </a:p>
        </p:txBody>
      </p:sp>
      <p:sp>
        <p:nvSpPr>
          <p:cNvPr id="17" name="Ok: Yukarı Aşağı 16">
            <a:extLst>
              <a:ext uri="{FF2B5EF4-FFF2-40B4-BE49-F238E27FC236}">
                <a16:creationId xmlns:a16="http://schemas.microsoft.com/office/drawing/2014/main" id="{345C74B4-B4DF-329E-5F88-163DA9534047}"/>
              </a:ext>
            </a:extLst>
          </p:cNvPr>
          <p:cNvSpPr/>
          <p:nvPr/>
        </p:nvSpPr>
        <p:spPr>
          <a:xfrm>
            <a:off x="5385448" y="3429000"/>
            <a:ext cx="193432" cy="12679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k: Yukarı Aşağı 18">
            <a:extLst>
              <a:ext uri="{FF2B5EF4-FFF2-40B4-BE49-F238E27FC236}">
                <a16:creationId xmlns:a16="http://schemas.microsoft.com/office/drawing/2014/main" id="{6EA81F90-0476-49AA-EE84-ECACF9A1586D}"/>
              </a:ext>
            </a:extLst>
          </p:cNvPr>
          <p:cNvSpPr/>
          <p:nvPr/>
        </p:nvSpPr>
        <p:spPr>
          <a:xfrm>
            <a:off x="5381793" y="5180641"/>
            <a:ext cx="219487" cy="7284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İçerik Yer Tutucusu 2">
            <a:extLst>
              <a:ext uri="{FF2B5EF4-FFF2-40B4-BE49-F238E27FC236}">
                <a16:creationId xmlns:a16="http://schemas.microsoft.com/office/drawing/2014/main" id="{51EDC8D0-4769-82F2-F481-03091A89A8BD}"/>
              </a:ext>
            </a:extLst>
          </p:cNvPr>
          <p:cNvSpPr txBox="1">
            <a:spLocks/>
          </p:cNvSpPr>
          <p:nvPr/>
        </p:nvSpPr>
        <p:spPr>
          <a:xfrm>
            <a:off x="4944439" y="3049954"/>
            <a:ext cx="6559062" cy="37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000" dirty="0"/>
              <a:t>Gerçek zamanlı </a:t>
            </a:r>
            <a:r>
              <a:rPr lang="tr-TR" sz="1000" dirty="0" err="1"/>
              <a:t>apilerin</a:t>
            </a:r>
            <a:r>
              <a:rPr lang="tr-TR" sz="1000" dirty="0"/>
              <a:t> datayı  </a:t>
            </a:r>
            <a:r>
              <a:rPr lang="tr-TR" sz="1000" dirty="0" err="1"/>
              <a:t>modellemesi,Analiz</a:t>
            </a:r>
            <a:r>
              <a:rPr lang="tr-TR" sz="1000" dirty="0"/>
              <a:t> etmesi </a:t>
            </a:r>
          </a:p>
        </p:txBody>
      </p:sp>
      <p:sp>
        <p:nvSpPr>
          <p:cNvPr id="21" name="İçerik Yer Tutucusu 2">
            <a:extLst>
              <a:ext uri="{FF2B5EF4-FFF2-40B4-BE49-F238E27FC236}">
                <a16:creationId xmlns:a16="http://schemas.microsoft.com/office/drawing/2014/main" id="{6AD5DD28-ADF1-6F3A-B23D-8EB9C316A7AD}"/>
              </a:ext>
            </a:extLst>
          </p:cNvPr>
          <p:cNvSpPr txBox="1">
            <a:spLocks/>
          </p:cNvSpPr>
          <p:nvPr/>
        </p:nvSpPr>
        <p:spPr>
          <a:xfrm>
            <a:off x="5123216" y="4837851"/>
            <a:ext cx="6559062" cy="37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000" dirty="0"/>
              <a:t>Gerçek zamanlı data depolama ve hızlı data erişimi</a:t>
            </a:r>
          </a:p>
        </p:txBody>
      </p:sp>
      <p:sp>
        <p:nvSpPr>
          <p:cNvPr id="22" name="İçerik Yer Tutucusu 2">
            <a:extLst>
              <a:ext uri="{FF2B5EF4-FFF2-40B4-BE49-F238E27FC236}">
                <a16:creationId xmlns:a16="http://schemas.microsoft.com/office/drawing/2014/main" id="{56DCAD2C-4D40-8ABC-2213-1D3C789E7DD9}"/>
              </a:ext>
            </a:extLst>
          </p:cNvPr>
          <p:cNvSpPr txBox="1">
            <a:spLocks/>
          </p:cNvSpPr>
          <p:nvPr/>
        </p:nvSpPr>
        <p:spPr>
          <a:xfrm>
            <a:off x="5138101" y="6088172"/>
            <a:ext cx="6559062" cy="37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000" dirty="0"/>
              <a:t>Data </a:t>
            </a:r>
            <a:r>
              <a:rPr lang="tr-TR" sz="1000" dirty="0" err="1"/>
              <a:t>Gölü,Uzun</a:t>
            </a:r>
            <a:r>
              <a:rPr lang="tr-TR" sz="1000" dirty="0"/>
              <a:t> zamanlı depolama</a:t>
            </a:r>
          </a:p>
        </p:txBody>
      </p:sp>
    </p:spTree>
    <p:extLst>
      <p:ext uri="{BB962C8B-B14F-4D97-AF65-F5344CB8AC3E}">
        <p14:creationId xmlns:p14="http://schemas.microsoft.com/office/powerpoint/2010/main" val="295683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B6399D-8E73-297E-F7C9-4F85273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Big</a:t>
            </a:r>
            <a:r>
              <a:rPr lang="tr-TR" dirty="0"/>
              <a:t> Data Teknolojilerinin Uygulanması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19DB15B-38F1-1264-378B-BE9A1AC85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59" y="2469493"/>
            <a:ext cx="5645682" cy="428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B60E87-77FF-0B4A-89A0-8316AF40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</a:t>
            </a:r>
            <a:r>
              <a:rPr lang="tr-TR" dirty="0" err="1"/>
              <a:t>Big</a:t>
            </a:r>
            <a:r>
              <a:rPr lang="tr-TR" dirty="0"/>
              <a:t> 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5AF995-00B0-C097-1F1A-59A8C740C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büyüktür ve işlenmemiştir</a:t>
            </a:r>
          </a:p>
          <a:p>
            <a:r>
              <a:rPr lang="tr-TR" dirty="0"/>
              <a:t>Bir çok rastgele okuma ve yazma söz konusudur</a:t>
            </a:r>
          </a:p>
          <a:p>
            <a:r>
              <a:rPr lang="tr-TR" dirty="0" err="1"/>
              <a:t>Foreign</a:t>
            </a:r>
            <a:r>
              <a:rPr lang="tr-TR" dirty="0"/>
              <a:t> </a:t>
            </a:r>
            <a:r>
              <a:rPr lang="tr-TR" dirty="0" err="1"/>
              <a:t>Keyler’e</a:t>
            </a:r>
            <a:r>
              <a:rPr lang="tr-TR" dirty="0"/>
              <a:t> çok nadir ihtiyaç duyulur</a:t>
            </a:r>
          </a:p>
        </p:txBody>
      </p:sp>
    </p:spTree>
    <p:extLst>
      <p:ext uri="{BB962C8B-B14F-4D97-AF65-F5344CB8AC3E}">
        <p14:creationId xmlns:p14="http://schemas.microsoft.com/office/powerpoint/2010/main" val="280822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825732-3B4D-F72D-D4F4-8BB9825E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Gerekli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3B4443-2DC8-F1A4-D09D-41AD3CFD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Artımlı ölçeklenebilirlik(Bir anda yükselmemeli)</a:t>
            </a:r>
          </a:p>
          <a:p>
            <a:r>
              <a:rPr lang="tr-TR" dirty="0"/>
              <a:t>Hız</a:t>
            </a:r>
          </a:p>
          <a:p>
            <a:r>
              <a:rPr lang="tr-TR" dirty="0"/>
              <a:t>Tek bir hata noktası yoktur</a:t>
            </a:r>
          </a:p>
          <a:p>
            <a:r>
              <a:rPr lang="tr-TR" dirty="0"/>
              <a:t>Ölçeklendirilir çoğaltılmaz</a:t>
            </a:r>
          </a:p>
        </p:txBody>
      </p:sp>
    </p:spTree>
    <p:extLst>
      <p:ext uri="{BB962C8B-B14F-4D97-AF65-F5344CB8AC3E}">
        <p14:creationId xmlns:p14="http://schemas.microsoft.com/office/powerpoint/2010/main" val="64765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33EC7D-7426-A30D-07ED-97EBD147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1A1F99-71F1-481A-7307-99FCC76D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411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029C0C-D044-9B5E-E062-7EC0587F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211DED-574C-4433-8A3B-7AE5D292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144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8C70D9-FC56-A667-B293-3E111977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BAD411-249D-E1F0-7363-D31D1655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538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63159D-DCD4-6275-A2E1-48469804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9CAF9F-C190-B708-21AD-3C1FD162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681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6A1E12-F16A-9914-5D62-477AF97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810FAA-0AD3-44DE-F768-07DC9E6AC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101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D57FE0-12E0-FD20-6405-8C86D556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B4248B-3DFD-54E6-68EA-2F118973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49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901191-958E-F1CD-E725-4993E22B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Ambarı ve </a:t>
            </a:r>
            <a:r>
              <a:rPr lang="tr-TR" dirty="0" err="1"/>
              <a:t>BigData</a:t>
            </a:r>
            <a:r>
              <a:rPr lang="tr-TR" dirty="0"/>
              <a:t> Farkları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17B96ED-507B-DF5C-2798-3189658815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5" y="2468381"/>
            <a:ext cx="4906619" cy="4013801"/>
          </a:xfr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CA9116F-EF91-6655-C8D3-1C1F1CF754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161513"/>
                </a:solidFill>
                <a:effectLst/>
                <a:latin typeface="OracleSansVF"/>
              </a:rPr>
              <a:t>Veri ambarı</a:t>
            </a:r>
            <a:r>
              <a:rPr lang="tr-TR" b="0" i="0" dirty="0">
                <a:solidFill>
                  <a:srgbClr val="161513"/>
                </a:solidFill>
                <a:effectLst/>
                <a:latin typeface="OracleSansVF"/>
              </a:rPr>
              <a:t>, iş zekası (BI) faaliyetlerine, özellikle de analitiğe olanak tanımak ve bunları desteklemek üzere tasarlanmış bir </a:t>
            </a:r>
            <a:r>
              <a:rPr lang="tr-TR" dirty="0">
                <a:solidFill>
                  <a:schemeClr val="tx1"/>
                </a:solidFill>
                <a:latin typeface="OracleSansVF"/>
              </a:rPr>
              <a:t>veri</a:t>
            </a:r>
            <a:r>
              <a:rPr lang="tr-TR" dirty="0">
                <a:solidFill>
                  <a:srgbClr val="006B8F"/>
                </a:solidFill>
                <a:latin typeface="OracleSansVF"/>
              </a:rPr>
              <a:t> </a:t>
            </a:r>
            <a:r>
              <a:rPr lang="tr-TR" dirty="0">
                <a:solidFill>
                  <a:schemeClr val="tx1"/>
                </a:solidFill>
                <a:latin typeface="OracleSansVF"/>
              </a:rPr>
              <a:t>yönetim</a:t>
            </a:r>
            <a:r>
              <a:rPr lang="tr-TR" b="0" i="0" dirty="0">
                <a:solidFill>
                  <a:srgbClr val="161513"/>
                </a:solidFill>
                <a:effectLst/>
                <a:latin typeface="OracleSansVF"/>
              </a:rPr>
              <a:t> sistemidir. Veri ambarları yalnızca sorgulama ve analiz amacıyla kurulur ve çoğu zaman geçmişe ait büyük miktarlarda veri içerir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410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1AD660-1AC9-6E5B-E76C-614CD3C5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29FC10D2-3E6F-9111-A511-926308DB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Cql:cassandra</a:t>
            </a:r>
            <a:r>
              <a:rPr lang="tr-TR" dirty="0"/>
              <a:t> </a:t>
            </a:r>
            <a:r>
              <a:rPr lang="tr-TR" dirty="0" err="1"/>
              <a:t>qury</a:t>
            </a:r>
            <a:r>
              <a:rPr lang="tr-TR" dirty="0"/>
              <a:t> </a:t>
            </a:r>
            <a:r>
              <a:rPr lang="tr-TR" dirty="0" err="1"/>
              <a:t>language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87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E8F0EA11-3E78-6608-7C17-1E3E6444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Büyük Verinin Tanımı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644780D0-B19B-4F8F-2404-A826AFE011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52" y="2645245"/>
            <a:ext cx="7696815" cy="2775431"/>
          </a:xfr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255816D-B1AC-BC16-560C-03B2059D2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263" y="2645246"/>
            <a:ext cx="936806" cy="90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/>
              <a:t>5 V</a:t>
            </a:r>
          </a:p>
        </p:txBody>
      </p:sp>
    </p:spTree>
    <p:extLst>
      <p:ext uri="{BB962C8B-B14F-4D97-AF65-F5344CB8AC3E}">
        <p14:creationId xmlns:p14="http://schemas.microsoft.com/office/powerpoint/2010/main" val="67526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1A034F-AAF8-43C5-3A60-708264E7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Büyük Verinin Tanımı</a:t>
            </a:r>
          </a:p>
        </p:txBody>
      </p:sp>
      <p:sp>
        <p:nvSpPr>
          <p:cNvPr id="5" name="İçerik Yer Tutucusu 3">
            <a:extLst>
              <a:ext uri="{FF2B5EF4-FFF2-40B4-BE49-F238E27FC236}">
                <a16:creationId xmlns:a16="http://schemas.microsoft.com/office/drawing/2014/main" id="{38291808-F657-82C7-A74E-6AB1F2C5A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3187962"/>
            <a:ext cx="9350522" cy="2383279"/>
          </a:xfrm>
        </p:spPr>
        <p:txBody>
          <a:bodyPr>
            <a:normAutofit/>
          </a:bodyPr>
          <a:lstStyle/>
          <a:p>
            <a:r>
              <a:rPr lang="tr-TR" dirty="0" err="1"/>
              <a:t>Volume:Verinin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olması için büyük hacimli olması gerekir</a:t>
            </a:r>
          </a:p>
          <a:p>
            <a:r>
              <a:rPr lang="tr-TR" dirty="0" err="1"/>
              <a:t>Velocity:Verinin</a:t>
            </a:r>
            <a:r>
              <a:rPr lang="tr-TR" dirty="0"/>
              <a:t> hızlı bir şekilde birikmesi</a:t>
            </a:r>
          </a:p>
          <a:p>
            <a:r>
              <a:rPr lang="tr-TR" dirty="0" err="1"/>
              <a:t>Variety:Verinin</a:t>
            </a:r>
            <a:r>
              <a:rPr lang="tr-TR" dirty="0"/>
              <a:t> çeşitli olması</a:t>
            </a:r>
          </a:p>
          <a:p>
            <a:r>
              <a:rPr lang="tr-TR" dirty="0" err="1"/>
              <a:t>Veracity:Verinin</a:t>
            </a:r>
            <a:r>
              <a:rPr lang="tr-TR" dirty="0"/>
              <a:t> güvenli olması</a:t>
            </a:r>
          </a:p>
          <a:p>
            <a:r>
              <a:rPr lang="tr-TR" dirty="0" err="1"/>
              <a:t>Value:Verinin</a:t>
            </a:r>
            <a:r>
              <a:rPr lang="tr-TR" dirty="0"/>
              <a:t> değerli olması ve </a:t>
            </a:r>
            <a:r>
              <a:rPr lang="tr-TR" dirty="0" err="1"/>
              <a:t>big</a:t>
            </a:r>
            <a:r>
              <a:rPr lang="tr-TR" dirty="0"/>
              <a:t> datanın amacı</a:t>
            </a:r>
          </a:p>
        </p:txBody>
      </p:sp>
    </p:spTree>
    <p:extLst>
      <p:ext uri="{BB962C8B-B14F-4D97-AF65-F5344CB8AC3E}">
        <p14:creationId xmlns:p14="http://schemas.microsoft.com/office/powerpoint/2010/main" val="32794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54E8CA-702C-583D-584C-A1A42962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Büyük Veri Teknolojileri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3278D9E-0036-C4D6-DB01-00FA542F5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77" y="2306822"/>
            <a:ext cx="5551055" cy="4163292"/>
          </a:xfrm>
        </p:spPr>
      </p:pic>
    </p:spTree>
    <p:extLst>
      <p:ext uri="{BB962C8B-B14F-4D97-AF65-F5344CB8AC3E}">
        <p14:creationId xmlns:p14="http://schemas.microsoft.com/office/powerpoint/2010/main" val="379352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15A9D2-1BFB-02FC-6383-70542CE4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Big</a:t>
            </a:r>
            <a:r>
              <a:rPr lang="tr-TR" dirty="0"/>
              <a:t> Data Uygulamaları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3D34A8-6C83-D1FB-00FC-327885434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3256" y="2722892"/>
            <a:ext cx="4828744" cy="3416301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En altta direk veri ile uğraşırsak yukarıya doğru çıktıkça raporlar analizler ve istatistikler ile uğraşırız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40CEF6-978F-1869-3290-10609E93E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9" y="2447663"/>
            <a:ext cx="7039603" cy="39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9D732B-1AFF-F0BB-18D4-55825848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Internet Of </a:t>
            </a:r>
            <a:r>
              <a:rPr lang="tr-TR" dirty="0" err="1"/>
              <a:t>Things</a:t>
            </a:r>
            <a:r>
              <a:rPr lang="tr-TR" dirty="0"/>
              <a:t> Reference Model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4FE45231-868C-57FC-F319-30A1DEC65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59" y="2682647"/>
            <a:ext cx="6582694" cy="3258005"/>
          </a:xfrm>
        </p:spPr>
      </p:pic>
    </p:spTree>
    <p:extLst>
      <p:ext uri="{BB962C8B-B14F-4D97-AF65-F5344CB8AC3E}">
        <p14:creationId xmlns:p14="http://schemas.microsoft.com/office/powerpoint/2010/main" val="54416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285CAC-0619-A1C0-DE52-16A3CC5A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Akan Veri ve Akan Veri Analizi 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B94FA65-746C-808F-655B-32099CF70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44" y="2920806"/>
            <a:ext cx="6630325" cy="2781688"/>
          </a:xfrm>
        </p:spPr>
      </p:pic>
    </p:spTree>
    <p:extLst>
      <p:ext uri="{BB962C8B-B14F-4D97-AF65-F5344CB8AC3E}">
        <p14:creationId xmlns:p14="http://schemas.microsoft.com/office/powerpoint/2010/main" val="382204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B6D7DA-E2A2-1B26-59C8-F372B898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Akan veri ve Akan Veri Analizi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5CBFB2-3D1D-B009-AAF1-09F36496A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3" y="2788138"/>
            <a:ext cx="8761413" cy="3416300"/>
          </a:xfrm>
        </p:spPr>
        <p:txBody>
          <a:bodyPr/>
          <a:lstStyle/>
          <a:p>
            <a:r>
              <a:rPr lang="tr-TR" dirty="0" err="1"/>
              <a:t>Eventler</a:t>
            </a:r>
            <a:r>
              <a:rPr lang="tr-TR" dirty="0"/>
              <a:t>, geldikleri anda gerçek zamanlı olarak analiz edilir ve işlenir</a:t>
            </a:r>
          </a:p>
          <a:p>
            <a:r>
              <a:rPr lang="tr-TR" dirty="0"/>
              <a:t>Kararlar zaman zaman bağlamsaldır ve yeni verilere dayalıdır</a:t>
            </a:r>
          </a:p>
          <a:p>
            <a:r>
              <a:rPr lang="tr-TR" dirty="0"/>
              <a:t>ham olaylardan küçük </a:t>
            </a:r>
            <a:r>
              <a:rPr lang="tr-TR" dirty="0" err="1"/>
              <a:t>data'daki</a:t>
            </a:r>
            <a:r>
              <a:rPr lang="tr-TR" dirty="0"/>
              <a:t> eyleme dönüştürülebilir içgörülere kadar olan gecikme, hareket halindedir ve mimariden akmaktadır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0363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İyon Toplantı Odası</Template>
  <TotalTime>360</TotalTime>
  <Words>263</Words>
  <Application>Microsoft Office PowerPoint</Application>
  <PresentationFormat>Geniş ekran</PresentationFormat>
  <Paragraphs>43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OracleSansVF</vt:lpstr>
      <vt:lpstr>Wingdings 3</vt:lpstr>
      <vt:lpstr>İyon Toplantı Odası</vt:lpstr>
      <vt:lpstr>Big Data</vt:lpstr>
      <vt:lpstr>Veri Ambarı ve BigData Farkları</vt:lpstr>
      <vt:lpstr>Büyük Verinin Tanımı</vt:lpstr>
      <vt:lpstr>Büyük Verinin Tanımı</vt:lpstr>
      <vt:lpstr>Büyük Veri Teknolojileri</vt:lpstr>
      <vt:lpstr>Big Data Uygulamaları</vt:lpstr>
      <vt:lpstr>Internet Of Things Reference Model</vt:lpstr>
      <vt:lpstr>Akan Veri ve Akan Veri Analizi </vt:lpstr>
      <vt:lpstr>Akan veri ve Akan Veri Analizi</vt:lpstr>
      <vt:lpstr>Akan Veri Kavramsal Mimarisi</vt:lpstr>
      <vt:lpstr>Big Data Teknolojilerinin Uygulanması</vt:lpstr>
      <vt:lpstr>Neden Big Data</vt:lpstr>
      <vt:lpstr>Neler Gerekli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fatih karameşe</dc:creator>
  <cp:lastModifiedBy>fatih karameşe</cp:lastModifiedBy>
  <cp:revision>5</cp:revision>
  <dcterms:created xsi:type="dcterms:W3CDTF">2022-11-11T09:27:08Z</dcterms:created>
  <dcterms:modified xsi:type="dcterms:W3CDTF">2022-12-14T06:50:17Z</dcterms:modified>
</cp:coreProperties>
</file>