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4" r:id="rId3"/>
    <p:sldId id="257" r:id="rId4"/>
    <p:sldId id="258" r:id="rId5"/>
    <p:sldId id="260" r:id="rId6"/>
    <p:sldId id="259" r:id="rId7"/>
    <p:sldId id="265" r:id="rId8"/>
    <p:sldId id="266" r:id="rId9"/>
    <p:sldId id="264" r:id="rId10"/>
    <p:sldId id="267" r:id="rId11"/>
    <p:sldId id="268" r:id="rId12"/>
    <p:sldId id="269" r:id="rId13"/>
    <p:sldId id="270" r:id="rId14"/>
    <p:sldId id="261" r:id="rId15"/>
    <p:sldId id="271" r:id="rId16"/>
    <p:sldId id="272" r:id="rId17"/>
    <p:sldId id="273" r:id="rId18"/>
    <p:sldId id="274" r:id="rId19"/>
    <p:sldId id="275" r:id="rId20"/>
    <p:sldId id="276" r:id="rId21"/>
    <p:sldId id="277" r:id="rId22"/>
    <p:sldId id="278" r:id="rId23"/>
    <p:sldId id="378" r:id="rId24"/>
    <p:sldId id="379" r:id="rId25"/>
    <p:sldId id="380" r:id="rId26"/>
    <p:sldId id="381" r:id="rId27"/>
    <p:sldId id="382" r:id="rId28"/>
    <p:sldId id="383" r:id="rId29"/>
    <p:sldId id="385" r:id="rId30"/>
    <p:sldId id="3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2CA41F0-5D01-4063-85A5-D7892113D55B}" type="datetimeFigureOut">
              <a:rPr lang="tr-TR" smtClean="0"/>
              <a:t>19.12.2022</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276263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A41F0-5D01-4063-85A5-D7892113D55B}" type="datetimeFigureOut">
              <a:rPr lang="tr-TR" smtClean="0"/>
              <a:t>19.12.2022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38673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CA41F0-5D01-4063-85A5-D7892113D55B}" type="datetimeFigureOut">
              <a:rPr lang="tr-TR" smtClean="0"/>
              <a:t>19.12.2022</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2529683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CA41F0-5D01-4063-85A5-D7892113D55B}" type="datetimeFigureOut">
              <a:rPr lang="tr-TR" smtClean="0"/>
              <a:t>19.12.2022</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3554917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CA41F0-5D01-4063-85A5-D7892113D55B}" type="datetimeFigureOut">
              <a:rPr lang="tr-TR" smtClean="0"/>
              <a:t>19.12.2022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1847031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CA41F0-5D01-4063-85A5-D7892113D55B}" type="datetimeFigureOut">
              <a:rPr lang="tr-TR" smtClean="0"/>
              <a:t>19.12.2022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2963924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CA41F0-5D01-4063-85A5-D7892113D55B}" type="datetimeFigureOut">
              <a:rPr lang="tr-TR" smtClean="0"/>
              <a:t>19.12.2022</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1592245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2CA41F0-5D01-4063-85A5-D7892113D55B}" type="datetimeFigureOut">
              <a:rPr lang="tr-TR" smtClean="0"/>
              <a:t>19.12.2022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281332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CA41F0-5D01-4063-85A5-D7892113D55B}" type="datetimeFigureOut">
              <a:rPr lang="tr-TR" smtClean="0"/>
              <a:t>19.12.2022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286091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CA41F0-5D01-4063-85A5-D7892113D55B}" type="datetimeFigureOut">
              <a:rPr lang="tr-TR" smtClean="0"/>
              <a:t>19.12.2022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94644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CA41F0-5D01-4063-85A5-D7892113D55B}" type="datetimeFigureOut">
              <a:rPr lang="tr-TR" smtClean="0"/>
              <a:t>19.12.2022</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176971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2CA41F0-5D01-4063-85A5-D7892113D55B}" type="datetimeFigureOut">
              <a:rPr lang="tr-TR" smtClean="0"/>
              <a:t>19.12.2022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354887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2CA41F0-5D01-4063-85A5-D7892113D55B}" type="datetimeFigureOut">
              <a:rPr lang="tr-TR" smtClean="0"/>
              <a:t>19.12.2022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100513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2CA41F0-5D01-4063-85A5-D7892113D55B}" type="datetimeFigureOut">
              <a:rPr lang="tr-TR" smtClean="0"/>
              <a:t>19.12.2022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80978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A41F0-5D01-4063-85A5-D7892113D55B}" type="datetimeFigureOut">
              <a:rPr lang="tr-TR" smtClean="0"/>
              <a:t>19.12.2022</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303024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A41F0-5D01-4063-85A5-D7892113D55B}" type="datetimeFigureOut">
              <a:rPr lang="tr-TR" smtClean="0"/>
              <a:t>19.12.2022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67597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CA41F0-5D01-4063-85A5-D7892113D55B}" type="datetimeFigureOut">
              <a:rPr lang="tr-TR" smtClean="0"/>
              <a:t>19.12.2022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A50861-0912-4206-90A2-0D73C11FBE58}" type="slidenum">
              <a:rPr lang="tr-TR" smtClean="0"/>
              <a:t>‹#›</a:t>
            </a:fld>
            <a:endParaRPr lang="tr-TR"/>
          </a:p>
        </p:txBody>
      </p:sp>
    </p:spTree>
    <p:extLst>
      <p:ext uri="{BB962C8B-B14F-4D97-AF65-F5344CB8AC3E}">
        <p14:creationId xmlns:p14="http://schemas.microsoft.com/office/powerpoint/2010/main" val="65442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2CA41F0-5D01-4063-85A5-D7892113D55B}" type="datetimeFigureOut">
              <a:rPr lang="tr-TR" smtClean="0"/>
              <a:t>19.12.2022</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A50861-0912-4206-90A2-0D73C11FBE58}" type="slidenum">
              <a:rPr lang="tr-TR" smtClean="0"/>
              <a:t>‹#›</a:t>
            </a:fld>
            <a:endParaRPr lang="tr-TR"/>
          </a:p>
        </p:txBody>
      </p:sp>
    </p:spTree>
    <p:extLst>
      <p:ext uri="{BB962C8B-B14F-4D97-AF65-F5344CB8AC3E}">
        <p14:creationId xmlns:p14="http://schemas.microsoft.com/office/powerpoint/2010/main" val="31669260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FF8213-C52F-FD2F-414F-426502435F44}"/>
              </a:ext>
            </a:extLst>
          </p:cNvPr>
          <p:cNvSpPr>
            <a:spLocks noGrp="1"/>
          </p:cNvSpPr>
          <p:nvPr>
            <p:ph type="ctrTitle"/>
          </p:nvPr>
        </p:nvSpPr>
        <p:spPr/>
        <p:txBody>
          <a:bodyPr/>
          <a:lstStyle/>
          <a:p>
            <a:r>
              <a:rPr lang="tr-TR" dirty="0"/>
              <a:t>Apache </a:t>
            </a:r>
            <a:r>
              <a:rPr lang="tr-TR" dirty="0" err="1"/>
              <a:t>Cassandra</a:t>
            </a:r>
            <a:endParaRPr lang="tr-TR" dirty="0"/>
          </a:p>
        </p:txBody>
      </p:sp>
      <p:sp>
        <p:nvSpPr>
          <p:cNvPr id="3" name="Alt Başlık 2">
            <a:extLst>
              <a:ext uri="{FF2B5EF4-FFF2-40B4-BE49-F238E27FC236}">
                <a16:creationId xmlns:a16="http://schemas.microsoft.com/office/drawing/2014/main" id="{BD06A2A3-63DE-5C2B-4D2F-A370DF9D6EBC}"/>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410166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B3C79C-77F5-A1B5-1561-A4AFC22C36A9}"/>
              </a:ext>
            </a:extLst>
          </p:cNvPr>
          <p:cNvSpPr>
            <a:spLocks noGrp="1"/>
          </p:cNvSpPr>
          <p:nvPr>
            <p:ph type="title"/>
          </p:nvPr>
        </p:nvSpPr>
        <p:spPr/>
        <p:txBody>
          <a:bodyPr/>
          <a:lstStyle/>
          <a:p>
            <a:r>
              <a:rPr lang="tr-TR" dirty="0"/>
              <a:t>Apache </a:t>
            </a:r>
            <a:r>
              <a:rPr lang="tr-TR" dirty="0" err="1"/>
              <a:t>Cassandra</a:t>
            </a:r>
            <a:r>
              <a:rPr lang="tr-TR" dirty="0"/>
              <a:t> DATA </a:t>
            </a:r>
            <a:r>
              <a:rPr lang="tr-TR" dirty="0" err="1"/>
              <a:t>Modelling</a:t>
            </a:r>
            <a:endParaRPr lang="tr-TR" dirty="0"/>
          </a:p>
        </p:txBody>
      </p:sp>
      <p:sp>
        <p:nvSpPr>
          <p:cNvPr id="3" name="İçerik Yer Tutucusu 2">
            <a:extLst>
              <a:ext uri="{FF2B5EF4-FFF2-40B4-BE49-F238E27FC236}">
                <a16:creationId xmlns:a16="http://schemas.microsoft.com/office/drawing/2014/main" id="{2DEACE97-8DD4-C57A-BC1E-45D32C63BD2D}"/>
              </a:ext>
            </a:extLst>
          </p:cNvPr>
          <p:cNvSpPr>
            <a:spLocks noGrp="1"/>
          </p:cNvSpPr>
          <p:nvPr>
            <p:ph idx="1"/>
          </p:nvPr>
        </p:nvSpPr>
        <p:spPr/>
        <p:txBody>
          <a:bodyPr/>
          <a:lstStyle/>
          <a:p>
            <a:r>
              <a:rPr lang="tr-TR" dirty="0"/>
              <a:t>fiziksel mantıksal kavramsal katmanlar içerir</a:t>
            </a:r>
          </a:p>
          <a:p>
            <a:r>
              <a:rPr lang="tr-TR" dirty="0"/>
              <a:t>Ama iş akışı işlemin sonuna gelmektense en başta işleme dahil olur</a:t>
            </a:r>
          </a:p>
          <a:p>
            <a:r>
              <a:rPr lang="tr-TR" dirty="0"/>
              <a:t>Apache </a:t>
            </a:r>
            <a:r>
              <a:rPr lang="tr-TR" dirty="0" err="1"/>
              <a:t>cassandra</a:t>
            </a:r>
            <a:r>
              <a:rPr lang="tr-TR" dirty="0"/>
              <a:t> da önce uygulamanın ihtiyacı olan verileri ve sorguları bulursunuz ardından modelleme ve veri alma işlemleri yapılır</a:t>
            </a:r>
          </a:p>
          <a:p>
            <a:r>
              <a:rPr lang="tr-TR" dirty="0"/>
              <a:t>İlişkisel veri tabanında ise veri ve modelleme işlemleri bittikten sonra ancak uygulamanız için gereken verileri sorgular ile </a:t>
            </a:r>
            <a:r>
              <a:rPr lang="tr-TR" dirty="0" err="1"/>
              <a:t>alabillirsiniz</a:t>
            </a:r>
            <a:endParaRPr lang="tr-TR" dirty="0"/>
          </a:p>
        </p:txBody>
      </p:sp>
    </p:spTree>
    <p:extLst>
      <p:ext uri="{BB962C8B-B14F-4D97-AF65-F5344CB8AC3E}">
        <p14:creationId xmlns:p14="http://schemas.microsoft.com/office/powerpoint/2010/main" val="423480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975269-79FE-109A-4AEE-665B1BF5B762}"/>
              </a:ext>
            </a:extLst>
          </p:cNvPr>
          <p:cNvSpPr>
            <a:spLocks noGrp="1"/>
          </p:cNvSpPr>
          <p:nvPr>
            <p:ph type="title"/>
          </p:nvPr>
        </p:nvSpPr>
        <p:spPr/>
        <p:txBody>
          <a:bodyPr/>
          <a:lstStyle/>
          <a:p>
            <a:r>
              <a:rPr lang="tr-TR" dirty="0"/>
              <a:t>ACID</a:t>
            </a:r>
          </a:p>
        </p:txBody>
      </p:sp>
      <p:sp>
        <p:nvSpPr>
          <p:cNvPr id="3" name="İçerik Yer Tutucusu 2">
            <a:extLst>
              <a:ext uri="{FF2B5EF4-FFF2-40B4-BE49-F238E27FC236}">
                <a16:creationId xmlns:a16="http://schemas.microsoft.com/office/drawing/2014/main" id="{3D867C35-A774-A3AB-9590-60D795CD2C42}"/>
              </a:ext>
            </a:extLst>
          </p:cNvPr>
          <p:cNvSpPr>
            <a:spLocks noGrp="1"/>
          </p:cNvSpPr>
          <p:nvPr>
            <p:ph idx="1"/>
          </p:nvPr>
        </p:nvSpPr>
        <p:spPr/>
        <p:txBody>
          <a:bodyPr/>
          <a:lstStyle/>
          <a:p>
            <a:r>
              <a:rPr lang="tr-TR" dirty="0" err="1"/>
              <a:t>Atomic</a:t>
            </a:r>
            <a:r>
              <a:rPr lang="tr-TR" dirty="0"/>
              <a:t> =&gt; </a:t>
            </a:r>
            <a:r>
              <a:rPr lang="tr-TR" dirty="0" err="1"/>
              <a:t>Transactionların</a:t>
            </a:r>
            <a:r>
              <a:rPr lang="tr-TR" dirty="0"/>
              <a:t> </a:t>
            </a:r>
            <a:r>
              <a:rPr lang="tr-TR" dirty="0" err="1"/>
              <a:t>Bölünememesidir.Ya</a:t>
            </a:r>
            <a:r>
              <a:rPr lang="tr-TR" dirty="0"/>
              <a:t> bütün veri tabanı işlemleri başarılı olacak yada </a:t>
            </a:r>
            <a:r>
              <a:rPr lang="tr-TR" dirty="0" err="1"/>
              <a:t>hiçbiri.Bir</a:t>
            </a:r>
            <a:r>
              <a:rPr lang="tr-TR" dirty="0"/>
              <a:t> banka hesabındaki parayı düşürüp öbür hesaptakini arttırma işlemleri gibi yerlerde kullanılır</a:t>
            </a:r>
          </a:p>
          <a:p>
            <a:r>
              <a:rPr lang="tr-TR" dirty="0" err="1"/>
              <a:t>Consistant</a:t>
            </a:r>
            <a:r>
              <a:rPr lang="tr-TR" dirty="0"/>
              <a:t> =&gt; Verinin Tutarlı Olması Mesela bir şubeyi silersek şube de çalışanlar boşta kalabilecekler</a:t>
            </a:r>
          </a:p>
          <a:p>
            <a:r>
              <a:rPr lang="tr-TR" dirty="0" err="1"/>
              <a:t>Isolated</a:t>
            </a:r>
            <a:r>
              <a:rPr lang="tr-TR" dirty="0"/>
              <a:t>=&gt;Farklı çalışması mesela bir hesaba farklı iki hesaptan aynı anda para gelecek bir hesap 10 TL diğer hesap 20 TL yolladı bu yüzden sadece 20 </a:t>
            </a:r>
            <a:r>
              <a:rPr lang="tr-TR" dirty="0" err="1"/>
              <a:t>arttırdı.Isolated</a:t>
            </a:r>
            <a:r>
              <a:rPr lang="tr-TR" dirty="0"/>
              <a:t> olursa yani birbirinden farklı çalışırsa 30 TL arttırabilir </a:t>
            </a:r>
          </a:p>
        </p:txBody>
      </p:sp>
    </p:spTree>
    <p:extLst>
      <p:ext uri="{BB962C8B-B14F-4D97-AF65-F5344CB8AC3E}">
        <p14:creationId xmlns:p14="http://schemas.microsoft.com/office/powerpoint/2010/main" val="204860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AC54B0-D8F4-9CE4-12C3-45F7CAD0F51A}"/>
              </a:ext>
            </a:extLst>
          </p:cNvPr>
          <p:cNvSpPr>
            <a:spLocks noGrp="1"/>
          </p:cNvSpPr>
          <p:nvPr>
            <p:ph type="title"/>
          </p:nvPr>
        </p:nvSpPr>
        <p:spPr/>
        <p:txBody>
          <a:bodyPr/>
          <a:lstStyle/>
          <a:p>
            <a:r>
              <a:rPr lang="tr-TR" dirty="0" err="1"/>
              <a:t>Acid</a:t>
            </a:r>
            <a:endParaRPr lang="tr-TR" dirty="0"/>
          </a:p>
        </p:txBody>
      </p:sp>
      <p:sp>
        <p:nvSpPr>
          <p:cNvPr id="3" name="İçerik Yer Tutucusu 2">
            <a:extLst>
              <a:ext uri="{FF2B5EF4-FFF2-40B4-BE49-F238E27FC236}">
                <a16:creationId xmlns:a16="http://schemas.microsoft.com/office/drawing/2014/main" id="{B2A03708-A20B-C167-DAB6-B42B94408A36}"/>
              </a:ext>
            </a:extLst>
          </p:cNvPr>
          <p:cNvSpPr>
            <a:spLocks noGrp="1"/>
          </p:cNvSpPr>
          <p:nvPr>
            <p:ph idx="1"/>
          </p:nvPr>
        </p:nvSpPr>
        <p:spPr/>
        <p:txBody>
          <a:bodyPr/>
          <a:lstStyle/>
          <a:p>
            <a:r>
              <a:rPr lang="tr-TR" dirty="0" err="1"/>
              <a:t>Durable</a:t>
            </a:r>
            <a:r>
              <a:rPr lang="tr-TR" dirty="0"/>
              <a:t> =&gt; </a:t>
            </a:r>
            <a:r>
              <a:rPr lang="tr-TR" dirty="0" err="1"/>
              <a:t>Veritabanı</a:t>
            </a:r>
            <a:r>
              <a:rPr lang="tr-TR" dirty="0"/>
              <a:t> çökse bile </a:t>
            </a:r>
            <a:r>
              <a:rPr lang="tr-TR" dirty="0" err="1"/>
              <a:t>veritabanının</a:t>
            </a:r>
            <a:r>
              <a:rPr lang="tr-TR" dirty="0"/>
              <a:t> kaybolmaması logların tutulması </a:t>
            </a:r>
            <a:r>
              <a:rPr lang="tr-TR" dirty="0" err="1"/>
              <a:t>backuplarının</a:t>
            </a:r>
            <a:r>
              <a:rPr lang="tr-TR" dirty="0"/>
              <a:t> tutulması</a:t>
            </a:r>
          </a:p>
          <a:p>
            <a:r>
              <a:rPr lang="tr-TR" dirty="0"/>
              <a:t>Apache </a:t>
            </a:r>
            <a:r>
              <a:rPr lang="tr-TR" dirty="0" err="1"/>
              <a:t>cassandra</a:t>
            </a:r>
            <a:r>
              <a:rPr lang="tr-TR" dirty="0"/>
              <a:t> </a:t>
            </a:r>
            <a:r>
              <a:rPr lang="tr-TR" dirty="0" err="1"/>
              <a:t>acid</a:t>
            </a:r>
            <a:r>
              <a:rPr lang="tr-TR" dirty="0"/>
              <a:t> </a:t>
            </a:r>
            <a:r>
              <a:rPr lang="tr-TR" dirty="0" err="1"/>
              <a:t>transactionlarını</a:t>
            </a:r>
            <a:r>
              <a:rPr lang="tr-TR" dirty="0"/>
              <a:t> içermez.</a:t>
            </a:r>
          </a:p>
          <a:p>
            <a:r>
              <a:rPr lang="tr-TR" dirty="0"/>
              <a:t>Çünkü ACID gözle görülür bir performans geriliğine neden olur</a:t>
            </a:r>
          </a:p>
          <a:p>
            <a:r>
              <a:rPr lang="tr-TR" dirty="0"/>
              <a:t>Birden fazla kullanım durumu içermez</a:t>
            </a:r>
          </a:p>
        </p:txBody>
      </p:sp>
    </p:spTree>
    <p:extLst>
      <p:ext uri="{BB962C8B-B14F-4D97-AF65-F5344CB8AC3E}">
        <p14:creationId xmlns:p14="http://schemas.microsoft.com/office/powerpoint/2010/main" val="31071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6299A2-9BBE-3BFC-421D-7FDFDABEE122}"/>
              </a:ext>
            </a:extLst>
          </p:cNvPr>
          <p:cNvSpPr>
            <a:spLocks noGrp="1"/>
          </p:cNvSpPr>
          <p:nvPr>
            <p:ph type="title"/>
          </p:nvPr>
        </p:nvSpPr>
        <p:spPr/>
        <p:txBody>
          <a:bodyPr/>
          <a:lstStyle/>
          <a:p>
            <a:r>
              <a:rPr lang="tr-TR" dirty="0"/>
              <a:t>BASE	</a:t>
            </a:r>
          </a:p>
        </p:txBody>
      </p:sp>
      <p:sp>
        <p:nvSpPr>
          <p:cNvPr id="3" name="İçerik Yer Tutucusu 2">
            <a:extLst>
              <a:ext uri="{FF2B5EF4-FFF2-40B4-BE49-F238E27FC236}">
                <a16:creationId xmlns:a16="http://schemas.microsoft.com/office/drawing/2014/main" id="{CF16A870-4135-6BD6-6D94-E2D195585955}"/>
              </a:ext>
            </a:extLst>
          </p:cNvPr>
          <p:cNvSpPr>
            <a:spLocks noGrp="1"/>
          </p:cNvSpPr>
          <p:nvPr>
            <p:ph idx="1"/>
          </p:nvPr>
        </p:nvSpPr>
        <p:spPr/>
        <p:txBody>
          <a:bodyPr/>
          <a:lstStyle/>
          <a:p>
            <a:r>
              <a:rPr lang="tr-TR" dirty="0"/>
              <a:t>Basic </a:t>
            </a:r>
            <a:r>
              <a:rPr lang="tr-TR" dirty="0" err="1"/>
              <a:t>Availibilty</a:t>
            </a:r>
            <a:r>
              <a:rPr lang="tr-TR" dirty="0"/>
              <a:t> : Çoğu zaman hatta her zaman erişilebilir olmalı</a:t>
            </a:r>
          </a:p>
          <a:p>
            <a:r>
              <a:rPr lang="tr-TR" dirty="0" err="1"/>
              <a:t>Soft</a:t>
            </a:r>
            <a:r>
              <a:rPr lang="tr-TR" dirty="0"/>
              <a:t> </a:t>
            </a:r>
            <a:r>
              <a:rPr lang="tr-TR" dirty="0" err="1"/>
              <a:t>State</a:t>
            </a:r>
            <a:r>
              <a:rPr lang="tr-TR" dirty="0"/>
              <a:t> : Veri her zaman güncel </a:t>
            </a:r>
            <a:r>
              <a:rPr lang="tr-TR" dirty="0" err="1"/>
              <a:t>değiL</a:t>
            </a:r>
            <a:r>
              <a:rPr lang="tr-TR" dirty="0"/>
              <a:t> yumuşak </a:t>
            </a:r>
            <a:r>
              <a:rPr lang="tr-TR" dirty="0" err="1"/>
              <a:t>olmalı.Verinin</a:t>
            </a:r>
            <a:r>
              <a:rPr lang="tr-TR" dirty="0"/>
              <a:t> geçişi için hazır olmalı bir güncelleme geldiğinde aynı kullanıcı verileri aynı bilgiler farklı farklı sunucularda </a:t>
            </a:r>
            <a:r>
              <a:rPr lang="tr-TR" dirty="0" err="1"/>
              <a:t>olabilir.Bu</a:t>
            </a:r>
            <a:r>
              <a:rPr lang="tr-TR" dirty="0"/>
              <a:t> yüzden </a:t>
            </a:r>
            <a:r>
              <a:rPr lang="tr-TR" dirty="0" err="1"/>
              <a:t>bankacıılarda</a:t>
            </a:r>
            <a:r>
              <a:rPr lang="tr-TR" dirty="0"/>
              <a:t> çok sevilmez</a:t>
            </a:r>
          </a:p>
          <a:p>
            <a:r>
              <a:rPr lang="tr-TR" dirty="0" err="1"/>
              <a:t>Eventual</a:t>
            </a:r>
            <a:r>
              <a:rPr lang="tr-TR" dirty="0"/>
              <a:t> </a:t>
            </a:r>
            <a:r>
              <a:rPr lang="tr-TR" dirty="0" err="1"/>
              <a:t>Consistency</a:t>
            </a:r>
            <a:r>
              <a:rPr lang="tr-TR" dirty="0"/>
              <a:t> : Tutarlı olması </a:t>
            </a:r>
            <a:r>
              <a:rPr lang="tr-TR" dirty="0" err="1"/>
              <a:t>lazım.Birden</a:t>
            </a:r>
            <a:r>
              <a:rPr lang="tr-TR" dirty="0"/>
              <a:t> fazla sunucu kendi içerisinde </a:t>
            </a:r>
            <a:r>
              <a:rPr lang="tr-TR" dirty="0" err="1"/>
              <a:t>haberleşmeli.Sunucular</a:t>
            </a:r>
            <a:r>
              <a:rPr lang="tr-TR" dirty="0"/>
              <a:t> birbirleriyle haberleşerek size en son veriyi getirebilirler</a:t>
            </a:r>
          </a:p>
        </p:txBody>
      </p:sp>
    </p:spTree>
    <p:extLst>
      <p:ext uri="{BB962C8B-B14F-4D97-AF65-F5344CB8AC3E}">
        <p14:creationId xmlns:p14="http://schemas.microsoft.com/office/powerpoint/2010/main" val="24856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0B6B4-171C-D201-0C1B-D127608F8480}"/>
              </a:ext>
            </a:extLst>
          </p:cNvPr>
          <p:cNvSpPr>
            <a:spLocks noGrp="1"/>
          </p:cNvSpPr>
          <p:nvPr>
            <p:ph type="title"/>
          </p:nvPr>
        </p:nvSpPr>
        <p:spPr/>
        <p:txBody>
          <a:bodyPr/>
          <a:lstStyle/>
          <a:p>
            <a:r>
              <a:rPr lang="tr-TR" dirty="0"/>
              <a:t>CAP Teoremi</a:t>
            </a:r>
          </a:p>
        </p:txBody>
      </p:sp>
      <p:pic>
        <p:nvPicPr>
          <p:cNvPr id="5" name="İçerik Yer Tutucusu 4">
            <a:extLst>
              <a:ext uri="{FF2B5EF4-FFF2-40B4-BE49-F238E27FC236}">
                <a16:creationId xmlns:a16="http://schemas.microsoft.com/office/drawing/2014/main" id="{0E8FFED0-027D-53CB-12C0-56919B98F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597" y="2603500"/>
            <a:ext cx="5583119" cy="3416300"/>
          </a:xfrm>
        </p:spPr>
      </p:pic>
    </p:spTree>
    <p:extLst>
      <p:ext uri="{BB962C8B-B14F-4D97-AF65-F5344CB8AC3E}">
        <p14:creationId xmlns:p14="http://schemas.microsoft.com/office/powerpoint/2010/main" val="141070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D2E033-AD80-E5D8-710E-721A7EA875E0}"/>
              </a:ext>
            </a:extLst>
          </p:cNvPr>
          <p:cNvSpPr>
            <a:spLocks noGrp="1"/>
          </p:cNvSpPr>
          <p:nvPr>
            <p:ph type="title"/>
          </p:nvPr>
        </p:nvSpPr>
        <p:spPr/>
        <p:txBody>
          <a:bodyPr/>
          <a:lstStyle/>
          <a:p>
            <a:r>
              <a:rPr lang="tr-TR" dirty="0"/>
              <a:t>CAP Teoremi</a:t>
            </a:r>
          </a:p>
        </p:txBody>
      </p:sp>
      <p:sp>
        <p:nvSpPr>
          <p:cNvPr id="3" name="İçerik Yer Tutucusu 2">
            <a:extLst>
              <a:ext uri="{FF2B5EF4-FFF2-40B4-BE49-F238E27FC236}">
                <a16:creationId xmlns:a16="http://schemas.microsoft.com/office/drawing/2014/main" id="{0D962ADC-DCC2-0BED-0613-8933D9A69000}"/>
              </a:ext>
            </a:extLst>
          </p:cNvPr>
          <p:cNvSpPr>
            <a:spLocks noGrp="1"/>
          </p:cNvSpPr>
          <p:nvPr>
            <p:ph idx="1"/>
          </p:nvPr>
        </p:nvSpPr>
        <p:spPr/>
        <p:txBody>
          <a:bodyPr/>
          <a:lstStyle/>
          <a:p>
            <a:pPr lvl="1"/>
            <a:r>
              <a:rPr lang="tr-TR" dirty="0"/>
              <a:t>Eric </a:t>
            </a:r>
            <a:r>
              <a:rPr lang="tr-TR" dirty="0" err="1"/>
              <a:t>Brewer</a:t>
            </a:r>
            <a:r>
              <a:rPr lang="tr-TR" dirty="0"/>
              <a:t> tarafından Berkeley’de bulundu</a:t>
            </a:r>
          </a:p>
          <a:p>
            <a:pPr lvl="1"/>
            <a:r>
              <a:rPr lang="tr-TR" dirty="0"/>
              <a:t>Daha sonra  Gilbert ve Lynch tarafından geliştirildi</a:t>
            </a:r>
          </a:p>
          <a:p>
            <a:pPr lvl="1"/>
            <a:r>
              <a:rPr lang="tr-TR" dirty="0"/>
              <a:t>Temel olarak 3 kavramdan sadece ikisine sahip olabilirsiniz</a:t>
            </a:r>
          </a:p>
          <a:p>
            <a:pPr lvl="1"/>
            <a:r>
              <a:rPr lang="tr-TR" dirty="0" err="1"/>
              <a:t>Consistency</a:t>
            </a:r>
            <a:r>
              <a:rPr lang="tr-TR" dirty="0"/>
              <a:t> : Bütün düğümlerde aynı veri </a:t>
            </a:r>
            <a:r>
              <a:rPr lang="tr-TR" dirty="0" err="1"/>
              <a:t>var.Teknolojik</a:t>
            </a:r>
            <a:r>
              <a:rPr lang="tr-TR" dirty="0"/>
              <a:t> olarak mümkündür bir güncelleme yaptığımızda bütün düğümleri güncelleştirebiliriz</a:t>
            </a:r>
          </a:p>
          <a:p>
            <a:pPr lvl="1"/>
            <a:r>
              <a:rPr lang="tr-TR" dirty="0" err="1"/>
              <a:t>Availibilty</a:t>
            </a:r>
            <a:r>
              <a:rPr lang="tr-TR" dirty="0"/>
              <a:t> : Bir sunucumuzda problem olduğunda servise erişilebilirlik</a:t>
            </a:r>
          </a:p>
          <a:p>
            <a:pPr lvl="1"/>
            <a:r>
              <a:rPr lang="tr-TR" dirty="0" err="1"/>
              <a:t>Patition</a:t>
            </a:r>
            <a:r>
              <a:rPr lang="tr-TR" dirty="0"/>
              <a:t> Tolerence : Verinin network üzerinde dağıtılıp </a:t>
            </a:r>
            <a:r>
              <a:rPr lang="tr-TR" dirty="0" err="1"/>
              <a:t>dağıtılamayacağıdır.Veri</a:t>
            </a:r>
            <a:r>
              <a:rPr lang="tr-TR" dirty="0"/>
              <a:t> farklı yerlerde de durabilir mi yoksa tek bir yerde mi durmalı</a:t>
            </a:r>
          </a:p>
          <a:p>
            <a:pPr lvl="1"/>
            <a:endParaRPr lang="tr-TR" dirty="0"/>
          </a:p>
        </p:txBody>
      </p:sp>
    </p:spTree>
    <p:extLst>
      <p:ext uri="{BB962C8B-B14F-4D97-AF65-F5344CB8AC3E}">
        <p14:creationId xmlns:p14="http://schemas.microsoft.com/office/powerpoint/2010/main" val="418189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D38AED-A72B-2E1A-8637-14D6E934338E}"/>
              </a:ext>
            </a:extLst>
          </p:cNvPr>
          <p:cNvSpPr>
            <a:spLocks noGrp="1"/>
          </p:cNvSpPr>
          <p:nvPr>
            <p:ph type="title"/>
          </p:nvPr>
        </p:nvSpPr>
        <p:spPr/>
        <p:txBody>
          <a:bodyPr/>
          <a:lstStyle/>
          <a:p>
            <a:r>
              <a:rPr lang="tr-TR" dirty="0" err="1"/>
              <a:t>Cap</a:t>
            </a:r>
            <a:r>
              <a:rPr lang="tr-TR" dirty="0"/>
              <a:t> teoremi Örnek</a:t>
            </a:r>
          </a:p>
        </p:txBody>
      </p:sp>
      <p:sp>
        <p:nvSpPr>
          <p:cNvPr id="3" name="İçerik Yer Tutucusu 2">
            <a:extLst>
              <a:ext uri="{FF2B5EF4-FFF2-40B4-BE49-F238E27FC236}">
                <a16:creationId xmlns:a16="http://schemas.microsoft.com/office/drawing/2014/main" id="{0C165464-E76F-A99E-1ACE-90B24C19BF33}"/>
              </a:ext>
            </a:extLst>
          </p:cNvPr>
          <p:cNvSpPr>
            <a:spLocks noGrp="1"/>
          </p:cNvSpPr>
          <p:nvPr>
            <p:ph idx="1"/>
          </p:nvPr>
        </p:nvSpPr>
        <p:spPr/>
        <p:txBody>
          <a:bodyPr/>
          <a:lstStyle/>
          <a:p>
            <a:r>
              <a:rPr lang="tr-TR" dirty="0"/>
              <a:t>Networkte kopma oldu.2 server arasındaki bağlantı koptu ama 2 server da çalışmaya devam </a:t>
            </a:r>
            <a:r>
              <a:rPr lang="tr-TR" dirty="0" err="1"/>
              <a:t>etti.Tek</a:t>
            </a:r>
            <a:r>
              <a:rPr lang="tr-TR" dirty="0"/>
              <a:t> bir yerde değil farklı yerlerdeler bu serverların </a:t>
            </a:r>
            <a:r>
              <a:rPr lang="tr-TR" dirty="0" err="1"/>
              <a:t>partition</a:t>
            </a:r>
            <a:r>
              <a:rPr lang="tr-TR" dirty="0"/>
              <a:t> </a:t>
            </a:r>
            <a:r>
              <a:rPr lang="tr-TR" dirty="0" err="1"/>
              <a:t>tolerance’ı</a:t>
            </a:r>
            <a:r>
              <a:rPr lang="tr-TR" dirty="0"/>
              <a:t> var </a:t>
            </a:r>
            <a:r>
              <a:rPr lang="tr-TR" dirty="0" err="1"/>
              <a:t>demektir.Sistemin</a:t>
            </a:r>
            <a:r>
              <a:rPr lang="tr-TR" dirty="0"/>
              <a:t> çalışmasının devam etmesi istiyorsak </a:t>
            </a:r>
            <a:r>
              <a:rPr lang="tr-TR" dirty="0" err="1"/>
              <a:t>availabilty</a:t>
            </a:r>
            <a:r>
              <a:rPr lang="tr-TR" dirty="0"/>
              <a:t> de var demektir ama o zaman </a:t>
            </a:r>
            <a:r>
              <a:rPr lang="tr-TR" dirty="0" err="1"/>
              <a:t>consistency</a:t>
            </a:r>
            <a:r>
              <a:rPr lang="tr-TR" dirty="0"/>
              <a:t> </a:t>
            </a:r>
            <a:r>
              <a:rPr lang="tr-TR" dirty="0" err="1"/>
              <a:t>olamaz.Yani</a:t>
            </a:r>
            <a:r>
              <a:rPr lang="tr-TR" dirty="0"/>
              <a:t> serverlar farklılaşmaya başlar hizmet etmeye devam ettikleri </a:t>
            </a:r>
            <a:r>
              <a:rPr lang="tr-TR" dirty="0" err="1"/>
              <a:t>sürece.Eğer</a:t>
            </a:r>
            <a:r>
              <a:rPr lang="tr-TR" dirty="0"/>
              <a:t> dataların aynı olmasını isterseniz </a:t>
            </a:r>
            <a:r>
              <a:rPr lang="tr-TR" dirty="0" err="1"/>
              <a:t>partition</a:t>
            </a:r>
            <a:r>
              <a:rPr lang="tr-TR" dirty="0"/>
              <a:t> </a:t>
            </a:r>
            <a:r>
              <a:rPr lang="tr-TR" dirty="0" err="1"/>
              <a:t>tolerance</a:t>
            </a:r>
            <a:r>
              <a:rPr lang="tr-TR" dirty="0"/>
              <a:t> olmaz sunuculardan birini kapatmanız gerekir</a:t>
            </a:r>
          </a:p>
          <a:p>
            <a:endParaRPr lang="tr-TR" dirty="0"/>
          </a:p>
        </p:txBody>
      </p:sp>
    </p:spTree>
    <p:extLst>
      <p:ext uri="{BB962C8B-B14F-4D97-AF65-F5344CB8AC3E}">
        <p14:creationId xmlns:p14="http://schemas.microsoft.com/office/powerpoint/2010/main" val="313313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96453F-DA5E-C7C9-2357-A3A3D4E9B3B5}"/>
              </a:ext>
            </a:extLst>
          </p:cNvPr>
          <p:cNvSpPr>
            <a:spLocks noGrp="1"/>
          </p:cNvSpPr>
          <p:nvPr>
            <p:ph type="title"/>
          </p:nvPr>
        </p:nvSpPr>
        <p:spPr/>
        <p:txBody>
          <a:bodyPr/>
          <a:lstStyle/>
          <a:p>
            <a:r>
              <a:rPr lang="tr-TR" dirty="0" err="1"/>
              <a:t>Cap</a:t>
            </a:r>
            <a:r>
              <a:rPr lang="tr-TR" dirty="0"/>
              <a:t> Teoremi</a:t>
            </a:r>
          </a:p>
        </p:txBody>
      </p:sp>
      <p:sp>
        <p:nvSpPr>
          <p:cNvPr id="3" name="İçerik Yer Tutucusu 2">
            <a:extLst>
              <a:ext uri="{FF2B5EF4-FFF2-40B4-BE49-F238E27FC236}">
                <a16:creationId xmlns:a16="http://schemas.microsoft.com/office/drawing/2014/main" id="{DC2E4676-C6CE-9413-2B39-D329F92F8860}"/>
              </a:ext>
            </a:extLst>
          </p:cNvPr>
          <p:cNvSpPr>
            <a:spLocks noGrp="1"/>
          </p:cNvSpPr>
          <p:nvPr>
            <p:ph idx="1"/>
          </p:nvPr>
        </p:nvSpPr>
        <p:spPr/>
        <p:txBody>
          <a:bodyPr/>
          <a:lstStyle/>
          <a:p>
            <a:r>
              <a:rPr lang="tr-TR" dirty="0" err="1"/>
              <a:t>Cassandra</a:t>
            </a:r>
            <a:endParaRPr lang="tr-TR" dirty="0"/>
          </a:p>
          <a:p>
            <a:r>
              <a:rPr lang="tr-TR" dirty="0"/>
              <a:t>Zayıf </a:t>
            </a:r>
            <a:r>
              <a:rPr lang="tr-TR" dirty="0" err="1"/>
              <a:t>consistency</a:t>
            </a:r>
            <a:r>
              <a:rPr lang="tr-TR" dirty="0"/>
              <a:t> ama güçlü </a:t>
            </a:r>
            <a:r>
              <a:rPr lang="tr-TR" dirty="0" err="1"/>
              <a:t>availability</a:t>
            </a:r>
            <a:r>
              <a:rPr lang="tr-TR" dirty="0"/>
              <a:t> ve </a:t>
            </a:r>
            <a:r>
              <a:rPr lang="tr-TR" dirty="0" err="1"/>
              <a:t>partition</a:t>
            </a:r>
            <a:r>
              <a:rPr lang="tr-TR" dirty="0"/>
              <a:t> </a:t>
            </a:r>
            <a:r>
              <a:rPr lang="tr-TR" dirty="0" err="1"/>
              <a:t>tolerance</a:t>
            </a:r>
            <a:endParaRPr lang="tr-TR" dirty="0"/>
          </a:p>
          <a:p>
            <a:r>
              <a:rPr lang="tr-TR" dirty="0"/>
              <a:t>İlişkisel </a:t>
            </a:r>
            <a:r>
              <a:rPr lang="tr-TR" dirty="0" err="1"/>
              <a:t>veritabanı</a:t>
            </a:r>
            <a:r>
              <a:rPr lang="tr-TR" dirty="0"/>
              <a:t> </a:t>
            </a:r>
          </a:p>
          <a:p>
            <a:r>
              <a:rPr lang="tr-TR" dirty="0"/>
              <a:t>Güçlü </a:t>
            </a:r>
            <a:r>
              <a:rPr lang="tr-TR" dirty="0" err="1"/>
              <a:t>Consistency</a:t>
            </a:r>
            <a:r>
              <a:rPr lang="tr-TR" dirty="0"/>
              <a:t> Zayıf </a:t>
            </a:r>
            <a:r>
              <a:rPr lang="tr-TR" dirty="0" err="1"/>
              <a:t>Availability</a:t>
            </a:r>
            <a:r>
              <a:rPr lang="tr-TR" dirty="0"/>
              <a:t> ve </a:t>
            </a:r>
            <a:r>
              <a:rPr lang="tr-TR" dirty="0" err="1"/>
              <a:t>Partition</a:t>
            </a:r>
            <a:r>
              <a:rPr lang="tr-TR" dirty="0"/>
              <a:t> </a:t>
            </a:r>
            <a:r>
              <a:rPr lang="tr-TR" dirty="0" err="1"/>
              <a:t>Tolerance</a:t>
            </a:r>
            <a:endParaRPr lang="tr-TR" dirty="0"/>
          </a:p>
          <a:p>
            <a:endParaRPr lang="tr-TR" dirty="0"/>
          </a:p>
        </p:txBody>
      </p:sp>
    </p:spTree>
    <p:extLst>
      <p:ext uri="{BB962C8B-B14F-4D97-AF65-F5344CB8AC3E}">
        <p14:creationId xmlns:p14="http://schemas.microsoft.com/office/powerpoint/2010/main" val="15788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BB129C-2247-93E9-13A8-CCC9C43636E3}"/>
              </a:ext>
            </a:extLst>
          </p:cNvPr>
          <p:cNvSpPr>
            <a:spLocks noGrp="1"/>
          </p:cNvSpPr>
          <p:nvPr>
            <p:ph type="title"/>
          </p:nvPr>
        </p:nvSpPr>
        <p:spPr/>
        <p:txBody>
          <a:bodyPr/>
          <a:lstStyle/>
          <a:p>
            <a:r>
              <a:rPr lang="tr-TR" dirty="0" err="1"/>
              <a:t>Cassandra</a:t>
            </a:r>
            <a:r>
              <a:rPr lang="tr-TR" dirty="0"/>
              <a:t> Ve CAP Teoremi</a:t>
            </a:r>
          </a:p>
        </p:txBody>
      </p:sp>
      <p:pic>
        <p:nvPicPr>
          <p:cNvPr id="5" name="İçerik Yer Tutucusu 4">
            <a:extLst>
              <a:ext uri="{FF2B5EF4-FFF2-40B4-BE49-F238E27FC236}">
                <a16:creationId xmlns:a16="http://schemas.microsoft.com/office/drawing/2014/main" id="{20FE7155-E061-7D4A-90E1-CF011356C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4038" y="2603500"/>
            <a:ext cx="3628237" cy="3416300"/>
          </a:xfrm>
        </p:spPr>
      </p:pic>
    </p:spTree>
    <p:extLst>
      <p:ext uri="{BB962C8B-B14F-4D97-AF65-F5344CB8AC3E}">
        <p14:creationId xmlns:p14="http://schemas.microsoft.com/office/powerpoint/2010/main" val="3147781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88653D-CAD9-093D-2209-04FA90636055}"/>
              </a:ext>
            </a:extLst>
          </p:cNvPr>
          <p:cNvSpPr>
            <a:spLocks noGrp="1"/>
          </p:cNvSpPr>
          <p:nvPr>
            <p:ph type="title"/>
          </p:nvPr>
        </p:nvSpPr>
        <p:spPr/>
        <p:txBody>
          <a:bodyPr/>
          <a:lstStyle/>
          <a:p>
            <a:r>
              <a:rPr lang="tr-TR" dirty="0" err="1"/>
              <a:t>Join</a:t>
            </a:r>
            <a:r>
              <a:rPr lang="tr-TR" dirty="0"/>
              <a:t> İfadeleri</a:t>
            </a:r>
          </a:p>
        </p:txBody>
      </p:sp>
      <p:sp>
        <p:nvSpPr>
          <p:cNvPr id="3" name="İçerik Yer Tutucusu 2">
            <a:extLst>
              <a:ext uri="{FF2B5EF4-FFF2-40B4-BE49-F238E27FC236}">
                <a16:creationId xmlns:a16="http://schemas.microsoft.com/office/drawing/2014/main" id="{60DAD506-C4C8-CBAD-A3E5-BE992F526DDD}"/>
              </a:ext>
            </a:extLst>
          </p:cNvPr>
          <p:cNvSpPr>
            <a:spLocks noGrp="1"/>
          </p:cNvSpPr>
          <p:nvPr>
            <p:ph sz="half" idx="1"/>
          </p:nvPr>
        </p:nvSpPr>
        <p:spPr/>
        <p:txBody>
          <a:bodyPr/>
          <a:lstStyle/>
          <a:p>
            <a:r>
              <a:rPr lang="tr-TR" dirty="0" err="1"/>
              <a:t>Join</a:t>
            </a:r>
            <a:r>
              <a:rPr lang="tr-TR" dirty="0"/>
              <a:t> ifadeleri birden fazla farklı tabloyu istenen değeri vermek için birleştirmektir</a:t>
            </a:r>
          </a:p>
        </p:txBody>
      </p:sp>
      <p:pic>
        <p:nvPicPr>
          <p:cNvPr id="6" name="İçerik Yer Tutucusu 5">
            <a:extLst>
              <a:ext uri="{FF2B5EF4-FFF2-40B4-BE49-F238E27FC236}">
                <a16:creationId xmlns:a16="http://schemas.microsoft.com/office/drawing/2014/main" id="{493CAC52-4E3B-1E61-7C00-84285E44BD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40387" y="2603500"/>
            <a:ext cx="3761064" cy="3416300"/>
          </a:xfrm>
        </p:spPr>
      </p:pic>
    </p:spTree>
    <p:extLst>
      <p:ext uri="{BB962C8B-B14F-4D97-AF65-F5344CB8AC3E}">
        <p14:creationId xmlns:p14="http://schemas.microsoft.com/office/powerpoint/2010/main" val="307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61E977-DEB3-CB50-D59F-3181A079C75F}"/>
              </a:ext>
            </a:extLst>
          </p:cNvPr>
          <p:cNvSpPr>
            <a:spLocks noGrp="1"/>
          </p:cNvSpPr>
          <p:nvPr>
            <p:ph type="title"/>
          </p:nvPr>
        </p:nvSpPr>
        <p:spPr/>
        <p:txBody>
          <a:bodyPr/>
          <a:lstStyle/>
          <a:p>
            <a:r>
              <a:rPr lang="tr-TR" dirty="0"/>
              <a:t>Apache </a:t>
            </a:r>
            <a:r>
              <a:rPr lang="tr-TR" dirty="0" err="1"/>
              <a:t>Cassandra</a:t>
            </a:r>
            <a:r>
              <a:rPr lang="tr-TR" dirty="0"/>
              <a:t> Nedir</a:t>
            </a:r>
          </a:p>
        </p:txBody>
      </p:sp>
      <p:sp>
        <p:nvSpPr>
          <p:cNvPr id="3" name="İçerik Yer Tutucusu 2">
            <a:extLst>
              <a:ext uri="{FF2B5EF4-FFF2-40B4-BE49-F238E27FC236}">
                <a16:creationId xmlns:a16="http://schemas.microsoft.com/office/drawing/2014/main" id="{EF739E0A-20C1-313E-4FA4-52EFA66B5647}"/>
              </a:ext>
            </a:extLst>
          </p:cNvPr>
          <p:cNvSpPr>
            <a:spLocks noGrp="1"/>
          </p:cNvSpPr>
          <p:nvPr>
            <p:ph idx="1"/>
          </p:nvPr>
        </p:nvSpPr>
        <p:spPr/>
        <p:txBody>
          <a:bodyPr/>
          <a:lstStyle/>
          <a:p>
            <a:r>
              <a:rPr lang="tr-TR" b="0" i="0" dirty="0">
                <a:solidFill>
                  <a:srgbClr val="5D5F64"/>
                </a:solidFill>
                <a:effectLst/>
                <a:latin typeface="Source Sans Pro" panose="020B0604020202020204" pitchFamily="34" charset="0"/>
              </a:rPr>
              <a:t>Facebook ile başlayan ve Temmuz 2008 yılında bir proje olarak piyasaya sürülen Apache </a:t>
            </a:r>
            <a:r>
              <a:rPr lang="tr-TR" b="0" i="0" dirty="0" err="1">
                <a:solidFill>
                  <a:srgbClr val="5D5F64"/>
                </a:solidFill>
                <a:effectLst/>
                <a:latin typeface="Source Sans Pro" panose="020B0604020202020204" pitchFamily="34" charset="0"/>
              </a:rPr>
              <a:t>Cassandra</a:t>
            </a:r>
            <a:r>
              <a:rPr lang="tr-TR" b="0" i="0" dirty="0">
                <a:solidFill>
                  <a:srgbClr val="5D5F64"/>
                </a:solidFill>
                <a:effectLst/>
                <a:latin typeface="Source Sans Pro" panose="020B0604020202020204" pitchFamily="34" charset="0"/>
              </a:rPr>
              <a:t> açık kaynak ve dağıtılmış bir mimariye sahip bir </a:t>
            </a:r>
            <a:r>
              <a:rPr lang="tr-TR" b="0" i="0" dirty="0" err="1">
                <a:solidFill>
                  <a:srgbClr val="5D5F64"/>
                </a:solidFill>
                <a:effectLst/>
                <a:latin typeface="Source Sans Pro" panose="020B0604020202020204" pitchFamily="34" charset="0"/>
              </a:rPr>
              <a:t>NoSQL</a:t>
            </a:r>
            <a:r>
              <a:rPr lang="tr-TR" b="0" i="0" dirty="0">
                <a:solidFill>
                  <a:srgbClr val="5D5F64"/>
                </a:solidFill>
                <a:effectLst/>
                <a:latin typeface="Source Sans Pro" panose="020B0604020202020204" pitchFamily="34" charset="0"/>
              </a:rPr>
              <a:t> </a:t>
            </a:r>
            <a:r>
              <a:rPr lang="tr-TR" b="0" i="0" dirty="0" err="1">
                <a:solidFill>
                  <a:srgbClr val="5D5F64"/>
                </a:solidFill>
                <a:effectLst/>
                <a:latin typeface="Source Sans Pro" panose="020B0604020202020204" pitchFamily="34" charset="0"/>
              </a:rPr>
              <a:t>veritabanıdır</a:t>
            </a:r>
            <a:r>
              <a:rPr lang="tr-TR" b="0" i="0" dirty="0">
                <a:solidFill>
                  <a:srgbClr val="5D5F64"/>
                </a:solidFill>
                <a:effectLst/>
                <a:latin typeface="Source Sans Pro" panose="020B0604020202020204" pitchFamily="34" charset="0"/>
              </a:rPr>
              <a:t>. Apache </a:t>
            </a:r>
            <a:r>
              <a:rPr lang="tr-TR" b="0" i="0" dirty="0" err="1">
                <a:solidFill>
                  <a:srgbClr val="5D5F64"/>
                </a:solidFill>
                <a:effectLst/>
                <a:latin typeface="Source Sans Pro" panose="020B0604020202020204" pitchFamily="34" charset="0"/>
              </a:rPr>
              <a:t>Cassandra</a:t>
            </a:r>
            <a:r>
              <a:rPr lang="tr-TR" b="0" i="0" dirty="0">
                <a:solidFill>
                  <a:srgbClr val="5D5F64"/>
                </a:solidFill>
                <a:effectLst/>
                <a:latin typeface="Source Sans Pro" panose="020B0604020202020204" pitchFamily="34" charset="0"/>
              </a:rPr>
              <a:t>, donanım veya bulut altyapısında doğrusal ölçeklenebilirlik ve hataya dayanıklılığı ile performanstan ödün vermeden, güvenilir bir şekilde büyük miktarda yapılandırılmış veriyi işlemek için tasarlanmıştır. Sahip olduğu dağıtılmış yapısı ile Apache </a:t>
            </a:r>
            <a:r>
              <a:rPr lang="tr-TR" b="0" i="0" dirty="0" err="1">
                <a:solidFill>
                  <a:srgbClr val="5D5F64"/>
                </a:solidFill>
                <a:effectLst/>
                <a:latin typeface="Source Sans Pro" panose="020B0604020202020204" pitchFamily="34" charset="0"/>
              </a:rPr>
              <a:t>Cassandra</a:t>
            </a:r>
            <a:r>
              <a:rPr lang="tr-TR" b="0" i="0" dirty="0">
                <a:solidFill>
                  <a:srgbClr val="5D5F64"/>
                </a:solidFill>
                <a:effectLst/>
                <a:latin typeface="Source Sans Pro" panose="020B0604020202020204" pitchFamily="34" charset="0"/>
              </a:rPr>
              <a:t> verilerin tek bir sunucuya değil, birden fazla sunucuya yayılmış bir şekilde depolanmasını sağlar.</a:t>
            </a:r>
            <a:endParaRPr lang="tr-TR" dirty="0"/>
          </a:p>
        </p:txBody>
      </p:sp>
    </p:spTree>
    <p:extLst>
      <p:ext uri="{BB962C8B-B14F-4D97-AF65-F5344CB8AC3E}">
        <p14:creationId xmlns:p14="http://schemas.microsoft.com/office/powerpoint/2010/main" val="194147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C3901F-D0D3-713F-5420-21747A48A285}"/>
              </a:ext>
            </a:extLst>
          </p:cNvPr>
          <p:cNvSpPr>
            <a:spLocks noGrp="1"/>
          </p:cNvSpPr>
          <p:nvPr>
            <p:ph type="title"/>
          </p:nvPr>
        </p:nvSpPr>
        <p:spPr/>
        <p:txBody>
          <a:bodyPr/>
          <a:lstStyle/>
          <a:p>
            <a:r>
              <a:rPr lang="tr-TR" dirty="0" err="1"/>
              <a:t>Denormalizasyon</a:t>
            </a:r>
            <a:endParaRPr lang="tr-TR" dirty="0"/>
          </a:p>
        </p:txBody>
      </p:sp>
      <p:sp>
        <p:nvSpPr>
          <p:cNvPr id="3" name="İçerik Yer Tutucusu 2">
            <a:extLst>
              <a:ext uri="{FF2B5EF4-FFF2-40B4-BE49-F238E27FC236}">
                <a16:creationId xmlns:a16="http://schemas.microsoft.com/office/drawing/2014/main" id="{E6B098A2-9822-E598-D813-8CF63390A50C}"/>
              </a:ext>
            </a:extLst>
          </p:cNvPr>
          <p:cNvSpPr>
            <a:spLocks noGrp="1"/>
          </p:cNvSpPr>
          <p:nvPr>
            <p:ph idx="1"/>
          </p:nvPr>
        </p:nvSpPr>
        <p:spPr/>
        <p:txBody>
          <a:bodyPr/>
          <a:lstStyle/>
          <a:p>
            <a:r>
              <a:rPr lang="tr-TR" dirty="0" err="1"/>
              <a:t>Cassandra</a:t>
            </a:r>
            <a:r>
              <a:rPr lang="tr-TR" dirty="0"/>
              <a:t> </a:t>
            </a:r>
            <a:r>
              <a:rPr lang="tr-TR" dirty="0" err="1"/>
              <a:t>Join</a:t>
            </a:r>
            <a:r>
              <a:rPr lang="tr-TR" dirty="0"/>
              <a:t> ifadeleri kullanmaz </a:t>
            </a:r>
            <a:r>
              <a:rPr lang="tr-TR" dirty="0" err="1"/>
              <a:t>denormalizsyon</a:t>
            </a:r>
            <a:r>
              <a:rPr lang="tr-TR" dirty="0"/>
              <a:t> yapar</a:t>
            </a:r>
          </a:p>
          <a:p>
            <a:r>
              <a:rPr lang="tr-TR" dirty="0" err="1"/>
              <a:t>Denormalizasyon</a:t>
            </a:r>
            <a:r>
              <a:rPr lang="tr-TR" dirty="0"/>
              <a:t> istenen verileri tek bir tabloda verir</a:t>
            </a:r>
          </a:p>
          <a:p>
            <a:r>
              <a:rPr lang="tr-TR" dirty="0"/>
              <a:t>Birden çok tablodaki verileri çoğaltabilir düşük maliyetli ve daha hızlıdır</a:t>
            </a:r>
          </a:p>
        </p:txBody>
      </p:sp>
    </p:spTree>
    <p:extLst>
      <p:ext uri="{BB962C8B-B14F-4D97-AF65-F5344CB8AC3E}">
        <p14:creationId xmlns:p14="http://schemas.microsoft.com/office/powerpoint/2010/main" val="126580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234624-2022-E33C-190F-FC4C5EA1F487}"/>
              </a:ext>
            </a:extLst>
          </p:cNvPr>
          <p:cNvSpPr>
            <a:spLocks noGrp="1"/>
          </p:cNvSpPr>
          <p:nvPr>
            <p:ph type="title"/>
          </p:nvPr>
        </p:nvSpPr>
        <p:spPr/>
        <p:txBody>
          <a:bodyPr/>
          <a:lstStyle/>
          <a:p>
            <a:r>
              <a:rPr lang="tr-TR" dirty="0" err="1"/>
              <a:t>Referential</a:t>
            </a:r>
            <a:r>
              <a:rPr lang="tr-TR" dirty="0"/>
              <a:t> </a:t>
            </a:r>
            <a:r>
              <a:rPr lang="tr-TR" dirty="0" err="1"/>
              <a:t>Integrity</a:t>
            </a:r>
            <a:r>
              <a:rPr lang="tr-TR" dirty="0"/>
              <a:t> (Bilgi Tutarlığı)</a:t>
            </a:r>
          </a:p>
        </p:txBody>
      </p:sp>
      <p:sp>
        <p:nvSpPr>
          <p:cNvPr id="6" name="Metin Yer Tutucusu 5">
            <a:extLst>
              <a:ext uri="{FF2B5EF4-FFF2-40B4-BE49-F238E27FC236}">
                <a16:creationId xmlns:a16="http://schemas.microsoft.com/office/drawing/2014/main" id="{42E129B0-6099-ACD8-9CBA-445CE9B8FF2F}"/>
              </a:ext>
            </a:extLst>
          </p:cNvPr>
          <p:cNvSpPr>
            <a:spLocks noGrp="1"/>
          </p:cNvSpPr>
          <p:nvPr>
            <p:ph type="body" idx="1"/>
          </p:nvPr>
        </p:nvSpPr>
        <p:spPr/>
        <p:txBody>
          <a:bodyPr/>
          <a:lstStyle/>
          <a:p>
            <a:r>
              <a:rPr lang="tr-TR" dirty="0" err="1"/>
              <a:t>Relational</a:t>
            </a:r>
            <a:r>
              <a:rPr lang="tr-TR" dirty="0"/>
              <a:t> Data </a:t>
            </a:r>
            <a:r>
              <a:rPr lang="tr-TR" dirty="0" err="1"/>
              <a:t>Modeling</a:t>
            </a:r>
            <a:endParaRPr lang="tr-TR" dirty="0"/>
          </a:p>
        </p:txBody>
      </p:sp>
      <p:sp>
        <p:nvSpPr>
          <p:cNvPr id="7" name="İçerik Yer Tutucusu 6">
            <a:extLst>
              <a:ext uri="{FF2B5EF4-FFF2-40B4-BE49-F238E27FC236}">
                <a16:creationId xmlns:a16="http://schemas.microsoft.com/office/drawing/2014/main" id="{2C765012-3914-1C10-0F1B-60BADF065770}"/>
              </a:ext>
            </a:extLst>
          </p:cNvPr>
          <p:cNvSpPr>
            <a:spLocks noGrp="1"/>
          </p:cNvSpPr>
          <p:nvPr>
            <p:ph sz="half" idx="2"/>
          </p:nvPr>
        </p:nvSpPr>
        <p:spPr/>
        <p:txBody>
          <a:bodyPr/>
          <a:lstStyle/>
          <a:p>
            <a:r>
              <a:rPr lang="tr-TR" dirty="0"/>
              <a:t>Bir tablodaki veri diğer tabloda da olmalı</a:t>
            </a:r>
          </a:p>
          <a:p>
            <a:r>
              <a:rPr lang="tr-TR" dirty="0"/>
              <a:t>Düzgün çalışması için </a:t>
            </a:r>
            <a:r>
              <a:rPr lang="tr-TR" dirty="0" err="1"/>
              <a:t>join</a:t>
            </a:r>
            <a:r>
              <a:rPr lang="tr-TR" dirty="0"/>
              <a:t> kullanmalı</a:t>
            </a:r>
          </a:p>
        </p:txBody>
      </p:sp>
      <p:sp>
        <p:nvSpPr>
          <p:cNvPr id="8" name="Metin Yer Tutucusu 7">
            <a:extLst>
              <a:ext uri="{FF2B5EF4-FFF2-40B4-BE49-F238E27FC236}">
                <a16:creationId xmlns:a16="http://schemas.microsoft.com/office/drawing/2014/main" id="{BF0B6C88-B391-3327-4A52-2F6E3F86F639}"/>
              </a:ext>
            </a:extLst>
          </p:cNvPr>
          <p:cNvSpPr>
            <a:spLocks noGrp="1"/>
          </p:cNvSpPr>
          <p:nvPr>
            <p:ph type="body" sz="quarter" idx="3"/>
          </p:nvPr>
        </p:nvSpPr>
        <p:spPr/>
        <p:txBody>
          <a:bodyPr/>
          <a:lstStyle/>
          <a:p>
            <a:r>
              <a:rPr lang="tr-TR" dirty="0" err="1"/>
              <a:t>Cassandra</a:t>
            </a:r>
            <a:r>
              <a:rPr lang="tr-TR" dirty="0"/>
              <a:t> Data </a:t>
            </a:r>
            <a:r>
              <a:rPr lang="tr-TR" dirty="0" err="1"/>
              <a:t>Modelling</a:t>
            </a:r>
            <a:endParaRPr lang="tr-TR" dirty="0"/>
          </a:p>
        </p:txBody>
      </p:sp>
      <p:sp>
        <p:nvSpPr>
          <p:cNvPr id="9" name="İçerik Yer Tutucusu 8">
            <a:extLst>
              <a:ext uri="{FF2B5EF4-FFF2-40B4-BE49-F238E27FC236}">
                <a16:creationId xmlns:a16="http://schemas.microsoft.com/office/drawing/2014/main" id="{A811398D-8B57-E491-0B62-99E94123F8F4}"/>
              </a:ext>
            </a:extLst>
          </p:cNvPr>
          <p:cNvSpPr>
            <a:spLocks noGrp="1"/>
          </p:cNvSpPr>
          <p:nvPr>
            <p:ph sz="quarter" idx="4"/>
          </p:nvPr>
        </p:nvSpPr>
        <p:spPr/>
        <p:txBody>
          <a:bodyPr/>
          <a:lstStyle/>
          <a:p>
            <a:r>
              <a:rPr lang="tr-TR" dirty="0"/>
              <a:t>Bilgi tutarlılığı için zorlamaz</a:t>
            </a:r>
          </a:p>
          <a:p>
            <a:r>
              <a:rPr lang="tr-TR" dirty="0"/>
              <a:t>Yazmadan önce okuma gerektirir</a:t>
            </a:r>
          </a:p>
          <a:p>
            <a:r>
              <a:rPr lang="tr-TR" dirty="0"/>
              <a:t>Uygulama oluştuğunda düzenleme gerekir</a:t>
            </a:r>
          </a:p>
        </p:txBody>
      </p:sp>
    </p:spTree>
    <p:extLst>
      <p:ext uri="{BB962C8B-B14F-4D97-AF65-F5344CB8AC3E}">
        <p14:creationId xmlns:p14="http://schemas.microsoft.com/office/powerpoint/2010/main" val="387969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F5820E87-0A7C-0022-BB36-98D66D35A457}"/>
              </a:ext>
            </a:extLst>
          </p:cNvPr>
          <p:cNvSpPr>
            <a:spLocks noGrp="1"/>
          </p:cNvSpPr>
          <p:nvPr>
            <p:ph type="title"/>
          </p:nvPr>
        </p:nvSpPr>
        <p:spPr/>
        <p:txBody>
          <a:bodyPr/>
          <a:lstStyle/>
          <a:p>
            <a:r>
              <a:rPr lang="tr-TR" dirty="0" err="1"/>
              <a:t>Big</a:t>
            </a:r>
            <a:r>
              <a:rPr lang="tr-TR" dirty="0"/>
              <a:t> Data </a:t>
            </a:r>
            <a:r>
              <a:rPr lang="tr-TR" dirty="0" err="1"/>
              <a:t>vs</a:t>
            </a:r>
            <a:r>
              <a:rPr lang="tr-TR" dirty="0"/>
              <a:t> </a:t>
            </a:r>
            <a:r>
              <a:rPr lang="tr-TR" dirty="0" err="1"/>
              <a:t>DataWare</a:t>
            </a:r>
            <a:r>
              <a:rPr lang="tr-TR" dirty="0"/>
              <a:t> House</a:t>
            </a:r>
          </a:p>
        </p:txBody>
      </p:sp>
      <p:sp>
        <p:nvSpPr>
          <p:cNvPr id="8" name="İçerik Yer Tutucusu 7">
            <a:extLst>
              <a:ext uri="{FF2B5EF4-FFF2-40B4-BE49-F238E27FC236}">
                <a16:creationId xmlns:a16="http://schemas.microsoft.com/office/drawing/2014/main" id="{B8EA0E09-3FF8-B497-67EC-70DA91BE035D}"/>
              </a:ext>
            </a:extLst>
          </p:cNvPr>
          <p:cNvSpPr>
            <a:spLocks noGrp="1"/>
          </p:cNvSpPr>
          <p:nvPr>
            <p:ph idx="1"/>
          </p:nvPr>
        </p:nvSpPr>
        <p:spPr/>
        <p:txBody>
          <a:bodyPr/>
          <a:lstStyle/>
          <a:p>
            <a:r>
              <a:rPr lang="tr-TR" dirty="0"/>
              <a:t>Data Source</a:t>
            </a:r>
          </a:p>
          <a:p>
            <a:r>
              <a:rPr lang="tr-TR" dirty="0"/>
              <a:t>Kurumsal otomasyondan gelen veriler, müşteri ilişkileri, </a:t>
            </a:r>
            <a:r>
              <a:rPr lang="tr-TR" dirty="0" err="1"/>
              <a:t>excel</a:t>
            </a:r>
            <a:r>
              <a:rPr lang="tr-TR" dirty="0"/>
              <a:t> verileri işlenmiş herkesin anlayabileceği veriler</a:t>
            </a:r>
          </a:p>
          <a:p>
            <a:r>
              <a:rPr lang="tr-TR" dirty="0"/>
              <a:t>Cep telefonlarından gelen bilgiler konum, ses görüntü </a:t>
            </a:r>
          </a:p>
          <a:p>
            <a:r>
              <a:rPr lang="tr-TR" dirty="0"/>
              <a:t>IOT Cihazlarından gelen veriler</a:t>
            </a:r>
          </a:p>
          <a:p>
            <a:r>
              <a:rPr lang="tr-TR" dirty="0"/>
              <a:t>İşlenmemiş veriler veri bilimcilerin kullanması ve anlaması için uygun</a:t>
            </a:r>
          </a:p>
        </p:txBody>
      </p:sp>
    </p:spTree>
    <p:extLst>
      <p:ext uri="{BB962C8B-B14F-4D97-AF65-F5344CB8AC3E}">
        <p14:creationId xmlns:p14="http://schemas.microsoft.com/office/powerpoint/2010/main" val="206463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6E324-28D4-8633-E59B-537258BA0DFE}"/>
              </a:ext>
            </a:extLst>
          </p:cNvPr>
          <p:cNvSpPr>
            <a:spLocks noGrp="1"/>
          </p:cNvSpPr>
          <p:nvPr>
            <p:ph type="title"/>
          </p:nvPr>
        </p:nvSpPr>
        <p:spPr/>
        <p:txBody>
          <a:bodyPr/>
          <a:lstStyle/>
          <a:p>
            <a:r>
              <a:rPr lang="tr-TR" dirty="0"/>
              <a:t>Dağıtık </a:t>
            </a:r>
            <a:r>
              <a:rPr lang="tr-TR" dirty="0" err="1"/>
              <a:t>Veritabanı</a:t>
            </a:r>
            <a:endParaRPr lang="tr-TR" dirty="0"/>
          </a:p>
        </p:txBody>
      </p:sp>
      <p:sp>
        <p:nvSpPr>
          <p:cNvPr id="3" name="İçerik Yer Tutucusu 2">
            <a:extLst>
              <a:ext uri="{FF2B5EF4-FFF2-40B4-BE49-F238E27FC236}">
                <a16:creationId xmlns:a16="http://schemas.microsoft.com/office/drawing/2014/main" id="{37DBB6C4-825A-77E8-FF66-0930932CBEEA}"/>
              </a:ext>
            </a:extLst>
          </p:cNvPr>
          <p:cNvSpPr>
            <a:spLocks noGrp="1"/>
          </p:cNvSpPr>
          <p:nvPr>
            <p:ph idx="1"/>
          </p:nvPr>
        </p:nvSpPr>
        <p:spPr/>
        <p:txBody>
          <a:bodyPr/>
          <a:lstStyle/>
          <a:p>
            <a:r>
              <a:rPr lang="tr-TR" dirty="0" err="1"/>
              <a:t>Cassandra</a:t>
            </a:r>
            <a:r>
              <a:rPr lang="tr-TR" dirty="0"/>
              <a:t> Dağıtık bir </a:t>
            </a:r>
            <a:r>
              <a:rPr lang="tr-TR" dirty="0" err="1"/>
              <a:t>veritabanıdır</a:t>
            </a:r>
            <a:endParaRPr lang="tr-TR" dirty="0"/>
          </a:p>
          <a:p>
            <a:r>
              <a:rPr lang="tr-TR" dirty="0" err="1"/>
              <a:t>Cassandra</a:t>
            </a:r>
            <a:r>
              <a:rPr lang="tr-TR" dirty="0"/>
              <a:t> da birden fazla veri merkezi olabilir</a:t>
            </a:r>
          </a:p>
        </p:txBody>
      </p:sp>
      <p:pic>
        <p:nvPicPr>
          <p:cNvPr id="7" name="Resim 6">
            <a:extLst>
              <a:ext uri="{FF2B5EF4-FFF2-40B4-BE49-F238E27FC236}">
                <a16:creationId xmlns:a16="http://schemas.microsoft.com/office/drawing/2014/main" id="{E21B4855-ECEA-DFD0-CBDC-389152935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02" y="3584897"/>
            <a:ext cx="8940667" cy="3865212"/>
          </a:xfrm>
          <a:prstGeom prst="rect">
            <a:avLst/>
          </a:prstGeom>
        </p:spPr>
      </p:pic>
    </p:spTree>
    <p:extLst>
      <p:ext uri="{BB962C8B-B14F-4D97-AF65-F5344CB8AC3E}">
        <p14:creationId xmlns:p14="http://schemas.microsoft.com/office/powerpoint/2010/main" val="143165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8A0EA8-86BE-9151-C240-4ACE8BB6CAF7}"/>
              </a:ext>
            </a:extLst>
          </p:cNvPr>
          <p:cNvSpPr>
            <a:spLocks noGrp="1"/>
          </p:cNvSpPr>
          <p:nvPr>
            <p:ph type="title"/>
          </p:nvPr>
        </p:nvSpPr>
        <p:spPr/>
        <p:txBody>
          <a:bodyPr/>
          <a:lstStyle/>
          <a:p>
            <a:r>
              <a:rPr lang="tr-TR" dirty="0" err="1"/>
              <a:t>Snitchler</a:t>
            </a:r>
            <a:endParaRPr lang="tr-TR" dirty="0"/>
          </a:p>
        </p:txBody>
      </p:sp>
      <p:sp>
        <p:nvSpPr>
          <p:cNvPr id="3" name="İçerik Yer Tutucusu 2">
            <a:extLst>
              <a:ext uri="{FF2B5EF4-FFF2-40B4-BE49-F238E27FC236}">
                <a16:creationId xmlns:a16="http://schemas.microsoft.com/office/drawing/2014/main" id="{CB34CF23-B980-53D5-A578-36C62331A39E}"/>
              </a:ext>
            </a:extLst>
          </p:cNvPr>
          <p:cNvSpPr>
            <a:spLocks noGrp="1"/>
          </p:cNvSpPr>
          <p:nvPr>
            <p:ph idx="1"/>
          </p:nvPr>
        </p:nvSpPr>
        <p:spPr/>
        <p:txBody>
          <a:bodyPr/>
          <a:lstStyle/>
          <a:p>
            <a:r>
              <a:rPr lang="tr-TR" dirty="0" err="1"/>
              <a:t>Snitchler</a:t>
            </a:r>
            <a:r>
              <a:rPr lang="tr-TR" dirty="0"/>
              <a:t> </a:t>
            </a:r>
            <a:r>
              <a:rPr lang="tr-TR" dirty="0" err="1"/>
              <a:t>cassandra</a:t>
            </a:r>
            <a:r>
              <a:rPr lang="tr-TR" dirty="0"/>
              <a:t> da ki </a:t>
            </a:r>
            <a:r>
              <a:rPr lang="tr-TR" dirty="0" err="1"/>
              <a:t>nodeların</a:t>
            </a:r>
            <a:r>
              <a:rPr lang="tr-TR" dirty="0"/>
              <a:t> </a:t>
            </a:r>
            <a:r>
              <a:rPr lang="tr-TR" dirty="0" err="1"/>
              <a:t>toplogy’i</a:t>
            </a:r>
            <a:r>
              <a:rPr lang="tr-TR" dirty="0"/>
              <a:t> bilmesini </a:t>
            </a:r>
            <a:r>
              <a:rPr lang="tr-TR" dirty="0" err="1"/>
              <a:t>sağlar.Hangi</a:t>
            </a:r>
            <a:r>
              <a:rPr lang="tr-TR" dirty="0"/>
              <a:t> veriyi alıp nereye yazılması gerektiğini söyler</a:t>
            </a:r>
          </a:p>
        </p:txBody>
      </p:sp>
    </p:spTree>
    <p:extLst>
      <p:ext uri="{BB962C8B-B14F-4D97-AF65-F5344CB8AC3E}">
        <p14:creationId xmlns:p14="http://schemas.microsoft.com/office/powerpoint/2010/main" val="583679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A6A1B5-1818-35C4-CBA1-0CDAC8F7902A}"/>
              </a:ext>
            </a:extLst>
          </p:cNvPr>
          <p:cNvSpPr>
            <a:spLocks noGrp="1"/>
          </p:cNvSpPr>
          <p:nvPr>
            <p:ph type="title"/>
          </p:nvPr>
        </p:nvSpPr>
        <p:spPr/>
        <p:txBody>
          <a:bodyPr/>
          <a:lstStyle/>
          <a:p>
            <a:r>
              <a:rPr lang="tr-TR" dirty="0" err="1"/>
              <a:t>Snitchleri</a:t>
            </a:r>
            <a:r>
              <a:rPr lang="tr-TR" dirty="0"/>
              <a:t> tanımlama yolları</a:t>
            </a:r>
          </a:p>
        </p:txBody>
      </p:sp>
      <p:sp>
        <p:nvSpPr>
          <p:cNvPr id="3" name="İçerik Yer Tutucusu 2">
            <a:extLst>
              <a:ext uri="{FF2B5EF4-FFF2-40B4-BE49-F238E27FC236}">
                <a16:creationId xmlns:a16="http://schemas.microsoft.com/office/drawing/2014/main" id="{1400BA58-D7D3-4DA9-C513-963740C0E48F}"/>
              </a:ext>
            </a:extLst>
          </p:cNvPr>
          <p:cNvSpPr>
            <a:spLocks noGrp="1"/>
          </p:cNvSpPr>
          <p:nvPr>
            <p:ph idx="1"/>
          </p:nvPr>
        </p:nvSpPr>
        <p:spPr/>
        <p:txBody>
          <a:bodyPr>
            <a:normAutofit/>
          </a:bodyPr>
          <a:lstStyle/>
          <a:p>
            <a:r>
              <a:rPr lang="tr-TR" b="1" dirty="0" err="1"/>
              <a:t>Dynamic</a:t>
            </a:r>
            <a:r>
              <a:rPr lang="tr-TR" b="1" dirty="0"/>
              <a:t> </a:t>
            </a:r>
            <a:r>
              <a:rPr lang="tr-TR" b="1" dirty="0" err="1"/>
              <a:t>snitching</a:t>
            </a:r>
            <a:endParaRPr lang="tr-TR" b="1" dirty="0"/>
          </a:p>
          <a:p>
            <a:r>
              <a:rPr lang="tr-TR" b="1" dirty="0" err="1"/>
              <a:t>SimpleSnitch</a:t>
            </a:r>
            <a:endParaRPr lang="tr-TR" b="1" dirty="0"/>
          </a:p>
          <a:p>
            <a:r>
              <a:rPr lang="tr-TR" b="1" dirty="0" err="1"/>
              <a:t>RackInferringSnitch</a:t>
            </a:r>
            <a:endParaRPr lang="tr-TR" b="1" dirty="0"/>
          </a:p>
          <a:p>
            <a:r>
              <a:rPr lang="tr-TR" b="1" dirty="0" err="1"/>
              <a:t>PropertyFileSnitch</a:t>
            </a:r>
            <a:endParaRPr lang="tr-TR" b="1" dirty="0"/>
          </a:p>
          <a:p>
            <a:r>
              <a:rPr lang="tr-TR" b="1" dirty="0" err="1"/>
              <a:t>GossipingPropertyFileSnitch</a:t>
            </a:r>
            <a:endParaRPr lang="tr-TR" b="1" dirty="0"/>
          </a:p>
          <a:p>
            <a:r>
              <a:rPr lang="tr-TR" b="1" dirty="0"/>
              <a:t>EC2Snitch</a:t>
            </a:r>
          </a:p>
          <a:p>
            <a:r>
              <a:rPr lang="tr-TR" b="1" dirty="0"/>
              <a:t>EC2MultiRegionSnitch</a:t>
            </a:r>
          </a:p>
          <a:p>
            <a:pPr marL="0" indent="0">
              <a:buNone/>
            </a:pPr>
            <a:endParaRPr lang="tr-TR" dirty="0"/>
          </a:p>
        </p:txBody>
      </p:sp>
    </p:spTree>
    <p:extLst>
      <p:ext uri="{BB962C8B-B14F-4D97-AF65-F5344CB8AC3E}">
        <p14:creationId xmlns:p14="http://schemas.microsoft.com/office/powerpoint/2010/main" val="362107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EECEA3-CD22-B02B-2AB2-0975A489D492}"/>
              </a:ext>
            </a:extLst>
          </p:cNvPr>
          <p:cNvSpPr>
            <a:spLocks noGrp="1"/>
          </p:cNvSpPr>
          <p:nvPr>
            <p:ph type="title"/>
          </p:nvPr>
        </p:nvSpPr>
        <p:spPr/>
        <p:txBody>
          <a:bodyPr/>
          <a:lstStyle/>
          <a:p>
            <a:r>
              <a:rPr lang="tr-TR" dirty="0" err="1"/>
              <a:t>Property</a:t>
            </a:r>
            <a:r>
              <a:rPr lang="tr-TR" dirty="0"/>
              <a:t> File </a:t>
            </a:r>
            <a:r>
              <a:rPr lang="tr-TR" dirty="0" err="1"/>
              <a:t>Snitch</a:t>
            </a:r>
            <a:endParaRPr lang="tr-TR" dirty="0"/>
          </a:p>
        </p:txBody>
      </p:sp>
      <p:sp>
        <p:nvSpPr>
          <p:cNvPr id="3" name="İçerik Yer Tutucusu 2">
            <a:extLst>
              <a:ext uri="{FF2B5EF4-FFF2-40B4-BE49-F238E27FC236}">
                <a16:creationId xmlns:a16="http://schemas.microsoft.com/office/drawing/2014/main" id="{9A33C973-A706-7230-5A93-742A3DB35051}"/>
              </a:ext>
            </a:extLst>
          </p:cNvPr>
          <p:cNvSpPr>
            <a:spLocks noGrp="1"/>
          </p:cNvSpPr>
          <p:nvPr>
            <p:ph idx="1"/>
          </p:nvPr>
        </p:nvSpPr>
        <p:spPr>
          <a:xfrm>
            <a:off x="1154954" y="2315817"/>
            <a:ext cx="10692489" cy="4462669"/>
          </a:xfrm>
        </p:spPr>
        <p:txBody>
          <a:bodyPr>
            <a:normAutofit fontScale="92500" lnSpcReduction="20000"/>
          </a:bodyPr>
          <a:lstStyle/>
          <a:p>
            <a:r>
              <a:rPr lang="tr-TR" dirty="0"/>
              <a:t>Örnek olarak, </a:t>
            </a:r>
            <a:r>
              <a:rPr lang="tr-TR" dirty="0" err="1"/>
              <a:t>PropertyFileSnitch</a:t>
            </a:r>
            <a:r>
              <a:rPr lang="tr-TR" dirty="0"/>
              <a:t>:</a:t>
            </a:r>
          </a:p>
          <a:p>
            <a:endParaRPr lang="tr-TR" dirty="0"/>
          </a:p>
          <a:p>
            <a:r>
              <a:rPr lang="tr-TR" dirty="0"/>
              <a:t>130.77.100.147 =DC1:RAC1</a:t>
            </a:r>
          </a:p>
          <a:p>
            <a:r>
              <a:rPr lang="tr-TR" dirty="0"/>
              <a:t>130.77.100.148 =DC1:RAC1</a:t>
            </a:r>
          </a:p>
          <a:p>
            <a:r>
              <a:rPr lang="tr-TR" dirty="0"/>
              <a:t>130.77.100.165 =DC1:RAC1</a:t>
            </a:r>
          </a:p>
          <a:p>
            <a:r>
              <a:rPr lang="tr-TR" dirty="0"/>
              <a:t>130.77.200.109 =DC1:RAC2</a:t>
            </a:r>
          </a:p>
          <a:p>
            <a:r>
              <a:rPr lang="tr-TR" dirty="0"/>
              <a:t>130.77.200.110 =DC1:RAC2</a:t>
            </a:r>
          </a:p>
          <a:p>
            <a:r>
              <a:rPr lang="tr-TR" dirty="0"/>
              <a:t>130.77.200.111 =DC1:RAC2</a:t>
            </a:r>
          </a:p>
          <a:p>
            <a:endParaRPr lang="tr-TR" dirty="0"/>
          </a:p>
          <a:p>
            <a:r>
              <a:rPr lang="tr-TR" dirty="0"/>
              <a:t>155.23.100.128 =DC2:RAC1</a:t>
            </a:r>
          </a:p>
          <a:p>
            <a:r>
              <a:rPr lang="tr-TR" dirty="0"/>
              <a:t>155.23.100.129 =De2:RAC1</a:t>
            </a:r>
          </a:p>
          <a:p>
            <a:r>
              <a:rPr lang="tr-TR" dirty="0"/>
              <a:t>155.23.200.107 =DC2:RAC2</a:t>
            </a:r>
          </a:p>
          <a:p>
            <a:r>
              <a:rPr lang="tr-TR" dirty="0"/>
              <a:t>155.23.200.108 =DC2:RAC2</a:t>
            </a:r>
          </a:p>
        </p:txBody>
      </p:sp>
    </p:spTree>
    <p:extLst>
      <p:ext uri="{BB962C8B-B14F-4D97-AF65-F5344CB8AC3E}">
        <p14:creationId xmlns:p14="http://schemas.microsoft.com/office/powerpoint/2010/main" val="416072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A3E17B-FBA1-9BD0-1FC5-E1040CBEAC60}"/>
              </a:ext>
            </a:extLst>
          </p:cNvPr>
          <p:cNvSpPr>
            <a:spLocks noGrp="1"/>
          </p:cNvSpPr>
          <p:nvPr>
            <p:ph type="title"/>
          </p:nvPr>
        </p:nvSpPr>
        <p:spPr/>
        <p:txBody>
          <a:bodyPr/>
          <a:lstStyle/>
          <a:p>
            <a:r>
              <a:rPr lang="tr-TR" dirty="0" err="1"/>
              <a:t>Gossip</a:t>
            </a:r>
            <a:r>
              <a:rPr lang="tr-TR" dirty="0"/>
              <a:t> Nedir</a:t>
            </a:r>
          </a:p>
        </p:txBody>
      </p:sp>
      <p:sp>
        <p:nvSpPr>
          <p:cNvPr id="3" name="İçerik Yer Tutucusu 2">
            <a:extLst>
              <a:ext uri="{FF2B5EF4-FFF2-40B4-BE49-F238E27FC236}">
                <a16:creationId xmlns:a16="http://schemas.microsoft.com/office/drawing/2014/main" id="{2080ACF1-7C07-CF1D-4FEF-33E5F3407510}"/>
              </a:ext>
            </a:extLst>
          </p:cNvPr>
          <p:cNvSpPr>
            <a:spLocks noGrp="1"/>
          </p:cNvSpPr>
          <p:nvPr>
            <p:ph idx="1"/>
          </p:nvPr>
        </p:nvSpPr>
        <p:spPr/>
        <p:txBody>
          <a:bodyPr/>
          <a:lstStyle/>
          <a:p>
            <a:r>
              <a:rPr lang="tr-TR" dirty="0"/>
              <a:t>Her bir düğüm, saniyede en fazla üç düğümle iletişim kurarak kendisi ve hakkında bilgi sahibi olduğu diğer tüm düğümler hakkında bilgi alışverişinde bulunur.</a:t>
            </a:r>
          </a:p>
          <a:p>
            <a:endParaRPr lang="tr-TR" dirty="0"/>
          </a:p>
          <a:p>
            <a:r>
              <a:rPr lang="tr-TR" dirty="0" err="1"/>
              <a:t>Gossip</a:t>
            </a:r>
            <a:r>
              <a:rPr lang="tr-TR" dirty="0"/>
              <a:t>, bir </a:t>
            </a:r>
            <a:r>
              <a:rPr lang="tr-TR" dirty="0" err="1"/>
              <a:t>clusterdaki</a:t>
            </a:r>
            <a:r>
              <a:rPr lang="tr-TR" dirty="0"/>
              <a:t> </a:t>
            </a:r>
            <a:r>
              <a:rPr lang="tr-TR" dirty="0" err="1"/>
              <a:t>nodeların</a:t>
            </a:r>
            <a:r>
              <a:rPr lang="tr-TR" dirty="0"/>
              <a:t> birbirleriyle konuşması için dahili iletişim yöntemidir.</a:t>
            </a:r>
          </a:p>
          <a:p>
            <a:r>
              <a:rPr lang="tr-TR" dirty="0"/>
              <a:t>Bir uygulamadan </a:t>
            </a:r>
            <a:r>
              <a:rPr lang="tr-TR" dirty="0" err="1"/>
              <a:t>Cassandra</a:t>
            </a:r>
            <a:r>
              <a:rPr lang="tr-TR" dirty="0"/>
              <a:t> veri tabanına yapılan harici iletişim için CQL veya </a:t>
            </a:r>
            <a:r>
              <a:rPr lang="tr-TR" dirty="0" err="1"/>
              <a:t>Thrift</a:t>
            </a:r>
            <a:r>
              <a:rPr lang="tr-TR" dirty="0"/>
              <a:t> kullanılır.</a:t>
            </a:r>
          </a:p>
        </p:txBody>
      </p:sp>
    </p:spTree>
    <p:extLst>
      <p:ext uri="{BB962C8B-B14F-4D97-AF65-F5344CB8AC3E}">
        <p14:creationId xmlns:p14="http://schemas.microsoft.com/office/powerpoint/2010/main" val="4249988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C34328-CF25-700D-0042-8F34EC555950}"/>
              </a:ext>
            </a:extLst>
          </p:cNvPr>
          <p:cNvSpPr>
            <a:spLocks noGrp="1"/>
          </p:cNvSpPr>
          <p:nvPr>
            <p:ph type="title"/>
          </p:nvPr>
        </p:nvSpPr>
        <p:spPr/>
        <p:txBody>
          <a:bodyPr/>
          <a:lstStyle/>
          <a:p>
            <a:r>
              <a:rPr lang="tr-TR" dirty="0"/>
              <a:t>Veri Dağıtımı</a:t>
            </a:r>
          </a:p>
        </p:txBody>
      </p:sp>
      <p:sp>
        <p:nvSpPr>
          <p:cNvPr id="3" name="İçerik Yer Tutucusu 2">
            <a:extLst>
              <a:ext uri="{FF2B5EF4-FFF2-40B4-BE49-F238E27FC236}">
                <a16:creationId xmlns:a16="http://schemas.microsoft.com/office/drawing/2014/main" id="{B8278B5D-9FE2-6C59-6715-DE5C4AAA4F63}"/>
              </a:ext>
            </a:extLst>
          </p:cNvPr>
          <p:cNvSpPr>
            <a:spLocks noGrp="1"/>
          </p:cNvSpPr>
          <p:nvPr>
            <p:ph idx="1"/>
          </p:nvPr>
        </p:nvSpPr>
        <p:spPr/>
        <p:txBody>
          <a:bodyPr/>
          <a:lstStyle/>
          <a:p>
            <a:r>
              <a:rPr lang="tr-TR" dirty="0"/>
              <a:t>Veri dağıtımı, verilerin bir kümedeki düğümler arasında eşit dağılımını sağlamaya çalışmak için tutarlı </a:t>
            </a:r>
            <a:r>
              <a:rPr lang="tr-TR" dirty="0" err="1"/>
              <a:t>hashleme</a:t>
            </a:r>
            <a:r>
              <a:rPr lang="tr-TR" dirty="0"/>
              <a:t> yoluyla yapılır.</a:t>
            </a:r>
          </a:p>
          <a:p>
            <a:endParaRPr lang="tr-TR" dirty="0"/>
          </a:p>
          <a:p>
            <a:r>
              <a:rPr lang="tr-TR" dirty="0"/>
              <a:t>Bir tablonun tüm satırlarının yalnızca bir düğümde bulunması yerine, satırlar kümedeki düğümler arasında dağıtılır ve tablonun veri yükünü eşit şekilde dağıtma girişiminde bulunulur.</a:t>
            </a:r>
          </a:p>
        </p:txBody>
      </p:sp>
    </p:spTree>
    <p:extLst>
      <p:ext uri="{BB962C8B-B14F-4D97-AF65-F5344CB8AC3E}">
        <p14:creationId xmlns:p14="http://schemas.microsoft.com/office/powerpoint/2010/main" val="2469186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1899D9-3CEA-2B20-5654-2A00647437AE}"/>
              </a:ext>
            </a:extLst>
          </p:cNvPr>
          <p:cNvSpPr>
            <a:spLocks noGrp="1"/>
          </p:cNvSpPr>
          <p:nvPr>
            <p:ph type="title"/>
          </p:nvPr>
        </p:nvSpPr>
        <p:spPr/>
        <p:txBody>
          <a:bodyPr/>
          <a:lstStyle/>
          <a:p>
            <a:r>
              <a:rPr lang="tr-TR" dirty="0"/>
              <a:t>Sanal Düğümler</a:t>
            </a:r>
          </a:p>
        </p:txBody>
      </p:sp>
      <p:sp>
        <p:nvSpPr>
          <p:cNvPr id="3" name="İçerik Yer Tutucusu 2">
            <a:extLst>
              <a:ext uri="{FF2B5EF4-FFF2-40B4-BE49-F238E27FC236}">
                <a16:creationId xmlns:a16="http://schemas.microsoft.com/office/drawing/2014/main" id="{14191F19-40A9-27F7-B747-B554FA3828C6}"/>
              </a:ext>
            </a:extLst>
          </p:cNvPr>
          <p:cNvSpPr>
            <a:spLocks noGrp="1"/>
          </p:cNvSpPr>
          <p:nvPr>
            <p:ph idx="1"/>
          </p:nvPr>
        </p:nvSpPr>
        <p:spPr/>
        <p:txBody>
          <a:bodyPr/>
          <a:lstStyle/>
          <a:p>
            <a:r>
              <a:rPr lang="tr-TR" dirty="0"/>
              <a:t>Sanal düğümler, düğümlere(</a:t>
            </a:r>
            <a:r>
              <a:rPr lang="tr-TR" dirty="0" err="1"/>
              <a:t>node</a:t>
            </a:r>
            <a:r>
              <a:rPr lang="tr-TR" dirty="0"/>
              <a:t>) </a:t>
            </a:r>
            <a:r>
              <a:rPr lang="tr-TR" dirty="0" err="1"/>
              <a:t>token</a:t>
            </a:r>
            <a:r>
              <a:rPr lang="tr-TR" dirty="0"/>
              <a:t> </a:t>
            </a:r>
            <a:r>
              <a:rPr lang="tr-TR" dirty="0" err="1"/>
              <a:t>range</a:t>
            </a:r>
            <a:r>
              <a:rPr lang="tr-TR" dirty="0"/>
              <a:t> atamanın alternatif bir yoludur ve artık </a:t>
            </a:r>
            <a:r>
              <a:rPr lang="tr-TR" dirty="0" err="1"/>
              <a:t>Cassandra'da</a:t>
            </a:r>
            <a:r>
              <a:rPr lang="tr-TR" dirty="0"/>
              <a:t> varsayılandır.</a:t>
            </a:r>
          </a:p>
          <a:p>
            <a:endParaRPr lang="tr-TR" dirty="0"/>
          </a:p>
          <a:p>
            <a:r>
              <a:rPr lang="tr-TR" dirty="0"/>
              <a:t>Sanal düğümlerde, yalnızca bir </a:t>
            </a:r>
            <a:r>
              <a:rPr lang="tr-TR" dirty="0" err="1"/>
              <a:t>token</a:t>
            </a:r>
            <a:r>
              <a:rPr lang="tr-TR" dirty="0"/>
              <a:t> </a:t>
            </a:r>
            <a:r>
              <a:rPr lang="tr-TR" dirty="0" err="1"/>
              <a:t>rangeden</a:t>
            </a:r>
            <a:r>
              <a:rPr lang="tr-TR" dirty="0"/>
              <a:t> sorumlu olan bir düğüm yerine, birçok küçük </a:t>
            </a:r>
            <a:r>
              <a:rPr lang="tr-TR" dirty="0" err="1"/>
              <a:t>token</a:t>
            </a:r>
            <a:r>
              <a:rPr lang="tr-TR" dirty="0"/>
              <a:t> </a:t>
            </a:r>
            <a:r>
              <a:rPr lang="tr-TR" dirty="0" err="1"/>
              <a:t>rangeden</a:t>
            </a:r>
            <a:r>
              <a:rPr lang="tr-TR" dirty="0"/>
              <a:t> sorumludur (varsayılan olarak 256 tanesi)</a:t>
            </a:r>
          </a:p>
          <a:p>
            <a:endParaRPr lang="tr-TR" dirty="0"/>
          </a:p>
          <a:p>
            <a:r>
              <a:rPr lang="tr-TR" dirty="0"/>
              <a:t>Sanal düğümler, güçlü bir bilgisayara yüksek sayıda aralık (ör. 512) ve daha az güçlü bir bilgisayara daha düşük sayıda aralık (ör. 128) atamaya izin verir.</a:t>
            </a:r>
          </a:p>
        </p:txBody>
      </p:sp>
    </p:spTree>
    <p:extLst>
      <p:ext uri="{BB962C8B-B14F-4D97-AF65-F5344CB8AC3E}">
        <p14:creationId xmlns:p14="http://schemas.microsoft.com/office/powerpoint/2010/main" val="230394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A2F03C-EA23-8F51-7E89-C6C083FE6889}"/>
              </a:ext>
            </a:extLst>
          </p:cNvPr>
          <p:cNvSpPr>
            <a:spLocks noGrp="1"/>
          </p:cNvSpPr>
          <p:nvPr>
            <p:ph type="title"/>
          </p:nvPr>
        </p:nvSpPr>
        <p:spPr/>
        <p:txBody>
          <a:bodyPr/>
          <a:lstStyle/>
          <a:p>
            <a:r>
              <a:rPr lang="tr-TR" dirty="0"/>
              <a:t>Apache </a:t>
            </a:r>
            <a:r>
              <a:rPr lang="tr-TR" dirty="0" err="1"/>
              <a:t>Cassandra</a:t>
            </a:r>
            <a:r>
              <a:rPr lang="tr-TR" dirty="0"/>
              <a:t> ile İlişkisel </a:t>
            </a:r>
            <a:r>
              <a:rPr lang="tr-TR" dirty="0" err="1"/>
              <a:t>veritabanı</a:t>
            </a:r>
            <a:r>
              <a:rPr lang="tr-TR" dirty="0"/>
              <a:t> arasında ki farklar</a:t>
            </a:r>
          </a:p>
        </p:txBody>
      </p:sp>
      <p:sp>
        <p:nvSpPr>
          <p:cNvPr id="3" name="İçerik Yer Tutucusu 2">
            <a:extLst>
              <a:ext uri="{FF2B5EF4-FFF2-40B4-BE49-F238E27FC236}">
                <a16:creationId xmlns:a16="http://schemas.microsoft.com/office/drawing/2014/main" id="{89D28E99-D80E-110B-C726-3B8BE1977509}"/>
              </a:ext>
            </a:extLst>
          </p:cNvPr>
          <p:cNvSpPr>
            <a:spLocks noGrp="1"/>
          </p:cNvSpPr>
          <p:nvPr>
            <p:ph idx="1"/>
          </p:nvPr>
        </p:nvSpPr>
        <p:spPr>
          <a:xfrm>
            <a:off x="884381" y="2703080"/>
            <a:ext cx="10624127" cy="4351338"/>
          </a:xfrm>
        </p:spPr>
        <p:txBody>
          <a:bodyPr/>
          <a:lstStyle/>
          <a:p>
            <a:r>
              <a:rPr lang="tr-TR" dirty="0" err="1"/>
              <a:t>Cassandra</a:t>
            </a:r>
            <a:r>
              <a:rPr lang="tr-TR" dirty="0"/>
              <a:t> modelleme </a:t>
            </a:r>
            <a:r>
              <a:rPr lang="tr-TR" dirty="0" err="1"/>
              <a:t>methodu</a:t>
            </a:r>
            <a:endParaRPr lang="tr-TR" dirty="0"/>
          </a:p>
          <a:p>
            <a:r>
              <a:rPr lang="tr-TR" dirty="0"/>
              <a:t>Application-Model-Data</a:t>
            </a:r>
          </a:p>
          <a:p>
            <a:r>
              <a:rPr lang="tr-TR" dirty="0"/>
              <a:t>---------------------------------------------------------------------------------------------</a:t>
            </a:r>
          </a:p>
          <a:p>
            <a:r>
              <a:rPr lang="tr-TR" dirty="0"/>
              <a:t>İlişkisel veri tabanı modellemesi</a:t>
            </a:r>
          </a:p>
          <a:p>
            <a:r>
              <a:rPr lang="tr-TR" dirty="0"/>
              <a:t>Data Model Application</a:t>
            </a:r>
          </a:p>
          <a:p>
            <a:r>
              <a:rPr lang="tr-TR" dirty="0"/>
              <a:t>İlişkisel </a:t>
            </a:r>
            <a:r>
              <a:rPr lang="tr-TR" dirty="0" err="1"/>
              <a:t>veritabanında</a:t>
            </a:r>
            <a:r>
              <a:rPr lang="tr-TR" dirty="0"/>
              <a:t> da Verilere göre bir düzen oluşturulmuştur</a:t>
            </a:r>
          </a:p>
          <a:p>
            <a:r>
              <a:rPr lang="tr-TR" dirty="0"/>
              <a:t>Apache </a:t>
            </a:r>
            <a:r>
              <a:rPr lang="tr-TR" dirty="0" err="1"/>
              <a:t>Cassandra</a:t>
            </a:r>
            <a:r>
              <a:rPr lang="tr-TR" dirty="0"/>
              <a:t> da ise sorgular </a:t>
            </a:r>
            <a:r>
              <a:rPr lang="tr-TR" dirty="0" err="1"/>
              <a:t>veritabanını</a:t>
            </a:r>
            <a:r>
              <a:rPr lang="tr-TR" dirty="0"/>
              <a:t> yönetir</a:t>
            </a:r>
          </a:p>
        </p:txBody>
      </p:sp>
    </p:spTree>
    <p:extLst>
      <p:ext uri="{BB962C8B-B14F-4D97-AF65-F5344CB8AC3E}">
        <p14:creationId xmlns:p14="http://schemas.microsoft.com/office/powerpoint/2010/main" val="1576348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84922-C8A5-6BFE-73E4-EB4100ED25F7}"/>
              </a:ext>
            </a:extLst>
          </p:cNvPr>
          <p:cNvSpPr>
            <a:spLocks noGrp="1"/>
          </p:cNvSpPr>
          <p:nvPr>
            <p:ph type="title"/>
          </p:nvPr>
        </p:nvSpPr>
        <p:spPr/>
        <p:txBody>
          <a:bodyPr/>
          <a:lstStyle/>
          <a:p>
            <a:r>
              <a:rPr lang="tr-TR" dirty="0"/>
              <a:t>Sanal Düğümler</a:t>
            </a:r>
          </a:p>
        </p:txBody>
      </p:sp>
      <p:sp>
        <p:nvSpPr>
          <p:cNvPr id="3" name="İçerik Yer Tutucusu 2">
            <a:extLst>
              <a:ext uri="{FF2B5EF4-FFF2-40B4-BE49-F238E27FC236}">
                <a16:creationId xmlns:a16="http://schemas.microsoft.com/office/drawing/2014/main" id="{9ACF52FD-6B7D-06BF-E534-C8E58A994DE0}"/>
              </a:ext>
            </a:extLst>
          </p:cNvPr>
          <p:cNvSpPr>
            <a:spLocks noGrp="1"/>
          </p:cNvSpPr>
          <p:nvPr>
            <p:ph idx="1"/>
          </p:nvPr>
        </p:nvSpPr>
        <p:spPr/>
        <p:txBody>
          <a:bodyPr/>
          <a:lstStyle/>
          <a:p>
            <a:r>
              <a:rPr lang="tr-TR" dirty="0"/>
              <a:t>Kümeyi dengede tutarken bir kümeye yeni düğümler eklemeyi kolaylaştırmak için sanal düğümler (</a:t>
            </a:r>
            <a:r>
              <a:rPr lang="tr-TR" dirty="0" err="1"/>
              <a:t>vnodes</a:t>
            </a:r>
            <a:r>
              <a:rPr lang="tr-TR" dirty="0"/>
              <a:t>) oluşturuldu</a:t>
            </a:r>
          </a:p>
          <a:p>
            <a:endParaRPr lang="tr-TR" dirty="0"/>
          </a:p>
          <a:p>
            <a:r>
              <a:rPr lang="tr-TR" dirty="0"/>
              <a:t>Yeni bir düğüm eklendiğinde, dengeli bir kümeyi sürdürmek için mevcut düğümlerden çok sayıda küçük belirteç aralığı dilimleri alır.</a:t>
            </a:r>
          </a:p>
        </p:txBody>
      </p:sp>
    </p:spTree>
    <p:extLst>
      <p:ext uri="{BB962C8B-B14F-4D97-AF65-F5344CB8AC3E}">
        <p14:creationId xmlns:p14="http://schemas.microsoft.com/office/powerpoint/2010/main" val="340091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1DEBDB-7B66-FB7C-932A-DE543B912761}"/>
              </a:ext>
            </a:extLst>
          </p:cNvPr>
          <p:cNvSpPr>
            <a:spLocks noGrp="1"/>
          </p:cNvSpPr>
          <p:nvPr>
            <p:ph type="title"/>
          </p:nvPr>
        </p:nvSpPr>
        <p:spPr/>
        <p:txBody>
          <a:bodyPr/>
          <a:lstStyle/>
          <a:p>
            <a:r>
              <a:rPr lang="tr-TR" dirty="0"/>
              <a:t>Apache </a:t>
            </a:r>
            <a:r>
              <a:rPr lang="tr-TR" dirty="0" err="1"/>
              <a:t>Cassandra</a:t>
            </a:r>
            <a:r>
              <a:rPr lang="tr-TR" dirty="0"/>
              <a:t> ile İlişkisel </a:t>
            </a:r>
            <a:r>
              <a:rPr lang="tr-TR" dirty="0" err="1"/>
              <a:t>veritabanı</a:t>
            </a:r>
            <a:r>
              <a:rPr lang="tr-TR" dirty="0"/>
              <a:t> arasında ki farklar</a:t>
            </a:r>
          </a:p>
        </p:txBody>
      </p:sp>
      <p:sp>
        <p:nvSpPr>
          <p:cNvPr id="3" name="İçerik Yer Tutucusu 2">
            <a:extLst>
              <a:ext uri="{FF2B5EF4-FFF2-40B4-BE49-F238E27FC236}">
                <a16:creationId xmlns:a16="http://schemas.microsoft.com/office/drawing/2014/main" id="{E6ABC122-52C5-E994-B907-A5808C4202D7}"/>
              </a:ext>
            </a:extLst>
          </p:cNvPr>
          <p:cNvSpPr>
            <a:spLocks noGrp="1"/>
          </p:cNvSpPr>
          <p:nvPr>
            <p:ph idx="1"/>
          </p:nvPr>
        </p:nvSpPr>
        <p:spPr/>
        <p:txBody>
          <a:bodyPr/>
          <a:lstStyle/>
          <a:p>
            <a:r>
              <a:rPr lang="tr-TR" dirty="0"/>
              <a:t>Apache </a:t>
            </a:r>
            <a:r>
              <a:rPr lang="tr-TR" dirty="0" err="1"/>
              <a:t>Casandra</a:t>
            </a:r>
            <a:r>
              <a:rPr lang="tr-TR" dirty="0"/>
              <a:t> da </a:t>
            </a:r>
            <a:r>
              <a:rPr lang="tr-TR" dirty="0" err="1"/>
              <a:t>join</a:t>
            </a:r>
            <a:r>
              <a:rPr lang="tr-TR" dirty="0"/>
              <a:t> </a:t>
            </a:r>
            <a:r>
              <a:rPr lang="tr-TR" dirty="0" err="1"/>
              <a:t>methodu</a:t>
            </a:r>
            <a:r>
              <a:rPr lang="tr-TR" dirty="0"/>
              <a:t> yoktur </a:t>
            </a:r>
          </a:p>
          <a:p>
            <a:r>
              <a:rPr lang="tr-TR" dirty="0" err="1"/>
              <a:t>Denormalizasyon</a:t>
            </a:r>
            <a:r>
              <a:rPr lang="tr-TR" dirty="0"/>
              <a:t> vardır</a:t>
            </a:r>
          </a:p>
          <a:p>
            <a:r>
              <a:rPr lang="tr-TR" b="0" i="0" dirty="0">
                <a:solidFill>
                  <a:srgbClr val="757575"/>
                </a:solidFill>
                <a:effectLst/>
                <a:latin typeface="Open Sans" panose="020B0604020202020204" pitchFamily="34" charset="0"/>
              </a:rPr>
              <a:t>İlişkisel </a:t>
            </a:r>
            <a:r>
              <a:rPr lang="tr-TR" b="0" i="0" dirty="0" err="1">
                <a:solidFill>
                  <a:srgbClr val="757575"/>
                </a:solidFill>
                <a:effectLst/>
                <a:latin typeface="Open Sans" panose="020B0604020202020204" pitchFamily="34" charset="0"/>
              </a:rPr>
              <a:t>veritabanı</a:t>
            </a:r>
            <a:r>
              <a:rPr lang="tr-TR" b="0" i="0" dirty="0">
                <a:solidFill>
                  <a:srgbClr val="757575"/>
                </a:solidFill>
                <a:effectLst/>
                <a:latin typeface="Open Sans" panose="020B0604020202020204" pitchFamily="34" charset="0"/>
              </a:rPr>
              <a:t> tasarımında, genellikle </a:t>
            </a:r>
            <a:r>
              <a:rPr lang="tr-TR" dirty="0" err="1"/>
              <a:t>Denormalizasyon</a:t>
            </a:r>
            <a:r>
              <a:rPr lang="tr-TR" b="0" i="0" dirty="0">
                <a:solidFill>
                  <a:srgbClr val="757575"/>
                </a:solidFill>
                <a:effectLst/>
                <a:latin typeface="Open Sans" panose="020B0604020202020204" pitchFamily="34" charset="0"/>
              </a:rPr>
              <a:t> önemi öğretilir. Bu, </a:t>
            </a:r>
            <a:r>
              <a:rPr lang="tr-TR" b="0" i="0" dirty="0" err="1">
                <a:solidFill>
                  <a:srgbClr val="757575"/>
                </a:solidFill>
                <a:effectLst/>
                <a:latin typeface="Open Sans" panose="020B0604020202020204" pitchFamily="34" charset="0"/>
              </a:rPr>
              <a:t>Cassandra</a:t>
            </a:r>
            <a:r>
              <a:rPr lang="tr-TR" b="0" i="0" dirty="0">
                <a:solidFill>
                  <a:srgbClr val="757575"/>
                </a:solidFill>
                <a:effectLst/>
                <a:latin typeface="Open Sans" panose="020B0604020202020204" pitchFamily="34" charset="0"/>
              </a:rPr>
              <a:t> ile çalışırken bir avantaj değildir, çünkü veri modeli </a:t>
            </a:r>
            <a:r>
              <a:rPr lang="tr-TR" b="0" i="0" dirty="0" err="1">
                <a:solidFill>
                  <a:srgbClr val="757575"/>
                </a:solidFill>
                <a:effectLst/>
                <a:latin typeface="Open Sans" panose="020B0604020202020204" pitchFamily="34" charset="0"/>
              </a:rPr>
              <a:t>denormalize</a:t>
            </a:r>
            <a:r>
              <a:rPr lang="tr-TR" b="0" i="0" dirty="0">
                <a:solidFill>
                  <a:srgbClr val="757575"/>
                </a:solidFill>
                <a:effectLst/>
                <a:latin typeface="Open Sans" panose="020B0604020202020204" pitchFamily="34" charset="0"/>
              </a:rPr>
              <a:t> edildiğinde en iyi performansı gösterir. Şirketlerin genellikle ilişkisel </a:t>
            </a:r>
            <a:r>
              <a:rPr lang="tr-TR" b="0" i="0" dirty="0" err="1">
                <a:solidFill>
                  <a:srgbClr val="757575"/>
                </a:solidFill>
                <a:effectLst/>
                <a:latin typeface="Open Sans" panose="020B0604020202020204" pitchFamily="34" charset="0"/>
              </a:rPr>
              <a:t>veritabanlarındaki</a:t>
            </a:r>
            <a:r>
              <a:rPr lang="tr-TR" b="0" i="0" dirty="0">
                <a:solidFill>
                  <a:srgbClr val="757575"/>
                </a:solidFill>
                <a:effectLst/>
                <a:latin typeface="Open Sans" panose="020B0604020202020204" pitchFamily="34" charset="0"/>
              </a:rPr>
              <a:t> verileri </a:t>
            </a:r>
            <a:r>
              <a:rPr lang="tr-TR" b="0" i="0" dirty="0" err="1">
                <a:solidFill>
                  <a:srgbClr val="757575"/>
                </a:solidFill>
                <a:effectLst/>
                <a:latin typeface="Open Sans" panose="020B0604020202020204" pitchFamily="34" charset="0"/>
              </a:rPr>
              <a:t>denormalize</a:t>
            </a:r>
            <a:r>
              <a:rPr lang="tr-TR" b="0" i="0" dirty="0">
                <a:solidFill>
                  <a:srgbClr val="757575"/>
                </a:solidFill>
                <a:effectLst/>
                <a:latin typeface="Open Sans" panose="020B0604020202020204" pitchFamily="34" charset="0"/>
              </a:rPr>
              <a:t> etmesi durumudur. </a:t>
            </a:r>
            <a:endParaRPr lang="tr-TR" dirty="0"/>
          </a:p>
        </p:txBody>
      </p:sp>
    </p:spTree>
    <p:extLst>
      <p:ext uri="{BB962C8B-B14F-4D97-AF65-F5344CB8AC3E}">
        <p14:creationId xmlns:p14="http://schemas.microsoft.com/office/powerpoint/2010/main" val="60236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D0560B-1A0C-DE50-6407-518D80CB8A68}"/>
              </a:ext>
            </a:extLst>
          </p:cNvPr>
          <p:cNvSpPr>
            <a:spLocks noGrp="1"/>
          </p:cNvSpPr>
          <p:nvPr>
            <p:ph type="title"/>
          </p:nvPr>
        </p:nvSpPr>
        <p:spPr/>
        <p:txBody>
          <a:bodyPr/>
          <a:lstStyle/>
          <a:p>
            <a:r>
              <a:rPr lang="tr-TR" dirty="0" err="1"/>
              <a:t>Denormalizasyon</a:t>
            </a:r>
            <a:endParaRPr lang="tr-TR" dirty="0"/>
          </a:p>
        </p:txBody>
      </p:sp>
      <p:sp>
        <p:nvSpPr>
          <p:cNvPr id="3" name="İçerik Yer Tutucusu 2">
            <a:extLst>
              <a:ext uri="{FF2B5EF4-FFF2-40B4-BE49-F238E27FC236}">
                <a16:creationId xmlns:a16="http://schemas.microsoft.com/office/drawing/2014/main" id="{DAA9DAF5-D0B6-51DE-4056-3619D15FD2C7}"/>
              </a:ext>
            </a:extLst>
          </p:cNvPr>
          <p:cNvSpPr>
            <a:spLocks noGrp="1"/>
          </p:cNvSpPr>
          <p:nvPr>
            <p:ph idx="1"/>
          </p:nvPr>
        </p:nvSpPr>
        <p:spPr/>
        <p:txBody>
          <a:bodyPr/>
          <a:lstStyle/>
          <a:p>
            <a:r>
              <a:rPr lang="tr-TR" b="0" i="0" dirty="0">
                <a:solidFill>
                  <a:srgbClr val="757575"/>
                </a:solidFill>
                <a:effectLst/>
                <a:latin typeface="Open Sans" panose="020B0606030504020204" pitchFamily="34" charset="0"/>
              </a:rPr>
              <a:t>Şirketler, yılların değerindeki veriler üzerinde bu kadar çok birleştirme yapmak zorunda kaldıklarında ihtiyaç duydukları performansı elde edemezler, bu nedenle bilinen sorgular doğrultusunda </a:t>
            </a:r>
            <a:r>
              <a:rPr lang="tr-TR" b="0" i="0" dirty="0" err="1">
                <a:solidFill>
                  <a:srgbClr val="757575"/>
                </a:solidFill>
                <a:effectLst/>
                <a:latin typeface="Open Sans" panose="020B0606030504020204" pitchFamily="34" charset="0"/>
              </a:rPr>
              <a:t>denormalize</a:t>
            </a:r>
            <a:r>
              <a:rPr lang="tr-TR" b="0" i="0" dirty="0">
                <a:solidFill>
                  <a:srgbClr val="757575"/>
                </a:solidFill>
                <a:effectLst/>
                <a:latin typeface="Open Sans" panose="020B0606030504020204" pitchFamily="34" charset="0"/>
              </a:rPr>
              <a:t> olurlar. Bu, işe yarar, ancak ilişkisel </a:t>
            </a:r>
            <a:r>
              <a:rPr lang="tr-TR" b="0" i="0" dirty="0" err="1">
                <a:solidFill>
                  <a:srgbClr val="757575"/>
                </a:solidFill>
                <a:effectLst/>
                <a:latin typeface="Open Sans" panose="020B0606030504020204" pitchFamily="34" charset="0"/>
              </a:rPr>
              <a:t>veritabanlarının</a:t>
            </a:r>
            <a:r>
              <a:rPr lang="tr-TR" b="0" i="0" dirty="0">
                <a:solidFill>
                  <a:srgbClr val="757575"/>
                </a:solidFill>
                <a:effectLst/>
                <a:latin typeface="Open Sans" panose="020B0606030504020204" pitchFamily="34" charset="0"/>
              </a:rPr>
              <a:t> nasıl tasarlandığının özüne aykırıdır ve sonuçta, bu koşullarda ilişkisel bir </a:t>
            </a:r>
            <a:r>
              <a:rPr lang="tr-TR" b="0" i="0" dirty="0" err="1">
                <a:solidFill>
                  <a:srgbClr val="757575"/>
                </a:solidFill>
                <a:effectLst/>
                <a:latin typeface="Open Sans" panose="020B0606030504020204" pitchFamily="34" charset="0"/>
              </a:rPr>
              <a:t>veritabanı</a:t>
            </a:r>
            <a:r>
              <a:rPr lang="tr-TR" b="0" i="0" dirty="0">
                <a:solidFill>
                  <a:srgbClr val="757575"/>
                </a:solidFill>
                <a:effectLst/>
                <a:latin typeface="Open Sans" panose="020B0606030504020204" pitchFamily="34" charset="0"/>
              </a:rPr>
              <a:t> kullanmanın en iyi yaklaşım olup olmadığı sorusunu akla getirir.</a:t>
            </a:r>
            <a:endParaRPr lang="tr-TR" dirty="0"/>
          </a:p>
        </p:txBody>
      </p:sp>
    </p:spTree>
    <p:extLst>
      <p:ext uri="{BB962C8B-B14F-4D97-AF65-F5344CB8AC3E}">
        <p14:creationId xmlns:p14="http://schemas.microsoft.com/office/powerpoint/2010/main" val="136024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53FDFF-9BC7-9618-40F8-EDDA97F2D990}"/>
              </a:ext>
            </a:extLst>
          </p:cNvPr>
          <p:cNvSpPr>
            <a:spLocks noGrp="1"/>
          </p:cNvSpPr>
          <p:nvPr>
            <p:ph type="title"/>
          </p:nvPr>
        </p:nvSpPr>
        <p:spPr/>
        <p:txBody>
          <a:bodyPr/>
          <a:lstStyle/>
          <a:p>
            <a:r>
              <a:rPr lang="tr-TR" dirty="0" err="1"/>
              <a:t>Denormalizasyon</a:t>
            </a:r>
            <a:endParaRPr lang="tr-TR" dirty="0"/>
          </a:p>
        </p:txBody>
      </p:sp>
      <p:sp>
        <p:nvSpPr>
          <p:cNvPr id="3" name="İçerik Yer Tutucusu 2">
            <a:extLst>
              <a:ext uri="{FF2B5EF4-FFF2-40B4-BE49-F238E27FC236}">
                <a16:creationId xmlns:a16="http://schemas.microsoft.com/office/drawing/2014/main" id="{8B71D3A0-C35D-B118-389C-5DBFFA65BE3E}"/>
              </a:ext>
            </a:extLst>
          </p:cNvPr>
          <p:cNvSpPr>
            <a:spLocks noGrp="1"/>
          </p:cNvSpPr>
          <p:nvPr>
            <p:ph idx="1"/>
          </p:nvPr>
        </p:nvSpPr>
        <p:spPr/>
        <p:txBody>
          <a:bodyPr>
            <a:normAutofit/>
          </a:bodyPr>
          <a:lstStyle/>
          <a:p>
            <a:r>
              <a:rPr lang="tr-TR" b="0" i="0" dirty="0">
                <a:solidFill>
                  <a:srgbClr val="757575"/>
                </a:solidFill>
                <a:effectLst/>
                <a:latin typeface="Open Sans" panose="020B0606030504020204" pitchFamily="34" charset="0"/>
              </a:rPr>
              <a:t>İlişkisel </a:t>
            </a:r>
            <a:r>
              <a:rPr lang="tr-TR" b="0" i="0" dirty="0" err="1">
                <a:solidFill>
                  <a:srgbClr val="757575"/>
                </a:solidFill>
                <a:effectLst/>
                <a:latin typeface="Open Sans" panose="020B0606030504020204" pitchFamily="34" charset="0"/>
              </a:rPr>
              <a:t>veritabanlarının</a:t>
            </a:r>
            <a:r>
              <a:rPr lang="tr-TR" b="0" i="0" dirty="0">
                <a:solidFill>
                  <a:srgbClr val="757575"/>
                </a:solidFill>
                <a:effectLst/>
                <a:latin typeface="Open Sans" panose="020B0606030504020204" pitchFamily="34" charset="0"/>
              </a:rPr>
              <a:t> bilerek normalleştirilmesinin ikinci bir nedeni, saklama gerektiren bir iş belgesi yapısıdır. Yani, verileri zaman içinde değişebilen birçok harici tabloya başvuran bir ek tablonuz var, ancak ekteki belgeyi geçmişte bir anlık görüntü olarak korumanız gerekiyor. Buradaki yaygın örnek faturalardır. Halihazırda müşteri ve ürün tablolarınız var ve bu tablolara atıfta bulunan bir fatura oluşturabileceğinizi düşünürsünüz. Ancak pratikte bu asla yapılmamalıdır. Müşteri veya fiyat bilgileri değişebilir ve ardından fatura belgesinin fatura tarihindeki bütünlüğünü kaybedersiniz, bu da denetimleri, raporları veya yasaları ihlal edebilir ve başka sorunlara neden olabilir.</a:t>
            </a:r>
            <a:endParaRPr lang="tr-TR" dirty="0"/>
          </a:p>
        </p:txBody>
      </p:sp>
    </p:spTree>
    <p:extLst>
      <p:ext uri="{BB962C8B-B14F-4D97-AF65-F5344CB8AC3E}">
        <p14:creationId xmlns:p14="http://schemas.microsoft.com/office/powerpoint/2010/main" val="275973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D5FA1F-7C55-DFE5-B5DE-C4491AA060C3}"/>
              </a:ext>
            </a:extLst>
          </p:cNvPr>
          <p:cNvSpPr>
            <a:spLocks noGrp="1"/>
          </p:cNvSpPr>
          <p:nvPr>
            <p:ph type="title"/>
          </p:nvPr>
        </p:nvSpPr>
        <p:spPr/>
        <p:txBody>
          <a:bodyPr/>
          <a:lstStyle/>
          <a:p>
            <a:r>
              <a:rPr lang="tr-TR" dirty="0"/>
              <a:t>İlişkisel </a:t>
            </a:r>
            <a:r>
              <a:rPr lang="tr-TR" dirty="0" err="1"/>
              <a:t>veritabanı</a:t>
            </a:r>
            <a:r>
              <a:rPr lang="tr-TR" dirty="0"/>
              <a:t> modellemesi</a:t>
            </a:r>
          </a:p>
        </p:txBody>
      </p:sp>
      <p:pic>
        <p:nvPicPr>
          <p:cNvPr id="5" name="İçerik Yer Tutucusu 4">
            <a:extLst>
              <a:ext uri="{FF2B5EF4-FFF2-40B4-BE49-F238E27FC236}">
                <a16:creationId xmlns:a16="http://schemas.microsoft.com/office/drawing/2014/main" id="{86F7467F-A38A-08A4-10B7-F9E53D890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506" y="2603500"/>
            <a:ext cx="5877301" cy="3416300"/>
          </a:xfrm>
        </p:spPr>
      </p:pic>
    </p:spTree>
    <p:extLst>
      <p:ext uri="{BB962C8B-B14F-4D97-AF65-F5344CB8AC3E}">
        <p14:creationId xmlns:p14="http://schemas.microsoft.com/office/powerpoint/2010/main" val="363737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7540C4-E477-4EED-8989-5F9886FDB696}"/>
              </a:ext>
            </a:extLst>
          </p:cNvPr>
          <p:cNvSpPr>
            <a:spLocks noGrp="1"/>
          </p:cNvSpPr>
          <p:nvPr>
            <p:ph type="title"/>
          </p:nvPr>
        </p:nvSpPr>
        <p:spPr/>
        <p:txBody>
          <a:bodyPr/>
          <a:lstStyle/>
          <a:p>
            <a:r>
              <a:rPr lang="tr-TR" dirty="0"/>
              <a:t>İlişkisel </a:t>
            </a:r>
            <a:r>
              <a:rPr lang="tr-TR" dirty="0" err="1"/>
              <a:t>veritabanı</a:t>
            </a:r>
            <a:r>
              <a:rPr lang="tr-TR" dirty="0"/>
              <a:t> modellemesi</a:t>
            </a:r>
          </a:p>
        </p:txBody>
      </p:sp>
      <p:sp>
        <p:nvSpPr>
          <p:cNvPr id="3" name="İçerik Yer Tutucusu 2">
            <a:extLst>
              <a:ext uri="{FF2B5EF4-FFF2-40B4-BE49-F238E27FC236}">
                <a16:creationId xmlns:a16="http://schemas.microsoft.com/office/drawing/2014/main" id="{EB815A96-DCAB-C135-0E7B-630A902A46A0}"/>
              </a:ext>
            </a:extLst>
          </p:cNvPr>
          <p:cNvSpPr>
            <a:spLocks noGrp="1"/>
          </p:cNvSpPr>
          <p:nvPr>
            <p:ph idx="1"/>
          </p:nvPr>
        </p:nvSpPr>
        <p:spPr/>
        <p:txBody>
          <a:bodyPr/>
          <a:lstStyle/>
          <a:p>
            <a:r>
              <a:rPr lang="tr-TR" dirty="0"/>
              <a:t>fiziksel mantıksal kavramsal katmanlar içerir</a:t>
            </a:r>
          </a:p>
          <a:p>
            <a:r>
              <a:rPr lang="tr-TR" dirty="0" err="1"/>
              <a:t>Normalization</a:t>
            </a:r>
            <a:r>
              <a:rPr lang="tr-TR" dirty="0"/>
              <a:t> ve </a:t>
            </a:r>
            <a:r>
              <a:rPr lang="tr-TR" dirty="0" err="1"/>
              <a:t>Optimazation</a:t>
            </a:r>
            <a:r>
              <a:rPr lang="tr-TR" dirty="0"/>
              <a:t> da içerir</a:t>
            </a:r>
          </a:p>
          <a:p>
            <a:r>
              <a:rPr lang="tr-TR" dirty="0"/>
              <a:t>Ama sorgular işlemin en son aşamasına kadar işlenemez</a:t>
            </a:r>
          </a:p>
        </p:txBody>
      </p:sp>
    </p:spTree>
    <p:extLst>
      <p:ext uri="{BB962C8B-B14F-4D97-AF65-F5344CB8AC3E}">
        <p14:creationId xmlns:p14="http://schemas.microsoft.com/office/powerpoint/2010/main" val="286975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8A75C0-12C7-FBB1-FD20-AE68EAA155E9}"/>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378555A3-F17E-48C0-14F0-28F47D4CB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2669" y="2603500"/>
            <a:ext cx="5870974" cy="3416300"/>
          </a:xfrm>
        </p:spPr>
      </p:pic>
    </p:spTree>
    <p:extLst>
      <p:ext uri="{BB962C8B-B14F-4D97-AF65-F5344CB8AC3E}">
        <p14:creationId xmlns:p14="http://schemas.microsoft.com/office/powerpoint/2010/main" val="3235221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128</TotalTime>
  <Words>1175</Words>
  <Application>Microsoft Office PowerPoint</Application>
  <PresentationFormat>Geniş ekran</PresentationFormat>
  <Paragraphs>124</Paragraphs>
  <Slides>30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30</vt:i4>
      </vt:variant>
    </vt:vector>
  </HeadingPairs>
  <TitlesOfParts>
    <vt:vector size="36" baseType="lpstr">
      <vt:lpstr>Arial</vt:lpstr>
      <vt:lpstr>Century Gothic</vt:lpstr>
      <vt:lpstr>Open Sans</vt:lpstr>
      <vt:lpstr>Source Sans Pro</vt:lpstr>
      <vt:lpstr>Wingdings 3</vt:lpstr>
      <vt:lpstr>İyon Toplantı Odası</vt:lpstr>
      <vt:lpstr>Apache Cassandra</vt:lpstr>
      <vt:lpstr>Apache Cassandra Nedir</vt:lpstr>
      <vt:lpstr>Apache Cassandra ile İlişkisel veritabanı arasında ki farklar</vt:lpstr>
      <vt:lpstr>Apache Cassandra ile İlişkisel veritabanı arasında ki farklar</vt:lpstr>
      <vt:lpstr>Denormalizasyon</vt:lpstr>
      <vt:lpstr>Denormalizasyon</vt:lpstr>
      <vt:lpstr>İlişkisel veritabanı modellemesi</vt:lpstr>
      <vt:lpstr>İlişkisel veritabanı modellemesi</vt:lpstr>
      <vt:lpstr>PowerPoint Sunusu</vt:lpstr>
      <vt:lpstr>Apache Cassandra DATA Modelling</vt:lpstr>
      <vt:lpstr>ACID</vt:lpstr>
      <vt:lpstr>Acid</vt:lpstr>
      <vt:lpstr>BASE </vt:lpstr>
      <vt:lpstr>CAP Teoremi</vt:lpstr>
      <vt:lpstr>CAP Teoremi</vt:lpstr>
      <vt:lpstr>Cap teoremi Örnek</vt:lpstr>
      <vt:lpstr>Cap Teoremi</vt:lpstr>
      <vt:lpstr>Cassandra Ve CAP Teoremi</vt:lpstr>
      <vt:lpstr>Join İfadeleri</vt:lpstr>
      <vt:lpstr>Denormalizasyon</vt:lpstr>
      <vt:lpstr>Referential Integrity (Bilgi Tutarlığı)</vt:lpstr>
      <vt:lpstr>Big Data vs DataWare House</vt:lpstr>
      <vt:lpstr>Dağıtık Veritabanı</vt:lpstr>
      <vt:lpstr>Snitchler</vt:lpstr>
      <vt:lpstr>Snitchleri tanımlama yolları</vt:lpstr>
      <vt:lpstr>Property File Snitch</vt:lpstr>
      <vt:lpstr>Gossip Nedir</vt:lpstr>
      <vt:lpstr>Veri Dağıtımı</vt:lpstr>
      <vt:lpstr>Sanal Düğümler</vt:lpstr>
      <vt:lpstr>Sanal Düğümler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Cassandra</dc:title>
  <dc:creator>fatih karameşe</dc:creator>
  <cp:lastModifiedBy>fatih karameşe</cp:lastModifiedBy>
  <cp:revision>8</cp:revision>
  <dcterms:created xsi:type="dcterms:W3CDTF">2022-12-14T06:51:30Z</dcterms:created>
  <dcterms:modified xsi:type="dcterms:W3CDTF">2022-12-19T14:01:34Z</dcterms:modified>
</cp:coreProperties>
</file>