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71" r:id="rId6"/>
    <p:sldId id="260" r:id="rId7"/>
    <p:sldId id="261" r:id="rId8"/>
    <p:sldId id="262" r:id="rId9"/>
    <p:sldId id="263" r:id="rId10"/>
    <p:sldId id="264" r:id="rId11"/>
    <p:sldId id="268" r:id="rId12"/>
    <p:sldId id="269" r:id="rId13"/>
    <p:sldId id="270" r:id="rId14"/>
    <p:sldId id="272" r:id="rId15"/>
    <p:sldId id="265" r:id="rId16"/>
    <p:sldId id="266" r:id="rId17"/>
    <p:sldId id="273" r:id="rId18"/>
    <p:sldId id="267"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nt Dev" initials="AD" lastIdx="1" clrIdx="0">
    <p:extLst>
      <p:ext uri="{19B8F6BF-5375-455C-9EA6-DF929625EA0E}">
        <p15:presenceInfo xmlns:p15="http://schemas.microsoft.com/office/powerpoint/2012/main" userId="S::anantdev@iitk.ac.in::d7074833-7dc6-421d-94bc-76e19f4070a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3"/>
  </p:normalViewPr>
  <p:slideViewPr>
    <p:cSldViewPr snapToGrid="0">
      <p:cViewPr varScale="1">
        <p:scale>
          <a:sx n="100" d="100"/>
          <a:sy n="100" d="100"/>
        </p:scale>
        <p:origin x="87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27T20:44:44.486"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e11f7cc043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e11f7cc043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11f7cc043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11f7cc043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e237c18532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e237c18532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11f7cc04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e11f7cc04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e11f7cc043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e11f7cc043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a71d4a1d356bf3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a71d4a1d356bf3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b99a323bc35128c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b99a323bc35128c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b99a323bc35128c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b99a323bc35128c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88df3a95495ae5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88df3a95495ae5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e237c18532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e237c18532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e237c185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e237c185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hdfclife.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20838" y="2711746"/>
            <a:ext cx="6377666" cy="120799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dirty="0">
                <a:latin typeface="Times New Roman" panose="02020603050405020304" pitchFamily="18" charset="0"/>
                <a:cs typeface="Times New Roman" panose="02020603050405020304" pitchFamily="18" charset="0"/>
              </a:rPr>
              <a:t>HDFC Life Insurance Co. Ltd.</a:t>
            </a:r>
            <a:endParaRPr b="1" u="sng" dirty="0">
              <a:latin typeface="Times New Roman" panose="02020603050405020304" pitchFamily="18" charset="0"/>
              <a:cs typeface="Times New Roman" panose="02020603050405020304" pitchFamily="18" charset="0"/>
            </a:endParaRPr>
          </a:p>
        </p:txBody>
      </p:sp>
      <p:sp>
        <p:nvSpPr>
          <p:cNvPr id="135" name="Google Shape;135;p13"/>
          <p:cNvSpPr txBox="1">
            <a:spLocks noGrp="1"/>
          </p:cNvSpPr>
          <p:nvPr>
            <p:ph type="subTitle" idx="1"/>
          </p:nvPr>
        </p:nvSpPr>
        <p:spPr>
          <a:xfrm>
            <a:off x="4241447" y="3389988"/>
            <a:ext cx="4135804" cy="126325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dirty="0">
                <a:latin typeface="Times New Roman" panose="02020603050405020304" pitchFamily="18" charset="0"/>
                <a:cs typeface="Times New Roman" panose="02020603050405020304" pitchFamily="18" charset="0"/>
              </a:rPr>
              <a:t>By -  Karamjeet Singh</a:t>
            </a:r>
            <a:endParaRPr sz="2000" b="1" dirty="0">
              <a:latin typeface="Times New Roman" panose="02020603050405020304" pitchFamily="18" charset="0"/>
              <a:cs typeface="Times New Roman" panose="02020603050405020304" pitchFamily="18" charset="0"/>
            </a:endParaRPr>
          </a:p>
        </p:txBody>
      </p:sp>
      <p:pic>
        <p:nvPicPr>
          <p:cNvPr id="136" name="Google Shape;136;p13"/>
          <p:cNvPicPr preferRelativeResize="0"/>
          <p:nvPr/>
        </p:nvPicPr>
        <p:blipFill>
          <a:blip r:embed="rId3">
            <a:alphaModFix/>
          </a:blip>
          <a:stretch>
            <a:fillRect/>
          </a:stretch>
        </p:blipFill>
        <p:spPr>
          <a:xfrm>
            <a:off x="5109988" y="699715"/>
            <a:ext cx="3661154" cy="173203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body" idx="1"/>
          </p:nvPr>
        </p:nvSpPr>
        <p:spPr>
          <a:xfrm>
            <a:off x="1051960" y="1226923"/>
            <a:ext cx="3246872" cy="3162255"/>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US" sz="1200" b="0" i="0">
                <a:effectLst/>
                <a:latin typeface="Baskerville Old Face" panose="02020602080505020303" pitchFamily="18" charset="0"/>
              </a:rPr>
              <a:t>Persistency ratio denotes p</a:t>
            </a:r>
            <a:r>
              <a:rPr lang="en-GB" sz="1200" b="0" i="0">
                <a:effectLst/>
                <a:latin typeface="Baskerville Old Face" panose="02020602080505020303" pitchFamily="18" charset="0"/>
              </a:rPr>
              <a:t>ercentage of clients that continued paying the renewal amount after each year. For every financial year, the ratio is calculated after 13th, 25th, 37th, 49th and 61st month. It is calculated by considering total no of policies issued during that financial year as base number. Numerator contains no of renewals after the given time interval. Since, renewing the policy for 5 years is indicator of customer satisfaction, " Higher the persistency ratio, better the company is.</a:t>
            </a:r>
            <a:r>
              <a:rPr lang="en-US" sz="1200">
                <a:latin typeface="Baskerville Old Face" panose="02020602080505020303" pitchFamily="18" charset="0"/>
              </a:rPr>
              <a:t>”</a:t>
            </a:r>
          </a:p>
          <a:p>
            <a:pPr marL="0" lvl="0" indent="0" algn="just" rtl="0">
              <a:spcBef>
                <a:spcPts val="0"/>
              </a:spcBef>
              <a:spcAft>
                <a:spcPts val="1200"/>
              </a:spcAft>
              <a:buNone/>
            </a:pPr>
            <a:r>
              <a:rPr lang="en-US" sz="1200" b="0" i="0">
                <a:effectLst/>
                <a:latin typeface="Baskerville Old Face" panose="02020602080505020303" pitchFamily="18" charset="0"/>
              </a:rPr>
              <a:t> </a:t>
            </a:r>
            <a:r>
              <a:rPr lang="en-US" sz="1200">
                <a:latin typeface="Baskerville Old Face" panose="02020602080505020303" pitchFamily="18" charset="0"/>
              </a:rPr>
              <a:t>HDFC Life maintained a good persistency ratio of around 50% from last 4 years. This indicates a satisfactory service provided by the company. From investor point of view, it is a plus point as more popular the company is, better the results will be.</a:t>
            </a:r>
            <a:endParaRPr lang="en-US" sz="1200" b="0" i="0">
              <a:effectLst/>
              <a:latin typeface="Baskerville Old Face" panose="02020602080505020303" pitchFamily="18" charset="0"/>
            </a:endParaRPr>
          </a:p>
        </p:txBody>
      </p:sp>
      <p:pic>
        <p:nvPicPr>
          <p:cNvPr id="183" name="Google Shape;183;p21"/>
          <p:cNvPicPr preferRelativeResize="0"/>
          <p:nvPr/>
        </p:nvPicPr>
        <p:blipFill>
          <a:blip r:embed="rId3">
            <a:alphaModFix/>
          </a:blip>
          <a:stretch>
            <a:fillRect/>
          </a:stretch>
        </p:blipFill>
        <p:spPr>
          <a:xfrm>
            <a:off x="4845169" y="1379863"/>
            <a:ext cx="3879724" cy="2655842"/>
          </a:xfrm>
          <a:prstGeom prst="rect">
            <a:avLst/>
          </a:prstGeom>
          <a:noFill/>
          <a:ln>
            <a:noFill/>
          </a:ln>
        </p:spPr>
      </p:pic>
      <p:sp>
        <p:nvSpPr>
          <p:cNvPr id="2" name="TextBox 1">
            <a:extLst>
              <a:ext uri="{FF2B5EF4-FFF2-40B4-BE49-F238E27FC236}">
                <a16:creationId xmlns:a16="http://schemas.microsoft.com/office/drawing/2014/main" id="{433C4E87-C83C-3A4F-9ED0-7D358CFB5BDE}"/>
              </a:ext>
            </a:extLst>
          </p:cNvPr>
          <p:cNvSpPr txBox="1"/>
          <p:nvPr/>
        </p:nvSpPr>
        <p:spPr>
          <a:xfrm>
            <a:off x="1264443" y="362084"/>
            <a:ext cx="5520588" cy="523220"/>
          </a:xfrm>
          <a:prstGeom prst="rect">
            <a:avLst/>
          </a:prstGeom>
          <a:noFill/>
        </p:spPr>
        <p:txBody>
          <a:bodyPr wrap="square" rtlCol="0" anchor="ctr">
            <a:spAutoFit/>
          </a:bodyPr>
          <a:lstStyle/>
          <a:p>
            <a:pPr algn="l"/>
            <a:r>
              <a:rPr lang="en-US" sz="2800" b="1" u="sng" dirty="0">
                <a:solidFill>
                  <a:schemeClr val="bg1"/>
                </a:solidFill>
                <a:latin typeface="Times New Roman" panose="02020603050405020304" pitchFamily="18" charset="0"/>
                <a:cs typeface="Times New Roman" panose="02020603050405020304" pitchFamily="18" charset="0"/>
              </a:rPr>
              <a:t>Persistency ratio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2CC44-D189-4643-9A0E-5A54C950A0C1}"/>
              </a:ext>
            </a:extLst>
          </p:cNvPr>
          <p:cNvSpPr>
            <a:spLocks noGrp="1"/>
          </p:cNvSpPr>
          <p:nvPr>
            <p:ph type="title"/>
          </p:nvPr>
        </p:nvSpPr>
        <p:spPr>
          <a:xfrm>
            <a:off x="774369" y="1217637"/>
            <a:ext cx="3797631" cy="3521100"/>
          </a:xfrm>
        </p:spPr>
        <p:txBody>
          <a:bodyPr anchor="t">
            <a:normAutofit/>
          </a:bodyPr>
          <a:lstStyle/>
          <a:p>
            <a:r>
              <a:rPr lang="en-US" sz="1600" b="1">
                <a:latin typeface="Baskerville Old Face" panose="02020602080505020303" pitchFamily="18" charset="0"/>
              </a:rPr>
              <a:t>Claim settlement ratio :  </a:t>
            </a:r>
            <a:r>
              <a:rPr lang="en-US" sz="1600">
                <a:latin typeface="Baskerville Old Face" panose="02020602080505020303" pitchFamily="18" charset="0"/>
              </a:rPr>
              <a:t>Percentage of claims settled out of available  claims to process, is known as claim settlement ratio. This ratio is calculated in two ways: in terms of policies or in terms of premium paid. In both cases, as high the ratio will be, the company is more trustworthy of paying you the insured amount. </a:t>
            </a:r>
            <a:br>
              <a:rPr lang="en-US" sz="1600">
                <a:latin typeface="Baskerville Old Face" panose="02020602080505020303" pitchFamily="18" charset="0"/>
              </a:rPr>
            </a:br>
            <a:r>
              <a:rPr lang="en-US" sz="1600">
                <a:latin typeface="Baskerville Old Face" panose="02020602080505020303" pitchFamily="18" charset="0"/>
              </a:rPr>
              <a:t>           From the graphs, it is evident that HDFC Life is very keen on settling the claims. It stands </a:t>
            </a:r>
            <a:r>
              <a:rPr lang="en-US" sz="1600" b="1">
                <a:latin typeface="Baskerville Old Face" panose="02020602080505020303" pitchFamily="18" charset="0"/>
              </a:rPr>
              <a:t>2</a:t>
            </a:r>
            <a:r>
              <a:rPr lang="en-US" sz="1600" b="1" baseline="30000">
                <a:latin typeface="Baskerville Old Face" panose="02020602080505020303" pitchFamily="18" charset="0"/>
              </a:rPr>
              <a:t>nd</a:t>
            </a:r>
            <a:r>
              <a:rPr lang="en-US" sz="1600" b="1">
                <a:latin typeface="Baskerville Old Face" panose="02020602080505020303" pitchFamily="18" charset="0"/>
              </a:rPr>
              <a:t> among 23 companies,</a:t>
            </a:r>
            <a:r>
              <a:rPr lang="en-US" sz="1600">
                <a:latin typeface="Baskerville Old Face" panose="02020602080505020303" pitchFamily="18" charset="0"/>
              </a:rPr>
              <a:t> in terms of claim settlement ratio. </a:t>
            </a:r>
            <a:br>
              <a:rPr lang="en-US" sz="1600">
                <a:latin typeface="Baskerville Old Face" panose="02020602080505020303" pitchFamily="18" charset="0"/>
              </a:rPr>
            </a:br>
            <a:endParaRPr lang="en-US" sz="1600">
              <a:latin typeface="Baskerville Old Face" panose="02020602080505020303" pitchFamily="18" charset="0"/>
            </a:endParaRPr>
          </a:p>
        </p:txBody>
      </p:sp>
      <p:pic>
        <p:nvPicPr>
          <p:cNvPr id="5" name="Picture 5">
            <a:extLst>
              <a:ext uri="{FF2B5EF4-FFF2-40B4-BE49-F238E27FC236}">
                <a16:creationId xmlns:a16="http://schemas.microsoft.com/office/drawing/2014/main" id="{6BAEA1AB-9683-3848-A6B2-65946EC04D38}"/>
              </a:ext>
            </a:extLst>
          </p:cNvPr>
          <p:cNvPicPr>
            <a:picLocks noChangeAspect="1"/>
          </p:cNvPicPr>
          <p:nvPr/>
        </p:nvPicPr>
        <p:blipFill>
          <a:blip r:embed="rId2"/>
          <a:stretch>
            <a:fillRect/>
          </a:stretch>
        </p:blipFill>
        <p:spPr>
          <a:xfrm>
            <a:off x="5177119" y="1646353"/>
            <a:ext cx="3436090" cy="2060026"/>
          </a:xfrm>
          <a:prstGeom prst="rect">
            <a:avLst/>
          </a:prstGeom>
        </p:spPr>
      </p:pic>
      <p:sp>
        <p:nvSpPr>
          <p:cNvPr id="6" name="TextBox 5">
            <a:extLst>
              <a:ext uri="{FF2B5EF4-FFF2-40B4-BE49-F238E27FC236}">
                <a16:creationId xmlns:a16="http://schemas.microsoft.com/office/drawing/2014/main" id="{6496A100-1DC6-5143-A9BC-9395EA3A747D}"/>
              </a:ext>
            </a:extLst>
          </p:cNvPr>
          <p:cNvSpPr txBox="1"/>
          <p:nvPr/>
        </p:nvSpPr>
        <p:spPr>
          <a:xfrm>
            <a:off x="774369" y="508632"/>
            <a:ext cx="5807184" cy="523220"/>
          </a:xfrm>
          <a:prstGeom prst="rect">
            <a:avLst/>
          </a:prstGeom>
          <a:noFill/>
        </p:spPr>
        <p:txBody>
          <a:bodyPr wrap="square" rtlCol="0">
            <a:spAutoFit/>
          </a:bodyPr>
          <a:lstStyle/>
          <a:p>
            <a:pPr algn="l"/>
            <a:r>
              <a:rPr lang="en-US" sz="2800" b="1" u="sng" dirty="0">
                <a:solidFill>
                  <a:schemeClr val="bg1"/>
                </a:solidFill>
                <a:latin typeface="Times New Roman" panose="02020603050405020304" pitchFamily="18" charset="0"/>
                <a:cs typeface="Times New Roman" panose="02020603050405020304" pitchFamily="18" charset="0"/>
              </a:rPr>
              <a:t>Claim settlement ratio</a:t>
            </a:r>
          </a:p>
        </p:txBody>
      </p:sp>
    </p:spTree>
    <p:extLst>
      <p:ext uri="{BB962C8B-B14F-4D97-AF65-F5344CB8AC3E}">
        <p14:creationId xmlns:p14="http://schemas.microsoft.com/office/powerpoint/2010/main" val="3479649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41366-CE58-F148-A146-5B469C238FE4}"/>
              </a:ext>
            </a:extLst>
          </p:cNvPr>
          <p:cNvSpPr>
            <a:spLocks noGrp="1"/>
          </p:cNvSpPr>
          <p:nvPr>
            <p:ph type="title"/>
          </p:nvPr>
        </p:nvSpPr>
        <p:spPr>
          <a:xfrm>
            <a:off x="483784" y="1151547"/>
            <a:ext cx="3989255" cy="3444642"/>
          </a:xfrm>
        </p:spPr>
        <p:txBody>
          <a:bodyPr anchor="t">
            <a:noAutofit/>
          </a:bodyPr>
          <a:lstStyle/>
          <a:p>
            <a:r>
              <a:rPr lang="en-US" sz="1600" b="1">
                <a:latin typeface="Baskerville Old Face" panose="02020602080505020303" pitchFamily="18" charset="0"/>
              </a:rPr>
              <a:t>Claim Repudiation Ratio : </a:t>
            </a:r>
            <a:r>
              <a:rPr lang="en-US" sz="1600">
                <a:latin typeface="Baskerville Old Face" panose="02020602080505020303" pitchFamily="18" charset="0"/>
              </a:rPr>
              <a:t>Some claims are found out to be invalid after processing, i.e. the event that caused the death of the individual isn’t a company’s liability.  Such claims are said to be </a:t>
            </a:r>
            <a:r>
              <a:rPr lang="en-US" sz="1600" b="1">
                <a:latin typeface="Baskerville Old Face" panose="02020602080505020303" pitchFamily="18" charset="0"/>
              </a:rPr>
              <a:t>Repudiated claims. </a:t>
            </a:r>
            <a:r>
              <a:rPr lang="en-US" sz="1600">
                <a:latin typeface="Baskerville Old Face" panose="02020602080505020303" pitchFamily="18" charset="0"/>
              </a:rPr>
              <a:t>There is another term, called </a:t>
            </a:r>
            <a:r>
              <a:rPr lang="en-US" sz="1600" b="1">
                <a:latin typeface="Baskerville Old Face" panose="02020602080505020303" pitchFamily="18" charset="0"/>
              </a:rPr>
              <a:t>Rejected claims</a:t>
            </a:r>
            <a:r>
              <a:rPr lang="en-US" sz="1600">
                <a:latin typeface="Baskerville Old Face" panose="02020602080505020303" pitchFamily="18" charset="0"/>
              </a:rPr>
              <a:t>, which refers to invalid applications which were not processed due to incomplete documentation or mistakes in application or any other technical errors in the filed application.</a:t>
            </a:r>
            <a:br>
              <a:rPr lang="en-US" sz="1600">
                <a:latin typeface="Baskerville Old Face" panose="02020602080505020303" pitchFamily="18" charset="0"/>
              </a:rPr>
            </a:br>
            <a:r>
              <a:rPr lang="en-US" sz="1600">
                <a:latin typeface="Baskerville Old Face" panose="02020602080505020303" pitchFamily="18" charset="0"/>
              </a:rPr>
              <a:t>         Both these numbers should be smaller, if a company is to be classified as a good company. As it can be seen from graph, HDFC Life has lowest claim repudiation ratio. </a:t>
            </a:r>
            <a:endParaRPr lang="en-US" sz="1600" b="1">
              <a:latin typeface="Baskerville Old Face" panose="02020602080505020303" pitchFamily="18" charset="0"/>
            </a:endParaRPr>
          </a:p>
        </p:txBody>
      </p:sp>
      <p:pic>
        <p:nvPicPr>
          <p:cNvPr id="4" name="Picture 4">
            <a:extLst>
              <a:ext uri="{FF2B5EF4-FFF2-40B4-BE49-F238E27FC236}">
                <a16:creationId xmlns:a16="http://schemas.microsoft.com/office/drawing/2014/main" id="{64A5610A-69C8-6943-A0F9-6228EFE0D77E}"/>
              </a:ext>
            </a:extLst>
          </p:cNvPr>
          <p:cNvPicPr>
            <a:picLocks noChangeAspect="1"/>
          </p:cNvPicPr>
          <p:nvPr/>
        </p:nvPicPr>
        <p:blipFill>
          <a:blip r:embed="rId2"/>
          <a:stretch>
            <a:fillRect/>
          </a:stretch>
        </p:blipFill>
        <p:spPr>
          <a:xfrm>
            <a:off x="5183197" y="1655349"/>
            <a:ext cx="3660322" cy="2234629"/>
          </a:xfrm>
          <a:prstGeom prst="rect">
            <a:avLst/>
          </a:prstGeom>
        </p:spPr>
      </p:pic>
      <p:sp>
        <p:nvSpPr>
          <p:cNvPr id="5" name="TextBox 4">
            <a:extLst>
              <a:ext uri="{FF2B5EF4-FFF2-40B4-BE49-F238E27FC236}">
                <a16:creationId xmlns:a16="http://schemas.microsoft.com/office/drawing/2014/main" id="{857586AE-9D11-5148-B09C-86AC0B83DFEC}"/>
              </a:ext>
            </a:extLst>
          </p:cNvPr>
          <p:cNvSpPr txBox="1"/>
          <p:nvPr/>
        </p:nvSpPr>
        <p:spPr>
          <a:xfrm>
            <a:off x="680737" y="420648"/>
            <a:ext cx="5622091" cy="523220"/>
          </a:xfrm>
          <a:prstGeom prst="rect">
            <a:avLst/>
          </a:prstGeom>
          <a:noFill/>
        </p:spPr>
        <p:txBody>
          <a:bodyPr wrap="square" rtlCol="0">
            <a:spAutoFit/>
          </a:bodyPr>
          <a:lstStyle/>
          <a:p>
            <a:pPr algn="l"/>
            <a:r>
              <a:rPr lang="en-US" sz="2800" b="1" u="sng" dirty="0">
                <a:solidFill>
                  <a:schemeClr val="bg1"/>
                </a:solidFill>
                <a:latin typeface="Times New Roman" panose="02020603050405020304" pitchFamily="18" charset="0"/>
                <a:cs typeface="Times New Roman" panose="02020603050405020304" pitchFamily="18" charset="0"/>
              </a:rPr>
              <a:t>Claim repudiation ratio</a:t>
            </a:r>
          </a:p>
        </p:txBody>
      </p:sp>
    </p:spTree>
    <p:extLst>
      <p:ext uri="{BB962C8B-B14F-4D97-AF65-F5344CB8AC3E}">
        <p14:creationId xmlns:p14="http://schemas.microsoft.com/office/powerpoint/2010/main" val="3583095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6815875-0977-4A8B-AD1C-30570F98F761}"/>
              </a:ext>
            </a:extLst>
          </p:cNvPr>
          <p:cNvSpPr>
            <a:spLocks noGrp="1"/>
          </p:cNvSpPr>
          <p:nvPr>
            <p:ph type="title"/>
          </p:nvPr>
        </p:nvSpPr>
        <p:spPr>
          <a:xfrm>
            <a:off x="1297500" y="290383"/>
            <a:ext cx="7038900" cy="914100"/>
          </a:xfrm>
        </p:spPr>
        <p:txBody>
          <a:bodyPr>
            <a:normAutofit/>
          </a:bodyPr>
          <a:lstStyle/>
          <a:p>
            <a:r>
              <a:rPr lang="en-US" sz="3600" b="1" u="sng" dirty="0">
                <a:latin typeface="Times New Roman" panose="02020603050405020304" pitchFamily="18" charset="0"/>
                <a:cs typeface="Times New Roman" panose="02020603050405020304" pitchFamily="18" charset="0"/>
              </a:rPr>
              <a:t>Future Predictions…</a:t>
            </a:r>
          </a:p>
        </p:txBody>
      </p:sp>
      <p:sp>
        <p:nvSpPr>
          <p:cNvPr id="3" name="TextBox 2">
            <a:extLst>
              <a:ext uri="{FF2B5EF4-FFF2-40B4-BE49-F238E27FC236}">
                <a16:creationId xmlns:a16="http://schemas.microsoft.com/office/drawing/2014/main" id="{839AD317-AD9B-1F46-A545-8E19A76940A6}"/>
              </a:ext>
            </a:extLst>
          </p:cNvPr>
          <p:cNvSpPr txBox="1"/>
          <p:nvPr/>
        </p:nvSpPr>
        <p:spPr>
          <a:xfrm>
            <a:off x="1089330" y="1077032"/>
            <a:ext cx="7649154" cy="1815882"/>
          </a:xfrm>
          <a:prstGeom prst="rect">
            <a:avLst/>
          </a:prstGeom>
          <a:noFill/>
        </p:spPr>
        <p:txBody>
          <a:bodyPr wrap="square" rtlCol="0">
            <a:spAutoFit/>
          </a:bodyPr>
          <a:lstStyle/>
          <a:p>
            <a:r>
              <a:rPr lang="en-IN" dirty="0">
                <a:solidFill>
                  <a:schemeClr val="bg1"/>
                </a:solidFill>
              </a:rPr>
              <a:t>Buy or Sell HDFC Life Insurance Stock?? … This is the most basic question comes to find while investing. HDFC Life Insurance has been involved in a rapid growing competition with ICICI &amp; other rivals over the year. In recent times, there has been a slow downfall in the stock prices due to financial rivals but in the long run, I expect HDFC Life insurance share prices to go up. I also expect the impact of COVID on the life insurance industry has been a positive one and owing to such diseases shareholders will more likely invest in the company. In the future the HDFC shares will be good for investing also the demand for life insurance will increase soon. Below is the forecast for the near future years:-</a:t>
            </a:r>
            <a:endParaRPr lang="en-US" dirty="0">
              <a:solidFill>
                <a:schemeClr val="bg1"/>
              </a:solidFill>
            </a:endParaRPr>
          </a:p>
        </p:txBody>
      </p:sp>
      <p:pic>
        <p:nvPicPr>
          <p:cNvPr id="5" name="Picture 4" descr="Chart, line chart&#10;&#10;Description automatically generated">
            <a:extLst>
              <a:ext uri="{FF2B5EF4-FFF2-40B4-BE49-F238E27FC236}">
                <a16:creationId xmlns:a16="http://schemas.microsoft.com/office/drawing/2014/main" id="{1E0B497B-8BF3-E44E-990C-CE4C6677C0D8}"/>
              </a:ext>
            </a:extLst>
          </p:cNvPr>
          <p:cNvPicPr>
            <a:picLocks noChangeAspect="1"/>
          </p:cNvPicPr>
          <p:nvPr/>
        </p:nvPicPr>
        <p:blipFill>
          <a:blip r:embed="rId2"/>
          <a:stretch>
            <a:fillRect/>
          </a:stretch>
        </p:blipFill>
        <p:spPr>
          <a:xfrm>
            <a:off x="1478942" y="2892913"/>
            <a:ext cx="6575728" cy="2180019"/>
          </a:xfrm>
          <a:prstGeom prst="rect">
            <a:avLst/>
          </a:prstGeom>
        </p:spPr>
      </p:pic>
    </p:spTree>
    <p:extLst>
      <p:ext uri="{BB962C8B-B14F-4D97-AF65-F5344CB8AC3E}">
        <p14:creationId xmlns:p14="http://schemas.microsoft.com/office/powerpoint/2010/main" val="626702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A45B-E035-FA40-972D-30806A79D0B9}"/>
              </a:ext>
            </a:extLst>
          </p:cNvPr>
          <p:cNvSpPr>
            <a:spLocks noGrp="1"/>
          </p:cNvSpPr>
          <p:nvPr>
            <p:ph type="title"/>
          </p:nvPr>
        </p:nvSpPr>
        <p:spPr>
          <a:xfrm>
            <a:off x="1297500" y="393750"/>
            <a:ext cx="7038900" cy="914100"/>
          </a:xfrm>
        </p:spPr>
        <p:txBody>
          <a:bodyPr wrap="square" anchor="t">
            <a:normAutofit/>
          </a:bodyPr>
          <a:lstStyle/>
          <a:p>
            <a:r>
              <a:rPr lang="en-US" sz="3400" b="1" u="sng" dirty="0">
                <a:latin typeface="Times New Roman" panose="02020603050405020304" pitchFamily="18" charset="0"/>
                <a:cs typeface="Times New Roman" panose="02020603050405020304" pitchFamily="18" charset="0"/>
              </a:rPr>
              <a:t>Future Predictions Contd.</a:t>
            </a:r>
          </a:p>
        </p:txBody>
      </p:sp>
      <p:sp>
        <p:nvSpPr>
          <p:cNvPr id="7" name="Text Placeholder 2">
            <a:extLst>
              <a:ext uri="{FF2B5EF4-FFF2-40B4-BE49-F238E27FC236}">
                <a16:creationId xmlns:a16="http://schemas.microsoft.com/office/drawing/2014/main" id="{E5FA16AA-B830-4336-B6BF-5393BD8CDAA9}"/>
              </a:ext>
            </a:extLst>
          </p:cNvPr>
          <p:cNvSpPr>
            <a:spLocks noGrp="1"/>
          </p:cNvSpPr>
          <p:nvPr>
            <p:ph type="body" idx="1"/>
          </p:nvPr>
        </p:nvSpPr>
        <p:spPr>
          <a:xfrm>
            <a:off x="1297499" y="1046375"/>
            <a:ext cx="7648538" cy="4097125"/>
          </a:xfrm>
        </p:spPr>
        <p:txBody>
          <a:bodyPr>
            <a:normAutofit/>
          </a:bodyPr>
          <a:lstStyle/>
          <a:p>
            <a:pPr marL="146050" indent="0">
              <a:buNone/>
            </a:pPr>
            <a:r>
              <a:rPr lang="en-IN" dirty="0"/>
              <a:t>HDFC Life is a provider of life insurance services for individuals and businesses. With an annual revenue of $9.7B and over 20,000 employees HDFC Life Insurance firm is a steady sailing ship aiming to capitalise and strengthen its positions as the most trusted life insurance brand among the customers as well other firms. </a:t>
            </a:r>
          </a:p>
          <a:p>
            <a:pPr marL="146050" indent="0">
              <a:buNone/>
            </a:pPr>
            <a:endParaRPr lang="en-IN" dirty="0"/>
          </a:p>
          <a:p>
            <a:pPr marL="146050" indent="0">
              <a:buNone/>
            </a:pPr>
            <a:r>
              <a:rPr lang="en-IN" dirty="0"/>
              <a:t>With a CEO Rating of 79/100 Vibha </a:t>
            </a:r>
            <a:r>
              <a:rPr lang="en-IN" dirty="0" err="1"/>
              <a:t>Padalkar</a:t>
            </a:r>
            <a:r>
              <a:rPr lang="en-IN" dirty="0"/>
              <a:t> has done a decent job at maintaining the company’s position in the market. Also, over the year HDFC Life Insurance hasn’t done any business acquisition or Funding in stocks market related affairs. HDFC Life Insurance has been one of those companies which as been in constant demand among common people as well reputed firms,  as a result they have built a feeling of trust among their customers which has led to there growth. In the shorter period there has been a bit of decline in HDFC Life Insurance stock prices with SBI gaining the lead over them but still I firmly believe that HDFC is a tough competitor backing it’s strong policies and in the future we can see a tough fight between HDFC Life and SBI Life for the throne of Health Insurance leader brand in INDIA. HDFC Life has just been more successful than others in pushing plain term plans. I believe that there will be long term growth in HDFC Life’s stock prices</a:t>
            </a:r>
            <a:endParaRPr lang="en-US" dirty="0"/>
          </a:p>
        </p:txBody>
      </p:sp>
    </p:spTree>
    <p:extLst>
      <p:ext uri="{BB962C8B-B14F-4D97-AF65-F5344CB8AC3E}">
        <p14:creationId xmlns:p14="http://schemas.microsoft.com/office/powerpoint/2010/main" val="3251140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b="1" u="sng" dirty="0">
                <a:latin typeface="Times New Roman" panose="02020603050405020304" pitchFamily="18" charset="0"/>
                <a:cs typeface="Times New Roman" panose="02020603050405020304" pitchFamily="18" charset="0"/>
              </a:rPr>
              <a:t>The COVID-19 IMPACT!!</a:t>
            </a:r>
            <a:endParaRPr sz="3600" b="1" u="sng" dirty="0">
              <a:latin typeface="Times New Roman" panose="02020603050405020304" pitchFamily="18" charset="0"/>
              <a:cs typeface="Times New Roman" panose="02020603050405020304" pitchFamily="18" charset="0"/>
            </a:endParaRPr>
          </a:p>
        </p:txBody>
      </p:sp>
      <p:sp>
        <p:nvSpPr>
          <p:cNvPr id="189" name="Google Shape;189;p22"/>
          <p:cNvSpPr txBox="1">
            <a:spLocks noGrp="1"/>
          </p:cNvSpPr>
          <p:nvPr>
            <p:ph type="body" idx="1"/>
          </p:nvPr>
        </p:nvSpPr>
        <p:spPr>
          <a:xfrm>
            <a:off x="1297500" y="1167025"/>
            <a:ext cx="7476600" cy="374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t>The business contingency plan was put in motion and tested during the covid period. The initial focus was to ensure the safety of the employees and providing seamless services to the existing customers. Enhancing the already digitized customer journey for the new as well as the existing customers helped HDFC Life Insurance to maximize renewal premiums </a:t>
            </a:r>
            <a:endParaRPr sz="1400" dirty="0"/>
          </a:p>
          <a:p>
            <a:pPr marL="0" lvl="0" indent="0" algn="l" rtl="0">
              <a:spcBef>
                <a:spcPts val="1200"/>
              </a:spcBef>
              <a:spcAft>
                <a:spcPts val="0"/>
              </a:spcAft>
              <a:buNone/>
            </a:pPr>
            <a:r>
              <a:rPr lang="en" sz="1400" dirty="0"/>
              <a:t>The Covid Impact stuck a hard blow on the industry but HDFC Life Insurance Co. Ltd. adapted rather quickly than the market. They believed in the adoption of digital assets by there distributors, partners &amp; customers which helped them significantly.</a:t>
            </a:r>
            <a:endParaRPr sz="1400" dirty="0"/>
          </a:p>
          <a:p>
            <a:pPr marL="0" lvl="0" indent="0" algn="l" rtl="0">
              <a:spcBef>
                <a:spcPts val="1200"/>
              </a:spcBef>
              <a:spcAft>
                <a:spcPts val="1200"/>
              </a:spcAft>
              <a:buNone/>
            </a:pPr>
            <a:r>
              <a:rPr lang="en" sz="1400" dirty="0"/>
              <a:t>Over the Long term period they expect the life insurance industry will bloom on the back  of robust demographic changes and financialization of savings and growing need of digitalization among other factors. There past investments in technology helped greatly to develop a safe online environment for the communication and to carry on the proceedings and the paperwork. </a:t>
            </a:r>
            <a:endParaRPr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b="1" u="sng" dirty="0">
                <a:latin typeface="Times New Roman" panose="02020603050405020304" pitchFamily="18" charset="0"/>
                <a:cs typeface="Times New Roman" panose="02020603050405020304" pitchFamily="18" charset="0"/>
              </a:rPr>
              <a:t>Management Performance!!...</a:t>
            </a:r>
            <a:endParaRPr sz="3600" b="1" u="sng" dirty="0">
              <a:latin typeface="Times New Roman" panose="02020603050405020304" pitchFamily="18" charset="0"/>
              <a:cs typeface="Times New Roman" panose="02020603050405020304" pitchFamily="18" charset="0"/>
            </a:endParaRPr>
          </a:p>
        </p:txBody>
      </p:sp>
      <p:sp>
        <p:nvSpPr>
          <p:cNvPr id="195" name="Google Shape;195;p23"/>
          <p:cNvSpPr txBox="1">
            <a:spLocks noGrp="1"/>
          </p:cNvSpPr>
          <p:nvPr>
            <p:ph type="body" idx="1"/>
          </p:nvPr>
        </p:nvSpPr>
        <p:spPr>
          <a:xfrm>
            <a:off x="1297500" y="1201600"/>
            <a:ext cx="7666800" cy="389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Hdfc Co. Ltd. witnessed significant healthy growth during the FY2020 in terms of new business premiums despite challenges in the broader financial services market.  </a:t>
            </a:r>
            <a:endParaRPr sz="1400"/>
          </a:p>
          <a:p>
            <a:pPr marL="0" lvl="0" indent="0" algn="l" rtl="0">
              <a:spcBef>
                <a:spcPts val="1200"/>
              </a:spcBef>
              <a:spcAft>
                <a:spcPts val="0"/>
              </a:spcAft>
              <a:buNone/>
            </a:pPr>
            <a:r>
              <a:rPr lang="en" sz="1400"/>
              <a:t>The Bombay Stock Exchange(BSE) &amp; National Stock Exchange(NSE) values as of 25th June were 725.55 &amp; 725.95 respectively.</a:t>
            </a:r>
            <a:endParaRPr sz="1400"/>
          </a:p>
          <a:p>
            <a:pPr marL="0" lvl="0" indent="0" algn="l" rtl="0">
              <a:spcBef>
                <a:spcPts val="1200"/>
              </a:spcBef>
              <a:spcAft>
                <a:spcPts val="0"/>
              </a:spcAft>
              <a:buNone/>
            </a:pPr>
            <a:r>
              <a:rPr lang="en" sz="1400"/>
              <a:t>The company has been successful in maintaining a profitable growth in all sectors. The Life insurance sectors witnessed significant growth potential due to the under penetration and robust demographic trends, People are investing in life insurance plans to ensure their families safety and a healthy future in case of an unfortunate mishap.Also, The management is confident of delivering value to customers and a profitable growth to the shareholders moving forward as well.</a:t>
            </a:r>
            <a:endParaRPr sz="1400"/>
          </a:p>
          <a:p>
            <a:pPr marL="0" lvl="0" indent="0" algn="l" rtl="0">
              <a:spcBef>
                <a:spcPts val="1200"/>
              </a:spcBef>
              <a:spcAft>
                <a:spcPts val="1200"/>
              </a:spcAft>
              <a:buNone/>
            </a:pPr>
            <a:r>
              <a:rPr lang="en" sz="1400"/>
              <a:t>Fortunately, The company has never come under the scanner due to fraud or mishap till now.</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55D2-9BAA-1347-8FA0-B8B022FAB321}"/>
              </a:ext>
            </a:extLst>
          </p:cNvPr>
          <p:cNvSpPr>
            <a:spLocks noGrp="1"/>
          </p:cNvSpPr>
          <p:nvPr>
            <p:ph type="title"/>
          </p:nvPr>
        </p:nvSpPr>
        <p:spPr/>
        <p:txBody>
          <a:bodyPr>
            <a:normAutofit/>
          </a:bodyPr>
          <a:lstStyle/>
          <a:p>
            <a:r>
              <a:rPr lang="en-US" sz="3200" b="1" u="sng" dirty="0">
                <a:latin typeface="Times New Roman" panose="02020603050405020304" pitchFamily="18" charset="0"/>
                <a:cs typeface="Times New Roman" panose="02020603050405020304" pitchFamily="18" charset="0"/>
              </a:rPr>
              <a:t>Management Performance!!... Contd.</a:t>
            </a:r>
          </a:p>
        </p:txBody>
      </p:sp>
      <p:sp>
        <p:nvSpPr>
          <p:cNvPr id="3" name="Text Placeholder 2">
            <a:extLst>
              <a:ext uri="{FF2B5EF4-FFF2-40B4-BE49-F238E27FC236}">
                <a16:creationId xmlns:a16="http://schemas.microsoft.com/office/drawing/2014/main" id="{B3992FD3-801D-BB4F-98F2-02B182FBD51F}"/>
              </a:ext>
            </a:extLst>
          </p:cNvPr>
          <p:cNvSpPr>
            <a:spLocks noGrp="1"/>
          </p:cNvSpPr>
          <p:nvPr>
            <p:ph type="body" idx="1"/>
          </p:nvPr>
        </p:nvSpPr>
        <p:spPr>
          <a:xfrm>
            <a:off x="1297499" y="1187777"/>
            <a:ext cx="7560254" cy="3808429"/>
          </a:xfrm>
        </p:spPr>
        <p:txBody>
          <a:bodyPr>
            <a:normAutofit lnSpcReduction="10000"/>
          </a:bodyPr>
          <a:lstStyle/>
          <a:p>
            <a:r>
              <a:rPr lang="en-US" sz="1600" b="1" dirty="0"/>
              <a:t>Large market size - </a:t>
            </a:r>
            <a:r>
              <a:rPr lang="en-IN" sz="1600" dirty="0"/>
              <a:t>The number of people above the age of 60 years is expected to triple by 2050 as compared to 2015, thus providing insurers an opportunity to tap the retirement space by way of offering long-term income and annuity products.</a:t>
            </a:r>
          </a:p>
          <a:p>
            <a:endParaRPr lang="en-IN" sz="1600" b="1" dirty="0"/>
          </a:p>
          <a:p>
            <a:r>
              <a:rPr lang="en-IN" sz="1600" b="1" dirty="0"/>
              <a:t>Indian insurance sector Underpenetrated -</a:t>
            </a:r>
            <a:r>
              <a:rPr lang="en-IN" sz="1600" dirty="0"/>
              <a:t> As compared to other developed economies, India remains vastly under-insured, both in terms of penetration and density. The ?protection gap? in India is amongst the highest in the world at 92.2% as of 2014</a:t>
            </a:r>
          </a:p>
          <a:p>
            <a:endParaRPr lang="en-IN" sz="1600" dirty="0"/>
          </a:p>
          <a:p>
            <a:r>
              <a:rPr lang="en-IN" sz="1600" b="1" dirty="0"/>
              <a:t>Healthy growth </a:t>
            </a:r>
            <a:r>
              <a:rPr lang="en-IN" sz="1600" dirty="0"/>
              <a:t>- During FY 2020, the life insurance industry grew by 21% to garner ` 2,589 billion of new business premium against ` 2,147 billion in the previous financial year. Private insurers grew by 5% in individual business while group business saw a growth of 19%. </a:t>
            </a:r>
          </a:p>
          <a:p>
            <a:pPr marL="146050" indent="0">
              <a:buNone/>
            </a:pPr>
            <a:endParaRPr lang="en-IN" sz="1500" dirty="0"/>
          </a:p>
          <a:p>
            <a:endParaRPr lang="en-IN" sz="1500" b="1" dirty="0"/>
          </a:p>
          <a:p>
            <a:pPr marL="146050" indent="0">
              <a:buNone/>
            </a:pPr>
            <a:endParaRPr lang="en-US" sz="1500" b="1" dirty="0"/>
          </a:p>
        </p:txBody>
      </p:sp>
    </p:spTree>
    <p:extLst>
      <p:ext uri="{BB962C8B-B14F-4D97-AF65-F5344CB8AC3E}">
        <p14:creationId xmlns:p14="http://schemas.microsoft.com/office/powerpoint/2010/main" val="2109714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000" b="1" u="sng" dirty="0">
                <a:solidFill>
                  <a:schemeClr val="lt2"/>
                </a:solidFill>
              </a:rPr>
              <a:t>THANK</a:t>
            </a:r>
            <a:r>
              <a:rPr lang="en" sz="4000" b="1" dirty="0">
                <a:solidFill>
                  <a:schemeClr val="lt2"/>
                </a:solidFill>
              </a:rPr>
              <a:t> </a:t>
            </a:r>
            <a:r>
              <a:rPr lang="en" sz="4000" b="1" u="sng" dirty="0">
                <a:solidFill>
                  <a:schemeClr val="lt2"/>
                </a:solidFill>
              </a:rPr>
              <a:t>YOU</a:t>
            </a:r>
            <a:r>
              <a:rPr lang="en" sz="4000" b="1" dirty="0">
                <a:solidFill>
                  <a:schemeClr val="lt2"/>
                </a:solidFill>
              </a:rPr>
              <a:t>...</a:t>
            </a:r>
            <a:endParaRPr sz="4000" b="1" dirty="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423639" y="599727"/>
            <a:ext cx="3089280" cy="116014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b="1" u="sng" dirty="0">
                <a:latin typeface="Times New Roman" panose="02020603050405020304" pitchFamily="18" charset="0"/>
                <a:cs typeface="Times New Roman" panose="02020603050405020304" pitchFamily="18" charset="0"/>
              </a:rPr>
              <a:t>Introduction</a:t>
            </a:r>
            <a:endParaRPr sz="3600" b="1" u="sng" dirty="0">
              <a:latin typeface="Times New Roman" panose="02020603050405020304" pitchFamily="18" charset="0"/>
              <a:cs typeface="Times New Roman" panose="02020603050405020304" pitchFamily="18" charset="0"/>
            </a:endParaRPr>
          </a:p>
        </p:txBody>
      </p:sp>
      <p:sp>
        <p:nvSpPr>
          <p:cNvPr id="142" name="Google Shape;142;p14"/>
          <p:cNvSpPr txBox="1">
            <a:spLocks noGrp="1"/>
          </p:cNvSpPr>
          <p:nvPr>
            <p:ph type="body" idx="1"/>
          </p:nvPr>
        </p:nvSpPr>
        <p:spPr>
          <a:xfrm>
            <a:off x="1018050" y="1610078"/>
            <a:ext cx="7597800" cy="2578400"/>
          </a:xfrm>
          <a:prstGeom prst="rect">
            <a:avLst/>
          </a:prstGeom>
        </p:spPr>
        <p:txBody>
          <a:bodyPr spcFirstLastPara="1" wrap="square" lIns="91425" tIns="91425" rIns="91425" bIns="91425" anchor="t" anchorCtr="0">
            <a:noAutofit/>
          </a:bodyPr>
          <a:lstStyle/>
          <a:p>
            <a:pPr marL="457200" lvl="0" indent="-307975" algn="l" rtl="0">
              <a:spcBef>
                <a:spcPts val="0"/>
              </a:spcBef>
              <a:spcAft>
                <a:spcPts val="0"/>
              </a:spcAft>
              <a:buSzPct val="100000"/>
              <a:buChar char="●"/>
            </a:pPr>
            <a:r>
              <a:rPr lang="en" sz="1600"/>
              <a:t>Hdfc Life Insurance Company Limited is a long-term life insurance provider, offering individual and group insurance services. It was incorporated on 14th August, 2000 becoming the first private sector life insurance company in India. </a:t>
            </a:r>
            <a:endParaRPr sz="1600"/>
          </a:p>
          <a:p>
            <a:pPr marL="457200" lvl="0" indent="-307975" algn="l" rtl="0">
              <a:spcBef>
                <a:spcPts val="1200"/>
              </a:spcBef>
              <a:spcAft>
                <a:spcPts val="0"/>
              </a:spcAft>
              <a:buSzPct val="100000"/>
              <a:buChar char="●"/>
            </a:pPr>
            <a:r>
              <a:rPr lang="en" sz="1600"/>
              <a:t>The company is a joint venture between Housing Development Finance Corporation Lth (HDFC), one of INDIA’s leading housing finance institutions and Standard Life Aberdeen, a global investment company.</a:t>
            </a:r>
            <a:endParaRPr sz="1600"/>
          </a:p>
          <a:p>
            <a:pPr marL="457200" lvl="0" indent="-307975" algn="l" rtl="0">
              <a:spcBef>
                <a:spcPts val="1200"/>
              </a:spcBef>
              <a:spcAft>
                <a:spcPts val="0"/>
              </a:spcAft>
              <a:buSzPct val="100000"/>
              <a:buChar char="●"/>
            </a:pPr>
            <a:r>
              <a:rPr lang="en" sz="1600"/>
              <a:t>The managing director &amp; CEO  of the company is Vibha Padalkar, Executive Director is Suresh Badami, Chairman Deepak S.Parekh. The company has it headquarters situated in Mumbai, India.</a:t>
            </a:r>
            <a:endParaRPr sz="1600"/>
          </a:p>
          <a:p>
            <a:pPr marL="0" lvl="0" indent="0" algn="l" rtl="0">
              <a:spcBef>
                <a:spcPts val="1200"/>
              </a:spcBef>
              <a:spcAft>
                <a:spcPts val="0"/>
              </a:spcAft>
              <a:buNone/>
            </a:pPr>
            <a:endParaRPr sz="1600"/>
          </a:p>
          <a:p>
            <a:pPr marL="0" lvl="0" indent="0" algn="l" rtl="0">
              <a:spcBef>
                <a:spcPts val="1200"/>
              </a:spcBef>
              <a:spcAft>
                <a:spcPts val="1200"/>
              </a:spcAft>
              <a:buNone/>
            </a:pPr>
            <a:r>
              <a:rPr lang="en" sz="1600"/>
              <a:t> </a:t>
            </a:r>
            <a:endParaRPr sz="1600"/>
          </a:p>
        </p:txBody>
      </p:sp>
      <p:pic>
        <p:nvPicPr>
          <p:cNvPr id="143" name="Google Shape;143;p14"/>
          <p:cNvPicPr preferRelativeResize="0"/>
          <p:nvPr/>
        </p:nvPicPr>
        <p:blipFill>
          <a:blip r:embed="rId3">
            <a:alphaModFix/>
          </a:blip>
          <a:stretch>
            <a:fillRect/>
          </a:stretch>
        </p:blipFill>
        <p:spPr>
          <a:xfrm>
            <a:off x="5242204" y="363402"/>
            <a:ext cx="2419076" cy="914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b="1" u="sng" dirty="0">
                <a:latin typeface="Times New Roman" panose="02020603050405020304" pitchFamily="18" charset="0"/>
                <a:cs typeface="Times New Roman" panose="02020603050405020304" pitchFamily="18" charset="0"/>
              </a:rPr>
              <a:t>Introduction</a:t>
            </a:r>
            <a:endParaRPr sz="3600" b="1" u="sng" dirty="0">
              <a:latin typeface="Times New Roman" panose="02020603050405020304" pitchFamily="18" charset="0"/>
              <a:cs typeface="Times New Roman" panose="02020603050405020304" pitchFamily="18" charset="0"/>
            </a:endParaRPr>
          </a:p>
        </p:txBody>
      </p:sp>
      <p:sp>
        <p:nvSpPr>
          <p:cNvPr id="149" name="Google Shape;149;p15"/>
          <p:cNvSpPr txBox="1">
            <a:spLocks noGrp="1"/>
          </p:cNvSpPr>
          <p:nvPr>
            <p:ph type="body" idx="1"/>
          </p:nvPr>
        </p:nvSpPr>
        <p:spPr>
          <a:xfrm>
            <a:off x="1297500" y="1409050"/>
            <a:ext cx="7684200" cy="3544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HDFC Life distributes its products through a multi channel network consisting of insurance agents, Bancassurance partners, insurance brokers, micro finance institutions, etc. They also have there online platform -  </a:t>
            </a:r>
            <a:r>
              <a:rPr lang="en" sz="1500" b="1" u="sng">
                <a:solidFill>
                  <a:schemeClr val="hlink"/>
                </a:solidFill>
                <a:latin typeface="Arial"/>
                <a:ea typeface="Arial"/>
                <a:cs typeface="Arial"/>
                <a:sym typeface="Arial"/>
                <a:hlinkClick r:id="rId3"/>
              </a:rPr>
              <a:t>hdfclife.com</a:t>
            </a:r>
            <a:r>
              <a:rPr lang="en" sz="1500" b="1"/>
              <a:t>  </a:t>
            </a:r>
            <a:endParaRPr sz="1500" b="1"/>
          </a:p>
          <a:p>
            <a:pPr marL="457200" lvl="0" indent="0" algn="l" rtl="0">
              <a:spcBef>
                <a:spcPts val="1200"/>
              </a:spcBef>
              <a:spcAft>
                <a:spcPts val="0"/>
              </a:spcAft>
              <a:buNone/>
            </a:pPr>
            <a:endParaRPr sz="1500" b="1"/>
          </a:p>
          <a:p>
            <a:pPr marL="457200" lvl="0" indent="-323850" algn="l" rtl="0">
              <a:spcBef>
                <a:spcPts val="1200"/>
              </a:spcBef>
              <a:spcAft>
                <a:spcPts val="0"/>
              </a:spcAft>
              <a:buSzPts val="1500"/>
              <a:buChar char="●"/>
            </a:pPr>
            <a:r>
              <a:rPr lang="en" sz="1500"/>
              <a:t>Hdfc Life products include Protection, Pension, Savings, Investment, Health along with children and women plans. </a:t>
            </a:r>
            <a:endParaRPr sz="1500"/>
          </a:p>
          <a:p>
            <a:pPr marL="457200" lvl="0" indent="0" algn="l" rtl="0">
              <a:spcBef>
                <a:spcPts val="1200"/>
              </a:spcBef>
              <a:spcAft>
                <a:spcPts val="0"/>
              </a:spcAft>
              <a:buNone/>
            </a:pPr>
            <a:endParaRPr sz="1500"/>
          </a:p>
          <a:p>
            <a:pPr marL="457200" lvl="0" indent="-323850" algn="l" rtl="0">
              <a:spcBef>
                <a:spcPts val="1200"/>
              </a:spcBef>
              <a:spcAft>
                <a:spcPts val="0"/>
              </a:spcAft>
              <a:buSzPts val="1500"/>
              <a:buChar char="●"/>
            </a:pPr>
            <a:r>
              <a:rPr lang="en" sz="1500"/>
              <a:t>Hdfc Life has 421 branches and is present in 980+ cities, villages &amp; towns in India and supported by 166544 employees. The company has set up a liaison office in Dubai.</a:t>
            </a:r>
            <a:endParaRPr sz="1500"/>
          </a:p>
          <a:p>
            <a:pPr marL="0" lvl="0" indent="0" algn="l" rtl="0">
              <a:spcBef>
                <a:spcPts val="1200"/>
              </a:spcBef>
              <a:spcAft>
                <a:spcPts val="0"/>
              </a:spcAft>
              <a:buNone/>
            </a:pPr>
            <a:endParaRPr sz="1400"/>
          </a:p>
          <a:p>
            <a:pPr marL="0" lvl="0" indent="0" algn="l" rtl="0">
              <a:spcBef>
                <a:spcPts val="1200"/>
              </a:spcBef>
              <a:spcAft>
                <a:spcPts val="1200"/>
              </a:spcAft>
              <a:buNone/>
            </a:pP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371600" y="189451"/>
            <a:ext cx="6166031"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b="1" u="sng" dirty="0">
                <a:latin typeface="Times New Roman"/>
                <a:ea typeface="Times New Roman"/>
                <a:cs typeface="Times New Roman"/>
                <a:sym typeface="Times New Roman"/>
              </a:rPr>
              <a:t>Comparison with peers:</a:t>
            </a:r>
            <a:endParaRPr sz="3600" b="1" u="sng" dirty="0">
              <a:latin typeface="Times New Roman"/>
              <a:ea typeface="Times New Roman"/>
              <a:cs typeface="Times New Roman"/>
              <a:sym typeface="Times New Roman"/>
            </a:endParaRPr>
          </a:p>
        </p:txBody>
      </p:sp>
      <p:sp>
        <p:nvSpPr>
          <p:cNvPr id="155" name="Google Shape;155;p16"/>
          <p:cNvSpPr txBox="1">
            <a:spLocks noGrp="1"/>
          </p:cNvSpPr>
          <p:nvPr>
            <p:ph type="body" idx="1"/>
          </p:nvPr>
        </p:nvSpPr>
        <p:spPr>
          <a:xfrm>
            <a:off x="1281485" y="963587"/>
            <a:ext cx="7303800" cy="3907500"/>
          </a:xfrm>
          <a:prstGeom prst="rect">
            <a:avLst/>
          </a:prstGeom>
        </p:spPr>
        <p:txBody>
          <a:bodyPr spcFirstLastPara="1" wrap="square" lIns="91425" tIns="91425" rIns="91425" bIns="91425" anchor="t" anchorCtr="0">
            <a:normAutofit fontScale="92500" lnSpcReduction="20000"/>
          </a:bodyPr>
          <a:lstStyle/>
          <a:p>
            <a:pPr marL="457200" lvl="0" indent="-325755" algn="l" rtl="0">
              <a:spcBef>
                <a:spcPts val="0"/>
              </a:spcBef>
              <a:spcAft>
                <a:spcPts val="0"/>
              </a:spcAft>
              <a:buSzPct val="100000"/>
              <a:buChar char="●"/>
            </a:pPr>
            <a:r>
              <a:rPr lang="en" sz="1800"/>
              <a:t>Insurance Regulatory and Development Authority of India(IRDAI) regulates the insurance industry in the country. As of now, 23 private companies and one public company is approved for providing insurance services.</a:t>
            </a:r>
            <a:endParaRPr sz="1800"/>
          </a:p>
          <a:p>
            <a:pPr marL="457200" lvl="0" indent="0" algn="l" rtl="0">
              <a:spcBef>
                <a:spcPts val="1200"/>
              </a:spcBef>
              <a:spcAft>
                <a:spcPts val="0"/>
              </a:spcAft>
              <a:buNone/>
            </a:pPr>
            <a:endParaRPr sz="1800"/>
          </a:p>
          <a:p>
            <a:pPr marL="457200" lvl="0" indent="-325755" algn="l" rtl="0">
              <a:spcBef>
                <a:spcPts val="1200"/>
              </a:spcBef>
              <a:spcAft>
                <a:spcPts val="0"/>
              </a:spcAft>
              <a:buSzPct val="100000"/>
              <a:buChar char="●"/>
            </a:pPr>
            <a:r>
              <a:rPr lang="en" sz="1800"/>
              <a:t>LIC India, the only public company, is owned by Government of India. It is biggest company in terms of no of claims received. It is so bigger that it surpasses the combined figures of all the 23 private companies. </a:t>
            </a:r>
            <a:endParaRPr sz="1800"/>
          </a:p>
          <a:p>
            <a:pPr marL="457200" lvl="0" indent="0" algn="l" rtl="0">
              <a:spcBef>
                <a:spcPts val="1200"/>
              </a:spcBef>
              <a:spcAft>
                <a:spcPts val="0"/>
              </a:spcAft>
              <a:buNone/>
            </a:pPr>
            <a:endParaRPr sz="1800"/>
          </a:p>
          <a:p>
            <a:pPr marL="457200" lvl="0" indent="-325755" algn="l" rtl="0">
              <a:spcBef>
                <a:spcPts val="1200"/>
              </a:spcBef>
              <a:spcAft>
                <a:spcPts val="0"/>
              </a:spcAft>
              <a:buSzPct val="100000"/>
              <a:buChar char="●"/>
            </a:pPr>
            <a:r>
              <a:rPr lang="en" sz="1800"/>
              <a:t>MAX Life, SBI Life, Kotak Mahindra, ICICI Prudential and HDFC Life are some other big names in industry in terms of no. of claims received. Following is the analysis on basis of some fundamental ratios.</a:t>
            </a:r>
            <a:endParaRPr sz="1800"/>
          </a:p>
          <a:p>
            <a:pPr marL="457200" lvl="0" indent="0" algn="l" rtl="0">
              <a:spcBef>
                <a:spcPts val="1200"/>
              </a:spcBef>
              <a:spcAft>
                <a:spcPts val="1200"/>
              </a:spcAft>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C0C7173-6AB3-4785-9314-3935E281A637}"/>
              </a:ext>
            </a:extLst>
          </p:cNvPr>
          <p:cNvSpPr>
            <a:spLocks noGrp="1"/>
          </p:cNvSpPr>
          <p:nvPr>
            <p:ph type="title"/>
          </p:nvPr>
        </p:nvSpPr>
        <p:spPr>
          <a:xfrm>
            <a:off x="1297500" y="393750"/>
            <a:ext cx="7038900" cy="652625"/>
          </a:xfrm>
        </p:spPr>
        <p:txBody>
          <a:bodyPr>
            <a:normAutofit fontScale="90000"/>
          </a:bodyPr>
          <a:lstStyle/>
          <a:p>
            <a:r>
              <a:rPr lang="en-US" sz="3400" b="1" u="sng" dirty="0">
                <a:latin typeface="Times New Roman" panose="02020603050405020304" pitchFamily="18" charset="0"/>
                <a:cs typeface="Times New Roman" panose="02020603050405020304" pitchFamily="18" charset="0"/>
              </a:rPr>
              <a:t>Rivalries</a:t>
            </a:r>
            <a:r>
              <a:rPr lang="en-US" dirty="0"/>
              <a:t> </a:t>
            </a:r>
          </a:p>
        </p:txBody>
      </p:sp>
      <p:sp>
        <p:nvSpPr>
          <p:cNvPr id="9" name="Text Placeholder 2">
            <a:extLst>
              <a:ext uri="{FF2B5EF4-FFF2-40B4-BE49-F238E27FC236}">
                <a16:creationId xmlns:a16="http://schemas.microsoft.com/office/drawing/2014/main" id="{B4EB22A9-5000-4018-B4D7-8A206C2155DA}"/>
              </a:ext>
            </a:extLst>
          </p:cNvPr>
          <p:cNvSpPr>
            <a:spLocks noGrp="1"/>
          </p:cNvSpPr>
          <p:nvPr>
            <p:ph type="body" idx="1"/>
          </p:nvPr>
        </p:nvSpPr>
        <p:spPr>
          <a:xfrm>
            <a:off x="1297501" y="1231686"/>
            <a:ext cx="2331820" cy="2911200"/>
          </a:xfrm>
        </p:spPr>
        <p:txBody>
          <a:bodyPr/>
          <a:lstStyle/>
          <a:p>
            <a:r>
              <a:rPr lang="en-US" dirty="0"/>
              <a:t>SBI Life Insurance </a:t>
            </a:r>
          </a:p>
          <a:p>
            <a:pPr marL="146050" indent="0">
              <a:buNone/>
            </a:pPr>
            <a:r>
              <a:rPr lang="en-IN" dirty="0">
                <a:latin typeface="+mj-lt"/>
              </a:rPr>
              <a:t>SBI Life is perceived as one of HDFC Life's biggest rivals. </a:t>
            </a:r>
            <a:r>
              <a:rPr lang="en-IN" dirty="0">
                <a:latin typeface="+mn-lt"/>
              </a:rPr>
              <a:t>Like HDFC Life, SBI Life also operates in the Life &amp; Health Insurance industry. SBI Life generates 115% the revenue of HDFC Life.</a:t>
            </a:r>
            <a:endParaRPr lang="en-US" dirty="0">
              <a:latin typeface="+mn-lt"/>
            </a:endParaRPr>
          </a:p>
        </p:txBody>
      </p:sp>
      <p:sp>
        <p:nvSpPr>
          <p:cNvPr id="11" name="Text Placeholder 3">
            <a:extLst>
              <a:ext uri="{FF2B5EF4-FFF2-40B4-BE49-F238E27FC236}">
                <a16:creationId xmlns:a16="http://schemas.microsoft.com/office/drawing/2014/main" id="{D1487AA2-CED2-40C4-AA81-0A079308D8D1}"/>
              </a:ext>
            </a:extLst>
          </p:cNvPr>
          <p:cNvSpPr>
            <a:spLocks noGrp="1"/>
          </p:cNvSpPr>
          <p:nvPr>
            <p:ph type="body" idx="2"/>
          </p:nvPr>
        </p:nvSpPr>
        <p:spPr>
          <a:xfrm>
            <a:off x="3813082" y="1231686"/>
            <a:ext cx="2331820" cy="2911200"/>
          </a:xfrm>
        </p:spPr>
        <p:txBody>
          <a:bodyPr>
            <a:normAutofit fontScale="92500" lnSpcReduction="10000"/>
          </a:bodyPr>
          <a:lstStyle/>
          <a:p>
            <a:r>
              <a:rPr lang="en-US" dirty="0"/>
              <a:t>ICICI Prudential Life Insurance</a:t>
            </a:r>
          </a:p>
          <a:p>
            <a:pPr marL="146050" indent="0">
              <a:buNone/>
            </a:pPr>
            <a:r>
              <a:rPr lang="en-IN" dirty="0"/>
              <a:t>ICICI Prudential Life Insurance is one of HDFC Life's top competitors. ICICI Prudential Life Insurance is a Public company that was founded in 2000. Like HDFC Life, ICICI Prudential Life Insurance also operates in the Life &amp; Health Insurance field. Compared to HDFC Life, ICICI Prudential Life Insurance has 5,627 fewer employees.</a:t>
            </a:r>
            <a:endParaRPr lang="en-US" dirty="0"/>
          </a:p>
        </p:txBody>
      </p:sp>
      <p:sp>
        <p:nvSpPr>
          <p:cNvPr id="5" name="TextBox 4">
            <a:extLst>
              <a:ext uri="{FF2B5EF4-FFF2-40B4-BE49-F238E27FC236}">
                <a16:creationId xmlns:a16="http://schemas.microsoft.com/office/drawing/2014/main" id="{17BACEC0-9A07-CD49-A8AB-D750BB1AA830}"/>
              </a:ext>
            </a:extLst>
          </p:cNvPr>
          <p:cNvSpPr txBox="1"/>
          <p:nvPr/>
        </p:nvSpPr>
        <p:spPr>
          <a:xfrm>
            <a:off x="6328663" y="1231686"/>
            <a:ext cx="2331819" cy="2462213"/>
          </a:xfrm>
          <a:prstGeom prst="rect">
            <a:avLst/>
          </a:prstGeom>
          <a:noFill/>
        </p:spPr>
        <p:txBody>
          <a:bodyPr wrap="square" rtlCol="0">
            <a:spAutoFit/>
          </a:bodyPr>
          <a:lstStyle/>
          <a:p>
            <a:pPr marL="285750" indent="-285750">
              <a:buClr>
                <a:schemeClr val="bg1"/>
              </a:buClr>
              <a:buSzPct val="150000"/>
              <a:buFont typeface="Arial" panose="020B0604020202020204" pitchFamily="34" charset="0"/>
              <a:buChar char="•"/>
            </a:pPr>
            <a:r>
              <a:rPr lang="en-US" dirty="0">
                <a:solidFill>
                  <a:schemeClr val="bg1"/>
                </a:solidFill>
              </a:rPr>
              <a:t>Max Life Insurance</a:t>
            </a:r>
          </a:p>
          <a:p>
            <a:pPr>
              <a:buClr>
                <a:schemeClr val="bg1"/>
              </a:buClr>
            </a:pPr>
            <a:r>
              <a:rPr lang="en-IN" dirty="0">
                <a:solidFill>
                  <a:schemeClr val="bg1"/>
                </a:solidFill>
                <a:latin typeface="+mn-lt"/>
              </a:rPr>
              <a:t>Max Life insurance has been one of HDFC Life's top competitors. Max Life insurance also works within the Life &amp; Health Insurance field. Max Life insurance generates $7.1B less revenue than HDFC Life.</a:t>
            </a:r>
            <a:endParaRPr lang="en-US" dirty="0">
              <a:solidFill>
                <a:schemeClr val="bg1"/>
              </a:solidFill>
              <a:latin typeface="+mn-lt"/>
            </a:endParaRPr>
          </a:p>
          <a:p>
            <a:pPr marL="285750" indent="-285750">
              <a:buClr>
                <a:schemeClr val="bg1"/>
              </a:buClr>
              <a:buFont typeface="Arial" panose="020B0604020202020204" pitchFamily="34" charset="0"/>
              <a:buChar char="•"/>
            </a:pPr>
            <a:endParaRPr lang="en-US" dirty="0">
              <a:solidFill>
                <a:schemeClr val="bg1"/>
              </a:solidFill>
            </a:endParaRPr>
          </a:p>
        </p:txBody>
      </p:sp>
      <p:pic>
        <p:nvPicPr>
          <p:cNvPr id="8" name="Picture 7" descr="Text&#10;&#10;Description automatically generated">
            <a:extLst>
              <a:ext uri="{FF2B5EF4-FFF2-40B4-BE49-F238E27FC236}">
                <a16:creationId xmlns:a16="http://schemas.microsoft.com/office/drawing/2014/main" id="{37BB6FE1-AC04-4C4B-BED0-EEA7B8171CEC}"/>
              </a:ext>
            </a:extLst>
          </p:cNvPr>
          <p:cNvPicPr>
            <a:picLocks noChangeAspect="1"/>
          </p:cNvPicPr>
          <p:nvPr/>
        </p:nvPicPr>
        <p:blipFill>
          <a:blip r:embed="rId2"/>
          <a:stretch>
            <a:fillRect/>
          </a:stretch>
        </p:blipFill>
        <p:spPr>
          <a:xfrm>
            <a:off x="895546" y="3693899"/>
            <a:ext cx="2488677" cy="915808"/>
          </a:xfrm>
          <a:prstGeom prst="rect">
            <a:avLst/>
          </a:prstGeom>
        </p:spPr>
      </p:pic>
      <p:pic>
        <p:nvPicPr>
          <p:cNvPr id="12" name="Picture 11" descr="A picture containing text&#10;&#10;Description automatically generated">
            <a:extLst>
              <a:ext uri="{FF2B5EF4-FFF2-40B4-BE49-F238E27FC236}">
                <a16:creationId xmlns:a16="http://schemas.microsoft.com/office/drawing/2014/main" id="{DAF580C8-AF92-4A4F-9FEF-51B746F461F7}"/>
              </a:ext>
            </a:extLst>
          </p:cNvPr>
          <p:cNvPicPr>
            <a:picLocks noChangeAspect="1"/>
          </p:cNvPicPr>
          <p:nvPr/>
        </p:nvPicPr>
        <p:blipFill rotWithShape="1">
          <a:blip r:embed="rId3"/>
          <a:srcRect l="10481" t="31206" r="10479" b="31599"/>
          <a:stretch/>
        </p:blipFill>
        <p:spPr>
          <a:xfrm>
            <a:off x="3484642" y="4142886"/>
            <a:ext cx="2844022" cy="915808"/>
          </a:xfrm>
          <a:prstGeom prst="rect">
            <a:avLst/>
          </a:prstGeom>
        </p:spPr>
      </p:pic>
      <p:pic>
        <p:nvPicPr>
          <p:cNvPr id="14" name="Picture 13" descr="Logo, company name&#10;&#10;Description automatically generated">
            <a:extLst>
              <a:ext uri="{FF2B5EF4-FFF2-40B4-BE49-F238E27FC236}">
                <a16:creationId xmlns:a16="http://schemas.microsoft.com/office/drawing/2014/main" id="{B29FA2BA-AFC0-2D4D-910F-1FD58A6B52C7}"/>
              </a:ext>
            </a:extLst>
          </p:cNvPr>
          <p:cNvPicPr>
            <a:picLocks noChangeAspect="1"/>
          </p:cNvPicPr>
          <p:nvPr/>
        </p:nvPicPr>
        <p:blipFill rotWithShape="1">
          <a:blip r:embed="rId4"/>
          <a:srcRect l="21548" t="20399" r="19070" b="17924"/>
          <a:stretch/>
        </p:blipFill>
        <p:spPr>
          <a:xfrm>
            <a:off x="6429083" y="3518594"/>
            <a:ext cx="2422689" cy="1266417"/>
          </a:xfrm>
          <a:prstGeom prst="rect">
            <a:avLst/>
          </a:prstGeom>
        </p:spPr>
      </p:pic>
    </p:spTree>
    <p:extLst>
      <p:ext uri="{BB962C8B-B14F-4D97-AF65-F5344CB8AC3E}">
        <p14:creationId xmlns:p14="http://schemas.microsoft.com/office/powerpoint/2010/main" val="2572122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1529866" y="956907"/>
            <a:ext cx="7004700" cy="3853200"/>
          </a:xfrm>
          <a:prstGeom prst="rect">
            <a:avLst/>
          </a:prstGeom>
        </p:spPr>
        <p:txBody>
          <a:bodyPr spcFirstLastPara="1" wrap="square" lIns="91425" tIns="91425" rIns="91425" bIns="91425" anchor="t" anchorCtr="0">
            <a:normAutofit fontScale="90000"/>
          </a:bodyPr>
          <a:lstStyle/>
          <a:p>
            <a:pPr marL="560070" lvl="0" indent="-457200" algn="l" rtl="0">
              <a:spcBef>
                <a:spcPts val="0"/>
              </a:spcBef>
              <a:spcAft>
                <a:spcPts val="0"/>
              </a:spcAft>
              <a:buSzPct val="100000"/>
              <a:buFont typeface="+mj-lt"/>
              <a:buAutoNum type="arabicPeriod"/>
            </a:pPr>
            <a:r>
              <a:rPr lang="en" sz="2200" b="1" dirty="0"/>
              <a:t>Claim : </a:t>
            </a:r>
            <a:r>
              <a:rPr lang="en" sz="2200" dirty="0"/>
              <a:t>Application for reimbursement of insurance from company. </a:t>
            </a:r>
            <a:endParaRPr sz="2200" dirty="0"/>
          </a:p>
          <a:p>
            <a:pPr marL="457200" lvl="0" indent="-354330" algn="l" rtl="0">
              <a:spcBef>
                <a:spcPts val="0"/>
              </a:spcBef>
              <a:spcAft>
                <a:spcPts val="0"/>
              </a:spcAft>
              <a:buSzPct val="100000"/>
              <a:buAutoNum type="arabicPeriod"/>
            </a:pPr>
            <a:r>
              <a:rPr lang="en" sz="2200" b="1" dirty="0"/>
              <a:t>Claim available for processing : </a:t>
            </a:r>
            <a:r>
              <a:rPr lang="en" sz="2200" dirty="0"/>
              <a:t>pending claims from past year + new claims this year.</a:t>
            </a:r>
            <a:endParaRPr sz="2200" dirty="0"/>
          </a:p>
          <a:p>
            <a:pPr marL="457200" lvl="0" indent="-354330" algn="l" rtl="0">
              <a:spcBef>
                <a:spcPts val="0"/>
              </a:spcBef>
              <a:spcAft>
                <a:spcPts val="0"/>
              </a:spcAft>
              <a:buSzPct val="100000"/>
              <a:buAutoNum type="arabicPeriod"/>
            </a:pPr>
            <a:r>
              <a:rPr lang="en" sz="2200" b="1" dirty="0"/>
              <a:t>Claim settlement : </a:t>
            </a:r>
            <a:r>
              <a:rPr lang="en" sz="2200" dirty="0"/>
              <a:t>Approval of claims by company and paying off the due amount.</a:t>
            </a:r>
            <a:endParaRPr sz="2200" dirty="0"/>
          </a:p>
          <a:p>
            <a:pPr marL="457200" lvl="0" indent="-354330" algn="l" rtl="0">
              <a:spcBef>
                <a:spcPts val="0"/>
              </a:spcBef>
              <a:spcAft>
                <a:spcPts val="0"/>
              </a:spcAft>
              <a:buSzPct val="100000"/>
              <a:buAutoNum type="arabicPeriod"/>
            </a:pPr>
            <a:r>
              <a:rPr lang="en" sz="2200" b="1" dirty="0"/>
              <a:t>Claim rejection : </a:t>
            </a:r>
            <a:r>
              <a:rPr lang="en" sz="2200" dirty="0"/>
              <a:t>Rejection of application due to some mistake, incomplete documentation or some technical reasons; before processing.</a:t>
            </a:r>
            <a:endParaRPr sz="2200" dirty="0"/>
          </a:p>
          <a:p>
            <a:pPr marL="457200" lvl="0" indent="-354330" algn="l" rtl="0">
              <a:spcBef>
                <a:spcPts val="0"/>
              </a:spcBef>
              <a:spcAft>
                <a:spcPts val="0"/>
              </a:spcAft>
              <a:buSzPct val="100000"/>
              <a:buAutoNum type="arabicPeriod"/>
            </a:pPr>
            <a:r>
              <a:rPr lang="en" sz="2200" b="1" dirty="0"/>
              <a:t>Claim repudiation : </a:t>
            </a:r>
            <a:r>
              <a:rPr lang="en" sz="2200" dirty="0"/>
              <a:t>The concerned event is not listed in company's liabilities, and hence application is processed but not approved.</a:t>
            </a:r>
            <a:endParaRPr sz="2200" dirty="0"/>
          </a:p>
        </p:txBody>
      </p:sp>
      <p:sp>
        <p:nvSpPr>
          <p:cNvPr id="2" name="TextBox 1">
            <a:extLst>
              <a:ext uri="{FF2B5EF4-FFF2-40B4-BE49-F238E27FC236}">
                <a16:creationId xmlns:a16="http://schemas.microsoft.com/office/drawing/2014/main" id="{72CDA720-F889-AC41-94A3-F275B4CEBE99}"/>
              </a:ext>
            </a:extLst>
          </p:cNvPr>
          <p:cNvSpPr txBox="1"/>
          <p:nvPr/>
        </p:nvSpPr>
        <p:spPr>
          <a:xfrm>
            <a:off x="1675618" y="333393"/>
            <a:ext cx="2790246" cy="584775"/>
          </a:xfrm>
          <a:prstGeom prst="rect">
            <a:avLst/>
          </a:prstGeom>
          <a:noFill/>
        </p:spPr>
        <p:txBody>
          <a:bodyPr wrap="square" rtlCol="0">
            <a:spAutoFit/>
          </a:bodyPr>
          <a:lstStyle/>
          <a:p>
            <a:pPr algn="l"/>
            <a:r>
              <a:rPr lang="en-US" sz="3200" b="1" u="sng" dirty="0">
                <a:solidFill>
                  <a:schemeClr val="bg1"/>
                </a:solidFill>
                <a:latin typeface="Baskerville Old Face" panose="02020602080505020303" pitchFamily="18" charset="0"/>
              </a:rPr>
              <a:t>Terminology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369472" y="1032497"/>
            <a:ext cx="7038900" cy="3708635"/>
          </a:xfrm>
          <a:prstGeom prst="rect">
            <a:avLst/>
          </a:prstGeom>
        </p:spPr>
        <p:txBody>
          <a:bodyPr spcFirstLastPara="1" wrap="square" lIns="91425" tIns="91425" rIns="91425" bIns="91425" anchor="t" anchorCtr="0">
            <a:normAutofit fontScale="90000"/>
          </a:bodyPr>
          <a:lstStyle/>
          <a:p>
            <a:pPr marL="0" lvl="0" indent="0" algn="just" rtl="0">
              <a:spcBef>
                <a:spcPts val="0"/>
              </a:spcBef>
              <a:spcAft>
                <a:spcPts val="0"/>
              </a:spcAft>
              <a:buNone/>
            </a:pPr>
            <a:endParaRPr lang="en-GB" b="1">
              <a:latin typeface="+mj-lt"/>
            </a:endParaRPr>
          </a:p>
          <a:p>
            <a:pPr marL="457200" lvl="0" indent="-365760" algn="just" rtl="0">
              <a:spcBef>
                <a:spcPts val="0"/>
              </a:spcBef>
              <a:spcAft>
                <a:spcPts val="0"/>
              </a:spcAft>
              <a:buSzPct val="100000"/>
              <a:buChar char="●"/>
            </a:pPr>
            <a:r>
              <a:rPr lang="en" b="1">
                <a:latin typeface="+mj-lt"/>
              </a:rPr>
              <a:t>Solvency ratio : </a:t>
            </a:r>
            <a:r>
              <a:rPr lang="en">
                <a:latin typeface="+mj-lt"/>
              </a:rPr>
              <a:t>Extent to which the assets can be used to pay future dividends, without other revenues. According to standards, this ratio must be greater than 1.5. </a:t>
            </a:r>
            <a:endParaRPr>
              <a:latin typeface="+mj-lt"/>
            </a:endParaRPr>
          </a:p>
          <a:p>
            <a:pPr marL="457200" lvl="0" indent="0" algn="just" rtl="0">
              <a:spcBef>
                <a:spcPts val="0"/>
              </a:spcBef>
              <a:spcAft>
                <a:spcPts val="0"/>
              </a:spcAft>
              <a:buNone/>
            </a:pPr>
            <a:endParaRPr>
              <a:latin typeface="+mj-lt"/>
            </a:endParaRPr>
          </a:p>
          <a:p>
            <a:pPr marL="457200" lvl="0" indent="-365760" algn="just" rtl="0">
              <a:spcBef>
                <a:spcPts val="0"/>
              </a:spcBef>
              <a:spcAft>
                <a:spcPts val="0"/>
              </a:spcAft>
              <a:buSzPct val="100000"/>
              <a:buChar char="●"/>
            </a:pPr>
            <a:r>
              <a:rPr lang="en" b="1">
                <a:latin typeface="+mj-lt"/>
              </a:rPr>
              <a:t>Claim settlement ratio : </a:t>
            </a:r>
            <a:r>
              <a:rPr lang="en">
                <a:latin typeface="+mj-lt"/>
              </a:rPr>
              <a:t>Percentage of claims settled out of total available claims for processing. </a:t>
            </a:r>
            <a:r>
              <a:rPr lang="en" b="1">
                <a:latin typeface="+mj-lt"/>
              </a:rPr>
              <a:t>Higher the ratio, better the company. </a:t>
            </a:r>
            <a:endParaRPr b="1">
              <a:latin typeface="+mj-lt"/>
            </a:endParaRPr>
          </a:p>
        </p:txBody>
      </p:sp>
      <p:sp>
        <p:nvSpPr>
          <p:cNvPr id="2" name="TextBox 1">
            <a:extLst>
              <a:ext uri="{FF2B5EF4-FFF2-40B4-BE49-F238E27FC236}">
                <a16:creationId xmlns:a16="http://schemas.microsoft.com/office/drawing/2014/main" id="{72072C75-15DC-3E4F-96E3-86FED8E6ECBA}"/>
              </a:ext>
            </a:extLst>
          </p:cNvPr>
          <p:cNvSpPr txBox="1"/>
          <p:nvPr/>
        </p:nvSpPr>
        <p:spPr>
          <a:xfrm>
            <a:off x="1714500" y="578427"/>
            <a:ext cx="5690507" cy="646331"/>
          </a:xfrm>
          <a:prstGeom prst="rect">
            <a:avLst/>
          </a:prstGeom>
          <a:noFill/>
        </p:spPr>
        <p:txBody>
          <a:bodyPr wrap="square" rtlCol="0">
            <a:spAutoFit/>
          </a:bodyPr>
          <a:lstStyle/>
          <a:p>
            <a:pPr algn="l"/>
            <a:r>
              <a:rPr lang="en-US" sz="3600" b="1" u="sng" dirty="0">
                <a:solidFill>
                  <a:schemeClr val="bg1"/>
                </a:solidFill>
                <a:latin typeface="Times New Roman" panose="02020603050405020304" pitchFamily="18" charset="0"/>
                <a:cs typeface="Times New Roman" panose="02020603050405020304" pitchFamily="18" charset="0"/>
              </a:rPr>
              <a:t>Important ratios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459436" y="440826"/>
            <a:ext cx="7038900" cy="4096047"/>
          </a:xfrm>
          <a:prstGeom prst="rect">
            <a:avLst/>
          </a:prstGeom>
        </p:spPr>
        <p:txBody>
          <a:bodyPr spcFirstLastPara="1" wrap="square" lIns="91425" tIns="91425" rIns="91425" bIns="91425" anchor="t" anchorCtr="0">
            <a:normAutofit fontScale="90000"/>
          </a:bodyPr>
          <a:lstStyle/>
          <a:p>
            <a:pPr marL="457200" lvl="0" indent="0" algn="l" rtl="0">
              <a:spcBef>
                <a:spcPts val="0"/>
              </a:spcBef>
              <a:spcAft>
                <a:spcPts val="0"/>
              </a:spcAft>
              <a:buNone/>
            </a:pPr>
            <a:endParaRPr/>
          </a:p>
          <a:p>
            <a:pPr marL="457200" lvl="0" indent="-365760" algn="l" rtl="0">
              <a:spcBef>
                <a:spcPts val="0"/>
              </a:spcBef>
              <a:spcAft>
                <a:spcPts val="0"/>
              </a:spcAft>
              <a:buSzPct val="100000"/>
              <a:buChar char="●"/>
            </a:pPr>
            <a:r>
              <a:rPr lang="en" b="1"/>
              <a:t>Claim repudiation ratio :</a:t>
            </a:r>
            <a:r>
              <a:rPr lang="en"/>
              <a:t> Percentage of claims repudiated from total no of claims. </a:t>
            </a:r>
            <a:r>
              <a:rPr lang="en" b="1"/>
              <a:t>Lower the ratio, better the company.</a:t>
            </a:r>
            <a:endParaRPr b="1"/>
          </a:p>
          <a:p>
            <a:pPr marL="914400" lvl="0" indent="0" algn="l" rtl="0">
              <a:spcBef>
                <a:spcPts val="0"/>
              </a:spcBef>
              <a:spcAft>
                <a:spcPts val="0"/>
              </a:spcAft>
              <a:buNone/>
            </a:pPr>
            <a:endParaRPr b="1"/>
          </a:p>
          <a:p>
            <a:pPr marL="457200" lvl="0" indent="-365760" algn="l" rtl="0">
              <a:spcBef>
                <a:spcPts val="0"/>
              </a:spcBef>
              <a:spcAft>
                <a:spcPts val="0"/>
              </a:spcAft>
              <a:buSzPct val="100000"/>
              <a:buChar char="●"/>
            </a:pPr>
            <a:r>
              <a:rPr lang="en" b="1"/>
              <a:t>Claim rejection ratio : </a:t>
            </a:r>
            <a:r>
              <a:rPr lang="en"/>
              <a:t>Percentage of claims rejected by company, from total processed claims. This ratio should also be lower.</a:t>
            </a:r>
            <a:endParaRPr/>
          </a:p>
          <a:p>
            <a:pPr marL="0" lvl="0" indent="0" algn="l" rtl="0">
              <a:spcBef>
                <a:spcPts val="0"/>
              </a:spcBef>
              <a:spcAft>
                <a:spcPts val="0"/>
              </a:spcAft>
              <a:buNone/>
            </a:pPr>
            <a:endParaRPr/>
          </a:p>
          <a:p>
            <a:pPr marL="457200" lvl="0" indent="-365760" algn="l" rtl="0">
              <a:spcBef>
                <a:spcPts val="0"/>
              </a:spcBef>
              <a:spcAft>
                <a:spcPts val="0"/>
              </a:spcAft>
              <a:buSzPct val="100000"/>
              <a:buChar char="●"/>
            </a:pPr>
            <a:r>
              <a:rPr lang="en" b="1"/>
              <a:t>Claim settlement ratio(in terms of amt) : </a:t>
            </a:r>
            <a:r>
              <a:rPr lang="en"/>
              <a:t>Percentage of amount paid from total claimed amount. For big companies, this is more important than CSR.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body" idx="1"/>
          </p:nvPr>
        </p:nvSpPr>
        <p:spPr>
          <a:xfrm flipH="1">
            <a:off x="675659" y="1209410"/>
            <a:ext cx="2751991" cy="3512802"/>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sz="1400" b="1" dirty="0">
                <a:solidFill>
                  <a:srgbClr val="FFFFFF"/>
                </a:solidFill>
                <a:latin typeface="Baskerville Old Face" panose="02020602080505020303" pitchFamily="18" charset="0"/>
                <a:ea typeface="Papyrus" panose="02000000000000000000" pitchFamily="2" charset="0"/>
                <a:cs typeface="Times New Roman" panose="02020603050405020304" pitchFamily="18" charset="0"/>
                <a:sym typeface="EB Garamond"/>
              </a:rPr>
              <a:t> Solvency ratio i</a:t>
            </a:r>
            <a:r>
              <a:rPr lang="en" sz="1400" dirty="0">
                <a:solidFill>
                  <a:srgbClr val="FFFFFF"/>
                </a:solidFill>
                <a:latin typeface="Baskerville Old Face" panose="02020602080505020303" pitchFamily="18" charset="0"/>
                <a:ea typeface="Papyrus" panose="02000000000000000000" pitchFamily="2" charset="0"/>
                <a:cs typeface="Times New Roman" panose="02020603050405020304" pitchFamily="18" charset="0"/>
                <a:sym typeface="EB Garamond"/>
              </a:rPr>
              <a:t>s proportional to extent of ability of the company to manage its future liabilities using its assets. According to standards, insurers must maintain a minimum solvency rate of 1.5. </a:t>
            </a:r>
            <a:endParaRPr sz="1400" dirty="0">
              <a:solidFill>
                <a:srgbClr val="FFFFFF"/>
              </a:solidFill>
              <a:latin typeface="Baskerville Old Face" panose="02020602080505020303" pitchFamily="18" charset="0"/>
              <a:ea typeface="Papyrus" panose="02000000000000000000" pitchFamily="2" charset="0"/>
              <a:cs typeface="Times New Roman" panose="02020603050405020304" pitchFamily="18" charset="0"/>
              <a:sym typeface="EB Garamond"/>
            </a:endParaRPr>
          </a:p>
          <a:p>
            <a:pPr marL="0" lvl="0" indent="0" algn="just" rtl="0">
              <a:spcBef>
                <a:spcPts val="0"/>
              </a:spcBef>
              <a:spcAft>
                <a:spcPts val="0"/>
              </a:spcAft>
              <a:buNone/>
            </a:pPr>
            <a:r>
              <a:rPr lang="en" sz="1400" dirty="0">
                <a:solidFill>
                  <a:srgbClr val="FFFFFF"/>
                </a:solidFill>
                <a:latin typeface="Baskerville Old Face" panose="02020602080505020303" pitchFamily="18" charset="0"/>
                <a:ea typeface="Papyrus" panose="02000000000000000000" pitchFamily="2" charset="0"/>
                <a:cs typeface="Times New Roman" panose="02020603050405020304" pitchFamily="18" charset="0"/>
                <a:sym typeface="EB Garamond"/>
              </a:rPr>
              <a:t>          As we can see from the graph, all these companies are well above the govt standards. Kotak Mahindra has excellent solvency ratio of 3+ consistently. HDFC Life has a good solvency of above 1.5, but it remains marginally above the limit. So, an investor would like to ensure that their won't be any mishaps in near future that will affect the business of company. </a:t>
            </a:r>
            <a:endParaRPr sz="1400" dirty="0">
              <a:solidFill>
                <a:srgbClr val="FFFFFF"/>
              </a:solidFill>
              <a:latin typeface="Baskerville Old Face" panose="02020602080505020303" pitchFamily="18" charset="0"/>
              <a:ea typeface="Papyrus" panose="02000000000000000000" pitchFamily="2" charset="0"/>
              <a:cs typeface="Times New Roman" panose="02020603050405020304" pitchFamily="18" charset="0"/>
              <a:sym typeface="EB Garamond"/>
            </a:endParaRPr>
          </a:p>
          <a:p>
            <a:pPr marL="0" lvl="0" indent="0" algn="just" rtl="0">
              <a:spcBef>
                <a:spcPts val="0"/>
              </a:spcBef>
              <a:spcAft>
                <a:spcPts val="0"/>
              </a:spcAft>
              <a:buNone/>
            </a:pPr>
            <a:endParaRPr sz="1400" dirty="0">
              <a:solidFill>
                <a:srgbClr val="FFFFFF"/>
              </a:solidFill>
              <a:latin typeface="Baskerville Old Face" panose="02020602080505020303" pitchFamily="18" charset="0"/>
              <a:ea typeface="Papyrus" panose="02000000000000000000" pitchFamily="2" charset="0"/>
              <a:cs typeface="Times New Roman" panose="02020603050405020304" pitchFamily="18" charset="0"/>
              <a:sym typeface="EB Garamond"/>
            </a:endParaRPr>
          </a:p>
          <a:p>
            <a:pPr marL="0" lvl="0" indent="0" algn="just" rtl="0">
              <a:spcBef>
                <a:spcPts val="0"/>
              </a:spcBef>
              <a:spcAft>
                <a:spcPts val="0"/>
              </a:spcAft>
              <a:buNone/>
            </a:pPr>
            <a:endParaRPr sz="1400" dirty="0">
              <a:solidFill>
                <a:srgbClr val="FFFFFF"/>
              </a:solidFill>
              <a:latin typeface="Baskerville Old Face" panose="02020602080505020303" pitchFamily="18" charset="0"/>
              <a:ea typeface="Papyrus" panose="02000000000000000000" pitchFamily="2" charset="0"/>
              <a:cs typeface="Times New Roman" panose="02020603050405020304" pitchFamily="18" charset="0"/>
              <a:sym typeface="EB Garamond"/>
            </a:endParaRPr>
          </a:p>
          <a:p>
            <a:pPr marL="0" lvl="0" indent="0" algn="just" rtl="0">
              <a:spcBef>
                <a:spcPts val="0"/>
              </a:spcBef>
              <a:spcAft>
                <a:spcPts val="0"/>
              </a:spcAft>
              <a:buNone/>
            </a:pPr>
            <a:endParaRPr sz="1800" dirty="0">
              <a:solidFill>
                <a:srgbClr val="FFFFFF"/>
              </a:solidFill>
              <a:latin typeface="Baskerville Old Face" panose="02020602080505020303" pitchFamily="18" charset="0"/>
              <a:ea typeface="Papyrus" panose="02000000000000000000" pitchFamily="2" charset="0"/>
              <a:cs typeface="Times New Roman" panose="02020603050405020304" pitchFamily="18" charset="0"/>
            </a:endParaRPr>
          </a:p>
        </p:txBody>
      </p:sp>
      <p:pic>
        <p:nvPicPr>
          <p:cNvPr id="176" name="Google Shape;176;p20"/>
          <p:cNvPicPr preferRelativeResize="0"/>
          <p:nvPr/>
        </p:nvPicPr>
        <p:blipFill>
          <a:blip r:embed="rId3">
            <a:alphaModFix/>
          </a:blip>
          <a:stretch>
            <a:fillRect/>
          </a:stretch>
        </p:blipFill>
        <p:spPr>
          <a:xfrm>
            <a:off x="4115913" y="1294481"/>
            <a:ext cx="4528650" cy="2807904"/>
          </a:xfrm>
          <a:prstGeom prst="rect">
            <a:avLst/>
          </a:prstGeom>
          <a:noFill/>
          <a:ln w="9525" cap="flat" cmpd="sng">
            <a:solidFill>
              <a:schemeClr val="lt1"/>
            </a:solidFill>
            <a:prstDash val="solid"/>
            <a:round/>
            <a:headEnd type="none" w="sm" len="sm"/>
            <a:tailEnd type="none" w="sm" len="sm"/>
          </a:ln>
        </p:spPr>
      </p:pic>
      <p:sp>
        <p:nvSpPr>
          <p:cNvPr id="177" name="Google Shape;177;p20"/>
          <p:cNvSpPr txBox="1"/>
          <p:nvPr/>
        </p:nvSpPr>
        <p:spPr>
          <a:xfrm>
            <a:off x="914393" y="421288"/>
            <a:ext cx="7315200" cy="615523"/>
          </a:xfrm>
          <a:prstGeom prst="rect">
            <a:avLst/>
          </a:prstGeom>
          <a:noFill/>
          <a:ln>
            <a:noFill/>
          </a:ln>
        </p:spPr>
        <p:txBody>
          <a:bodyPr spcFirstLastPara="1" wrap="square" lIns="91425" tIns="91425" rIns="91425" bIns="91425" anchor="t" anchorCtr="0">
            <a:spAutoFit/>
          </a:bodyPr>
          <a:lstStyle/>
          <a:p>
            <a:pPr marL="63500" lvl="0" algn="l" rtl="0">
              <a:spcBef>
                <a:spcPts val="0"/>
              </a:spcBef>
              <a:spcAft>
                <a:spcPts val="0"/>
              </a:spcAft>
              <a:buClr>
                <a:srgbClr val="FFFFFF"/>
              </a:buClr>
              <a:buSzPts val="2600"/>
            </a:pPr>
            <a:r>
              <a:rPr lang="en" sz="2800" b="1" u="sng" dirty="0">
                <a:solidFill>
                  <a:srgbClr val="FFFFFF"/>
                </a:solidFill>
                <a:latin typeface="Times New Roman"/>
                <a:ea typeface="Times New Roman"/>
                <a:cs typeface="Times New Roman"/>
                <a:sym typeface="Times New Roman"/>
              </a:rPr>
              <a:t>Solvency ratio</a:t>
            </a:r>
            <a:endParaRPr sz="2800" b="1" u="sng" dirty="0">
              <a:solidFill>
                <a:srgbClr val="FFFFFF"/>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2024</Words>
  <Application>Microsoft Office PowerPoint</Application>
  <PresentationFormat>On-screen Show (16:9)</PresentationFormat>
  <Paragraphs>78</Paragraphs>
  <Slides>18</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Baskerville Old Face</vt:lpstr>
      <vt:lpstr>Lato</vt:lpstr>
      <vt:lpstr>Montserrat</vt:lpstr>
      <vt:lpstr>Times New Roman</vt:lpstr>
      <vt:lpstr>Focus</vt:lpstr>
      <vt:lpstr>HDFC Life Insurance Co. Ltd.</vt:lpstr>
      <vt:lpstr>Introduction</vt:lpstr>
      <vt:lpstr>Introduction</vt:lpstr>
      <vt:lpstr>Comparison with peers:</vt:lpstr>
      <vt:lpstr>Rivalries </vt:lpstr>
      <vt:lpstr>Claim : Application for reimbursement of insurance from company.  Claim available for processing : pending claims from past year + new claims this year. Claim settlement : Approval of claims by company and paying off the due amount. Claim rejection : Rejection of application due to some mistake, incomplete documentation or some technical reasons; before processing. Claim repudiation : The concerned event is not listed in company's liabilities, and hence application is processed but not approved.</vt:lpstr>
      <vt:lpstr> Solvency ratio : Extent to which the assets can be used to pay future dividends, without other revenues. According to standards, this ratio must be greater than 1.5.   Claim settlement ratio : Percentage of claims settled out of total available claims for processing. Higher the ratio, better the company. </vt:lpstr>
      <vt:lpstr> Claim repudiation ratio : Percentage of claims repudiated from total no of claims. Lower the ratio, better the company.  Claim rejection ratio : Percentage of claims rejected by company, from total processed claims. This ratio should also be lower.  Claim settlement ratio(in terms of amt) : Percentage of amount paid from total claimed amount. For big companies, this is more important than CSR. </vt:lpstr>
      <vt:lpstr>PowerPoint Presentation</vt:lpstr>
      <vt:lpstr>PowerPoint Presentation</vt:lpstr>
      <vt:lpstr>Claim settlement ratio :  Percentage of claims settled out of available  claims to process, is known as claim settlement ratio. This ratio is calculated in two ways: in terms of policies or in terms of premium paid. In both cases, as high the ratio will be, the company is more trustworthy of paying you the insured amount.             From the graphs, it is evident that HDFC Life is very keen on settling the claims. It stands 2nd among 23 companies, in terms of claim settlement ratio.  </vt:lpstr>
      <vt:lpstr>Claim Repudiation Ratio : Some claims are found out to be invalid after processing, i.e. the event that caused the death of the individual isn’t a company’s liability.  Such claims are said to be Repudiated claims. There is another term, called Rejected claims, which refers to invalid applications which were not processed due to incomplete documentation or mistakes in application or any other technical errors in the filed application.          Both these numbers should be smaller, if a company is to be classified as a good company. As it can be seen from graph, HDFC Life has lowest claim repudiation ratio. </vt:lpstr>
      <vt:lpstr>Future Predictions…</vt:lpstr>
      <vt:lpstr>Future Predictions Contd.</vt:lpstr>
      <vt:lpstr>The COVID-19 IMPACT!!</vt:lpstr>
      <vt:lpstr>Management Performance!!...</vt:lpstr>
      <vt:lpstr>Management Performance!!... Contd.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HDFC Life Insurance Co. Ltd.</dc:title>
  <cp:lastModifiedBy>Karamjeet Singh</cp:lastModifiedBy>
  <cp:revision>13</cp:revision>
  <dcterms:modified xsi:type="dcterms:W3CDTF">2022-07-21T10:37:07Z</dcterms:modified>
</cp:coreProperties>
</file>