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60" r:id="rId5"/>
    <p:sldId id="259" r:id="rId6"/>
    <p:sldId id="261" r:id="rId7"/>
    <p:sldId id="289" r:id="rId8"/>
    <p:sldId id="263" r:id="rId9"/>
    <p:sldId id="294" r:id="rId10"/>
    <p:sldId id="264" r:id="rId11"/>
    <p:sldId id="269" r:id="rId12"/>
    <p:sldId id="268" r:id="rId13"/>
    <p:sldId id="270" r:id="rId14"/>
    <p:sldId id="295" r:id="rId15"/>
    <p:sldId id="271" r:id="rId16"/>
    <p:sldId id="273" r:id="rId17"/>
    <p:sldId id="296" r:id="rId18"/>
    <p:sldId id="276" r:id="rId19"/>
    <p:sldId id="266" r:id="rId20"/>
    <p:sldId id="275" r:id="rId21"/>
    <p:sldId id="297" r:id="rId22"/>
    <p:sldId id="277" r:id="rId23"/>
    <p:sldId id="280" r:id="rId24"/>
    <p:sldId id="284" r:id="rId25"/>
    <p:sldId id="285" r:id="rId26"/>
    <p:sldId id="286" r:id="rId27"/>
    <p:sldId id="287"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kan esshaghi" initials="ae" lastIdx="1" clrIdx="0">
    <p:extLst>
      <p:ext uri="{19B8F6BF-5375-455C-9EA6-DF929625EA0E}">
        <p15:presenceInfo xmlns:p15="http://schemas.microsoft.com/office/powerpoint/2012/main" userId="b2d1520e536677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0B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43114F-DEFA-42C1-9C96-4DE63CC6113C}" type="doc">
      <dgm:prSet loTypeId="urn:microsoft.com/office/officeart/2008/layout/AlternatingHexagons" loCatId="list" qsTypeId="urn:microsoft.com/office/officeart/2005/8/quickstyle/3d1" qsCatId="3D" csTypeId="urn:microsoft.com/office/officeart/2005/8/colors/colorful1" csCatId="colorful" phldr="1"/>
      <dgm:spPr/>
      <dgm:t>
        <a:bodyPr/>
        <a:lstStyle/>
        <a:p>
          <a:endParaRPr lang="en-IN"/>
        </a:p>
      </dgm:t>
    </dgm:pt>
    <dgm:pt modelId="{409C2185-9AC6-4911-924A-298930DE86CF}">
      <dgm:prSet phldrT="[Text]" custT="1"/>
      <dgm:spPr>
        <a:solidFill>
          <a:srgbClr val="FFC000"/>
        </a:solidFill>
      </dgm:spPr>
      <dgm:t>
        <a:bodyPr/>
        <a:lstStyle/>
        <a:p>
          <a:r>
            <a:rPr lang="en-US" sz="1200" b="1" dirty="0">
              <a:solidFill>
                <a:schemeClr val="tx1"/>
              </a:solidFill>
              <a:latin typeface="Times New Roman" panose="02020603050405020304" pitchFamily="18" charset="0"/>
              <a:cs typeface="Times New Roman" panose="02020603050405020304" pitchFamily="18" charset="0"/>
            </a:rPr>
            <a:t>Premium Package</a:t>
          </a:r>
          <a:endParaRPr lang="en-IN" sz="1200" dirty="0">
            <a:solidFill>
              <a:schemeClr val="tx1"/>
            </a:solidFill>
          </a:endParaRPr>
        </a:p>
      </dgm:t>
    </dgm:pt>
    <dgm:pt modelId="{7A6AE526-0B10-4CBE-8CFE-8D6BF576F296}" type="parTrans" cxnId="{E4D50B10-3A94-487E-B8B2-9970E0A21BA5}">
      <dgm:prSet/>
      <dgm:spPr/>
      <dgm:t>
        <a:bodyPr/>
        <a:lstStyle/>
        <a:p>
          <a:endParaRPr lang="en-IN"/>
        </a:p>
      </dgm:t>
    </dgm:pt>
    <dgm:pt modelId="{9D194389-A181-47BA-AEFC-57B9763092BC}" type="sibTrans" cxnId="{E4D50B10-3A94-487E-B8B2-9970E0A21BA5}">
      <dgm:prSet/>
      <dgm:spPr>
        <a:solidFill>
          <a:srgbClr val="FF0000"/>
        </a:solidFill>
      </dgm:spPr>
      <dgm:t>
        <a:bodyPr/>
        <a:lstStyle/>
        <a:p>
          <a:endParaRPr lang="en-IN" dirty="0"/>
        </a:p>
      </dgm:t>
    </dgm:pt>
    <dgm:pt modelId="{14952939-24B0-45E2-A899-BD9632BA6C55}">
      <dgm:prSet phldrT="[Text]"/>
      <dgm:spPr/>
      <dgm:t>
        <a:bodyPr/>
        <a:lstStyle/>
        <a:p>
          <a:pPr>
            <a:buFont typeface="Arial" panose="020B0604020202020204" pitchFamily="34" charset="0"/>
            <a:buChar char="•"/>
          </a:pPr>
          <a:endParaRPr lang="en-IN" dirty="0"/>
        </a:p>
      </dgm:t>
    </dgm:pt>
    <dgm:pt modelId="{C9211635-7F9A-4929-AAF5-33BD80DA068B}" type="parTrans" cxnId="{504D5BD2-9836-4B7D-BA99-2B0454833F47}">
      <dgm:prSet/>
      <dgm:spPr/>
      <dgm:t>
        <a:bodyPr/>
        <a:lstStyle/>
        <a:p>
          <a:endParaRPr lang="en-IN"/>
        </a:p>
      </dgm:t>
    </dgm:pt>
    <dgm:pt modelId="{CEF468BE-F739-4B4E-AA57-8807EEBBE82F}" type="sibTrans" cxnId="{504D5BD2-9836-4B7D-BA99-2B0454833F47}">
      <dgm:prSet/>
      <dgm:spPr/>
      <dgm:t>
        <a:bodyPr/>
        <a:lstStyle/>
        <a:p>
          <a:endParaRPr lang="en-IN"/>
        </a:p>
      </dgm:t>
    </dgm:pt>
    <dgm:pt modelId="{207860DD-EC87-4CB5-843E-477B5A6D48D5}">
      <dgm:prSet phldrT="[Text]"/>
      <dgm:spPr>
        <a:solidFill>
          <a:srgbClr val="0070C0"/>
        </a:solidFill>
      </dgm:spPr>
      <dgm:t>
        <a:bodyPr/>
        <a:lstStyle/>
        <a:p>
          <a:r>
            <a:rPr lang="en-US" b="1" dirty="0">
              <a:solidFill>
                <a:schemeClr val="tx1"/>
              </a:solidFill>
              <a:latin typeface="Times New Roman" panose="02020603050405020304" pitchFamily="18" charset="0"/>
              <a:cs typeface="Times New Roman" panose="02020603050405020304" pitchFamily="18" charset="0"/>
            </a:rPr>
            <a:t>Standard Package</a:t>
          </a:r>
          <a:endParaRPr lang="en-IN" dirty="0">
            <a:solidFill>
              <a:schemeClr val="tx1"/>
            </a:solidFill>
          </a:endParaRPr>
        </a:p>
      </dgm:t>
    </dgm:pt>
    <dgm:pt modelId="{585A7F15-46EB-4026-8A0B-BB662D724216}" type="parTrans" cxnId="{858AF828-EC07-432D-A55C-964EA058932E}">
      <dgm:prSet/>
      <dgm:spPr/>
      <dgm:t>
        <a:bodyPr/>
        <a:lstStyle/>
        <a:p>
          <a:endParaRPr lang="en-IN"/>
        </a:p>
      </dgm:t>
    </dgm:pt>
    <dgm:pt modelId="{1DE8E4D1-2144-4D92-94E3-F768A491FEC9}" type="sibTrans" cxnId="{858AF828-EC07-432D-A55C-964EA058932E}">
      <dgm:prSet/>
      <dgm:spPr>
        <a:solidFill>
          <a:srgbClr val="7030A0"/>
        </a:solidFill>
      </dgm:spPr>
      <dgm:t>
        <a:bodyPr/>
        <a:lstStyle/>
        <a:p>
          <a:r>
            <a:rPr lang="en-IN" dirty="0"/>
            <a:t>Money Waiver Package</a:t>
          </a:r>
        </a:p>
      </dgm:t>
    </dgm:pt>
    <dgm:pt modelId="{5D896160-4B87-4A70-B3BC-FD8462EFA75D}">
      <dgm:prSet phldrT="[Text]"/>
      <dgm:spPr/>
      <dgm:t>
        <a:bodyPr/>
        <a:lstStyle/>
        <a:p>
          <a:endParaRPr lang="en-IN" dirty="0"/>
        </a:p>
      </dgm:t>
    </dgm:pt>
    <dgm:pt modelId="{5C4A431B-6201-4C1C-9F57-FAA242541A12}" type="parTrans" cxnId="{5132A165-F102-4361-A59B-37525EFCA205}">
      <dgm:prSet/>
      <dgm:spPr/>
      <dgm:t>
        <a:bodyPr/>
        <a:lstStyle/>
        <a:p>
          <a:endParaRPr lang="en-IN"/>
        </a:p>
      </dgm:t>
    </dgm:pt>
    <dgm:pt modelId="{D4381D45-37B8-4CD7-9468-21F2DDF5F1C8}" type="sibTrans" cxnId="{5132A165-F102-4361-A59B-37525EFCA205}">
      <dgm:prSet/>
      <dgm:spPr/>
      <dgm:t>
        <a:bodyPr/>
        <a:lstStyle/>
        <a:p>
          <a:endParaRPr lang="en-IN"/>
        </a:p>
      </dgm:t>
    </dgm:pt>
    <dgm:pt modelId="{28F31CA2-BCC7-4A54-903C-28FFF6F3E458}">
      <dgm:prSet phldrT="[Text]"/>
      <dgm:spPr>
        <a:solidFill>
          <a:srgbClr val="FF0000"/>
        </a:solidFill>
      </dgm:spPr>
      <dgm:t>
        <a:bodyPr/>
        <a:lstStyle/>
        <a:p>
          <a:pPr>
            <a:buClr>
              <a:schemeClr val="dk1"/>
            </a:buClr>
            <a:buSzPts val="2250"/>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Basic Package</a:t>
          </a:r>
          <a:endParaRPr lang="en-IN" dirty="0">
            <a:solidFill>
              <a:schemeClr val="tx1"/>
            </a:solidFill>
          </a:endParaRPr>
        </a:p>
      </dgm:t>
    </dgm:pt>
    <dgm:pt modelId="{98D6CD09-6BE3-4715-A2F8-0784B3FE4202}" type="parTrans" cxnId="{BF9B6C2D-F41C-4DB5-BE31-D8BA832EEE05}">
      <dgm:prSet/>
      <dgm:spPr/>
      <dgm:t>
        <a:bodyPr/>
        <a:lstStyle/>
        <a:p>
          <a:endParaRPr lang="en-IN"/>
        </a:p>
      </dgm:t>
    </dgm:pt>
    <dgm:pt modelId="{3C86141C-5787-42AB-855A-047B5961D0E0}" type="sibTrans" cxnId="{BF9B6C2D-F41C-4DB5-BE31-D8BA832EEE05}">
      <dgm:prSet/>
      <dgm:spPr>
        <a:solidFill>
          <a:srgbClr val="00B050"/>
        </a:solidFill>
      </dgm:spPr>
      <dgm:t>
        <a:bodyPr/>
        <a:lstStyle/>
        <a:p>
          <a:endParaRPr lang="en-IN"/>
        </a:p>
      </dgm:t>
    </dgm:pt>
    <dgm:pt modelId="{ACD0978A-1C29-46AC-8904-11B64C5B8120}">
      <dgm:prSet phldrT="[Text]"/>
      <dgm:spPr/>
      <dgm:t>
        <a:bodyPr/>
        <a:lstStyle/>
        <a:p>
          <a:endParaRPr lang="en-IN" dirty="0"/>
        </a:p>
      </dgm:t>
    </dgm:pt>
    <dgm:pt modelId="{83C9CD5A-68F8-4FFF-B5CB-C87863ACBD32}" type="parTrans" cxnId="{46D4550B-C11E-4466-B751-6B8EA43D6481}">
      <dgm:prSet/>
      <dgm:spPr/>
      <dgm:t>
        <a:bodyPr/>
        <a:lstStyle/>
        <a:p>
          <a:endParaRPr lang="en-IN"/>
        </a:p>
      </dgm:t>
    </dgm:pt>
    <dgm:pt modelId="{DFC761A0-01C6-4A22-AD5C-EEF9DA6DB9C5}" type="sibTrans" cxnId="{46D4550B-C11E-4466-B751-6B8EA43D6481}">
      <dgm:prSet/>
      <dgm:spPr/>
      <dgm:t>
        <a:bodyPr/>
        <a:lstStyle/>
        <a:p>
          <a:endParaRPr lang="en-IN"/>
        </a:p>
      </dgm:t>
    </dgm:pt>
    <dgm:pt modelId="{1B4802BB-C7D1-4C3B-A6B6-CBE15077F2F0}">
      <dgm:prSet/>
      <dgm:spPr>
        <a:solidFill>
          <a:srgbClr val="7030A0"/>
        </a:solidFill>
      </dgm:spPr>
      <dgm:t>
        <a:bodyPr/>
        <a:lstStyle/>
        <a:p>
          <a:r>
            <a:rPr lang="en-IN"/>
            <a:t>Free Version </a:t>
          </a:r>
          <a:endParaRPr lang="en-IN" dirty="0"/>
        </a:p>
      </dgm:t>
    </dgm:pt>
    <dgm:pt modelId="{2AB12DFE-E6F3-4C90-84BB-14AD25D38F6C}" type="parTrans" cxnId="{B9BDD69C-ED65-4BB1-820C-6D13D66A3897}">
      <dgm:prSet/>
      <dgm:spPr/>
      <dgm:t>
        <a:bodyPr/>
        <a:lstStyle/>
        <a:p>
          <a:endParaRPr lang="en-IN"/>
        </a:p>
      </dgm:t>
    </dgm:pt>
    <dgm:pt modelId="{D9B5B510-6E98-4EE0-A1DD-C1D4C682C74A}" type="sibTrans" cxnId="{B9BDD69C-ED65-4BB1-820C-6D13D66A3897}">
      <dgm:prSet/>
      <dgm:spPr>
        <a:solidFill>
          <a:srgbClr val="7030A0"/>
        </a:solidFill>
      </dgm:spPr>
      <dgm:t>
        <a:bodyPr/>
        <a:lstStyle/>
        <a:p>
          <a:pPr>
            <a:buFont typeface="Arial" panose="020B0604020202020204" pitchFamily="34" charset="0"/>
            <a:buChar char="•"/>
          </a:pPr>
          <a:r>
            <a:rPr lang="en-IN" dirty="0"/>
            <a:t>Customised Package</a:t>
          </a:r>
        </a:p>
      </dgm:t>
    </dgm:pt>
    <dgm:pt modelId="{2F116225-3746-460E-8866-31346F2E6732}" type="pres">
      <dgm:prSet presAssocID="{8B43114F-DEFA-42C1-9C96-4DE63CC6113C}" presName="Name0" presStyleCnt="0">
        <dgm:presLayoutVars>
          <dgm:chMax/>
          <dgm:chPref/>
          <dgm:dir/>
          <dgm:animLvl val="lvl"/>
        </dgm:presLayoutVars>
      </dgm:prSet>
      <dgm:spPr/>
    </dgm:pt>
    <dgm:pt modelId="{E49FCCCB-3DFC-433F-BD55-6C0E123BD9F7}" type="pres">
      <dgm:prSet presAssocID="{409C2185-9AC6-4911-924A-298930DE86CF}" presName="composite" presStyleCnt="0"/>
      <dgm:spPr/>
    </dgm:pt>
    <dgm:pt modelId="{5F72EDB7-EF0E-4D90-A3BC-E49DA2AF2D45}" type="pres">
      <dgm:prSet presAssocID="{409C2185-9AC6-4911-924A-298930DE86CF}" presName="Parent1" presStyleLbl="node1" presStyleIdx="0" presStyleCnt="8">
        <dgm:presLayoutVars>
          <dgm:chMax val="1"/>
          <dgm:chPref val="1"/>
          <dgm:bulletEnabled val="1"/>
        </dgm:presLayoutVars>
      </dgm:prSet>
      <dgm:spPr/>
    </dgm:pt>
    <dgm:pt modelId="{1AD84B2B-8693-4B6C-973D-5D31DDEE08AB}" type="pres">
      <dgm:prSet presAssocID="{409C2185-9AC6-4911-924A-298930DE86CF}" presName="Childtext1" presStyleLbl="revTx" presStyleIdx="0" presStyleCnt="4">
        <dgm:presLayoutVars>
          <dgm:chMax val="0"/>
          <dgm:chPref val="0"/>
          <dgm:bulletEnabled val="1"/>
        </dgm:presLayoutVars>
      </dgm:prSet>
      <dgm:spPr/>
    </dgm:pt>
    <dgm:pt modelId="{257A1ADA-E351-4AD6-9CEB-91FA7C4D489D}" type="pres">
      <dgm:prSet presAssocID="{409C2185-9AC6-4911-924A-298930DE86CF}" presName="BalanceSpacing" presStyleCnt="0"/>
      <dgm:spPr/>
    </dgm:pt>
    <dgm:pt modelId="{1FD9E75A-CA6F-4205-A63E-C01C3A356695}" type="pres">
      <dgm:prSet presAssocID="{409C2185-9AC6-4911-924A-298930DE86CF}" presName="BalanceSpacing1" presStyleCnt="0"/>
      <dgm:spPr/>
    </dgm:pt>
    <dgm:pt modelId="{91A0D4C0-F3E5-40EC-BA90-1D6D43236442}" type="pres">
      <dgm:prSet presAssocID="{9D194389-A181-47BA-AEFC-57B9763092BC}" presName="Accent1Text" presStyleLbl="node1" presStyleIdx="1" presStyleCnt="8"/>
      <dgm:spPr/>
    </dgm:pt>
    <dgm:pt modelId="{4C1606F3-E356-4DED-A059-86D9C703D541}" type="pres">
      <dgm:prSet presAssocID="{9D194389-A181-47BA-AEFC-57B9763092BC}" presName="spaceBetweenRectangles" presStyleCnt="0"/>
      <dgm:spPr/>
    </dgm:pt>
    <dgm:pt modelId="{4065CA59-5CEB-4F4A-938C-C1B1D8511558}" type="pres">
      <dgm:prSet presAssocID="{1B4802BB-C7D1-4C3B-A6B6-CBE15077F2F0}" presName="composite" presStyleCnt="0"/>
      <dgm:spPr/>
    </dgm:pt>
    <dgm:pt modelId="{C2FD9868-A377-4B56-B737-CEFCE7D1DA5C}" type="pres">
      <dgm:prSet presAssocID="{1B4802BB-C7D1-4C3B-A6B6-CBE15077F2F0}" presName="Parent1" presStyleLbl="node1" presStyleIdx="2" presStyleCnt="8" custLinFactX="7194" custLinFactY="62502" custLinFactNeighborX="100000" custLinFactNeighborY="100000">
        <dgm:presLayoutVars>
          <dgm:chMax val="1"/>
          <dgm:chPref val="1"/>
          <dgm:bulletEnabled val="1"/>
        </dgm:presLayoutVars>
      </dgm:prSet>
      <dgm:spPr/>
    </dgm:pt>
    <dgm:pt modelId="{114E165B-858D-44BE-94ED-67E6FA4F92D8}" type="pres">
      <dgm:prSet presAssocID="{1B4802BB-C7D1-4C3B-A6B6-CBE15077F2F0}" presName="Childtext1" presStyleLbl="revTx" presStyleIdx="1" presStyleCnt="4">
        <dgm:presLayoutVars>
          <dgm:chMax val="0"/>
          <dgm:chPref val="0"/>
          <dgm:bulletEnabled val="1"/>
        </dgm:presLayoutVars>
      </dgm:prSet>
      <dgm:spPr/>
    </dgm:pt>
    <dgm:pt modelId="{DA0A3E6D-EC59-422F-918B-25DC37856010}" type="pres">
      <dgm:prSet presAssocID="{1B4802BB-C7D1-4C3B-A6B6-CBE15077F2F0}" presName="BalanceSpacing" presStyleCnt="0"/>
      <dgm:spPr/>
    </dgm:pt>
    <dgm:pt modelId="{B090F61D-0890-44C8-A956-F9C05BE5854E}" type="pres">
      <dgm:prSet presAssocID="{1B4802BB-C7D1-4C3B-A6B6-CBE15077F2F0}" presName="BalanceSpacing1" presStyleCnt="0"/>
      <dgm:spPr/>
    </dgm:pt>
    <dgm:pt modelId="{DCD957F2-F6EC-4EF2-B118-3B985602A997}" type="pres">
      <dgm:prSet presAssocID="{D9B5B510-6E98-4EE0-A1DD-C1D4C682C74A}" presName="Accent1Text" presStyleLbl="node1" presStyleIdx="3" presStyleCnt="8"/>
      <dgm:spPr/>
    </dgm:pt>
    <dgm:pt modelId="{3D7B2CAE-0F5C-4538-8A66-7FCEFD1C0E98}" type="pres">
      <dgm:prSet presAssocID="{D9B5B510-6E98-4EE0-A1DD-C1D4C682C74A}" presName="spaceBetweenRectangles" presStyleCnt="0"/>
      <dgm:spPr/>
    </dgm:pt>
    <dgm:pt modelId="{82E4C4D0-9331-4108-A508-31FFDA2A983F}" type="pres">
      <dgm:prSet presAssocID="{207860DD-EC87-4CB5-843E-477B5A6D48D5}" presName="composite" presStyleCnt="0"/>
      <dgm:spPr/>
    </dgm:pt>
    <dgm:pt modelId="{205A2BBB-CD68-453E-8AAF-C79A9804E40D}" type="pres">
      <dgm:prSet presAssocID="{207860DD-EC87-4CB5-843E-477B5A6D48D5}" presName="Parent1" presStyleLbl="node1" presStyleIdx="4" presStyleCnt="8" custLinFactNeighborX="-53596" custLinFactNeighborY="-83646">
        <dgm:presLayoutVars>
          <dgm:chMax val="1"/>
          <dgm:chPref val="1"/>
          <dgm:bulletEnabled val="1"/>
        </dgm:presLayoutVars>
      </dgm:prSet>
      <dgm:spPr/>
    </dgm:pt>
    <dgm:pt modelId="{F74B23A7-8E88-4B42-A92D-B02AF5A58EEA}" type="pres">
      <dgm:prSet presAssocID="{207860DD-EC87-4CB5-843E-477B5A6D48D5}" presName="Childtext1" presStyleLbl="revTx" presStyleIdx="2" presStyleCnt="4">
        <dgm:presLayoutVars>
          <dgm:chMax val="0"/>
          <dgm:chPref val="0"/>
          <dgm:bulletEnabled val="1"/>
        </dgm:presLayoutVars>
      </dgm:prSet>
      <dgm:spPr/>
    </dgm:pt>
    <dgm:pt modelId="{BEAECBA9-B708-403E-BA7E-C500D515E5A6}" type="pres">
      <dgm:prSet presAssocID="{207860DD-EC87-4CB5-843E-477B5A6D48D5}" presName="BalanceSpacing" presStyleCnt="0"/>
      <dgm:spPr/>
    </dgm:pt>
    <dgm:pt modelId="{786EE307-F0AE-4460-BE35-61B0CE00AD05}" type="pres">
      <dgm:prSet presAssocID="{207860DD-EC87-4CB5-843E-477B5A6D48D5}" presName="BalanceSpacing1" presStyleCnt="0"/>
      <dgm:spPr/>
    </dgm:pt>
    <dgm:pt modelId="{55B29B20-0207-49F3-8650-2DCEE5344722}" type="pres">
      <dgm:prSet presAssocID="{1DE8E4D1-2144-4D92-94E3-F768A491FEC9}" presName="Accent1Text" presStyleLbl="node1" presStyleIdx="5" presStyleCnt="8"/>
      <dgm:spPr/>
    </dgm:pt>
    <dgm:pt modelId="{4C9AE50C-BDDA-4FEB-9184-94557A2919E5}" type="pres">
      <dgm:prSet presAssocID="{1DE8E4D1-2144-4D92-94E3-F768A491FEC9}" presName="spaceBetweenRectangles" presStyleCnt="0"/>
      <dgm:spPr/>
    </dgm:pt>
    <dgm:pt modelId="{76A796F0-A7E3-4E24-AFC6-03D26E8DAC06}" type="pres">
      <dgm:prSet presAssocID="{28F31CA2-BCC7-4A54-903C-28FFF6F3E458}" presName="composite" presStyleCnt="0"/>
      <dgm:spPr/>
    </dgm:pt>
    <dgm:pt modelId="{6583FF43-77B0-4922-92B7-A5615DFEDCDF}" type="pres">
      <dgm:prSet presAssocID="{28F31CA2-BCC7-4A54-903C-28FFF6F3E458}" presName="Parent1" presStyleLbl="node1" presStyleIdx="6" presStyleCnt="8" custLinFactNeighborX="53597" custLinFactNeighborY="-85117">
        <dgm:presLayoutVars>
          <dgm:chMax val="1"/>
          <dgm:chPref val="1"/>
          <dgm:bulletEnabled val="1"/>
        </dgm:presLayoutVars>
      </dgm:prSet>
      <dgm:spPr/>
    </dgm:pt>
    <dgm:pt modelId="{0D881C7C-3092-483C-8908-CD4C038928E5}" type="pres">
      <dgm:prSet presAssocID="{28F31CA2-BCC7-4A54-903C-28FFF6F3E458}" presName="Childtext1" presStyleLbl="revTx" presStyleIdx="3" presStyleCnt="4">
        <dgm:presLayoutVars>
          <dgm:chMax val="0"/>
          <dgm:chPref val="0"/>
          <dgm:bulletEnabled val="1"/>
        </dgm:presLayoutVars>
      </dgm:prSet>
      <dgm:spPr/>
    </dgm:pt>
    <dgm:pt modelId="{CACDCD68-731A-4E2E-8097-9941D864FE6A}" type="pres">
      <dgm:prSet presAssocID="{28F31CA2-BCC7-4A54-903C-28FFF6F3E458}" presName="BalanceSpacing" presStyleCnt="0"/>
      <dgm:spPr/>
    </dgm:pt>
    <dgm:pt modelId="{25F55570-6E13-4F89-9495-E0E8786C8375}" type="pres">
      <dgm:prSet presAssocID="{28F31CA2-BCC7-4A54-903C-28FFF6F3E458}" presName="BalanceSpacing1" presStyleCnt="0"/>
      <dgm:spPr/>
    </dgm:pt>
    <dgm:pt modelId="{BB26B56B-48E6-448A-8501-CEDE3EF42FD2}" type="pres">
      <dgm:prSet presAssocID="{3C86141C-5787-42AB-855A-047B5961D0E0}" presName="Accent1Text" presStyleLbl="node1" presStyleIdx="7" presStyleCnt="8" custLinFactX="-8895" custLinFactNeighborX="-100000" custLinFactNeighborY="174"/>
      <dgm:spPr/>
    </dgm:pt>
  </dgm:ptLst>
  <dgm:cxnLst>
    <dgm:cxn modelId="{4326730A-5140-47D0-9C31-E2E7AFC71CF9}" type="presOf" srcId="{D9B5B510-6E98-4EE0-A1DD-C1D4C682C74A}" destId="{DCD957F2-F6EC-4EF2-B118-3B985602A997}" srcOrd="0" destOrd="0" presId="urn:microsoft.com/office/officeart/2008/layout/AlternatingHexagons"/>
    <dgm:cxn modelId="{80417D0A-E020-4609-AAA5-97ECC3F69182}" type="presOf" srcId="{1B4802BB-C7D1-4C3B-A6B6-CBE15077F2F0}" destId="{C2FD9868-A377-4B56-B737-CEFCE7D1DA5C}" srcOrd="0" destOrd="0" presId="urn:microsoft.com/office/officeart/2008/layout/AlternatingHexagons"/>
    <dgm:cxn modelId="{46D4550B-C11E-4466-B751-6B8EA43D6481}" srcId="{28F31CA2-BCC7-4A54-903C-28FFF6F3E458}" destId="{ACD0978A-1C29-46AC-8904-11B64C5B8120}" srcOrd="0" destOrd="0" parTransId="{83C9CD5A-68F8-4FFF-B5CB-C87863ACBD32}" sibTransId="{DFC761A0-01C6-4A22-AD5C-EEF9DA6DB9C5}"/>
    <dgm:cxn modelId="{E4D50B10-3A94-487E-B8B2-9970E0A21BA5}" srcId="{8B43114F-DEFA-42C1-9C96-4DE63CC6113C}" destId="{409C2185-9AC6-4911-924A-298930DE86CF}" srcOrd="0" destOrd="0" parTransId="{7A6AE526-0B10-4CBE-8CFE-8D6BF576F296}" sibTransId="{9D194389-A181-47BA-AEFC-57B9763092BC}"/>
    <dgm:cxn modelId="{858AF828-EC07-432D-A55C-964EA058932E}" srcId="{8B43114F-DEFA-42C1-9C96-4DE63CC6113C}" destId="{207860DD-EC87-4CB5-843E-477B5A6D48D5}" srcOrd="2" destOrd="0" parTransId="{585A7F15-46EB-4026-8A0B-BB662D724216}" sibTransId="{1DE8E4D1-2144-4D92-94E3-F768A491FEC9}"/>
    <dgm:cxn modelId="{BF9B6C2D-F41C-4DB5-BE31-D8BA832EEE05}" srcId="{8B43114F-DEFA-42C1-9C96-4DE63CC6113C}" destId="{28F31CA2-BCC7-4A54-903C-28FFF6F3E458}" srcOrd="3" destOrd="0" parTransId="{98D6CD09-6BE3-4715-A2F8-0784B3FE4202}" sibTransId="{3C86141C-5787-42AB-855A-047B5961D0E0}"/>
    <dgm:cxn modelId="{73DCF42E-287C-493C-9D19-73E4A7D44289}" type="presOf" srcId="{14952939-24B0-45E2-A899-BD9632BA6C55}" destId="{1AD84B2B-8693-4B6C-973D-5D31DDEE08AB}" srcOrd="0" destOrd="0" presId="urn:microsoft.com/office/officeart/2008/layout/AlternatingHexagons"/>
    <dgm:cxn modelId="{5132A165-F102-4361-A59B-37525EFCA205}" srcId="{207860DD-EC87-4CB5-843E-477B5A6D48D5}" destId="{5D896160-4B87-4A70-B3BC-FD8462EFA75D}" srcOrd="0" destOrd="0" parTransId="{5C4A431B-6201-4C1C-9F57-FAA242541A12}" sibTransId="{D4381D45-37B8-4CD7-9468-21F2DDF5F1C8}"/>
    <dgm:cxn modelId="{C63E5C66-9AC3-4180-8D84-C3A7FDF842DD}" type="presOf" srcId="{5D896160-4B87-4A70-B3BC-FD8462EFA75D}" destId="{F74B23A7-8E88-4B42-A92D-B02AF5A58EEA}" srcOrd="0" destOrd="0" presId="urn:microsoft.com/office/officeart/2008/layout/AlternatingHexagons"/>
    <dgm:cxn modelId="{02C8364A-4CE7-4B90-ACCD-5F16E8EBA430}" type="presOf" srcId="{207860DD-EC87-4CB5-843E-477B5A6D48D5}" destId="{205A2BBB-CD68-453E-8AAF-C79A9804E40D}" srcOrd="0" destOrd="0" presId="urn:microsoft.com/office/officeart/2008/layout/AlternatingHexagons"/>
    <dgm:cxn modelId="{B1FFC94F-B057-4F91-A0DC-3D9115B7A737}" type="presOf" srcId="{1DE8E4D1-2144-4D92-94E3-F768A491FEC9}" destId="{55B29B20-0207-49F3-8650-2DCEE5344722}" srcOrd="0" destOrd="0" presId="urn:microsoft.com/office/officeart/2008/layout/AlternatingHexagons"/>
    <dgm:cxn modelId="{B9BDD69C-ED65-4BB1-820C-6D13D66A3897}" srcId="{8B43114F-DEFA-42C1-9C96-4DE63CC6113C}" destId="{1B4802BB-C7D1-4C3B-A6B6-CBE15077F2F0}" srcOrd="1" destOrd="0" parTransId="{2AB12DFE-E6F3-4C90-84BB-14AD25D38F6C}" sibTransId="{D9B5B510-6E98-4EE0-A1DD-C1D4C682C74A}"/>
    <dgm:cxn modelId="{7CE317A4-9F4C-480F-8C5F-BD1EFF8BFB6B}" type="presOf" srcId="{409C2185-9AC6-4911-924A-298930DE86CF}" destId="{5F72EDB7-EF0E-4D90-A3BC-E49DA2AF2D45}" srcOrd="0" destOrd="0" presId="urn:microsoft.com/office/officeart/2008/layout/AlternatingHexagons"/>
    <dgm:cxn modelId="{CC9BB4C5-17BC-4A8A-AE1B-3840633F1AE3}" type="presOf" srcId="{9D194389-A181-47BA-AEFC-57B9763092BC}" destId="{91A0D4C0-F3E5-40EC-BA90-1D6D43236442}" srcOrd="0" destOrd="0" presId="urn:microsoft.com/office/officeart/2008/layout/AlternatingHexagons"/>
    <dgm:cxn modelId="{504D5BD2-9836-4B7D-BA99-2B0454833F47}" srcId="{409C2185-9AC6-4911-924A-298930DE86CF}" destId="{14952939-24B0-45E2-A899-BD9632BA6C55}" srcOrd="0" destOrd="0" parTransId="{C9211635-7F9A-4929-AAF5-33BD80DA068B}" sibTransId="{CEF468BE-F739-4B4E-AA57-8807EEBBE82F}"/>
    <dgm:cxn modelId="{F21C10D4-BA6D-4172-8B33-645D16075355}" type="presOf" srcId="{8B43114F-DEFA-42C1-9C96-4DE63CC6113C}" destId="{2F116225-3746-460E-8866-31346F2E6732}" srcOrd="0" destOrd="0" presId="urn:microsoft.com/office/officeart/2008/layout/AlternatingHexagons"/>
    <dgm:cxn modelId="{FD85B8D9-E5DA-4BA9-8BB9-6545F9639E6B}" type="presOf" srcId="{ACD0978A-1C29-46AC-8904-11B64C5B8120}" destId="{0D881C7C-3092-483C-8908-CD4C038928E5}" srcOrd="0" destOrd="0" presId="urn:microsoft.com/office/officeart/2008/layout/AlternatingHexagons"/>
    <dgm:cxn modelId="{8AC176E7-6124-43D6-A2B4-4A3721FCDE63}" type="presOf" srcId="{3C86141C-5787-42AB-855A-047B5961D0E0}" destId="{BB26B56B-48E6-448A-8501-CEDE3EF42FD2}" srcOrd="0" destOrd="0" presId="urn:microsoft.com/office/officeart/2008/layout/AlternatingHexagons"/>
    <dgm:cxn modelId="{227C8BFB-08DA-4C5A-B9BA-E690945C60A5}" type="presOf" srcId="{28F31CA2-BCC7-4A54-903C-28FFF6F3E458}" destId="{6583FF43-77B0-4922-92B7-A5615DFEDCDF}" srcOrd="0" destOrd="0" presId="urn:microsoft.com/office/officeart/2008/layout/AlternatingHexagons"/>
    <dgm:cxn modelId="{BA3BFAF1-85EF-41CA-95A4-1CBFE4941983}" type="presParOf" srcId="{2F116225-3746-460E-8866-31346F2E6732}" destId="{E49FCCCB-3DFC-433F-BD55-6C0E123BD9F7}" srcOrd="0" destOrd="0" presId="urn:microsoft.com/office/officeart/2008/layout/AlternatingHexagons"/>
    <dgm:cxn modelId="{56BE31B4-28B4-4969-8E48-31570C90B255}" type="presParOf" srcId="{E49FCCCB-3DFC-433F-BD55-6C0E123BD9F7}" destId="{5F72EDB7-EF0E-4D90-A3BC-E49DA2AF2D45}" srcOrd="0" destOrd="0" presId="urn:microsoft.com/office/officeart/2008/layout/AlternatingHexagons"/>
    <dgm:cxn modelId="{837E9FFB-A61B-4E67-95BA-5D2F58B92A8C}" type="presParOf" srcId="{E49FCCCB-3DFC-433F-BD55-6C0E123BD9F7}" destId="{1AD84B2B-8693-4B6C-973D-5D31DDEE08AB}" srcOrd="1" destOrd="0" presId="urn:microsoft.com/office/officeart/2008/layout/AlternatingHexagons"/>
    <dgm:cxn modelId="{B99BD1FD-2A6C-44A2-AF2E-681E5B0A174A}" type="presParOf" srcId="{E49FCCCB-3DFC-433F-BD55-6C0E123BD9F7}" destId="{257A1ADA-E351-4AD6-9CEB-91FA7C4D489D}" srcOrd="2" destOrd="0" presId="urn:microsoft.com/office/officeart/2008/layout/AlternatingHexagons"/>
    <dgm:cxn modelId="{0DC99496-9A5A-4FC2-9096-4AC72A3B20C9}" type="presParOf" srcId="{E49FCCCB-3DFC-433F-BD55-6C0E123BD9F7}" destId="{1FD9E75A-CA6F-4205-A63E-C01C3A356695}" srcOrd="3" destOrd="0" presId="urn:microsoft.com/office/officeart/2008/layout/AlternatingHexagons"/>
    <dgm:cxn modelId="{7873C15F-26A7-4CD0-84EC-DB47F26E4A3F}" type="presParOf" srcId="{E49FCCCB-3DFC-433F-BD55-6C0E123BD9F7}" destId="{91A0D4C0-F3E5-40EC-BA90-1D6D43236442}" srcOrd="4" destOrd="0" presId="urn:microsoft.com/office/officeart/2008/layout/AlternatingHexagons"/>
    <dgm:cxn modelId="{B23520FD-A4FB-48DA-A636-3315B4E676B8}" type="presParOf" srcId="{2F116225-3746-460E-8866-31346F2E6732}" destId="{4C1606F3-E356-4DED-A059-86D9C703D541}" srcOrd="1" destOrd="0" presId="urn:microsoft.com/office/officeart/2008/layout/AlternatingHexagons"/>
    <dgm:cxn modelId="{08DA4FB5-D157-47BF-8F76-52CA5F75D08E}" type="presParOf" srcId="{2F116225-3746-460E-8866-31346F2E6732}" destId="{4065CA59-5CEB-4F4A-938C-C1B1D8511558}" srcOrd="2" destOrd="0" presId="urn:microsoft.com/office/officeart/2008/layout/AlternatingHexagons"/>
    <dgm:cxn modelId="{1D6EDFF4-84A2-46E5-98B8-A0E52EDBB67B}" type="presParOf" srcId="{4065CA59-5CEB-4F4A-938C-C1B1D8511558}" destId="{C2FD9868-A377-4B56-B737-CEFCE7D1DA5C}" srcOrd="0" destOrd="0" presId="urn:microsoft.com/office/officeart/2008/layout/AlternatingHexagons"/>
    <dgm:cxn modelId="{9569CDAE-FC62-45CC-8D59-E327B30E5AF3}" type="presParOf" srcId="{4065CA59-5CEB-4F4A-938C-C1B1D8511558}" destId="{114E165B-858D-44BE-94ED-67E6FA4F92D8}" srcOrd="1" destOrd="0" presId="urn:microsoft.com/office/officeart/2008/layout/AlternatingHexagons"/>
    <dgm:cxn modelId="{25A3C920-E50A-4F38-BD6E-907669F49F60}" type="presParOf" srcId="{4065CA59-5CEB-4F4A-938C-C1B1D8511558}" destId="{DA0A3E6D-EC59-422F-918B-25DC37856010}" srcOrd="2" destOrd="0" presId="urn:microsoft.com/office/officeart/2008/layout/AlternatingHexagons"/>
    <dgm:cxn modelId="{17B856B1-BF1E-4F0F-9D1E-6F1F03E67494}" type="presParOf" srcId="{4065CA59-5CEB-4F4A-938C-C1B1D8511558}" destId="{B090F61D-0890-44C8-A956-F9C05BE5854E}" srcOrd="3" destOrd="0" presId="urn:microsoft.com/office/officeart/2008/layout/AlternatingHexagons"/>
    <dgm:cxn modelId="{9BADAC90-719C-4AD7-9E98-35B1E4656B1E}" type="presParOf" srcId="{4065CA59-5CEB-4F4A-938C-C1B1D8511558}" destId="{DCD957F2-F6EC-4EF2-B118-3B985602A997}" srcOrd="4" destOrd="0" presId="urn:microsoft.com/office/officeart/2008/layout/AlternatingHexagons"/>
    <dgm:cxn modelId="{FE878520-AF3C-46D3-B619-18C2D2D83B0A}" type="presParOf" srcId="{2F116225-3746-460E-8866-31346F2E6732}" destId="{3D7B2CAE-0F5C-4538-8A66-7FCEFD1C0E98}" srcOrd="3" destOrd="0" presId="urn:microsoft.com/office/officeart/2008/layout/AlternatingHexagons"/>
    <dgm:cxn modelId="{EAC3E28E-8A49-4079-B8A4-32A8624E42F9}" type="presParOf" srcId="{2F116225-3746-460E-8866-31346F2E6732}" destId="{82E4C4D0-9331-4108-A508-31FFDA2A983F}" srcOrd="4" destOrd="0" presId="urn:microsoft.com/office/officeart/2008/layout/AlternatingHexagons"/>
    <dgm:cxn modelId="{0393BFF6-EDE4-484E-9803-437CC505FAA6}" type="presParOf" srcId="{82E4C4D0-9331-4108-A508-31FFDA2A983F}" destId="{205A2BBB-CD68-453E-8AAF-C79A9804E40D}" srcOrd="0" destOrd="0" presId="urn:microsoft.com/office/officeart/2008/layout/AlternatingHexagons"/>
    <dgm:cxn modelId="{BCF19345-4A64-44A9-9D95-A73F0AEC9570}" type="presParOf" srcId="{82E4C4D0-9331-4108-A508-31FFDA2A983F}" destId="{F74B23A7-8E88-4B42-A92D-B02AF5A58EEA}" srcOrd="1" destOrd="0" presId="urn:microsoft.com/office/officeart/2008/layout/AlternatingHexagons"/>
    <dgm:cxn modelId="{5F4E187B-E727-4394-85D7-45A3517F12A9}" type="presParOf" srcId="{82E4C4D0-9331-4108-A508-31FFDA2A983F}" destId="{BEAECBA9-B708-403E-BA7E-C500D515E5A6}" srcOrd="2" destOrd="0" presId="urn:microsoft.com/office/officeart/2008/layout/AlternatingHexagons"/>
    <dgm:cxn modelId="{95FC7BFB-A1A8-4AA2-876B-FFBD52361FA7}" type="presParOf" srcId="{82E4C4D0-9331-4108-A508-31FFDA2A983F}" destId="{786EE307-F0AE-4460-BE35-61B0CE00AD05}" srcOrd="3" destOrd="0" presId="urn:microsoft.com/office/officeart/2008/layout/AlternatingHexagons"/>
    <dgm:cxn modelId="{750870DB-11A4-4B0F-A96D-95F6D9DAB531}" type="presParOf" srcId="{82E4C4D0-9331-4108-A508-31FFDA2A983F}" destId="{55B29B20-0207-49F3-8650-2DCEE5344722}" srcOrd="4" destOrd="0" presId="urn:microsoft.com/office/officeart/2008/layout/AlternatingHexagons"/>
    <dgm:cxn modelId="{C7DB7B44-C3EF-474D-8D6E-742E18005B44}" type="presParOf" srcId="{2F116225-3746-460E-8866-31346F2E6732}" destId="{4C9AE50C-BDDA-4FEB-9184-94557A2919E5}" srcOrd="5" destOrd="0" presId="urn:microsoft.com/office/officeart/2008/layout/AlternatingHexagons"/>
    <dgm:cxn modelId="{EEF9ABC8-8317-4BDF-AF47-1AA727C6B6AB}" type="presParOf" srcId="{2F116225-3746-460E-8866-31346F2E6732}" destId="{76A796F0-A7E3-4E24-AFC6-03D26E8DAC06}" srcOrd="6" destOrd="0" presId="urn:microsoft.com/office/officeart/2008/layout/AlternatingHexagons"/>
    <dgm:cxn modelId="{F772A054-DFFE-4688-9C38-72E836E43AC4}" type="presParOf" srcId="{76A796F0-A7E3-4E24-AFC6-03D26E8DAC06}" destId="{6583FF43-77B0-4922-92B7-A5615DFEDCDF}" srcOrd="0" destOrd="0" presId="urn:microsoft.com/office/officeart/2008/layout/AlternatingHexagons"/>
    <dgm:cxn modelId="{8BBE1E79-60AE-4E95-815F-6AB6E975EA18}" type="presParOf" srcId="{76A796F0-A7E3-4E24-AFC6-03D26E8DAC06}" destId="{0D881C7C-3092-483C-8908-CD4C038928E5}" srcOrd="1" destOrd="0" presId="urn:microsoft.com/office/officeart/2008/layout/AlternatingHexagons"/>
    <dgm:cxn modelId="{FF1FC465-2E8B-4253-805B-88DBB0FD3756}" type="presParOf" srcId="{76A796F0-A7E3-4E24-AFC6-03D26E8DAC06}" destId="{CACDCD68-731A-4E2E-8097-9941D864FE6A}" srcOrd="2" destOrd="0" presId="urn:microsoft.com/office/officeart/2008/layout/AlternatingHexagons"/>
    <dgm:cxn modelId="{B6BA5EEC-0F27-49C6-9C35-6164A047228B}" type="presParOf" srcId="{76A796F0-A7E3-4E24-AFC6-03D26E8DAC06}" destId="{25F55570-6E13-4F89-9495-E0E8786C8375}" srcOrd="3" destOrd="0" presId="urn:microsoft.com/office/officeart/2008/layout/AlternatingHexagons"/>
    <dgm:cxn modelId="{BD339221-0A84-4101-ABB7-C8E4DC0AA3EA}" type="presParOf" srcId="{76A796F0-A7E3-4E24-AFC6-03D26E8DAC06}" destId="{BB26B56B-48E6-448A-8501-CEDE3EF42FD2}"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72EDB7-EF0E-4D90-A3BC-E49DA2AF2D45}">
      <dsp:nvSpPr>
        <dsp:cNvPr id="0" name=""/>
        <dsp:cNvSpPr/>
      </dsp:nvSpPr>
      <dsp:spPr>
        <a:xfrm rot="5400000">
          <a:off x="3731274" y="80052"/>
          <a:ext cx="1199444" cy="1043516"/>
        </a:xfrm>
        <a:prstGeom prst="hexagon">
          <a:avLst>
            <a:gd name="adj" fmla="val 25000"/>
            <a:gd name="vf" fmla="val 115470"/>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latin typeface="Times New Roman" panose="02020603050405020304" pitchFamily="18" charset="0"/>
              <a:cs typeface="Times New Roman" panose="02020603050405020304" pitchFamily="18" charset="0"/>
            </a:rPr>
            <a:t>Premium Package</a:t>
          </a:r>
          <a:endParaRPr lang="en-IN" sz="1200" kern="1200" dirty="0">
            <a:solidFill>
              <a:schemeClr val="tx1"/>
            </a:solidFill>
          </a:endParaRPr>
        </a:p>
      </dsp:txBody>
      <dsp:txXfrm rot="-5400000">
        <a:off x="3971853" y="189001"/>
        <a:ext cx="718286" cy="825618"/>
      </dsp:txXfrm>
    </dsp:sp>
    <dsp:sp modelId="{1AD84B2B-8693-4B6C-973D-5D31DDEE08AB}">
      <dsp:nvSpPr>
        <dsp:cNvPr id="0" name=""/>
        <dsp:cNvSpPr/>
      </dsp:nvSpPr>
      <dsp:spPr>
        <a:xfrm>
          <a:off x="4884420" y="241977"/>
          <a:ext cx="1338579" cy="71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endParaRPr lang="en-IN" sz="1200" kern="1200" dirty="0"/>
        </a:p>
      </dsp:txBody>
      <dsp:txXfrm>
        <a:off x="4884420" y="241977"/>
        <a:ext cx="1338579" cy="719666"/>
      </dsp:txXfrm>
    </dsp:sp>
    <dsp:sp modelId="{91A0D4C0-F3E5-40EC-BA90-1D6D43236442}">
      <dsp:nvSpPr>
        <dsp:cNvPr id="0" name=""/>
        <dsp:cNvSpPr/>
      </dsp:nvSpPr>
      <dsp:spPr>
        <a:xfrm rot="5400000">
          <a:off x="2604276" y="80052"/>
          <a:ext cx="1199444" cy="1043516"/>
        </a:xfrm>
        <a:prstGeom prst="hexagon">
          <a:avLst>
            <a:gd name="adj" fmla="val 25000"/>
            <a:gd name="vf" fmla="val 115470"/>
          </a:avLst>
        </a:prstGeom>
        <a:solidFill>
          <a:srgbClr val="FF0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dirty="0"/>
        </a:p>
      </dsp:txBody>
      <dsp:txXfrm rot="-5400000">
        <a:off x="2844855" y="189001"/>
        <a:ext cx="718286" cy="825618"/>
      </dsp:txXfrm>
    </dsp:sp>
    <dsp:sp modelId="{C2FD9868-A377-4B56-B737-CEFCE7D1DA5C}">
      <dsp:nvSpPr>
        <dsp:cNvPr id="0" name=""/>
        <dsp:cNvSpPr/>
      </dsp:nvSpPr>
      <dsp:spPr>
        <a:xfrm rot="5400000">
          <a:off x="4284203" y="3047261"/>
          <a:ext cx="1199444" cy="1043516"/>
        </a:xfrm>
        <a:prstGeom prst="hexagon">
          <a:avLst>
            <a:gd name="adj" fmla="val 25000"/>
            <a:gd name="vf" fmla="val 115470"/>
          </a:avLst>
        </a:prstGeom>
        <a:solidFill>
          <a:srgbClr val="7030A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Free Version </a:t>
          </a:r>
          <a:endParaRPr lang="en-IN" sz="1200" kern="1200" dirty="0"/>
        </a:p>
      </dsp:txBody>
      <dsp:txXfrm rot="-5400000">
        <a:off x="4524782" y="3156210"/>
        <a:ext cx="718286" cy="825618"/>
      </dsp:txXfrm>
    </dsp:sp>
    <dsp:sp modelId="{114E165B-858D-44BE-94ED-67E6FA4F92D8}">
      <dsp:nvSpPr>
        <dsp:cNvPr id="0" name=""/>
        <dsp:cNvSpPr/>
      </dsp:nvSpPr>
      <dsp:spPr>
        <a:xfrm>
          <a:off x="1905000" y="1260065"/>
          <a:ext cx="1295399" cy="719666"/>
        </a:xfrm>
        <a:prstGeom prst="rect">
          <a:avLst/>
        </a:prstGeom>
        <a:noFill/>
        <a:ln>
          <a:noFill/>
        </a:ln>
        <a:effectLst/>
      </dsp:spPr>
      <dsp:style>
        <a:lnRef idx="0">
          <a:scrgbClr r="0" g="0" b="0"/>
        </a:lnRef>
        <a:fillRef idx="0">
          <a:scrgbClr r="0" g="0" b="0"/>
        </a:fillRef>
        <a:effectRef idx="0">
          <a:scrgbClr r="0" g="0" b="0"/>
        </a:effectRef>
        <a:fontRef idx="minor"/>
      </dsp:style>
    </dsp:sp>
    <dsp:sp modelId="{DCD957F2-F6EC-4EF2-B118-3B985602A997}">
      <dsp:nvSpPr>
        <dsp:cNvPr id="0" name=""/>
        <dsp:cNvSpPr/>
      </dsp:nvSpPr>
      <dsp:spPr>
        <a:xfrm rot="5400000">
          <a:off x="4292614" y="1098140"/>
          <a:ext cx="1199444" cy="1043516"/>
        </a:xfrm>
        <a:prstGeom prst="hexagon">
          <a:avLst>
            <a:gd name="adj" fmla="val 25000"/>
            <a:gd name="vf" fmla="val 115470"/>
          </a:avLst>
        </a:prstGeom>
        <a:solidFill>
          <a:srgbClr val="7030A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IN" sz="1100" kern="1200" dirty="0"/>
            <a:t>Customised Package</a:t>
          </a:r>
        </a:p>
      </dsp:txBody>
      <dsp:txXfrm rot="-5400000">
        <a:off x="4533193" y="1207089"/>
        <a:ext cx="718286" cy="825618"/>
      </dsp:txXfrm>
    </dsp:sp>
    <dsp:sp modelId="{205A2BBB-CD68-453E-8AAF-C79A9804E40D}">
      <dsp:nvSpPr>
        <dsp:cNvPr id="0" name=""/>
        <dsp:cNvSpPr/>
      </dsp:nvSpPr>
      <dsp:spPr>
        <a:xfrm rot="5400000">
          <a:off x="3171990" y="1112941"/>
          <a:ext cx="1199444" cy="1043516"/>
        </a:xfrm>
        <a:prstGeom prst="hexagon">
          <a:avLst>
            <a:gd name="adj" fmla="val 25000"/>
            <a:gd name="vf" fmla="val 115470"/>
          </a:avLst>
        </a:prstGeom>
        <a:solidFill>
          <a:srgbClr val="0070C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latin typeface="Times New Roman" panose="02020603050405020304" pitchFamily="18" charset="0"/>
              <a:cs typeface="Times New Roman" panose="02020603050405020304" pitchFamily="18" charset="0"/>
            </a:rPr>
            <a:t>Standard Package</a:t>
          </a:r>
          <a:endParaRPr lang="en-IN" sz="1200" kern="1200" dirty="0">
            <a:solidFill>
              <a:schemeClr val="tx1"/>
            </a:solidFill>
          </a:endParaRPr>
        </a:p>
      </dsp:txBody>
      <dsp:txXfrm rot="-5400000">
        <a:off x="3412569" y="1221890"/>
        <a:ext cx="718286" cy="825618"/>
      </dsp:txXfrm>
    </dsp:sp>
    <dsp:sp modelId="{F74B23A7-8E88-4B42-A92D-B02AF5A58EEA}">
      <dsp:nvSpPr>
        <dsp:cNvPr id="0" name=""/>
        <dsp:cNvSpPr/>
      </dsp:nvSpPr>
      <dsp:spPr>
        <a:xfrm>
          <a:off x="4884420" y="2278153"/>
          <a:ext cx="1338579" cy="71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endParaRPr lang="en-IN" sz="1200" kern="1200" dirty="0"/>
        </a:p>
      </dsp:txBody>
      <dsp:txXfrm>
        <a:off x="4884420" y="2278153"/>
        <a:ext cx="1338579" cy="719666"/>
      </dsp:txXfrm>
    </dsp:sp>
    <dsp:sp modelId="{55B29B20-0207-49F3-8650-2DCEE5344722}">
      <dsp:nvSpPr>
        <dsp:cNvPr id="0" name=""/>
        <dsp:cNvSpPr/>
      </dsp:nvSpPr>
      <dsp:spPr>
        <a:xfrm rot="5400000">
          <a:off x="2604276" y="2116228"/>
          <a:ext cx="1199444" cy="1043516"/>
        </a:xfrm>
        <a:prstGeom prst="hexagon">
          <a:avLst>
            <a:gd name="adj" fmla="val 25000"/>
            <a:gd name="vf" fmla="val 115470"/>
          </a:avLst>
        </a:prstGeom>
        <a:solidFill>
          <a:srgbClr val="7030A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IN" sz="1700" kern="1200" dirty="0"/>
            <a:t>Money Waiver Package</a:t>
          </a:r>
        </a:p>
      </dsp:txBody>
      <dsp:txXfrm rot="-5400000">
        <a:off x="2844855" y="2225177"/>
        <a:ext cx="718286" cy="825618"/>
      </dsp:txXfrm>
    </dsp:sp>
    <dsp:sp modelId="{6583FF43-77B0-4922-92B7-A5615DFEDCDF}">
      <dsp:nvSpPr>
        <dsp:cNvPr id="0" name=""/>
        <dsp:cNvSpPr/>
      </dsp:nvSpPr>
      <dsp:spPr>
        <a:xfrm rot="5400000">
          <a:off x="3724909" y="2113386"/>
          <a:ext cx="1199444" cy="1043516"/>
        </a:xfrm>
        <a:prstGeom prst="hexagon">
          <a:avLst>
            <a:gd name="adj" fmla="val 25000"/>
            <a:gd name="vf" fmla="val 115470"/>
          </a:avLst>
        </a:prstGeom>
        <a:solidFill>
          <a:srgbClr val="FF0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Clr>
              <a:schemeClr val="dk1"/>
            </a:buClr>
            <a:buSzPts val="2250"/>
            <a:buFont typeface="Wingdings" panose="05000000000000000000" pitchFamily="2" charset="2"/>
            <a:buNone/>
          </a:pPr>
          <a:r>
            <a:rPr lang="en-US" sz="1200" b="1" kern="1200" dirty="0">
              <a:solidFill>
                <a:schemeClr val="tx1"/>
              </a:solidFill>
              <a:latin typeface="Times New Roman" panose="02020603050405020304" pitchFamily="18" charset="0"/>
              <a:cs typeface="Times New Roman" panose="02020603050405020304" pitchFamily="18" charset="0"/>
            </a:rPr>
            <a:t>Basic Package</a:t>
          </a:r>
          <a:endParaRPr lang="en-IN" sz="1200" kern="1200" dirty="0">
            <a:solidFill>
              <a:schemeClr val="tx1"/>
            </a:solidFill>
          </a:endParaRPr>
        </a:p>
      </dsp:txBody>
      <dsp:txXfrm rot="-5400000">
        <a:off x="3965488" y="2222335"/>
        <a:ext cx="718286" cy="825618"/>
      </dsp:txXfrm>
    </dsp:sp>
    <dsp:sp modelId="{0D881C7C-3092-483C-8908-CD4C038928E5}">
      <dsp:nvSpPr>
        <dsp:cNvPr id="0" name=""/>
        <dsp:cNvSpPr/>
      </dsp:nvSpPr>
      <dsp:spPr>
        <a:xfrm>
          <a:off x="1905000" y="3296242"/>
          <a:ext cx="1295399" cy="71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r" defTabSz="533400">
            <a:lnSpc>
              <a:spcPct val="90000"/>
            </a:lnSpc>
            <a:spcBef>
              <a:spcPct val="0"/>
            </a:spcBef>
            <a:spcAft>
              <a:spcPct val="35000"/>
            </a:spcAft>
            <a:buNone/>
          </a:pPr>
          <a:endParaRPr lang="en-IN" sz="1200" kern="1200" dirty="0"/>
        </a:p>
      </dsp:txBody>
      <dsp:txXfrm>
        <a:off x="1905000" y="3296242"/>
        <a:ext cx="1295399" cy="719666"/>
      </dsp:txXfrm>
    </dsp:sp>
    <dsp:sp modelId="{BB26B56B-48E6-448A-8501-CEDE3EF42FD2}">
      <dsp:nvSpPr>
        <dsp:cNvPr id="0" name=""/>
        <dsp:cNvSpPr/>
      </dsp:nvSpPr>
      <dsp:spPr>
        <a:xfrm rot="5400000">
          <a:off x="3156276" y="3136404"/>
          <a:ext cx="1199444" cy="1043516"/>
        </a:xfrm>
        <a:prstGeom prst="hexagon">
          <a:avLst>
            <a:gd name="adj" fmla="val 25000"/>
            <a:gd name="vf" fmla="val 115470"/>
          </a:avLst>
        </a:prstGeom>
        <a:solidFill>
          <a:srgbClr val="00B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3396855" y="3245353"/>
        <a:ext cx="718286" cy="825618"/>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8BFDC-E0F9-4236-935E-4219D3B68450}" type="datetimeFigureOut">
              <a:rPr lang="en-US" smtClean="0"/>
              <a:t>6/24/2019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C788BA-5770-49C6-AC66-EED1AB8467C7}" type="slidenum">
              <a:rPr lang="en-US" smtClean="0"/>
              <a:t>‹#›</a:t>
            </a:fld>
            <a:endParaRPr lang="en-US"/>
          </a:p>
        </p:txBody>
      </p:sp>
    </p:spTree>
    <p:extLst>
      <p:ext uri="{BB962C8B-B14F-4D97-AF65-F5344CB8AC3E}">
        <p14:creationId xmlns:p14="http://schemas.microsoft.com/office/powerpoint/2010/main" val="3556446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72FF6DA-508A-4CA3-9631-3816E6A473E9}"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B4A1E-2673-4412-A767-30A861A39321}" type="slidenum">
              <a:rPr lang="en-US" smtClean="0"/>
              <a:t>‹#›</a:t>
            </a:fld>
            <a:endParaRPr lang="en-US"/>
          </a:p>
        </p:txBody>
      </p:sp>
    </p:spTree>
    <p:extLst>
      <p:ext uri="{BB962C8B-B14F-4D97-AF65-F5344CB8AC3E}">
        <p14:creationId xmlns:p14="http://schemas.microsoft.com/office/powerpoint/2010/main" val="2253259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2FF6DA-508A-4CA3-9631-3816E6A473E9}"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B4A1E-2673-4412-A767-30A861A39321}" type="slidenum">
              <a:rPr lang="en-US" smtClean="0"/>
              <a:t>‹#›</a:t>
            </a:fld>
            <a:endParaRPr lang="en-US"/>
          </a:p>
        </p:txBody>
      </p:sp>
    </p:spTree>
    <p:extLst>
      <p:ext uri="{BB962C8B-B14F-4D97-AF65-F5344CB8AC3E}">
        <p14:creationId xmlns:p14="http://schemas.microsoft.com/office/powerpoint/2010/main" val="379933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2FF6DA-508A-4CA3-9631-3816E6A473E9}"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B4A1E-2673-4412-A767-30A861A39321}" type="slidenum">
              <a:rPr lang="en-US" smtClean="0"/>
              <a:t>‹#›</a:t>
            </a:fld>
            <a:endParaRPr lang="en-US"/>
          </a:p>
        </p:txBody>
      </p:sp>
    </p:spTree>
    <p:extLst>
      <p:ext uri="{BB962C8B-B14F-4D97-AF65-F5344CB8AC3E}">
        <p14:creationId xmlns:p14="http://schemas.microsoft.com/office/powerpoint/2010/main" val="419809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2FF6DA-508A-4CA3-9631-3816E6A473E9}"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B4A1E-2673-4412-A767-30A861A39321}" type="slidenum">
              <a:rPr lang="en-US" smtClean="0"/>
              <a:t>‹#›</a:t>
            </a:fld>
            <a:endParaRPr lang="en-US"/>
          </a:p>
        </p:txBody>
      </p:sp>
    </p:spTree>
    <p:extLst>
      <p:ext uri="{BB962C8B-B14F-4D97-AF65-F5344CB8AC3E}">
        <p14:creationId xmlns:p14="http://schemas.microsoft.com/office/powerpoint/2010/main" val="3439090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2FF6DA-508A-4CA3-9631-3816E6A473E9}"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B4A1E-2673-4412-A767-30A861A39321}" type="slidenum">
              <a:rPr lang="en-US" smtClean="0"/>
              <a:t>‹#›</a:t>
            </a:fld>
            <a:endParaRPr lang="en-US"/>
          </a:p>
        </p:txBody>
      </p:sp>
    </p:spTree>
    <p:extLst>
      <p:ext uri="{BB962C8B-B14F-4D97-AF65-F5344CB8AC3E}">
        <p14:creationId xmlns:p14="http://schemas.microsoft.com/office/powerpoint/2010/main" val="2983352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2FF6DA-508A-4CA3-9631-3816E6A473E9}"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FB4A1E-2673-4412-A767-30A861A39321}" type="slidenum">
              <a:rPr lang="en-US" smtClean="0"/>
              <a:t>‹#›</a:t>
            </a:fld>
            <a:endParaRPr lang="en-US"/>
          </a:p>
        </p:txBody>
      </p:sp>
    </p:spTree>
    <p:extLst>
      <p:ext uri="{BB962C8B-B14F-4D97-AF65-F5344CB8AC3E}">
        <p14:creationId xmlns:p14="http://schemas.microsoft.com/office/powerpoint/2010/main" val="750869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2FF6DA-508A-4CA3-9631-3816E6A473E9}" type="datetimeFigureOut">
              <a:rPr lang="en-US" smtClean="0"/>
              <a:t>6/24/2019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FB4A1E-2673-4412-A767-30A861A39321}" type="slidenum">
              <a:rPr lang="en-US" smtClean="0"/>
              <a:t>‹#›</a:t>
            </a:fld>
            <a:endParaRPr lang="en-US"/>
          </a:p>
        </p:txBody>
      </p:sp>
    </p:spTree>
    <p:extLst>
      <p:ext uri="{BB962C8B-B14F-4D97-AF65-F5344CB8AC3E}">
        <p14:creationId xmlns:p14="http://schemas.microsoft.com/office/powerpoint/2010/main" val="720090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2FF6DA-508A-4CA3-9631-3816E6A473E9}" type="datetimeFigureOut">
              <a:rPr lang="en-US" smtClean="0"/>
              <a:t>6/24/2019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FB4A1E-2673-4412-A767-30A861A39321}" type="slidenum">
              <a:rPr lang="en-US" smtClean="0"/>
              <a:t>‹#›</a:t>
            </a:fld>
            <a:endParaRPr lang="en-US"/>
          </a:p>
        </p:txBody>
      </p:sp>
    </p:spTree>
    <p:extLst>
      <p:ext uri="{BB962C8B-B14F-4D97-AF65-F5344CB8AC3E}">
        <p14:creationId xmlns:p14="http://schemas.microsoft.com/office/powerpoint/2010/main" val="99979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2FF6DA-508A-4CA3-9631-3816E6A473E9}" type="datetimeFigureOut">
              <a:rPr lang="en-US" smtClean="0"/>
              <a:t>6/24/2019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FB4A1E-2673-4412-A767-30A861A39321}" type="slidenum">
              <a:rPr lang="en-US" smtClean="0"/>
              <a:t>‹#›</a:t>
            </a:fld>
            <a:endParaRPr lang="en-US"/>
          </a:p>
        </p:txBody>
      </p:sp>
    </p:spTree>
    <p:extLst>
      <p:ext uri="{BB962C8B-B14F-4D97-AF65-F5344CB8AC3E}">
        <p14:creationId xmlns:p14="http://schemas.microsoft.com/office/powerpoint/2010/main" val="3287772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2FF6DA-508A-4CA3-9631-3816E6A473E9}"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FB4A1E-2673-4412-A767-30A861A39321}" type="slidenum">
              <a:rPr lang="en-US" smtClean="0"/>
              <a:t>‹#›</a:t>
            </a:fld>
            <a:endParaRPr lang="en-US"/>
          </a:p>
        </p:txBody>
      </p:sp>
    </p:spTree>
    <p:extLst>
      <p:ext uri="{BB962C8B-B14F-4D97-AF65-F5344CB8AC3E}">
        <p14:creationId xmlns:p14="http://schemas.microsoft.com/office/powerpoint/2010/main" val="2238494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2FF6DA-508A-4CA3-9631-3816E6A473E9}"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FB4A1E-2673-4412-A767-30A861A39321}" type="slidenum">
              <a:rPr lang="en-US" smtClean="0"/>
              <a:t>‹#›</a:t>
            </a:fld>
            <a:endParaRPr lang="en-US"/>
          </a:p>
        </p:txBody>
      </p:sp>
    </p:spTree>
    <p:extLst>
      <p:ext uri="{BB962C8B-B14F-4D97-AF65-F5344CB8AC3E}">
        <p14:creationId xmlns:p14="http://schemas.microsoft.com/office/powerpoint/2010/main" val="2823366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2FF6DA-508A-4CA3-9631-3816E6A473E9}" type="datetimeFigureOut">
              <a:rPr lang="en-US" smtClean="0"/>
              <a:t>6/24/2019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FB4A1E-2673-4412-A767-30A861A39321}" type="slidenum">
              <a:rPr lang="en-US" smtClean="0"/>
              <a:t>‹#›</a:t>
            </a:fld>
            <a:endParaRPr lang="en-US"/>
          </a:p>
        </p:txBody>
      </p:sp>
    </p:spTree>
    <p:extLst>
      <p:ext uri="{BB962C8B-B14F-4D97-AF65-F5344CB8AC3E}">
        <p14:creationId xmlns:p14="http://schemas.microsoft.com/office/powerpoint/2010/main" val="3406695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gif"/><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 Id="rId9"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1" cy="4721291"/>
          </a:xfrm>
          <a:prstGeom prst="rect">
            <a:avLst/>
          </a:prstGeom>
        </p:spPr>
      </p:pic>
      <p:sp>
        <p:nvSpPr>
          <p:cNvPr id="6" name="Chevron 5"/>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8" name="TextBox 7"/>
          <p:cNvSpPr txBox="1"/>
          <p:nvPr/>
        </p:nvSpPr>
        <p:spPr>
          <a:xfrm>
            <a:off x="0" y="6599708"/>
            <a:ext cx="12192000" cy="261610"/>
          </a:xfrm>
          <a:prstGeom prst="rect">
            <a:avLst/>
          </a:prstGeom>
          <a:solidFill>
            <a:schemeClr val="accent1"/>
          </a:solidFill>
        </p:spPr>
        <p:txBody>
          <a:bodyPr wrap="square" rtlCol="0">
            <a:spAutoFit/>
          </a:bodyPr>
          <a:lstStyle/>
          <a:p>
            <a:r>
              <a:rPr lang="en-US" sz="1100" dirty="0">
                <a:solidFill>
                  <a:schemeClr val="bg1"/>
                </a:solidFill>
                <a:latin typeface="Times New Roman" panose="02020603050405020304" pitchFamily="18" charset="0"/>
                <a:cs typeface="Times New Roman" panose="02020603050405020304" pitchFamily="18" charset="0"/>
              </a:rPr>
              <a:t>SRH Hochschule Heidelberg					12-Nov-2018					Aishwarya Chandradhara</a:t>
            </a:r>
          </a:p>
        </p:txBody>
      </p:sp>
      <p:sp>
        <p:nvSpPr>
          <p:cNvPr id="9" name="TextBox 8"/>
          <p:cNvSpPr txBox="1"/>
          <p:nvPr/>
        </p:nvSpPr>
        <p:spPr>
          <a:xfrm>
            <a:off x="0" y="2834699"/>
            <a:ext cx="6673173" cy="1323439"/>
          </a:xfrm>
          <a:prstGeom prst="rect">
            <a:avLst/>
          </a:prstGeom>
          <a:solidFill>
            <a:schemeClr val="bg1">
              <a:alpha val="22000"/>
            </a:schemeClr>
          </a:solidFill>
        </p:spPr>
        <p:txBody>
          <a:bodyPr wrap="square" rtlCol="0">
            <a:spAutoFit/>
          </a:bodyPr>
          <a:lstStyle/>
          <a:p>
            <a:pPr algn="ctr"/>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Bio Data Device</a:t>
            </a:r>
          </a:p>
          <a:p>
            <a:pPr algn="ctr"/>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Swasthya – Health Partner</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721290"/>
            <a:ext cx="4682040" cy="1650327"/>
          </a:xfrm>
          <a:prstGeom prst="rect">
            <a:avLst/>
          </a:prstGeom>
        </p:spPr>
      </p:pic>
      <p:sp>
        <p:nvSpPr>
          <p:cNvPr id="11" name="TextBox 10"/>
          <p:cNvSpPr txBox="1"/>
          <p:nvPr/>
        </p:nvSpPr>
        <p:spPr>
          <a:xfrm>
            <a:off x="5204298" y="4898888"/>
            <a:ext cx="6459166" cy="1384995"/>
          </a:xfrm>
          <a:prstGeom prst="rect">
            <a:avLst/>
          </a:prstGeom>
          <a:solidFill>
            <a:schemeClr val="bg1">
              <a:alpha val="10000"/>
            </a:schemeClr>
          </a:solidFill>
        </p:spPr>
        <p:txBody>
          <a:bodyPr wrap="square" rtlCol="0">
            <a:spAutoFit/>
          </a:bodyPr>
          <a:lstStyle/>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International Project Management</a:t>
            </a:r>
          </a:p>
          <a:p>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Winter Semester - 2018</a:t>
            </a:r>
            <a:endPar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Prof. Dr. </a:t>
            </a:r>
            <a:r>
              <a:rPr lang="en-US" sz="20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Gerd</a:t>
            </a: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0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Moeckel</a:t>
            </a:r>
            <a:endPar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Dr. Josef </a:t>
            </a:r>
            <a:r>
              <a:rPr lang="en-US" sz="20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Hermanns</a:t>
            </a:r>
            <a:endPar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682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6" name="TextBox 5"/>
          <p:cNvSpPr txBox="1"/>
          <p:nvPr/>
        </p:nvSpPr>
        <p:spPr>
          <a:xfrm>
            <a:off x="3562350" y="1129004"/>
            <a:ext cx="334269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System Architecture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sp>
        <p:nvSpPr>
          <p:cNvPr id="20" name="Google Shape;302;p25"/>
          <p:cNvSpPr/>
          <p:nvPr/>
        </p:nvSpPr>
        <p:spPr>
          <a:xfrm>
            <a:off x="370480" y="2159624"/>
            <a:ext cx="1487675" cy="1306559"/>
          </a:xfrm>
          <a:prstGeom prst="ellipse">
            <a:avLst/>
          </a:prstGeom>
          <a:blipFill rotWithShape="1">
            <a:blip r:embed="rId3">
              <a:alphaModFix/>
            </a:blip>
            <a:stretch>
              <a:fillRect l="-16997" r="-16998"/>
            </a:stretch>
          </a:blipFill>
          <a:ln w="15875" cap="flat" cmpd="sng">
            <a:solidFill>
              <a:srgbClr val="F1EAD0">
                <a:alpha val="89803"/>
              </a:srgbClr>
            </a:solidFill>
            <a:prstDash val="solid"/>
            <a:round/>
            <a:headEnd type="none" w="sm" len="sm"/>
            <a:tailEnd type="none" w="sm" len="sm"/>
          </a:ln>
        </p:spPr>
        <p:txBody>
          <a:bodyPr spcFirstLastPara="1" wrap="square" lIns="91425" tIns="91425" rIns="91425" bIns="91425" anchor="ctr" anchorCtr="0">
            <a:noAutofit/>
          </a:bodyPr>
          <a:lstStyle/>
          <a:p>
            <a:endParaRPr lang="en-US"/>
          </a:p>
        </p:txBody>
      </p:sp>
      <p:sp>
        <p:nvSpPr>
          <p:cNvPr id="21" name="Google Shape;303;p25"/>
          <p:cNvSpPr/>
          <p:nvPr/>
        </p:nvSpPr>
        <p:spPr>
          <a:xfrm>
            <a:off x="2025076" y="2625214"/>
            <a:ext cx="855776" cy="382194"/>
          </a:xfrm>
          <a:prstGeom prst="chevron">
            <a:avLst>
              <a:gd name="adj" fmla="val 50000"/>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lang="en-US"/>
          </a:p>
        </p:txBody>
      </p:sp>
      <p:pic>
        <p:nvPicPr>
          <p:cNvPr id="22" name="Google Shape;304;p25"/>
          <p:cNvPicPr/>
          <p:nvPr/>
        </p:nvPicPr>
        <p:blipFill rotWithShape="1">
          <a:blip r:embed="rId4" cstate="print">
            <a:alphaModFix/>
            <a:extLst>
              <a:ext uri="{28A0092B-C50C-407E-A947-70E740481C1C}">
                <a14:useLocalDpi xmlns:a14="http://schemas.microsoft.com/office/drawing/2010/main" val="0"/>
              </a:ext>
            </a:extLst>
          </a:blip>
          <a:srcRect/>
          <a:stretch/>
        </p:blipFill>
        <p:spPr>
          <a:xfrm>
            <a:off x="3061916" y="2203720"/>
            <a:ext cx="1538660" cy="1218368"/>
          </a:xfrm>
          <a:prstGeom prst="rect">
            <a:avLst/>
          </a:prstGeom>
          <a:noFill/>
          <a:ln>
            <a:noFill/>
          </a:ln>
        </p:spPr>
      </p:pic>
      <p:pic>
        <p:nvPicPr>
          <p:cNvPr id="23" name="Google Shape;306;p25"/>
          <p:cNvPicPr/>
          <p:nvPr/>
        </p:nvPicPr>
        <p:blipFill rotWithShape="1">
          <a:blip r:embed="rId5">
            <a:alphaModFix/>
            <a:extLst>
              <a:ext uri="{28A0092B-C50C-407E-A947-70E740481C1C}">
                <a14:useLocalDpi xmlns:a14="http://schemas.microsoft.com/office/drawing/2010/main" val="0"/>
              </a:ext>
            </a:extLst>
          </a:blip>
          <a:srcRect/>
          <a:stretch/>
        </p:blipFill>
        <p:spPr>
          <a:xfrm>
            <a:off x="9113109" y="1946872"/>
            <a:ext cx="1111250" cy="969010"/>
          </a:xfrm>
          <a:prstGeom prst="rect">
            <a:avLst/>
          </a:prstGeom>
          <a:noFill/>
          <a:ln>
            <a:noFill/>
          </a:ln>
        </p:spPr>
      </p:pic>
      <p:pic>
        <p:nvPicPr>
          <p:cNvPr id="24" name="Google Shape;307;p25"/>
          <p:cNvPicPr/>
          <p:nvPr/>
        </p:nvPicPr>
        <p:blipFill rotWithShape="1">
          <a:blip r:embed="rId6">
            <a:alphaModFix/>
            <a:extLst>
              <a:ext uri="{28A0092B-C50C-407E-A947-70E740481C1C}">
                <a14:useLocalDpi xmlns:a14="http://schemas.microsoft.com/office/drawing/2010/main" val="0"/>
              </a:ext>
            </a:extLst>
          </a:blip>
          <a:srcRect/>
          <a:stretch/>
        </p:blipFill>
        <p:spPr>
          <a:xfrm>
            <a:off x="6538960" y="3058040"/>
            <a:ext cx="3022532" cy="1786652"/>
          </a:xfrm>
          <a:prstGeom prst="rect">
            <a:avLst/>
          </a:prstGeom>
          <a:noFill/>
          <a:ln>
            <a:noFill/>
          </a:ln>
        </p:spPr>
      </p:pic>
      <p:sp>
        <p:nvSpPr>
          <p:cNvPr id="25" name="Google Shape;309;p25"/>
          <p:cNvSpPr/>
          <p:nvPr/>
        </p:nvSpPr>
        <p:spPr>
          <a:xfrm rot="907076">
            <a:off x="4717740" y="3024938"/>
            <a:ext cx="2267810" cy="447040"/>
          </a:xfrm>
          <a:prstGeom prst="notchedRightArrow">
            <a:avLst>
              <a:gd name="adj1" fmla="val 50000"/>
              <a:gd name="adj2" fmla="val 50000"/>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lang="en-US"/>
          </a:p>
        </p:txBody>
      </p:sp>
      <p:sp>
        <p:nvSpPr>
          <p:cNvPr id="26" name="Google Shape;308;p25"/>
          <p:cNvSpPr/>
          <p:nvPr/>
        </p:nvSpPr>
        <p:spPr>
          <a:xfrm rot="10800000">
            <a:off x="7653086" y="2203720"/>
            <a:ext cx="1367165" cy="1121114"/>
          </a:xfrm>
          <a:prstGeom prst="leftUpArrow">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lang="en-US"/>
          </a:p>
        </p:txBody>
      </p:sp>
      <p:pic>
        <p:nvPicPr>
          <p:cNvPr id="27" name="Google Shape;310;p25"/>
          <p:cNvPicPr/>
          <p:nvPr/>
        </p:nvPicPr>
        <p:blipFill rotWithShape="1">
          <a:blip r:embed="rId7" cstate="print">
            <a:alphaModFix/>
            <a:extLst>
              <a:ext uri="{28A0092B-C50C-407E-A947-70E740481C1C}">
                <a14:useLocalDpi xmlns:a14="http://schemas.microsoft.com/office/drawing/2010/main" val="0"/>
              </a:ext>
            </a:extLst>
          </a:blip>
          <a:srcRect/>
          <a:stretch/>
        </p:blipFill>
        <p:spPr>
          <a:xfrm>
            <a:off x="4642908" y="5172086"/>
            <a:ext cx="1073150" cy="1073150"/>
          </a:xfrm>
          <a:prstGeom prst="rect">
            <a:avLst/>
          </a:prstGeom>
          <a:noFill/>
          <a:ln>
            <a:noFill/>
          </a:ln>
        </p:spPr>
      </p:pic>
      <p:pic>
        <p:nvPicPr>
          <p:cNvPr id="28" name="Google Shape;312;p25"/>
          <p:cNvPicPr/>
          <p:nvPr/>
        </p:nvPicPr>
        <p:blipFill rotWithShape="1">
          <a:blip r:embed="rId8">
            <a:alphaModFix/>
          </a:blip>
          <a:srcRect/>
          <a:stretch/>
        </p:blipFill>
        <p:spPr>
          <a:xfrm>
            <a:off x="3118913" y="5682917"/>
            <a:ext cx="818515" cy="701040"/>
          </a:xfrm>
          <a:prstGeom prst="rect">
            <a:avLst/>
          </a:prstGeom>
          <a:noFill/>
          <a:ln>
            <a:noFill/>
          </a:ln>
        </p:spPr>
      </p:pic>
      <p:pic>
        <p:nvPicPr>
          <p:cNvPr id="29" name="Google Shape;313;p25"/>
          <p:cNvPicPr/>
          <p:nvPr/>
        </p:nvPicPr>
        <p:blipFill rotWithShape="1">
          <a:blip r:embed="rId9">
            <a:alphaModFix/>
          </a:blip>
          <a:srcRect/>
          <a:stretch/>
        </p:blipFill>
        <p:spPr>
          <a:xfrm>
            <a:off x="3209925" y="4887897"/>
            <a:ext cx="802640" cy="795020"/>
          </a:xfrm>
          <a:prstGeom prst="rect">
            <a:avLst/>
          </a:prstGeom>
          <a:noFill/>
          <a:ln>
            <a:noFill/>
          </a:ln>
        </p:spPr>
      </p:pic>
      <p:pic>
        <p:nvPicPr>
          <p:cNvPr id="30" name="Google Shape;311;p25"/>
          <p:cNvPicPr/>
          <p:nvPr/>
        </p:nvPicPr>
        <p:blipFill rotWithShape="1">
          <a:blip r:embed="rId10" cstate="print">
            <a:alphaModFix/>
            <a:extLst>
              <a:ext uri="{28A0092B-C50C-407E-A947-70E740481C1C}">
                <a14:useLocalDpi xmlns:a14="http://schemas.microsoft.com/office/drawing/2010/main" val="0"/>
              </a:ext>
            </a:extLst>
          </a:blip>
          <a:srcRect/>
          <a:stretch/>
        </p:blipFill>
        <p:spPr>
          <a:xfrm>
            <a:off x="801395" y="5202671"/>
            <a:ext cx="1947545" cy="1009650"/>
          </a:xfrm>
          <a:prstGeom prst="rect">
            <a:avLst/>
          </a:prstGeom>
          <a:noFill/>
          <a:ln>
            <a:noFill/>
          </a:ln>
        </p:spPr>
      </p:pic>
      <p:sp>
        <p:nvSpPr>
          <p:cNvPr id="31" name="Google Shape;303;p25"/>
          <p:cNvSpPr/>
          <p:nvPr/>
        </p:nvSpPr>
        <p:spPr>
          <a:xfrm rot="8888318">
            <a:off x="5627231" y="4074638"/>
            <a:ext cx="1049989" cy="1540109"/>
          </a:xfrm>
          <a:prstGeom prst="chevron">
            <a:avLst>
              <a:gd name="adj" fmla="val 39451"/>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lang="en-US"/>
          </a:p>
        </p:txBody>
      </p:sp>
      <p:sp>
        <p:nvSpPr>
          <p:cNvPr id="32" name="TextBox 31"/>
          <p:cNvSpPr txBox="1"/>
          <p:nvPr/>
        </p:nvSpPr>
        <p:spPr>
          <a:xfrm>
            <a:off x="0" y="6599708"/>
            <a:ext cx="12192000" cy="261610"/>
          </a:xfrm>
          <a:prstGeom prst="rect">
            <a:avLst/>
          </a:prstGeom>
          <a:solidFill>
            <a:schemeClr val="accent1"/>
          </a:solidFill>
        </p:spPr>
        <p:txBody>
          <a:bodyPr wrap="square" rtlCol="0">
            <a:spAutoFit/>
          </a:bodyPr>
          <a:lstStyle/>
          <a:p>
            <a:r>
              <a:rPr lang="en-US" sz="1100" dirty="0">
                <a:solidFill>
                  <a:schemeClr val="bg1"/>
                </a:solidFill>
                <a:latin typeface="Times New Roman" panose="02020603050405020304" pitchFamily="18" charset="0"/>
                <a:cs typeface="Times New Roman" panose="02020603050405020304" pitchFamily="18" charset="0"/>
              </a:rPr>
              <a:t>SRH Hochschule Heidelberg					12-Nov-2018					Rohit Dipankar</a:t>
            </a:r>
          </a:p>
        </p:txBody>
      </p:sp>
    </p:spTree>
    <p:extLst>
      <p:ext uri="{BB962C8B-B14F-4D97-AF65-F5344CB8AC3E}">
        <p14:creationId xmlns:p14="http://schemas.microsoft.com/office/powerpoint/2010/main" val="351408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6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600" fill="hold"/>
                                        <p:tgtEl>
                                          <p:spTgt spid="21"/>
                                        </p:tgtEl>
                                        <p:attrNameLst>
                                          <p:attrName>ppt_w</p:attrName>
                                        </p:attrNameLst>
                                      </p:cBhvr>
                                      <p:tavLst>
                                        <p:tav tm="0">
                                          <p:val>
                                            <p:fltVal val="0"/>
                                          </p:val>
                                        </p:tav>
                                        <p:tav tm="100000">
                                          <p:val>
                                            <p:strVal val="#ppt_w"/>
                                          </p:val>
                                        </p:tav>
                                      </p:tavLst>
                                    </p:anim>
                                    <p:anim calcmode="lin" valueType="num">
                                      <p:cBhvr>
                                        <p:cTn id="13" dur="600" fill="hold"/>
                                        <p:tgtEl>
                                          <p:spTgt spid="21"/>
                                        </p:tgtEl>
                                        <p:attrNameLst>
                                          <p:attrName>ppt_h</p:attrName>
                                        </p:attrNameLst>
                                      </p:cBhvr>
                                      <p:tavLst>
                                        <p:tav tm="0">
                                          <p:val>
                                            <p:fltVal val="0"/>
                                          </p:val>
                                        </p:tav>
                                        <p:tav tm="100000">
                                          <p:val>
                                            <p:strVal val="#ppt_h"/>
                                          </p:val>
                                        </p:tav>
                                      </p:tavLst>
                                    </p:anim>
                                    <p:animEffect transition="in" filter="fade">
                                      <p:cBhvr>
                                        <p:cTn id="14" dur="6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randombar(horizontal)">
                                      <p:cBhvr>
                                        <p:cTn id="19" dur="6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barn(inVertical)">
                                      <p:cBhvr>
                                        <p:cTn id="24" dur="6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randombar(horizontal)">
                                      <p:cBhvr>
                                        <p:cTn id="29" dur="6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circle(in)">
                                      <p:cBhvr>
                                        <p:cTn id="34" dur="6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arn(inVertical)">
                                      <p:cBhvr>
                                        <p:cTn id="39" dur="6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circle(in)">
                                      <p:cBhvr>
                                        <p:cTn id="44" dur="6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heel(1)">
                                      <p:cBhvr>
                                        <p:cTn id="49" dur="6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heel(1)">
                                      <p:cBhvr>
                                        <p:cTn id="54" dur="600"/>
                                        <p:tgtEl>
                                          <p:spTgt spid="29"/>
                                        </p:tgtEl>
                                      </p:cBhvr>
                                    </p:animEffect>
                                  </p:childTnLst>
                                </p:cTn>
                              </p:par>
                              <p:par>
                                <p:cTn id="55" presetID="21" presetClass="entr" presetSubtype="1"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heel(1)">
                                      <p:cBhvr>
                                        <p:cTn id="57" dur="6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wipe(down)">
                                      <p:cBhvr>
                                        <p:cTn id="62" dur="6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5" grpId="0" animBg="1"/>
      <p:bldP spid="26"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4" name="TextBox 3"/>
          <p:cNvSpPr txBox="1"/>
          <p:nvPr/>
        </p:nvSpPr>
        <p:spPr>
          <a:xfrm>
            <a:off x="0" y="6581001"/>
            <a:ext cx="12192000" cy="276999"/>
          </a:xfrm>
          <a:prstGeom prst="rect">
            <a:avLst/>
          </a:prstGeom>
          <a:solidFill>
            <a:schemeClr val="accent1"/>
          </a:solidFill>
        </p:spPr>
        <p:txBody>
          <a:bodyPr wrap="square" rtlCol="0">
            <a:spAutoFit/>
          </a:bodyPr>
          <a:lstStyle/>
          <a:p>
            <a:r>
              <a:rPr lang="en-US" sz="1200" dirty="0">
                <a:solidFill>
                  <a:schemeClr val="bg1"/>
                </a:solidFill>
              </a:rPr>
              <a:t>SRH Hochschule Heidelberg					12-Nov-2018					 Rohit Dipankar </a:t>
            </a:r>
          </a:p>
        </p:txBody>
      </p:sp>
      <p:sp>
        <p:nvSpPr>
          <p:cNvPr id="6" name="TextBox 5"/>
          <p:cNvSpPr txBox="1"/>
          <p:nvPr/>
        </p:nvSpPr>
        <p:spPr>
          <a:xfrm>
            <a:off x="3562350" y="1129004"/>
            <a:ext cx="440485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Software and UI Overview</a:t>
            </a:r>
          </a:p>
        </p:txBody>
      </p:sp>
      <p:sp>
        <p:nvSpPr>
          <p:cNvPr id="7" name="TextBox 6"/>
          <p:cNvSpPr txBox="1"/>
          <p:nvPr/>
        </p:nvSpPr>
        <p:spPr>
          <a:xfrm>
            <a:off x="708693" y="1764217"/>
            <a:ext cx="9112997"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propose to use Python to code for our Hub as our target is to make the HUB self-learning</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will be using Microsoft Azure SQL Database, which is a cloud-based database.</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AES algorithm will be used for encrypting the data</a:t>
            </a:r>
          </a:p>
          <a:p>
            <a:pPr marL="285750" indent="-285750">
              <a:lnSpc>
                <a:spcPct val="150000"/>
              </a:lnSpc>
              <a:buFont typeface="Wingdings" panose="05000000000000000000" pitchFamily="2" charset="2"/>
              <a:buChar char="Ø"/>
            </a:pPr>
            <a:r>
              <a:rPr lang="en-US" dirty="0"/>
              <a:t>We will be using KIVY, which is a framework written in Python to build multi-touch applications.</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sp>
        <p:nvSpPr>
          <p:cNvPr id="5" name="Cloud Callout 4"/>
          <p:cNvSpPr/>
          <p:nvPr/>
        </p:nvSpPr>
        <p:spPr>
          <a:xfrm>
            <a:off x="635441" y="4664883"/>
            <a:ext cx="2166493" cy="1202345"/>
          </a:xfrm>
          <a:prstGeom prst="cloudCallout">
            <a:avLst>
              <a:gd name="adj1" fmla="val -25041"/>
              <a:gd name="adj2" fmla="val 8078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3138"/>
            <a:r>
              <a:rPr lang="en-US" sz="2000" b="1" dirty="0">
                <a:solidFill>
                  <a:srgbClr val="C00000"/>
                </a:solidFill>
                <a:latin typeface="Times New Roman" panose="02020603050405020304" pitchFamily="18" charset="0"/>
                <a:cs typeface="Times New Roman" panose="02020603050405020304" pitchFamily="18" charset="0"/>
              </a:rPr>
              <a:t>Why</a:t>
            </a:r>
          </a:p>
          <a:p>
            <a:pPr algn="ctr" defTabSz="973138"/>
            <a:r>
              <a:rPr lang="en-US" sz="2000" b="1" dirty="0">
                <a:solidFill>
                  <a:srgbClr val="C00000"/>
                </a:solidFill>
                <a:latin typeface="Times New Roman" panose="02020603050405020304" pitchFamily="18" charset="0"/>
                <a:cs typeface="Times New Roman" panose="02020603050405020304" pitchFamily="18" charset="0"/>
              </a:rPr>
              <a:t>Python</a:t>
            </a:r>
          </a:p>
          <a:p>
            <a:pPr algn="ctr" defTabSz="973138"/>
            <a:r>
              <a:rPr lang="en-US" sz="2000" b="1" dirty="0">
                <a:solidFill>
                  <a:srgbClr val="C00000"/>
                </a:solidFill>
                <a:latin typeface="Times New Roman" panose="02020603050405020304" pitchFamily="18" charset="0"/>
                <a:cs typeface="Times New Roman" panose="02020603050405020304" pitchFamily="18" charset="0"/>
              </a:rPr>
              <a:t>??!!</a:t>
            </a:r>
          </a:p>
        </p:txBody>
      </p:sp>
      <p:sp>
        <p:nvSpPr>
          <p:cNvPr id="9" name="Cloud Callout 8"/>
          <p:cNvSpPr/>
          <p:nvPr/>
        </p:nvSpPr>
        <p:spPr>
          <a:xfrm>
            <a:off x="2898366" y="4664883"/>
            <a:ext cx="2866410" cy="1219590"/>
          </a:xfrm>
          <a:prstGeom prst="cloudCallout">
            <a:avLst>
              <a:gd name="adj1" fmla="val -26243"/>
              <a:gd name="adj2" fmla="val 791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3138"/>
            <a:r>
              <a:rPr lang="en-US" sz="2000" b="1" dirty="0">
                <a:solidFill>
                  <a:srgbClr val="C00000"/>
                </a:solidFill>
                <a:latin typeface="Times New Roman" panose="02020603050405020304" pitchFamily="18" charset="0"/>
                <a:cs typeface="Times New Roman" panose="02020603050405020304" pitchFamily="18" charset="0"/>
              </a:rPr>
              <a:t>Why</a:t>
            </a:r>
          </a:p>
          <a:p>
            <a:pPr algn="ctr" defTabSz="973138"/>
            <a:r>
              <a:rPr lang="en-US" sz="2000" b="1" dirty="0">
                <a:solidFill>
                  <a:srgbClr val="C00000"/>
                </a:solidFill>
                <a:latin typeface="Times New Roman" panose="02020603050405020304" pitchFamily="18" charset="0"/>
                <a:cs typeface="Times New Roman" panose="02020603050405020304" pitchFamily="18" charset="0"/>
              </a:rPr>
              <a:t>MS Azure SQL ??!!</a:t>
            </a:r>
          </a:p>
        </p:txBody>
      </p:sp>
      <p:sp>
        <p:nvSpPr>
          <p:cNvPr id="10" name="Cloud Callout 9"/>
          <p:cNvSpPr/>
          <p:nvPr/>
        </p:nvSpPr>
        <p:spPr>
          <a:xfrm>
            <a:off x="5861208" y="4664883"/>
            <a:ext cx="2780237" cy="1202346"/>
          </a:xfrm>
          <a:prstGeom prst="cloudCallout">
            <a:avLst>
              <a:gd name="adj1" fmla="val -26243"/>
              <a:gd name="adj2" fmla="val 8078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3138"/>
            <a:r>
              <a:rPr lang="en-US" sz="2000" b="1" dirty="0">
                <a:solidFill>
                  <a:srgbClr val="C00000"/>
                </a:solidFill>
                <a:latin typeface="Times New Roman" panose="02020603050405020304" pitchFamily="18" charset="0"/>
                <a:cs typeface="Times New Roman" panose="02020603050405020304" pitchFamily="18" charset="0"/>
              </a:rPr>
              <a:t>Why</a:t>
            </a:r>
          </a:p>
          <a:p>
            <a:pPr algn="ctr" defTabSz="973138"/>
            <a:r>
              <a:rPr lang="en-US" sz="2000" b="1" dirty="0">
                <a:solidFill>
                  <a:srgbClr val="C00000"/>
                </a:solidFill>
                <a:latin typeface="Times New Roman" panose="02020603050405020304" pitchFamily="18" charset="0"/>
                <a:cs typeface="Times New Roman" panose="02020603050405020304" pitchFamily="18" charset="0"/>
              </a:rPr>
              <a:t>AES algorithm</a:t>
            </a:r>
          </a:p>
          <a:p>
            <a:pPr algn="ctr" defTabSz="973138"/>
            <a:r>
              <a:rPr lang="en-US" sz="2000" b="1" dirty="0">
                <a:solidFill>
                  <a:srgbClr val="C00000"/>
                </a:solidFill>
                <a:latin typeface="Times New Roman" panose="02020603050405020304" pitchFamily="18" charset="0"/>
                <a:cs typeface="Times New Roman" panose="02020603050405020304" pitchFamily="18" charset="0"/>
              </a:rPr>
              <a:t>??!!</a:t>
            </a:r>
          </a:p>
        </p:txBody>
      </p:sp>
      <p:sp>
        <p:nvSpPr>
          <p:cNvPr id="11" name="Cloud Callout 10"/>
          <p:cNvSpPr/>
          <p:nvPr/>
        </p:nvSpPr>
        <p:spPr>
          <a:xfrm>
            <a:off x="8737877" y="4664013"/>
            <a:ext cx="2601571" cy="1202346"/>
          </a:xfrm>
          <a:prstGeom prst="cloudCallout">
            <a:avLst>
              <a:gd name="adj1" fmla="val -26243"/>
              <a:gd name="adj2" fmla="val 8078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3138"/>
            <a:r>
              <a:rPr lang="en-US" b="1" dirty="0">
                <a:solidFill>
                  <a:srgbClr val="C00000"/>
                </a:solidFill>
                <a:latin typeface="Times New Roman" panose="02020603050405020304" pitchFamily="18" charset="0"/>
                <a:cs typeface="Times New Roman" panose="02020603050405020304" pitchFamily="18" charset="0"/>
              </a:rPr>
              <a:t>Why</a:t>
            </a:r>
          </a:p>
          <a:p>
            <a:pPr algn="ctr" defTabSz="973138"/>
            <a:r>
              <a:rPr lang="en-US" b="1" dirty="0">
                <a:solidFill>
                  <a:srgbClr val="C00000"/>
                </a:solidFill>
                <a:latin typeface="Times New Roman" panose="02020603050405020304" pitchFamily="18" charset="0"/>
                <a:cs typeface="Times New Roman" panose="02020603050405020304" pitchFamily="18" charset="0"/>
              </a:rPr>
              <a:t>KIVY</a:t>
            </a:r>
          </a:p>
          <a:p>
            <a:pPr algn="ctr" defTabSz="973138"/>
            <a:r>
              <a:rPr lang="en-US" b="1" dirty="0">
                <a:solidFill>
                  <a:srgbClr val="C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608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7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7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7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6" name="TextBox 5"/>
          <p:cNvSpPr txBox="1"/>
          <p:nvPr/>
        </p:nvSpPr>
        <p:spPr>
          <a:xfrm>
            <a:off x="3562350" y="1129004"/>
            <a:ext cx="282892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Data flow - User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271" y="1603554"/>
            <a:ext cx="9516119" cy="4775532"/>
          </a:xfrm>
          <a:prstGeom prst="rect">
            <a:avLst/>
          </a:prstGeom>
        </p:spPr>
      </p:pic>
      <p:sp>
        <p:nvSpPr>
          <p:cNvPr id="9" name="TextBox 8"/>
          <p:cNvSpPr txBox="1"/>
          <p:nvPr/>
        </p:nvSpPr>
        <p:spPr>
          <a:xfrm>
            <a:off x="0" y="6581001"/>
            <a:ext cx="12192000" cy="276999"/>
          </a:xfrm>
          <a:prstGeom prst="rect">
            <a:avLst/>
          </a:prstGeom>
          <a:solidFill>
            <a:schemeClr val="accent1"/>
          </a:solidFill>
        </p:spPr>
        <p:txBody>
          <a:bodyPr wrap="square" rtlCol="0">
            <a:spAutoFit/>
          </a:bodyPr>
          <a:lstStyle/>
          <a:p>
            <a:r>
              <a:rPr lang="en-US" sz="1200" dirty="0">
                <a:solidFill>
                  <a:schemeClr val="bg1"/>
                </a:solidFill>
              </a:rPr>
              <a:t>SRH Hochschule Heidelberg					12-Nov-2018					 Rohit Dipankar </a:t>
            </a:r>
          </a:p>
        </p:txBody>
      </p:sp>
    </p:spTree>
    <p:extLst>
      <p:ext uri="{BB962C8B-B14F-4D97-AF65-F5344CB8AC3E}">
        <p14:creationId xmlns:p14="http://schemas.microsoft.com/office/powerpoint/2010/main" val="2207890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6" name="TextBox 5"/>
          <p:cNvSpPr txBox="1"/>
          <p:nvPr/>
        </p:nvSpPr>
        <p:spPr>
          <a:xfrm>
            <a:off x="3562350" y="1129004"/>
            <a:ext cx="342838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Data flow - Doctor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250" y="1652224"/>
            <a:ext cx="9808141" cy="4883871"/>
          </a:xfrm>
          <a:prstGeom prst="rect">
            <a:avLst/>
          </a:prstGeom>
        </p:spPr>
      </p:pic>
      <p:sp>
        <p:nvSpPr>
          <p:cNvPr id="10" name="TextBox 9"/>
          <p:cNvSpPr txBox="1"/>
          <p:nvPr/>
        </p:nvSpPr>
        <p:spPr>
          <a:xfrm>
            <a:off x="0" y="6581001"/>
            <a:ext cx="12192000" cy="276999"/>
          </a:xfrm>
          <a:prstGeom prst="rect">
            <a:avLst/>
          </a:prstGeom>
          <a:solidFill>
            <a:schemeClr val="accent1"/>
          </a:solidFill>
        </p:spPr>
        <p:txBody>
          <a:bodyPr wrap="square" rtlCol="0">
            <a:spAutoFit/>
          </a:bodyPr>
          <a:lstStyle/>
          <a:p>
            <a:r>
              <a:rPr lang="en-US" sz="1200" dirty="0">
                <a:solidFill>
                  <a:schemeClr val="bg1"/>
                </a:solidFill>
              </a:rPr>
              <a:t>SRH Hochschule Heidelberg					12-Nov-2018					 Rohit Dipankar </a:t>
            </a:r>
          </a:p>
        </p:txBody>
      </p:sp>
    </p:spTree>
    <p:extLst>
      <p:ext uri="{BB962C8B-B14F-4D97-AF65-F5344CB8AC3E}">
        <p14:creationId xmlns:p14="http://schemas.microsoft.com/office/powerpoint/2010/main" val="3274726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14000" r="-14000"/>
          </a:stretch>
        </a:blipFill>
        <a:effectLst/>
      </p:bgPr>
    </p:bg>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6" name="TextBox 5"/>
          <p:cNvSpPr txBox="1"/>
          <p:nvPr/>
        </p:nvSpPr>
        <p:spPr>
          <a:xfrm>
            <a:off x="59070" y="1445539"/>
            <a:ext cx="282892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Table of Content</a:t>
            </a:r>
          </a:p>
        </p:txBody>
      </p:sp>
      <p:sp>
        <p:nvSpPr>
          <p:cNvPr id="7" name="TextBox 6"/>
          <p:cNvSpPr txBox="1"/>
          <p:nvPr/>
        </p:nvSpPr>
        <p:spPr>
          <a:xfrm>
            <a:off x="3635122" y="213082"/>
            <a:ext cx="5704142" cy="6186309"/>
          </a:xfrm>
          <a:prstGeom prst="rect">
            <a:avLst/>
          </a:prstGeom>
          <a:noFill/>
        </p:spPr>
        <p:txBody>
          <a:bodyPr wrap="square" rtlCol="0">
            <a:spAutoFit/>
          </a:bodyPr>
          <a:lstStyle/>
          <a:p>
            <a:pPr marL="742950" lvl="1" indent="-285750">
              <a:lnSpc>
                <a:spcPct val="90000"/>
              </a:lnSpc>
              <a:buFont typeface="Wingdings" panose="05000000000000000000" pitchFamily="2" charset="2"/>
              <a:buChar char="v"/>
            </a:pPr>
            <a:r>
              <a:rPr lang="en-US" sz="2000" dirty="0"/>
              <a:t>Problem Statement</a:t>
            </a:r>
          </a:p>
          <a:p>
            <a:pPr marL="742950" lvl="1" indent="-285750">
              <a:lnSpc>
                <a:spcPct val="90000"/>
              </a:lnSpc>
              <a:buFont typeface="Wingdings" panose="05000000000000000000" pitchFamily="2" charset="2"/>
              <a:buChar char="v"/>
            </a:pPr>
            <a:r>
              <a:rPr lang="en-US" sz="2000" dirty="0"/>
              <a:t>Introduction</a:t>
            </a:r>
          </a:p>
          <a:p>
            <a:pPr marL="742950" lvl="1" indent="-285750">
              <a:lnSpc>
                <a:spcPct val="90000"/>
              </a:lnSpc>
              <a:buFont typeface="Wingdings" panose="05000000000000000000" pitchFamily="2" charset="2"/>
              <a:buChar char="v"/>
            </a:pPr>
            <a:r>
              <a:rPr lang="en-US" sz="2000" dirty="0"/>
              <a:t>Market Trend Analysis</a:t>
            </a:r>
          </a:p>
          <a:p>
            <a:pPr marL="742950" lvl="1" indent="-285750">
              <a:lnSpc>
                <a:spcPct val="90000"/>
              </a:lnSpc>
              <a:buFont typeface="Wingdings" panose="05000000000000000000" pitchFamily="2" charset="2"/>
              <a:buChar char="v"/>
            </a:pPr>
            <a:r>
              <a:rPr lang="en-US" sz="2000" dirty="0"/>
              <a:t>Project Overview</a:t>
            </a:r>
          </a:p>
          <a:p>
            <a:pPr marL="742950" lvl="1" indent="-285750">
              <a:lnSpc>
                <a:spcPct val="90000"/>
              </a:lnSpc>
              <a:buFont typeface="Wingdings" panose="05000000000000000000" pitchFamily="2" charset="2"/>
              <a:buChar char="v"/>
            </a:pPr>
            <a:r>
              <a:rPr lang="en-US" sz="2000" dirty="0"/>
              <a:t>Parameters</a:t>
            </a:r>
          </a:p>
          <a:p>
            <a:pPr marL="285750" indent="-285750">
              <a:lnSpc>
                <a:spcPct val="90000"/>
              </a:lnSpc>
              <a:buFont typeface="Wingdings" panose="05000000000000000000" pitchFamily="2" charset="2"/>
              <a:buChar char="Ø"/>
            </a:pPr>
            <a:r>
              <a:rPr lang="en-US" sz="2000" dirty="0"/>
              <a:t>Technologies</a:t>
            </a:r>
          </a:p>
          <a:p>
            <a:pPr marL="742950" lvl="1" indent="-285750">
              <a:lnSpc>
                <a:spcPct val="90000"/>
              </a:lnSpc>
              <a:buFont typeface="Wingdings" panose="05000000000000000000" pitchFamily="2" charset="2"/>
              <a:buChar char="v"/>
            </a:pPr>
            <a:r>
              <a:rPr lang="en-US" sz="2000" dirty="0"/>
              <a:t>System Architecture</a:t>
            </a:r>
          </a:p>
          <a:p>
            <a:pPr marL="742950" lvl="1" indent="-285750">
              <a:lnSpc>
                <a:spcPct val="90000"/>
              </a:lnSpc>
              <a:buFont typeface="Wingdings" panose="05000000000000000000" pitchFamily="2" charset="2"/>
              <a:buChar char="v"/>
            </a:pPr>
            <a:r>
              <a:rPr lang="en-US" sz="2000" dirty="0"/>
              <a:t>Software and UI Overview</a:t>
            </a:r>
          </a:p>
          <a:p>
            <a:pPr marL="742950" lvl="1" indent="-285750">
              <a:lnSpc>
                <a:spcPct val="90000"/>
              </a:lnSpc>
              <a:buFont typeface="Wingdings" panose="05000000000000000000" pitchFamily="2" charset="2"/>
              <a:buChar char="v"/>
            </a:pPr>
            <a:r>
              <a:rPr lang="en-US" sz="2000" dirty="0"/>
              <a:t>Data Flow</a:t>
            </a:r>
          </a:p>
          <a:p>
            <a:pPr marL="285750" indent="-285750">
              <a:lnSpc>
                <a:spcPct val="90000"/>
              </a:lnSpc>
              <a:buFont typeface="Wingdings" panose="05000000000000000000" pitchFamily="2" charset="2"/>
              <a:buChar char="Ø"/>
            </a:pPr>
            <a:r>
              <a:rPr lang="en-US" sz="2000" b="1" dirty="0">
                <a:solidFill>
                  <a:srgbClr val="C00000"/>
                </a:solidFill>
              </a:rPr>
              <a:t>User Interface</a:t>
            </a:r>
          </a:p>
          <a:p>
            <a:pPr marL="742950" lvl="1" indent="-285750">
              <a:lnSpc>
                <a:spcPct val="90000"/>
              </a:lnSpc>
              <a:buFont typeface="Wingdings" panose="05000000000000000000" pitchFamily="2" charset="2"/>
              <a:buChar char="v"/>
            </a:pPr>
            <a:r>
              <a:rPr lang="en-US" sz="2000" dirty="0"/>
              <a:t>User Interface Samples – Web Application</a:t>
            </a:r>
          </a:p>
          <a:p>
            <a:pPr marL="742950" lvl="1" indent="-285750">
              <a:lnSpc>
                <a:spcPct val="90000"/>
              </a:lnSpc>
              <a:buFont typeface="Wingdings" panose="05000000000000000000" pitchFamily="2" charset="2"/>
              <a:buChar char="v"/>
            </a:pPr>
            <a:r>
              <a:rPr lang="en-US" sz="2000" dirty="0"/>
              <a:t>User Interface Samples – Mobile Application</a:t>
            </a:r>
          </a:p>
          <a:p>
            <a:pPr marL="285750" indent="-285750">
              <a:lnSpc>
                <a:spcPct val="90000"/>
              </a:lnSpc>
              <a:buFont typeface="Wingdings" panose="05000000000000000000" pitchFamily="2" charset="2"/>
              <a:buChar char="Ø"/>
            </a:pPr>
            <a:r>
              <a:rPr lang="en-US" sz="2000" dirty="0"/>
              <a:t>Marketing &amp; Sales</a:t>
            </a:r>
          </a:p>
          <a:p>
            <a:pPr marL="742950" lvl="1" indent="-285750">
              <a:lnSpc>
                <a:spcPct val="90000"/>
              </a:lnSpc>
              <a:buFont typeface="Wingdings" panose="05000000000000000000" pitchFamily="2" charset="2"/>
              <a:buChar char="v"/>
            </a:pPr>
            <a:r>
              <a:rPr lang="en-US" sz="2000" dirty="0"/>
              <a:t>Project Plan</a:t>
            </a:r>
          </a:p>
          <a:p>
            <a:pPr marL="742950" lvl="1" indent="-285750">
              <a:lnSpc>
                <a:spcPct val="90000"/>
              </a:lnSpc>
              <a:buFont typeface="Wingdings" panose="05000000000000000000" pitchFamily="2" charset="2"/>
              <a:buChar char="v"/>
            </a:pPr>
            <a:r>
              <a:rPr lang="en-US" sz="2000" dirty="0"/>
              <a:t>Milestones</a:t>
            </a:r>
          </a:p>
          <a:p>
            <a:pPr marL="742950" lvl="1" indent="-285750">
              <a:lnSpc>
                <a:spcPct val="90000"/>
              </a:lnSpc>
              <a:buFont typeface="Wingdings" panose="05000000000000000000" pitchFamily="2" charset="2"/>
              <a:buChar char="v"/>
            </a:pPr>
            <a:r>
              <a:rPr lang="en-US" sz="2000" dirty="0"/>
              <a:t>Resources</a:t>
            </a:r>
          </a:p>
          <a:p>
            <a:pPr marL="285750" indent="-285750">
              <a:lnSpc>
                <a:spcPct val="90000"/>
              </a:lnSpc>
              <a:buFont typeface="Wingdings" panose="05000000000000000000" pitchFamily="2" charset="2"/>
              <a:buChar char="Ø"/>
            </a:pPr>
            <a:r>
              <a:rPr lang="en-US" sz="2000" dirty="0"/>
              <a:t>Marketing, Sales and Costs</a:t>
            </a:r>
          </a:p>
          <a:p>
            <a:pPr marL="742950" lvl="1" indent="-285750">
              <a:lnSpc>
                <a:spcPct val="90000"/>
              </a:lnSpc>
              <a:buFont typeface="Wingdings" panose="05000000000000000000" pitchFamily="2" charset="2"/>
              <a:buChar char="v"/>
            </a:pPr>
            <a:r>
              <a:rPr lang="en-US" sz="2000" dirty="0"/>
              <a:t>Competitor Analysis</a:t>
            </a:r>
          </a:p>
          <a:p>
            <a:pPr marL="742950" lvl="1" indent="-285750">
              <a:lnSpc>
                <a:spcPct val="90000"/>
              </a:lnSpc>
              <a:buFont typeface="Wingdings" panose="05000000000000000000" pitchFamily="2" charset="2"/>
              <a:buChar char="v"/>
            </a:pPr>
            <a:r>
              <a:rPr lang="en-US" sz="2000" dirty="0"/>
              <a:t>Target Consumers</a:t>
            </a:r>
          </a:p>
          <a:p>
            <a:pPr marL="742950" lvl="1" indent="-285750">
              <a:lnSpc>
                <a:spcPct val="90000"/>
              </a:lnSpc>
              <a:buFont typeface="Wingdings" panose="05000000000000000000" pitchFamily="2" charset="2"/>
              <a:buChar char="v"/>
            </a:pPr>
            <a:r>
              <a:rPr lang="en-US" sz="2000" dirty="0"/>
              <a:t>Packages</a:t>
            </a:r>
          </a:p>
          <a:p>
            <a:pPr marL="742950" lvl="1" indent="-285750">
              <a:lnSpc>
                <a:spcPct val="90000"/>
              </a:lnSpc>
              <a:buFont typeface="Wingdings" panose="05000000000000000000" pitchFamily="2" charset="2"/>
              <a:buChar char="v"/>
            </a:pPr>
            <a:r>
              <a:rPr lang="en-US" sz="2000" dirty="0"/>
              <a:t>Packaging Based on Consumers</a:t>
            </a:r>
          </a:p>
          <a:p>
            <a:pPr marL="742950" lvl="1" indent="-285750">
              <a:lnSpc>
                <a:spcPct val="90000"/>
              </a:lnSpc>
              <a:buFont typeface="Wingdings" panose="05000000000000000000" pitchFamily="2" charset="2"/>
              <a:buChar char="v"/>
            </a:pPr>
            <a:r>
              <a:rPr lang="en-US" sz="2000" dirty="0"/>
              <a:t>Product Promotion Strategies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sp>
        <p:nvSpPr>
          <p:cNvPr id="11" name="TextBox 10"/>
          <p:cNvSpPr txBox="1"/>
          <p:nvPr/>
        </p:nvSpPr>
        <p:spPr>
          <a:xfrm>
            <a:off x="0" y="6599708"/>
            <a:ext cx="12192000" cy="261610"/>
          </a:xfrm>
          <a:prstGeom prst="rect">
            <a:avLst/>
          </a:prstGeom>
          <a:solidFill>
            <a:schemeClr val="accent1"/>
          </a:solidFill>
        </p:spPr>
        <p:txBody>
          <a:bodyPr wrap="square" rtlCol="0">
            <a:spAutoFit/>
          </a:bodyPr>
          <a:lstStyle/>
          <a:p>
            <a:r>
              <a:rPr lang="en-US" sz="1100" dirty="0">
                <a:solidFill>
                  <a:schemeClr val="bg1"/>
                </a:solidFill>
                <a:latin typeface="Times New Roman" panose="02020603050405020304" pitchFamily="18" charset="0"/>
                <a:cs typeface="Times New Roman" panose="02020603050405020304" pitchFamily="18" charset="0"/>
              </a:rPr>
              <a:t>SRH Hochschule Heidelberg					12-Nov-2018					Aishwarya Chandradhara</a:t>
            </a:r>
          </a:p>
        </p:txBody>
      </p:sp>
    </p:spTree>
    <p:extLst>
      <p:ext uri="{BB962C8B-B14F-4D97-AF65-F5344CB8AC3E}">
        <p14:creationId xmlns:p14="http://schemas.microsoft.com/office/powerpoint/2010/main" val="4166338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6" name="TextBox 5"/>
          <p:cNvSpPr txBox="1"/>
          <p:nvPr/>
        </p:nvSpPr>
        <p:spPr>
          <a:xfrm>
            <a:off x="3562350" y="1129004"/>
            <a:ext cx="511953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UI Samples – Web Application</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sp>
        <p:nvSpPr>
          <p:cNvPr id="10" name="TextBox 9"/>
          <p:cNvSpPr txBox="1"/>
          <p:nvPr/>
        </p:nvSpPr>
        <p:spPr>
          <a:xfrm>
            <a:off x="0" y="6581001"/>
            <a:ext cx="12192000" cy="276999"/>
          </a:xfrm>
          <a:prstGeom prst="rect">
            <a:avLst/>
          </a:prstGeom>
          <a:solidFill>
            <a:schemeClr val="accent1"/>
          </a:solidFill>
        </p:spPr>
        <p:txBody>
          <a:bodyPr wrap="square" rtlCol="0">
            <a:spAutoFit/>
          </a:bodyPr>
          <a:lstStyle/>
          <a:p>
            <a:r>
              <a:rPr lang="en-US" sz="1200" dirty="0">
                <a:solidFill>
                  <a:schemeClr val="bg1"/>
                </a:solidFill>
              </a:rPr>
              <a:t>SRH Hochschule Heidelberg					12-Nov-2018					 Rohit Dipankar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087" y="1968759"/>
            <a:ext cx="5737430" cy="322730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2951984"/>
            <a:ext cx="5737431" cy="3227305"/>
          </a:xfrm>
          <a:prstGeom prst="rect">
            <a:avLst/>
          </a:prstGeom>
        </p:spPr>
      </p:pic>
    </p:spTree>
    <p:extLst>
      <p:ext uri="{BB962C8B-B14F-4D97-AF65-F5344CB8AC3E}">
        <p14:creationId xmlns:p14="http://schemas.microsoft.com/office/powerpoint/2010/main" val="113287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6" name="TextBox 5"/>
          <p:cNvSpPr txBox="1"/>
          <p:nvPr/>
        </p:nvSpPr>
        <p:spPr>
          <a:xfrm>
            <a:off x="3562350" y="1129004"/>
            <a:ext cx="511953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UI Samples – Web Application</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sp>
        <p:nvSpPr>
          <p:cNvPr id="10" name="TextBox 9"/>
          <p:cNvSpPr txBox="1"/>
          <p:nvPr/>
        </p:nvSpPr>
        <p:spPr>
          <a:xfrm>
            <a:off x="0" y="6581001"/>
            <a:ext cx="12192000" cy="276999"/>
          </a:xfrm>
          <a:prstGeom prst="rect">
            <a:avLst/>
          </a:prstGeom>
          <a:solidFill>
            <a:schemeClr val="accent1"/>
          </a:solidFill>
        </p:spPr>
        <p:txBody>
          <a:bodyPr wrap="square" rtlCol="0">
            <a:spAutoFit/>
          </a:bodyPr>
          <a:lstStyle/>
          <a:p>
            <a:r>
              <a:rPr lang="en-US" sz="1200" dirty="0">
                <a:solidFill>
                  <a:schemeClr val="bg1"/>
                </a:solidFill>
              </a:rPr>
              <a:t>SRH Hochschule Heidelberg					12-Nov-2018					 Rohit Dipankar </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818" y="1968759"/>
            <a:ext cx="5799115" cy="3262002"/>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3484" y="3186495"/>
            <a:ext cx="5525728" cy="3157618"/>
          </a:xfrm>
          <a:prstGeom prst="rect">
            <a:avLst/>
          </a:prstGeom>
        </p:spPr>
      </p:pic>
    </p:spTree>
    <p:extLst>
      <p:ext uri="{BB962C8B-B14F-4D97-AF65-F5344CB8AC3E}">
        <p14:creationId xmlns:p14="http://schemas.microsoft.com/office/powerpoint/2010/main" val="3708165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14000" r="-14000"/>
          </a:stretch>
        </a:blipFill>
        <a:effectLst/>
      </p:bgPr>
    </p:bg>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6" name="TextBox 5"/>
          <p:cNvSpPr txBox="1"/>
          <p:nvPr/>
        </p:nvSpPr>
        <p:spPr>
          <a:xfrm>
            <a:off x="59070" y="1445539"/>
            <a:ext cx="282892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Table of Content</a:t>
            </a:r>
          </a:p>
        </p:txBody>
      </p:sp>
      <p:sp>
        <p:nvSpPr>
          <p:cNvPr id="7" name="TextBox 6"/>
          <p:cNvSpPr txBox="1"/>
          <p:nvPr/>
        </p:nvSpPr>
        <p:spPr>
          <a:xfrm>
            <a:off x="3635122" y="213082"/>
            <a:ext cx="5704142" cy="6186309"/>
          </a:xfrm>
          <a:prstGeom prst="rect">
            <a:avLst/>
          </a:prstGeom>
          <a:noFill/>
        </p:spPr>
        <p:txBody>
          <a:bodyPr wrap="square" rtlCol="0">
            <a:spAutoFit/>
          </a:bodyPr>
          <a:lstStyle/>
          <a:p>
            <a:pPr marL="742950" lvl="1" indent="-285750">
              <a:lnSpc>
                <a:spcPct val="90000"/>
              </a:lnSpc>
              <a:buFont typeface="Wingdings" panose="05000000000000000000" pitchFamily="2" charset="2"/>
              <a:buChar char="v"/>
            </a:pPr>
            <a:r>
              <a:rPr lang="en-US" sz="2000" dirty="0"/>
              <a:t>Problem Statement</a:t>
            </a:r>
          </a:p>
          <a:p>
            <a:pPr marL="742950" lvl="1" indent="-285750">
              <a:lnSpc>
                <a:spcPct val="90000"/>
              </a:lnSpc>
              <a:buFont typeface="Wingdings" panose="05000000000000000000" pitchFamily="2" charset="2"/>
              <a:buChar char="v"/>
            </a:pPr>
            <a:r>
              <a:rPr lang="en-US" sz="2000" dirty="0"/>
              <a:t>Introduction</a:t>
            </a:r>
          </a:p>
          <a:p>
            <a:pPr marL="742950" lvl="1" indent="-285750">
              <a:lnSpc>
                <a:spcPct val="90000"/>
              </a:lnSpc>
              <a:buFont typeface="Wingdings" panose="05000000000000000000" pitchFamily="2" charset="2"/>
              <a:buChar char="v"/>
            </a:pPr>
            <a:r>
              <a:rPr lang="en-US" sz="2000" dirty="0"/>
              <a:t>Market Trend Analysis</a:t>
            </a:r>
          </a:p>
          <a:p>
            <a:pPr marL="742950" lvl="1" indent="-285750">
              <a:lnSpc>
                <a:spcPct val="90000"/>
              </a:lnSpc>
              <a:buFont typeface="Wingdings" panose="05000000000000000000" pitchFamily="2" charset="2"/>
              <a:buChar char="v"/>
            </a:pPr>
            <a:r>
              <a:rPr lang="en-US" sz="2000" dirty="0"/>
              <a:t>Project Overview</a:t>
            </a:r>
          </a:p>
          <a:p>
            <a:pPr marL="742950" lvl="1" indent="-285750">
              <a:lnSpc>
                <a:spcPct val="90000"/>
              </a:lnSpc>
              <a:buFont typeface="Wingdings" panose="05000000000000000000" pitchFamily="2" charset="2"/>
              <a:buChar char="v"/>
            </a:pPr>
            <a:r>
              <a:rPr lang="en-US" sz="2000" dirty="0"/>
              <a:t>Parameters</a:t>
            </a:r>
          </a:p>
          <a:p>
            <a:pPr marL="285750" indent="-285750">
              <a:lnSpc>
                <a:spcPct val="90000"/>
              </a:lnSpc>
              <a:buFont typeface="Wingdings" panose="05000000000000000000" pitchFamily="2" charset="2"/>
              <a:buChar char="Ø"/>
            </a:pPr>
            <a:r>
              <a:rPr lang="en-US" sz="2000" dirty="0"/>
              <a:t>Technologies</a:t>
            </a:r>
          </a:p>
          <a:p>
            <a:pPr marL="742950" lvl="1" indent="-285750">
              <a:lnSpc>
                <a:spcPct val="90000"/>
              </a:lnSpc>
              <a:buFont typeface="Wingdings" panose="05000000000000000000" pitchFamily="2" charset="2"/>
              <a:buChar char="v"/>
            </a:pPr>
            <a:r>
              <a:rPr lang="en-US" sz="2000" dirty="0"/>
              <a:t>System Architecture</a:t>
            </a:r>
          </a:p>
          <a:p>
            <a:pPr marL="742950" lvl="1" indent="-285750">
              <a:lnSpc>
                <a:spcPct val="90000"/>
              </a:lnSpc>
              <a:buFont typeface="Wingdings" panose="05000000000000000000" pitchFamily="2" charset="2"/>
              <a:buChar char="v"/>
            </a:pPr>
            <a:r>
              <a:rPr lang="en-US" sz="2000" dirty="0"/>
              <a:t>Software and UI Overview</a:t>
            </a:r>
          </a:p>
          <a:p>
            <a:pPr marL="742950" lvl="1" indent="-285750">
              <a:lnSpc>
                <a:spcPct val="90000"/>
              </a:lnSpc>
              <a:buFont typeface="Wingdings" panose="05000000000000000000" pitchFamily="2" charset="2"/>
              <a:buChar char="v"/>
            </a:pPr>
            <a:r>
              <a:rPr lang="en-US" sz="2000" dirty="0"/>
              <a:t>Data Flow</a:t>
            </a:r>
          </a:p>
          <a:p>
            <a:pPr marL="285750" indent="-285750">
              <a:lnSpc>
                <a:spcPct val="90000"/>
              </a:lnSpc>
              <a:buFont typeface="Wingdings" panose="05000000000000000000" pitchFamily="2" charset="2"/>
              <a:buChar char="Ø"/>
            </a:pPr>
            <a:r>
              <a:rPr lang="en-US" sz="2000" dirty="0"/>
              <a:t>User Interface</a:t>
            </a:r>
          </a:p>
          <a:p>
            <a:pPr marL="742950" lvl="1" indent="-285750">
              <a:lnSpc>
                <a:spcPct val="90000"/>
              </a:lnSpc>
              <a:buFont typeface="Wingdings" panose="05000000000000000000" pitchFamily="2" charset="2"/>
              <a:buChar char="v"/>
            </a:pPr>
            <a:r>
              <a:rPr lang="en-US" sz="2000" dirty="0"/>
              <a:t>User Interface Samples – Web Application</a:t>
            </a:r>
          </a:p>
          <a:p>
            <a:pPr marL="742950" lvl="1" indent="-285750">
              <a:lnSpc>
                <a:spcPct val="90000"/>
              </a:lnSpc>
              <a:buFont typeface="Wingdings" panose="05000000000000000000" pitchFamily="2" charset="2"/>
              <a:buChar char="v"/>
            </a:pPr>
            <a:r>
              <a:rPr lang="en-US" sz="2000" dirty="0"/>
              <a:t>User Interface Samples – Mobile Application</a:t>
            </a:r>
          </a:p>
          <a:p>
            <a:pPr marL="285750" indent="-285750">
              <a:lnSpc>
                <a:spcPct val="90000"/>
              </a:lnSpc>
              <a:buFont typeface="Wingdings" panose="05000000000000000000" pitchFamily="2" charset="2"/>
              <a:buChar char="Ø"/>
            </a:pPr>
            <a:r>
              <a:rPr lang="en-US" sz="2000" b="1" dirty="0">
                <a:solidFill>
                  <a:srgbClr val="C00000"/>
                </a:solidFill>
              </a:rPr>
              <a:t>Marketing &amp; Sales</a:t>
            </a:r>
          </a:p>
          <a:p>
            <a:pPr marL="742950" lvl="1" indent="-285750">
              <a:lnSpc>
                <a:spcPct val="90000"/>
              </a:lnSpc>
              <a:buFont typeface="Wingdings" panose="05000000000000000000" pitchFamily="2" charset="2"/>
              <a:buChar char="v"/>
            </a:pPr>
            <a:r>
              <a:rPr lang="en-US" sz="2000" dirty="0"/>
              <a:t>Project Plan</a:t>
            </a:r>
          </a:p>
          <a:p>
            <a:pPr marL="742950" lvl="1" indent="-285750">
              <a:lnSpc>
                <a:spcPct val="90000"/>
              </a:lnSpc>
              <a:buFont typeface="Wingdings" panose="05000000000000000000" pitchFamily="2" charset="2"/>
              <a:buChar char="v"/>
            </a:pPr>
            <a:r>
              <a:rPr lang="en-US" sz="2000" dirty="0"/>
              <a:t>Milestones</a:t>
            </a:r>
          </a:p>
          <a:p>
            <a:pPr marL="742950" lvl="1" indent="-285750">
              <a:lnSpc>
                <a:spcPct val="90000"/>
              </a:lnSpc>
              <a:buFont typeface="Wingdings" panose="05000000000000000000" pitchFamily="2" charset="2"/>
              <a:buChar char="v"/>
            </a:pPr>
            <a:r>
              <a:rPr lang="en-US" sz="2000" dirty="0"/>
              <a:t>Resources</a:t>
            </a:r>
          </a:p>
          <a:p>
            <a:pPr marL="285750" indent="-285750">
              <a:lnSpc>
                <a:spcPct val="90000"/>
              </a:lnSpc>
              <a:buFont typeface="Wingdings" panose="05000000000000000000" pitchFamily="2" charset="2"/>
              <a:buChar char="Ø"/>
            </a:pPr>
            <a:r>
              <a:rPr lang="en-US" sz="2000" dirty="0"/>
              <a:t>Marketing, Sales and Costs</a:t>
            </a:r>
          </a:p>
          <a:p>
            <a:pPr marL="742950" lvl="1" indent="-285750">
              <a:lnSpc>
                <a:spcPct val="90000"/>
              </a:lnSpc>
              <a:buFont typeface="Wingdings" panose="05000000000000000000" pitchFamily="2" charset="2"/>
              <a:buChar char="v"/>
            </a:pPr>
            <a:r>
              <a:rPr lang="en-US" sz="2000" dirty="0"/>
              <a:t>Competitor Analysis</a:t>
            </a:r>
          </a:p>
          <a:p>
            <a:pPr marL="742950" lvl="1" indent="-285750">
              <a:lnSpc>
                <a:spcPct val="90000"/>
              </a:lnSpc>
              <a:buFont typeface="Wingdings" panose="05000000000000000000" pitchFamily="2" charset="2"/>
              <a:buChar char="v"/>
            </a:pPr>
            <a:r>
              <a:rPr lang="en-US" sz="2000" dirty="0"/>
              <a:t>Target Consumers</a:t>
            </a:r>
          </a:p>
          <a:p>
            <a:pPr marL="742950" lvl="1" indent="-285750">
              <a:lnSpc>
                <a:spcPct val="90000"/>
              </a:lnSpc>
              <a:buFont typeface="Wingdings" panose="05000000000000000000" pitchFamily="2" charset="2"/>
              <a:buChar char="v"/>
            </a:pPr>
            <a:r>
              <a:rPr lang="en-US" sz="2000" dirty="0"/>
              <a:t>Packages</a:t>
            </a:r>
          </a:p>
          <a:p>
            <a:pPr marL="742950" lvl="1" indent="-285750">
              <a:lnSpc>
                <a:spcPct val="90000"/>
              </a:lnSpc>
              <a:buFont typeface="Wingdings" panose="05000000000000000000" pitchFamily="2" charset="2"/>
              <a:buChar char="v"/>
            </a:pPr>
            <a:r>
              <a:rPr lang="en-US" sz="2000" dirty="0"/>
              <a:t>Packaging Based on Consumers</a:t>
            </a:r>
          </a:p>
          <a:p>
            <a:pPr marL="742950" lvl="1" indent="-285750">
              <a:lnSpc>
                <a:spcPct val="90000"/>
              </a:lnSpc>
              <a:buFont typeface="Wingdings" panose="05000000000000000000" pitchFamily="2" charset="2"/>
              <a:buChar char="v"/>
            </a:pPr>
            <a:r>
              <a:rPr lang="en-US" sz="2000" dirty="0"/>
              <a:t>Product Promotion Strategies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sp>
        <p:nvSpPr>
          <p:cNvPr id="11" name="TextBox 10"/>
          <p:cNvSpPr txBox="1"/>
          <p:nvPr/>
        </p:nvSpPr>
        <p:spPr>
          <a:xfrm>
            <a:off x="0" y="6599708"/>
            <a:ext cx="12192000" cy="261610"/>
          </a:xfrm>
          <a:prstGeom prst="rect">
            <a:avLst/>
          </a:prstGeom>
          <a:solidFill>
            <a:schemeClr val="accent1"/>
          </a:solidFill>
        </p:spPr>
        <p:txBody>
          <a:bodyPr wrap="square" rtlCol="0">
            <a:spAutoFit/>
          </a:bodyPr>
          <a:lstStyle/>
          <a:p>
            <a:r>
              <a:rPr lang="en-US" sz="1100" dirty="0">
                <a:solidFill>
                  <a:schemeClr val="bg1"/>
                </a:solidFill>
                <a:latin typeface="Times New Roman" panose="02020603050405020304" pitchFamily="18" charset="0"/>
                <a:cs typeface="Times New Roman" panose="02020603050405020304" pitchFamily="18" charset="0"/>
              </a:rPr>
              <a:t>SRH Hochschule Heidelberg					12-Nov-2018					Aishwarya Chandradhara</a:t>
            </a:r>
          </a:p>
        </p:txBody>
      </p:sp>
    </p:spTree>
    <p:extLst>
      <p:ext uri="{BB962C8B-B14F-4D97-AF65-F5344CB8AC3E}">
        <p14:creationId xmlns:p14="http://schemas.microsoft.com/office/powerpoint/2010/main" val="1028029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6" name="TextBox 5"/>
          <p:cNvSpPr txBox="1"/>
          <p:nvPr/>
        </p:nvSpPr>
        <p:spPr>
          <a:xfrm>
            <a:off x="3562350" y="1129004"/>
            <a:ext cx="215019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Project Plan</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sp>
        <p:nvSpPr>
          <p:cNvPr id="10" name="TextBox 9"/>
          <p:cNvSpPr txBox="1"/>
          <p:nvPr/>
        </p:nvSpPr>
        <p:spPr>
          <a:xfrm>
            <a:off x="0" y="6581001"/>
            <a:ext cx="12192000" cy="276999"/>
          </a:xfrm>
          <a:prstGeom prst="rect">
            <a:avLst/>
          </a:prstGeom>
          <a:solidFill>
            <a:schemeClr val="accent1"/>
          </a:solidFill>
        </p:spPr>
        <p:txBody>
          <a:bodyPr wrap="square" rtlCol="0">
            <a:spAutoFit/>
          </a:bodyPr>
          <a:lstStyle/>
          <a:p>
            <a:r>
              <a:rPr lang="en-US" sz="1200" dirty="0">
                <a:solidFill>
                  <a:schemeClr val="bg1"/>
                </a:solidFill>
              </a:rPr>
              <a:t>SRH Hochschule Heidelberg					12-Nov-2018					 Sagar Bhave</a:t>
            </a:r>
          </a:p>
        </p:txBody>
      </p:sp>
      <p:graphicFrame>
        <p:nvGraphicFramePr>
          <p:cNvPr id="4" name="Table 3"/>
          <p:cNvGraphicFramePr>
            <a:graphicFrameLocks noGrp="1"/>
          </p:cNvGraphicFramePr>
          <p:nvPr>
            <p:extLst>
              <p:ext uri="{D42A27DB-BD31-4B8C-83A1-F6EECF244321}">
                <p14:modId xmlns:p14="http://schemas.microsoft.com/office/powerpoint/2010/main" val="475625001"/>
              </p:ext>
            </p:extLst>
          </p:nvPr>
        </p:nvGraphicFramePr>
        <p:xfrm>
          <a:off x="393292" y="2154785"/>
          <a:ext cx="10785985" cy="4029705"/>
        </p:xfrm>
        <a:graphic>
          <a:graphicData uri="http://schemas.openxmlformats.org/drawingml/2006/table">
            <a:tbl>
              <a:tblPr firstRow="1" firstCol="1" bandRow="1">
                <a:tableStyleId>{5C22544A-7EE6-4342-B048-85BDC9FD1C3A}</a:tableStyleId>
              </a:tblPr>
              <a:tblGrid>
                <a:gridCol w="538766">
                  <a:extLst>
                    <a:ext uri="{9D8B030D-6E8A-4147-A177-3AD203B41FA5}">
                      <a16:colId xmlns:a16="http://schemas.microsoft.com/office/drawing/2014/main" val="3334404240"/>
                    </a:ext>
                  </a:extLst>
                </a:gridCol>
                <a:gridCol w="3266316">
                  <a:extLst>
                    <a:ext uri="{9D8B030D-6E8A-4147-A177-3AD203B41FA5}">
                      <a16:colId xmlns:a16="http://schemas.microsoft.com/office/drawing/2014/main" val="3180036499"/>
                    </a:ext>
                  </a:extLst>
                </a:gridCol>
                <a:gridCol w="1730478">
                  <a:extLst>
                    <a:ext uri="{9D8B030D-6E8A-4147-A177-3AD203B41FA5}">
                      <a16:colId xmlns:a16="http://schemas.microsoft.com/office/drawing/2014/main" val="1292763563"/>
                    </a:ext>
                  </a:extLst>
                </a:gridCol>
                <a:gridCol w="1582993">
                  <a:extLst>
                    <a:ext uri="{9D8B030D-6E8A-4147-A177-3AD203B41FA5}">
                      <a16:colId xmlns:a16="http://schemas.microsoft.com/office/drawing/2014/main" val="134113354"/>
                    </a:ext>
                  </a:extLst>
                </a:gridCol>
                <a:gridCol w="2222090">
                  <a:extLst>
                    <a:ext uri="{9D8B030D-6E8A-4147-A177-3AD203B41FA5}">
                      <a16:colId xmlns:a16="http://schemas.microsoft.com/office/drawing/2014/main" val="925391744"/>
                    </a:ext>
                  </a:extLst>
                </a:gridCol>
                <a:gridCol w="1445342">
                  <a:extLst>
                    <a:ext uri="{9D8B030D-6E8A-4147-A177-3AD203B41FA5}">
                      <a16:colId xmlns:a16="http://schemas.microsoft.com/office/drawing/2014/main" val="2485761082"/>
                    </a:ext>
                  </a:extLst>
                </a:gridCol>
              </a:tblGrid>
              <a:tr h="98661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No.</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Activity Name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Start Date</a:t>
                      </a:r>
                      <a:br>
                        <a:rPr lang="en-US" sz="1800" dirty="0">
                          <a:effectLst/>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cs typeface="Times New Roman" panose="02020603050405020304" pitchFamily="18" charset="0"/>
                        </a:rPr>
                        <a:t>(dd.mm. </a:t>
                      </a:r>
                      <a:r>
                        <a:rPr lang="en-US" sz="1800" dirty="0" err="1">
                          <a:effectLst/>
                          <a:latin typeface="Times New Roman" panose="02020603050405020304" pitchFamily="18" charset="0"/>
                          <a:cs typeface="Times New Roman" panose="02020603050405020304" pitchFamily="18" charset="0"/>
                        </a:rPr>
                        <a:t>yyyy</a:t>
                      </a:r>
                      <a:r>
                        <a:rPr lang="en-US" sz="1800" dirty="0">
                          <a:effectLst/>
                          <a:latin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End Date</a:t>
                      </a:r>
                      <a:br>
                        <a:rPr lang="en-US" sz="1800" dirty="0">
                          <a:effectLst/>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cs typeface="Times New Roman" panose="02020603050405020304" pitchFamily="18" charset="0"/>
                        </a:rPr>
                        <a:t>(dd.mm. </a:t>
                      </a:r>
                      <a:r>
                        <a:rPr lang="en-US" sz="1800" dirty="0" err="1">
                          <a:effectLst/>
                          <a:latin typeface="Times New Roman" panose="02020603050405020304" pitchFamily="18" charset="0"/>
                          <a:cs typeface="Times New Roman" panose="02020603050405020304" pitchFamily="18" charset="0"/>
                        </a:rPr>
                        <a:t>yyyy</a:t>
                      </a:r>
                      <a:r>
                        <a:rPr lang="en-US" sz="1800" dirty="0">
                          <a:effectLst/>
                          <a:latin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Duration</a:t>
                      </a:r>
                      <a:br>
                        <a:rPr lang="en-US" sz="1800">
                          <a:effectLst/>
                          <a:latin typeface="Times New Roman" panose="02020603050405020304" pitchFamily="18" charset="0"/>
                          <a:cs typeface="Times New Roman" panose="02020603050405020304" pitchFamily="18" charset="0"/>
                        </a:rPr>
                      </a:br>
                      <a:r>
                        <a:rPr lang="en-US" sz="1800">
                          <a:effectLst/>
                          <a:latin typeface="Times New Roman" panose="02020603050405020304" pitchFamily="18" charset="0"/>
                          <a:cs typeface="Times New Roman" panose="02020603050405020304" pitchFamily="18" charset="0"/>
                        </a:rPr>
                        <a:t>(No. of working days)</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Predecessors</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extLst>
                  <a:ext uri="{0D108BD9-81ED-4DB2-BD59-A6C34878D82A}">
                    <a16:rowId xmlns:a16="http://schemas.microsoft.com/office/drawing/2014/main" val="3109884594"/>
                  </a:ext>
                </a:extLst>
              </a:tr>
              <a:tr h="726008">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tc>
                  <a:txBody>
                    <a:body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Project initialization and Authorization </a:t>
                      </a:r>
                      <a:endParaRPr lang="en-US"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tc>
                  <a:txBody>
                    <a:body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03.01.2019 </a:t>
                      </a:r>
                      <a:endParaRPr lang="en-US"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tc>
                  <a:txBody>
                    <a:body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23.01.2019</a:t>
                      </a:r>
                      <a:endParaRPr lang="en-US"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tc>
                  <a:txBody>
                    <a:body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13 </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tc>
                  <a:txBody>
                    <a:body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 </a:t>
                      </a:r>
                      <a:endParaRPr lang="en-US"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extLst>
                  <a:ext uri="{0D108BD9-81ED-4DB2-BD59-A6C34878D82A}">
                    <a16:rowId xmlns:a16="http://schemas.microsoft.com/office/drawing/2014/main" val="2735426910"/>
                  </a:ext>
                </a:extLst>
              </a:tr>
              <a:tr h="80667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tc>
                  <a:txBody>
                    <a:body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Project Planning and organization</a:t>
                      </a:r>
                      <a:endParaRPr lang="en-US"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tc>
                  <a:txBody>
                    <a:body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24.01.2019 </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tc>
                  <a:txBody>
                    <a:body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10.05.2019</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tc>
                  <a:txBody>
                    <a:body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71 </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tc>
                  <a:txBody>
                    <a:body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1 d) </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extLst>
                  <a:ext uri="{0D108BD9-81ED-4DB2-BD59-A6C34878D82A}">
                    <a16:rowId xmlns:a16="http://schemas.microsoft.com/office/drawing/2014/main" val="3328771835"/>
                  </a:ext>
                </a:extLst>
              </a:tr>
              <a:tr h="882733">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tc>
                  <a:txBody>
                    <a:body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Project Execution, Controlling and Steering.</a:t>
                      </a:r>
                      <a:endParaRPr lang="en-US"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tc>
                  <a:txBody>
                    <a:body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13.05.2019  </a:t>
                      </a:r>
                      <a:endParaRPr lang="en-US"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tc>
                  <a:txBody>
                    <a:body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14.08.2020</a:t>
                      </a:r>
                      <a:endParaRPr lang="en-US"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tc>
                  <a:txBody>
                    <a:body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 317</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tc>
                  <a:txBody>
                    <a:body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2 l) </a:t>
                      </a:r>
                      <a:endParaRPr lang="en-US"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extLst>
                  <a:ext uri="{0D108BD9-81ED-4DB2-BD59-A6C34878D82A}">
                    <a16:rowId xmlns:a16="http://schemas.microsoft.com/office/drawing/2014/main" val="3613658296"/>
                  </a:ext>
                </a:extLst>
              </a:tr>
              <a:tr h="627668">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tc>
                  <a:txBody>
                    <a:body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Project Closing and liquidation</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tc>
                  <a:txBody>
                    <a:body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17.08.2020 </a:t>
                      </a:r>
                      <a:endParaRPr lang="en-US"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tc>
                  <a:txBody>
                    <a:body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07.10.2020</a:t>
                      </a:r>
                      <a:endParaRPr lang="en-US"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tc>
                  <a:txBody>
                    <a:body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45 </a:t>
                      </a:r>
                      <a:endParaRPr lang="en-US"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tc>
                  <a:txBody>
                    <a:body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 3u, 3v, 3w</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03" marR="51403" marT="0" marB="0" anchor="ctr"/>
                </a:tc>
                <a:extLst>
                  <a:ext uri="{0D108BD9-81ED-4DB2-BD59-A6C34878D82A}">
                    <a16:rowId xmlns:a16="http://schemas.microsoft.com/office/drawing/2014/main" val="1244130135"/>
                  </a:ext>
                </a:extLst>
              </a:tr>
            </a:tbl>
          </a:graphicData>
        </a:graphic>
      </p:graphicFrame>
    </p:spTree>
    <p:extLst>
      <p:ext uri="{BB962C8B-B14F-4D97-AF65-F5344CB8AC3E}">
        <p14:creationId xmlns:p14="http://schemas.microsoft.com/office/powerpoint/2010/main" val="2953867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6" name="TextBox 5"/>
          <p:cNvSpPr txBox="1"/>
          <p:nvPr/>
        </p:nvSpPr>
        <p:spPr>
          <a:xfrm>
            <a:off x="3562350" y="1129004"/>
            <a:ext cx="282892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Milestones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792591654"/>
              </p:ext>
            </p:extLst>
          </p:nvPr>
        </p:nvGraphicFramePr>
        <p:xfrm>
          <a:off x="1147147" y="2148403"/>
          <a:ext cx="7659329" cy="3400949"/>
        </p:xfrm>
        <a:graphic>
          <a:graphicData uri="http://schemas.openxmlformats.org/drawingml/2006/table">
            <a:tbl>
              <a:tblPr firstRow="1" firstCol="1" bandRow="1">
                <a:tableStyleId>{5C22544A-7EE6-4342-B048-85BDC9FD1C3A}</a:tableStyleId>
              </a:tblPr>
              <a:tblGrid>
                <a:gridCol w="2785210">
                  <a:extLst>
                    <a:ext uri="{9D8B030D-6E8A-4147-A177-3AD203B41FA5}">
                      <a16:colId xmlns:a16="http://schemas.microsoft.com/office/drawing/2014/main" val="1212062402"/>
                    </a:ext>
                  </a:extLst>
                </a:gridCol>
                <a:gridCol w="4874119">
                  <a:extLst>
                    <a:ext uri="{9D8B030D-6E8A-4147-A177-3AD203B41FA5}">
                      <a16:colId xmlns:a16="http://schemas.microsoft.com/office/drawing/2014/main" val="760237392"/>
                    </a:ext>
                  </a:extLst>
                </a:gridCol>
              </a:tblGrid>
              <a:tr h="378783">
                <a:tc>
                  <a:txBody>
                    <a:bodyPr/>
                    <a:lstStyle/>
                    <a:p>
                      <a:pPr marL="0" marR="0" algn="ctr">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Date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6077" marR="96077" marT="0" marB="0" anchor="b"/>
                </a:tc>
                <a:tc>
                  <a:txBody>
                    <a:bodyPr/>
                    <a:lstStyle/>
                    <a:p>
                      <a:pPr marL="0" marR="0" algn="ctr">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Milestone Title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6077" marR="96077" marT="0" marB="0" anchor="b"/>
                </a:tc>
                <a:extLst>
                  <a:ext uri="{0D108BD9-81ED-4DB2-BD59-A6C34878D82A}">
                    <a16:rowId xmlns:a16="http://schemas.microsoft.com/office/drawing/2014/main" val="4166670098"/>
                  </a:ext>
                </a:extLst>
              </a:tr>
              <a:tr h="779116">
                <a:tc>
                  <a:txBody>
                    <a:bodyPr/>
                    <a:lstStyle/>
                    <a:p>
                      <a:pPr marL="0" marR="0" algn="ctr">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23/01/2019</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6077" marR="96077" marT="0" marB="0" anchor="ctr"/>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Project initialization and Authorization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6077" marR="96077" marT="0" marB="0" anchor="ctr"/>
                </a:tc>
                <a:extLst>
                  <a:ext uri="{0D108BD9-81ED-4DB2-BD59-A6C34878D82A}">
                    <a16:rowId xmlns:a16="http://schemas.microsoft.com/office/drawing/2014/main" val="2900397795"/>
                  </a:ext>
                </a:extLst>
              </a:tr>
              <a:tr h="817372">
                <a:tc>
                  <a:txBody>
                    <a:bodyPr/>
                    <a:lstStyle/>
                    <a:p>
                      <a:pPr marL="0" marR="0" algn="ctr">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10/05/2019</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6077" marR="96077" marT="0" marB="0" anchor="ctr"/>
                </a:tc>
                <a:tc>
                  <a:txBody>
                    <a:bodyPr/>
                    <a:lstStyle/>
                    <a:p>
                      <a:pPr marL="0" marR="0">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Project Planning and organization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6077" marR="96077" marT="0" marB="0" anchor="ctr"/>
                </a:tc>
                <a:extLst>
                  <a:ext uri="{0D108BD9-81ED-4DB2-BD59-A6C34878D82A}">
                    <a16:rowId xmlns:a16="http://schemas.microsoft.com/office/drawing/2014/main" val="3742318367"/>
                  </a:ext>
                </a:extLst>
              </a:tr>
              <a:tr h="757084">
                <a:tc>
                  <a:txBody>
                    <a:bodyPr/>
                    <a:lstStyle/>
                    <a:p>
                      <a:pPr marL="0" marR="0" algn="ctr">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14/08/2020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6077" marR="96077" marT="0" marB="0" anchor="ctr"/>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Project Execution, Controlling and Steering.</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6077" marR="96077" marT="0" marB="0" anchor="ctr"/>
                </a:tc>
                <a:extLst>
                  <a:ext uri="{0D108BD9-81ED-4DB2-BD59-A6C34878D82A}">
                    <a16:rowId xmlns:a16="http://schemas.microsoft.com/office/drawing/2014/main" val="1221355052"/>
                  </a:ext>
                </a:extLst>
              </a:tr>
              <a:tr h="668594">
                <a:tc>
                  <a:txBody>
                    <a:bodyPr/>
                    <a:lstStyle/>
                    <a:p>
                      <a:pPr marL="0" marR="0" algn="ctr">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07/10/2020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6077" marR="96077" marT="0" marB="0" anchor="ctr"/>
                </a:tc>
                <a:tc>
                  <a:txBody>
                    <a:bodyPr/>
                    <a:lstStyle/>
                    <a:p>
                      <a:pPr marL="0" marR="0">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Project Launch, Closing and liquidation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6077" marR="96077" marT="0" marB="0" anchor="ctr"/>
                </a:tc>
                <a:extLst>
                  <a:ext uri="{0D108BD9-81ED-4DB2-BD59-A6C34878D82A}">
                    <a16:rowId xmlns:a16="http://schemas.microsoft.com/office/drawing/2014/main" val="3644532746"/>
                  </a:ext>
                </a:extLst>
              </a:tr>
            </a:tbl>
          </a:graphicData>
        </a:graphic>
      </p:graphicFrame>
      <p:sp>
        <p:nvSpPr>
          <p:cNvPr id="10" name="TextBox 9"/>
          <p:cNvSpPr txBox="1"/>
          <p:nvPr/>
        </p:nvSpPr>
        <p:spPr>
          <a:xfrm>
            <a:off x="0" y="6581001"/>
            <a:ext cx="12192000" cy="276999"/>
          </a:xfrm>
          <a:prstGeom prst="rect">
            <a:avLst/>
          </a:prstGeom>
          <a:solidFill>
            <a:schemeClr val="accent1"/>
          </a:solidFill>
        </p:spPr>
        <p:txBody>
          <a:bodyPr wrap="square" rtlCol="0">
            <a:spAutoFit/>
          </a:bodyPr>
          <a:lstStyle/>
          <a:p>
            <a:r>
              <a:rPr lang="en-US" sz="1200" dirty="0">
                <a:solidFill>
                  <a:schemeClr val="bg1"/>
                </a:solidFill>
              </a:rPr>
              <a:t>SRH Hochschule Heidelberg					12-Nov-2018					 Sagar Bhave</a:t>
            </a:r>
          </a:p>
        </p:txBody>
      </p:sp>
    </p:spTree>
    <p:extLst>
      <p:ext uri="{BB962C8B-B14F-4D97-AF65-F5344CB8AC3E}">
        <p14:creationId xmlns:p14="http://schemas.microsoft.com/office/powerpoint/2010/main" val="3149767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l="-3000" r="-3000"/>
          </a:stretch>
        </a:blipFill>
        <a:effectLst/>
      </p:bgPr>
    </p:bg>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8" name="TextBox 7"/>
          <p:cNvSpPr txBox="1"/>
          <p:nvPr/>
        </p:nvSpPr>
        <p:spPr>
          <a:xfrm>
            <a:off x="4167188" y="2786981"/>
            <a:ext cx="3857625" cy="954107"/>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User Interface</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Ashkan Es Haghi</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Kaustav Dutta</a:t>
            </a:r>
          </a:p>
        </p:txBody>
      </p:sp>
      <p:sp>
        <p:nvSpPr>
          <p:cNvPr id="9" name="TextBox 8"/>
          <p:cNvSpPr txBox="1"/>
          <p:nvPr/>
        </p:nvSpPr>
        <p:spPr>
          <a:xfrm>
            <a:off x="742950" y="1278876"/>
            <a:ext cx="3857625" cy="1508105"/>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Technologies</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Aishwarya Chandradhara</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Rohit Dipankar</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Sarang Samarth</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Sreehari Mullapulli</a:t>
            </a:r>
          </a:p>
        </p:txBody>
      </p:sp>
      <p:sp>
        <p:nvSpPr>
          <p:cNvPr id="10" name="TextBox 9"/>
          <p:cNvSpPr txBox="1"/>
          <p:nvPr/>
        </p:nvSpPr>
        <p:spPr>
          <a:xfrm>
            <a:off x="7334250" y="4038839"/>
            <a:ext cx="3857625" cy="1231106"/>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Marketing &amp; Sales</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Karamjeet Singh</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Sagar Bhave</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Sunny Banawalikar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sp>
        <p:nvSpPr>
          <p:cNvPr id="13" name="TextBox 12"/>
          <p:cNvSpPr txBox="1"/>
          <p:nvPr/>
        </p:nvSpPr>
        <p:spPr>
          <a:xfrm>
            <a:off x="0" y="6599708"/>
            <a:ext cx="12192000" cy="261610"/>
          </a:xfrm>
          <a:prstGeom prst="rect">
            <a:avLst/>
          </a:prstGeom>
          <a:solidFill>
            <a:schemeClr val="accent1"/>
          </a:solidFill>
        </p:spPr>
        <p:txBody>
          <a:bodyPr wrap="square" rtlCol="0">
            <a:spAutoFit/>
          </a:bodyPr>
          <a:lstStyle/>
          <a:p>
            <a:r>
              <a:rPr lang="en-US" sz="1100" dirty="0">
                <a:solidFill>
                  <a:schemeClr val="bg1"/>
                </a:solidFill>
                <a:latin typeface="Times New Roman" panose="02020603050405020304" pitchFamily="18" charset="0"/>
                <a:cs typeface="Times New Roman" panose="02020603050405020304" pitchFamily="18" charset="0"/>
              </a:rPr>
              <a:t>SRH Hochschule Heidelberg					12-Nov-2018					Aishwarya Chandradhara</a:t>
            </a:r>
          </a:p>
        </p:txBody>
      </p:sp>
    </p:spTree>
    <p:extLst>
      <p:ext uri="{BB962C8B-B14F-4D97-AF65-F5344CB8AC3E}">
        <p14:creationId xmlns:p14="http://schemas.microsoft.com/office/powerpoint/2010/main" val="855932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6" name="TextBox 5"/>
          <p:cNvSpPr txBox="1"/>
          <p:nvPr/>
        </p:nvSpPr>
        <p:spPr>
          <a:xfrm>
            <a:off x="3552518" y="1127298"/>
            <a:ext cx="178639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Resources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sp>
        <p:nvSpPr>
          <p:cNvPr id="4" name="TextBox 3"/>
          <p:cNvSpPr txBox="1"/>
          <p:nvPr/>
        </p:nvSpPr>
        <p:spPr>
          <a:xfrm>
            <a:off x="695064" y="2008343"/>
            <a:ext cx="8665245" cy="341632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There will be 15 Employees working on the Project who will be divided into two Sprint Teams of 7 each with both managed by the Scrum Master</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A Sprint Team will consist of</a:t>
            </a:r>
          </a:p>
          <a:p>
            <a:pPr algn="just"/>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Web Developer</a:t>
            </a: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API Developer</a:t>
            </a: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Mobile Developer</a:t>
            </a: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Device Connection Developer</a:t>
            </a: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Configuration Developer</a:t>
            </a: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QA Engineer</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0" y="6581001"/>
            <a:ext cx="12192000" cy="276999"/>
          </a:xfrm>
          <a:prstGeom prst="rect">
            <a:avLst/>
          </a:prstGeom>
          <a:solidFill>
            <a:schemeClr val="accent1"/>
          </a:solidFill>
        </p:spPr>
        <p:txBody>
          <a:bodyPr wrap="square" rtlCol="0">
            <a:spAutoFit/>
          </a:bodyPr>
          <a:lstStyle/>
          <a:p>
            <a:r>
              <a:rPr lang="en-US" sz="1200" dirty="0">
                <a:solidFill>
                  <a:schemeClr val="bg1"/>
                </a:solidFill>
              </a:rPr>
              <a:t>SRH Hochschule Heidelberg					12-Nov-2018					 Sagar Bhave</a:t>
            </a:r>
          </a:p>
        </p:txBody>
      </p:sp>
    </p:spTree>
    <p:extLst>
      <p:ext uri="{BB962C8B-B14F-4D97-AF65-F5344CB8AC3E}">
        <p14:creationId xmlns:p14="http://schemas.microsoft.com/office/powerpoint/2010/main" val="1214234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14000" r="-14000"/>
          </a:stretch>
        </a:blipFill>
        <a:effectLst/>
      </p:bgPr>
    </p:bg>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6" name="TextBox 5"/>
          <p:cNvSpPr txBox="1"/>
          <p:nvPr/>
        </p:nvSpPr>
        <p:spPr>
          <a:xfrm>
            <a:off x="59070" y="1445539"/>
            <a:ext cx="282892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Table of Content</a:t>
            </a:r>
          </a:p>
        </p:txBody>
      </p:sp>
      <p:sp>
        <p:nvSpPr>
          <p:cNvPr id="7" name="TextBox 6"/>
          <p:cNvSpPr txBox="1"/>
          <p:nvPr/>
        </p:nvSpPr>
        <p:spPr>
          <a:xfrm>
            <a:off x="3635122" y="213082"/>
            <a:ext cx="5704142" cy="6186309"/>
          </a:xfrm>
          <a:prstGeom prst="rect">
            <a:avLst/>
          </a:prstGeom>
          <a:noFill/>
        </p:spPr>
        <p:txBody>
          <a:bodyPr wrap="square" rtlCol="0">
            <a:spAutoFit/>
          </a:bodyPr>
          <a:lstStyle/>
          <a:p>
            <a:pPr marL="742950" lvl="1" indent="-285750">
              <a:lnSpc>
                <a:spcPct val="90000"/>
              </a:lnSpc>
              <a:buFont typeface="Wingdings" panose="05000000000000000000" pitchFamily="2" charset="2"/>
              <a:buChar char="v"/>
            </a:pPr>
            <a:r>
              <a:rPr lang="en-US" sz="2000" dirty="0"/>
              <a:t>Problem Statement</a:t>
            </a:r>
          </a:p>
          <a:p>
            <a:pPr marL="742950" lvl="1" indent="-285750">
              <a:lnSpc>
                <a:spcPct val="90000"/>
              </a:lnSpc>
              <a:buFont typeface="Wingdings" panose="05000000000000000000" pitchFamily="2" charset="2"/>
              <a:buChar char="v"/>
            </a:pPr>
            <a:r>
              <a:rPr lang="en-US" sz="2000" dirty="0"/>
              <a:t>Introduction</a:t>
            </a:r>
          </a:p>
          <a:p>
            <a:pPr marL="742950" lvl="1" indent="-285750">
              <a:lnSpc>
                <a:spcPct val="90000"/>
              </a:lnSpc>
              <a:buFont typeface="Wingdings" panose="05000000000000000000" pitchFamily="2" charset="2"/>
              <a:buChar char="v"/>
            </a:pPr>
            <a:r>
              <a:rPr lang="en-US" sz="2000" dirty="0"/>
              <a:t>Market Trend Analysis</a:t>
            </a:r>
          </a:p>
          <a:p>
            <a:pPr marL="742950" lvl="1" indent="-285750">
              <a:lnSpc>
                <a:spcPct val="90000"/>
              </a:lnSpc>
              <a:buFont typeface="Wingdings" panose="05000000000000000000" pitchFamily="2" charset="2"/>
              <a:buChar char="v"/>
            </a:pPr>
            <a:r>
              <a:rPr lang="en-US" sz="2000" dirty="0"/>
              <a:t>Project Overview</a:t>
            </a:r>
          </a:p>
          <a:p>
            <a:pPr marL="742950" lvl="1" indent="-285750">
              <a:lnSpc>
                <a:spcPct val="90000"/>
              </a:lnSpc>
              <a:buFont typeface="Wingdings" panose="05000000000000000000" pitchFamily="2" charset="2"/>
              <a:buChar char="v"/>
            </a:pPr>
            <a:r>
              <a:rPr lang="en-US" sz="2000" dirty="0"/>
              <a:t>Parameters</a:t>
            </a:r>
          </a:p>
          <a:p>
            <a:pPr marL="285750" indent="-285750">
              <a:lnSpc>
                <a:spcPct val="90000"/>
              </a:lnSpc>
              <a:buFont typeface="Wingdings" panose="05000000000000000000" pitchFamily="2" charset="2"/>
              <a:buChar char="Ø"/>
            </a:pPr>
            <a:r>
              <a:rPr lang="en-US" sz="2000" dirty="0"/>
              <a:t>Technologies</a:t>
            </a:r>
          </a:p>
          <a:p>
            <a:pPr marL="742950" lvl="1" indent="-285750">
              <a:lnSpc>
                <a:spcPct val="90000"/>
              </a:lnSpc>
              <a:buFont typeface="Wingdings" panose="05000000000000000000" pitchFamily="2" charset="2"/>
              <a:buChar char="v"/>
            </a:pPr>
            <a:r>
              <a:rPr lang="en-US" sz="2000" dirty="0"/>
              <a:t>System Architecture</a:t>
            </a:r>
          </a:p>
          <a:p>
            <a:pPr marL="742950" lvl="1" indent="-285750">
              <a:lnSpc>
                <a:spcPct val="90000"/>
              </a:lnSpc>
              <a:buFont typeface="Wingdings" panose="05000000000000000000" pitchFamily="2" charset="2"/>
              <a:buChar char="v"/>
            </a:pPr>
            <a:r>
              <a:rPr lang="en-US" sz="2000" dirty="0"/>
              <a:t>Software and UI Overview</a:t>
            </a:r>
          </a:p>
          <a:p>
            <a:pPr marL="742950" lvl="1" indent="-285750">
              <a:lnSpc>
                <a:spcPct val="90000"/>
              </a:lnSpc>
              <a:buFont typeface="Wingdings" panose="05000000000000000000" pitchFamily="2" charset="2"/>
              <a:buChar char="v"/>
            </a:pPr>
            <a:r>
              <a:rPr lang="en-US" sz="2000" dirty="0"/>
              <a:t>Data Flow</a:t>
            </a:r>
          </a:p>
          <a:p>
            <a:pPr marL="285750" indent="-285750">
              <a:lnSpc>
                <a:spcPct val="90000"/>
              </a:lnSpc>
              <a:buFont typeface="Wingdings" panose="05000000000000000000" pitchFamily="2" charset="2"/>
              <a:buChar char="Ø"/>
            </a:pPr>
            <a:r>
              <a:rPr lang="en-US" sz="2000" dirty="0"/>
              <a:t>User Interface</a:t>
            </a:r>
          </a:p>
          <a:p>
            <a:pPr marL="742950" lvl="1" indent="-285750">
              <a:lnSpc>
                <a:spcPct val="90000"/>
              </a:lnSpc>
              <a:buFont typeface="Wingdings" panose="05000000000000000000" pitchFamily="2" charset="2"/>
              <a:buChar char="v"/>
            </a:pPr>
            <a:r>
              <a:rPr lang="en-US" sz="2000" dirty="0"/>
              <a:t>User Interface Samples – Web Application</a:t>
            </a:r>
          </a:p>
          <a:p>
            <a:pPr marL="742950" lvl="1" indent="-285750">
              <a:lnSpc>
                <a:spcPct val="90000"/>
              </a:lnSpc>
              <a:buFont typeface="Wingdings" panose="05000000000000000000" pitchFamily="2" charset="2"/>
              <a:buChar char="v"/>
            </a:pPr>
            <a:r>
              <a:rPr lang="en-US" sz="2000" dirty="0"/>
              <a:t>User Interface Samples – Mobile Application</a:t>
            </a:r>
          </a:p>
          <a:p>
            <a:pPr marL="285750" indent="-285750">
              <a:lnSpc>
                <a:spcPct val="90000"/>
              </a:lnSpc>
              <a:buFont typeface="Wingdings" panose="05000000000000000000" pitchFamily="2" charset="2"/>
              <a:buChar char="Ø"/>
            </a:pPr>
            <a:r>
              <a:rPr lang="en-US" sz="2000" dirty="0"/>
              <a:t>Marketing &amp; Sales</a:t>
            </a:r>
          </a:p>
          <a:p>
            <a:pPr marL="742950" lvl="1" indent="-285750">
              <a:lnSpc>
                <a:spcPct val="90000"/>
              </a:lnSpc>
              <a:buFont typeface="Wingdings" panose="05000000000000000000" pitchFamily="2" charset="2"/>
              <a:buChar char="v"/>
            </a:pPr>
            <a:r>
              <a:rPr lang="en-US" sz="2000" dirty="0"/>
              <a:t>Project Plan</a:t>
            </a:r>
          </a:p>
          <a:p>
            <a:pPr marL="742950" lvl="1" indent="-285750">
              <a:lnSpc>
                <a:spcPct val="90000"/>
              </a:lnSpc>
              <a:buFont typeface="Wingdings" panose="05000000000000000000" pitchFamily="2" charset="2"/>
              <a:buChar char="v"/>
            </a:pPr>
            <a:r>
              <a:rPr lang="en-US" sz="2000" dirty="0"/>
              <a:t>Milestones</a:t>
            </a:r>
          </a:p>
          <a:p>
            <a:pPr marL="742950" lvl="1" indent="-285750">
              <a:lnSpc>
                <a:spcPct val="90000"/>
              </a:lnSpc>
              <a:buFont typeface="Wingdings" panose="05000000000000000000" pitchFamily="2" charset="2"/>
              <a:buChar char="v"/>
            </a:pPr>
            <a:r>
              <a:rPr lang="en-US" sz="2000" dirty="0"/>
              <a:t>Resources</a:t>
            </a:r>
          </a:p>
          <a:p>
            <a:pPr marL="285750" indent="-285750">
              <a:lnSpc>
                <a:spcPct val="90000"/>
              </a:lnSpc>
              <a:buFont typeface="Wingdings" panose="05000000000000000000" pitchFamily="2" charset="2"/>
              <a:buChar char="Ø"/>
            </a:pPr>
            <a:r>
              <a:rPr lang="en-US" sz="2000" b="1" dirty="0">
                <a:solidFill>
                  <a:srgbClr val="C00000"/>
                </a:solidFill>
              </a:rPr>
              <a:t>Marketing, Sales and Costs</a:t>
            </a:r>
          </a:p>
          <a:p>
            <a:pPr marL="742950" lvl="1" indent="-285750">
              <a:lnSpc>
                <a:spcPct val="90000"/>
              </a:lnSpc>
              <a:buFont typeface="Wingdings" panose="05000000000000000000" pitchFamily="2" charset="2"/>
              <a:buChar char="v"/>
            </a:pPr>
            <a:r>
              <a:rPr lang="en-US" sz="2000" dirty="0"/>
              <a:t>Competitor Analysis</a:t>
            </a:r>
          </a:p>
          <a:p>
            <a:pPr marL="742950" lvl="1" indent="-285750">
              <a:lnSpc>
                <a:spcPct val="90000"/>
              </a:lnSpc>
              <a:buFont typeface="Wingdings" panose="05000000000000000000" pitchFamily="2" charset="2"/>
              <a:buChar char="v"/>
            </a:pPr>
            <a:r>
              <a:rPr lang="en-US" sz="2000" dirty="0"/>
              <a:t>Target Consumers</a:t>
            </a:r>
          </a:p>
          <a:p>
            <a:pPr marL="742950" lvl="1" indent="-285750">
              <a:lnSpc>
                <a:spcPct val="90000"/>
              </a:lnSpc>
              <a:buFont typeface="Wingdings" panose="05000000000000000000" pitchFamily="2" charset="2"/>
              <a:buChar char="v"/>
            </a:pPr>
            <a:r>
              <a:rPr lang="en-US" sz="2000" dirty="0"/>
              <a:t>Packages</a:t>
            </a:r>
          </a:p>
          <a:p>
            <a:pPr marL="742950" lvl="1" indent="-285750">
              <a:lnSpc>
                <a:spcPct val="90000"/>
              </a:lnSpc>
              <a:buFont typeface="Wingdings" panose="05000000000000000000" pitchFamily="2" charset="2"/>
              <a:buChar char="v"/>
            </a:pPr>
            <a:r>
              <a:rPr lang="en-US" sz="2000" dirty="0"/>
              <a:t>Packaging</a:t>
            </a:r>
            <a:r>
              <a:rPr lang="en-US" sz="2000" b="1" dirty="0">
                <a:latin typeface="Times New Roman" panose="02020603050405020304" pitchFamily="18" charset="0"/>
                <a:cs typeface="Times New Roman" panose="02020603050405020304" pitchFamily="18" charset="0"/>
              </a:rPr>
              <a:t> </a:t>
            </a:r>
            <a:r>
              <a:rPr lang="en-US" sz="2000" dirty="0"/>
              <a:t>Based</a:t>
            </a:r>
            <a:r>
              <a:rPr lang="en-US" sz="2000" b="1" dirty="0">
                <a:latin typeface="Times New Roman" panose="02020603050405020304" pitchFamily="18" charset="0"/>
                <a:cs typeface="Times New Roman" panose="02020603050405020304" pitchFamily="18" charset="0"/>
              </a:rPr>
              <a:t> </a:t>
            </a:r>
            <a:r>
              <a:rPr lang="en-US" sz="2000" dirty="0"/>
              <a:t>on</a:t>
            </a:r>
            <a:r>
              <a:rPr lang="en-US" sz="2000" b="1" dirty="0">
                <a:latin typeface="Times New Roman" panose="02020603050405020304" pitchFamily="18" charset="0"/>
                <a:cs typeface="Times New Roman" panose="02020603050405020304" pitchFamily="18" charset="0"/>
              </a:rPr>
              <a:t> </a:t>
            </a:r>
            <a:r>
              <a:rPr lang="en-US" sz="2000" dirty="0"/>
              <a:t>Consumers</a:t>
            </a:r>
          </a:p>
          <a:p>
            <a:pPr marL="742950" lvl="1" indent="-285750">
              <a:lnSpc>
                <a:spcPct val="90000"/>
              </a:lnSpc>
              <a:buFont typeface="Wingdings" panose="05000000000000000000" pitchFamily="2" charset="2"/>
              <a:buChar char="v"/>
            </a:pPr>
            <a:r>
              <a:rPr lang="en-US" sz="2000" dirty="0"/>
              <a:t>Product Promotion Strategies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sp>
        <p:nvSpPr>
          <p:cNvPr id="11" name="TextBox 10"/>
          <p:cNvSpPr txBox="1"/>
          <p:nvPr/>
        </p:nvSpPr>
        <p:spPr>
          <a:xfrm>
            <a:off x="0" y="6599708"/>
            <a:ext cx="12192000" cy="261610"/>
          </a:xfrm>
          <a:prstGeom prst="rect">
            <a:avLst/>
          </a:prstGeom>
          <a:solidFill>
            <a:schemeClr val="accent1"/>
          </a:solidFill>
        </p:spPr>
        <p:txBody>
          <a:bodyPr wrap="square" rtlCol="0">
            <a:spAutoFit/>
          </a:bodyPr>
          <a:lstStyle/>
          <a:p>
            <a:r>
              <a:rPr lang="en-US" sz="1100" dirty="0">
                <a:solidFill>
                  <a:schemeClr val="bg1"/>
                </a:solidFill>
                <a:latin typeface="Times New Roman" panose="02020603050405020304" pitchFamily="18" charset="0"/>
                <a:cs typeface="Times New Roman" panose="02020603050405020304" pitchFamily="18" charset="0"/>
              </a:rPr>
              <a:t>SRH Hochschule Heidelberg					12-Nov-2018					Aishwarya Chandradhara</a:t>
            </a:r>
          </a:p>
        </p:txBody>
      </p:sp>
    </p:spTree>
    <p:extLst>
      <p:ext uri="{BB962C8B-B14F-4D97-AF65-F5344CB8AC3E}">
        <p14:creationId xmlns:p14="http://schemas.microsoft.com/office/powerpoint/2010/main" val="1738134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6" name="TextBox 5"/>
          <p:cNvSpPr txBox="1"/>
          <p:nvPr/>
        </p:nvSpPr>
        <p:spPr>
          <a:xfrm>
            <a:off x="695063" y="2398073"/>
            <a:ext cx="4883559"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Competitor Analysis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sp>
        <p:nvSpPr>
          <p:cNvPr id="4" name="TextBox 3"/>
          <p:cNvSpPr txBox="1"/>
          <p:nvPr/>
        </p:nvSpPr>
        <p:spPr>
          <a:xfrm>
            <a:off x="695063" y="3393338"/>
            <a:ext cx="6511982" cy="1477328"/>
          </a:xfrm>
          <a:prstGeom prst="rect">
            <a:avLst/>
          </a:prstGeom>
          <a:noFill/>
        </p:spPr>
        <p:txBody>
          <a:bodyPr wrap="square" rtlCol="0">
            <a:spAutoFit/>
          </a:bodyPr>
          <a:lstStyle/>
          <a:p>
            <a:pPr marL="742950" lvl="1" indent="-285750">
              <a:buFont typeface="Wingdings" panose="05000000000000000000" pitchFamily="2" charset="2"/>
              <a:buChar char="Ø"/>
            </a:pPr>
            <a:r>
              <a:rPr lang="en-IN" dirty="0"/>
              <a:t>Bio Data Devices</a:t>
            </a:r>
          </a:p>
          <a:p>
            <a:pPr marL="742950" lvl="1" indent="-285750">
              <a:buFont typeface="Wingdings" panose="05000000000000000000" pitchFamily="2" charset="2"/>
              <a:buChar char="Ø"/>
            </a:pPr>
            <a:r>
              <a:rPr lang="en-IN" dirty="0"/>
              <a:t>Bio Data Corporation</a:t>
            </a:r>
          </a:p>
          <a:p>
            <a:pPr marL="742950" lvl="1" indent="-285750">
              <a:buFont typeface="Wingdings" panose="05000000000000000000" pitchFamily="2" charset="2"/>
              <a:buChar char="Ø"/>
            </a:pPr>
            <a:r>
              <a:rPr lang="en-IN" dirty="0"/>
              <a:t>Apple smart watch: Calorie count</a:t>
            </a:r>
          </a:p>
          <a:p>
            <a:pPr marL="742950" lvl="1" indent="-285750">
              <a:buFont typeface="Wingdings" panose="05000000000000000000" pitchFamily="2" charset="2"/>
              <a:buChar char="Ø"/>
            </a:pPr>
            <a:r>
              <a:rPr lang="en-IN" dirty="0"/>
              <a:t>Samsung application: Blood pressure, Sleep monitoring</a:t>
            </a:r>
            <a:endParaRPr lang="en-US" dirty="0"/>
          </a:p>
          <a:p>
            <a:pPr marL="742950" lvl="1" indent="-285750">
              <a:buFont typeface="Wingdings" panose="05000000000000000000" pitchFamily="2" charset="2"/>
              <a:buChar char="Ø"/>
            </a:pPr>
            <a:r>
              <a:rPr lang="en-IN" dirty="0" err="1"/>
              <a:t>BioAsthama</a:t>
            </a:r>
            <a:r>
              <a:rPr lang="en-IN" dirty="0"/>
              <a:t>: Asthma tracker</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704917" y="1279698"/>
            <a:ext cx="488355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Marketing, Sales and Costs</a:t>
            </a:r>
          </a:p>
        </p:txBody>
      </p:sp>
      <p:sp>
        <p:nvSpPr>
          <p:cNvPr id="11" name="TextBox 10"/>
          <p:cNvSpPr txBox="1"/>
          <p:nvPr/>
        </p:nvSpPr>
        <p:spPr>
          <a:xfrm>
            <a:off x="0" y="6581001"/>
            <a:ext cx="12192000" cy="276999"/>
          </a:xfrm>
          <a:prstGeom prst="rect">
            <a:avLst/>
          </a:prstGeom>
          <a:solidFill>
            <a:schemeClr val="accent1"/>
          </a:solidFill>
        </p:spPr>
        <p:txBody>
          <a:bodyPr wrap="square" rtlCol="0">
            <a:spAutoFit/>
          </a:bodyPr>
          <a:lstStyle/>
          <a:p>
            <a:r>
              <a:rPr lang="en-US" sz="1200" dirty="0">
                <a:solidFill>
                  <a:schemeClr val="bg1"/>
                </a:solidFill>
              </a:rPr>
              <a:t>SRH Hochschule Heidelberg					12-Nov-2018					 Sagar Bhave</a:t>
            </a:r>
          </a:p>
        </p:txBody>
      </p:sp>
    </p:spTree>
    <p:extLst>
      <p:ext uri="{BB962C8B-B14F-4D97-AF65-F5344CB8AC3E}">
        <p14:creationId xmlns:p14="http://schemas.microsoft.com/office/powerpoint/2010/main" val="3695729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6" name="TextBox 5"/>
          <p:cNvSpPr txBox="1"/>
          <p:nvPr/>
        </p:nvSpPr>
        <p:spPr>
          <a:xfrm>
            <a:off x="768145" y="1825354"/>
            <a:ext cx="4883559"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Target Consumers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sp>
        <p:nvSpPr>
          <p:cNvPr id="4" name="TextBox 3"/>
          <p:cNvSpPr txBox="1"/>
          <p:nvPr/>
        </p:nvSpPr>
        <p:spPr>
          <a:xfrm>
            <a:off x="768144" y="2534259"/>
            <a:ext cx="5652321" cy="3323987"/>
          </a:xfrm>
          <a:prstGeom prst="rect">
            <a:avLst/>
          </a:prstGeom>
          <a:noFill/>
        </p:spPr>
        <p:txBody>
          <a:bodyPr wrap="square" rtlCol="0">
            <a:spAutoFit/>
          </a:bodyPr>
          <a:lstStyle/>
          <a:p>
            <a:pPr marL="342900" lvl="0"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Existing Customers of the Company</a:t>
            </a:r>
            <a:endParaRPr lang="en-US" sz="20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Consumers with Critical Illness</a:t>
            </a:r>
            <a:endParaRPr lang="en-US" sz="20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Consumers with Illness</a:t>
            </a:r>
            <a:endParaRPr lang="en-US" sz="20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Lifestyle monitoring Consumers/ Fitness Freaks</a:t>
            </a:r>
            <a:endParaRPr lang="en-US" sz="20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Medical Consultants</a:t>
            </a:r>
            <a:endParaRPr lang="en-US" sz="20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Medical Institutions</a:t>
            </a:r>
            <a:endParaRPr lang="en-US" sz="20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Pharmaceuticals</a:t>
            </a:r>
            <a:endParaRPr lang="en-US" sz="2000" dirty="0">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3704917" y="1279698"/>
            <a:ext cx="488355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Marketing, Sales and Costs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6959" y="2626370"/>
            <a:ext cx="998726" cy="998726"/>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41607" y="4053304"/>
            <a:ext cx="998726" cy="998726"/>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00847" y="4155341"/>
            <a:ext cx="998726" cy="998726"/>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47767" y="3387377"/>
            <a:ext cx="998726" cy="998726"/>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42881" y="4984189"/>
            <a:ext cx="998726" cy="998726"/>
          </a:xfrm>
          <a:prstGeom prst="rect">
            <a:avLst/>
          </a:prstGeom>
        </p:spPr>
      </p:pic>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85685" y="2225464"/>
            <a:ext cx="998726" cy="998726"/>
          </a:xfrm>
          <a:prstGeom prst="rect">
            <a:avLst/>
          </a:prstGeom>
        </p:spPr>
      </p:pic>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9843" y="3192564"/>
            <a:ext cx="998726" cy="998726"/>
          </a:xfrm>
          <a:prstGeom prst="rect">
            <a:avLst/>
          </a:prstGeom>
        </p:spPr>
      </p:pic>
      <p:sp>
        <p:nvSpPr>
          <p:cNvPr id="18" name="TextBox 17"/>
          <p:cNvSpPr txBox="1"/>
          <p:nvPr/>
        </p:nvSpPr>
        <p:spPr>
          <a:xfrm>
            <a:off x="0" y="6581001"/>
            <a:ext cx="12192000" cy="276999"/>
          </a:xfrm>
          <a:prstGeom prst="rect">
            <a:avLst/>
          </a:prstGeom>
          <a:solidFill>
            <a:schemeClr val="accent1"/>
          </a:solidFill>
        </p:spPr>
        <p:txBody>
          <a:bodyPr wrap="square" rtlCol="0">
            <a:spAutoFit/>
          </a:bodyPr>
          <a:lstStyle/>
          <a:p>
            <a:r>
              <a:rPr lang="en-US" sz="1200" dirty="0">
                <a:solidFill>
                  <a:schemeClr val="bg1"/>
                </a:solidFill>
              </a:rPr>
              <a:t>SRH Hochschule Heidelberg					12-Nov-2018					 Sagar Bhave</a:t>
            </a:r>
          </a:p>
        </p:txBody>
      </p:sp>
    </p:spTree>
    <p:extLst>
      <p:ext uri="{BB962C8B-B14F-4D97-AF65-F5344CB8AC3E}">
        <p14:creationId xmlns:p14="http://schemas.microsoft.com/office/powerpoint/2010/main" val="204469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randombar(horizontal)">
                                      <p:cBhvr>
                                        <p:cTn id="11" dur="500"/>
                                        <p:tgtEl>
                                          <p:spTgt spid="1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randombar(horizontal)">
                                      <p:cBhvr>
                                        <p:cTn id="23" dur="500"/>
                                        <p:tgtEl>
                                          <p:spTgt spid="13"/>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horizontal)">
                                      <p:cBhvr>
                                        <p:cTn id="27" dur="500"/>
                                        <p:tgtEl>
                                          <p:spTgt spid="5"/>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randombar(horizontal)">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6" name="TextBox 5"/>
          <p:cNvSpPr txBox="1"/>
          <p:nvPr/>
        </p:nvSpPr>
        <p:spPr>
          <a:xfrm>
            <a:off x="768145" y="1825354"/>
            <a:ext cx="4883559" cy="2246769"/>
          </a:xfrm>
          <a:prstGeom prst="rect">
            <a:avLst/>
          </a:prstGeom>
          <a:noFill/>
        </p:spPr>
        <p:txBody>
          <a:bodyPr wrap="square" rtlCol="0">
            <a:spAutoFit/>
          </a:bodyPr>
          <a:lstStyle/>
          <a:p>
            <a:pPr marL="285750" lvl="0" indent="-285750">
              <a:buClr>
                <a:schemeClr val="dk1"/>
              </a:buClr>
              <a:buSzPts val="22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Packages</a:t>
            </a:r>
            <a:endParaRPr lang="en-US" sz="2000" b="1" dirty="0">
              <a:solidFill>
                <a:srgbClr val="00B0F0"/>
              </a:solidFill>
              <a:latin typeface="Times New Roman" panose="02020603050405020304" pitchFamily="18" charset="0"/>
              <a:cs typeface="Times New Roman" panose="02020603050405020304" pitchFamily="18" charset="0"/>
            </a:endParaRPr>
          </a:p>
          <a:p>
            <a:pPr lvl="0">
              <a:buClr>
                <a:schemeClr val="dk1"/>
              </a:buClr>
              <a:buSzPts val="2250"/>
            </a:pPr>
            <a:endParaRPr lang="en-US" sz="2000" b="1" dirty="0">
              <a:solidFill>
                <a:srgbClr val="C00000"/>
              </a:solidFill>
              <a:latin typeface="Times New Roman" panose="02020603050405020304" pitchFamily="18" charset="0"/>
              <a:cs typeface="Times New Roman" panose="02020603050405020304" pitchFamily="18" charset="0"/>
            </a:endParaRPr>
          </a:p>
          <a:p>
            <a:pPr marL="285750" lvl="0" indent="-285750">
              <a:buClr>
                <a:schemeClr val="dk1"/>
              </a:buClr>
              <a:buSzPts val="2250"/>
              <a:buFont typeface="Wingdings" panose="05000000000000000000" pitchFamily="2" charset="2"/>
              <a:buChar char="Ø"/>
            </a:pPr>
            <a:endParaRPr lang="en-US" sz="2000" b="1" dirty="0">
              <a:solidFill>
                <a:srgbClr val="C00000"/>
              </a:solidFill>
              <a:latin typeface="Times New Roman" panose="02020603050405020304" pitchFamily="18" charset="0"/>
              <a:cs typeface="Times New Roman" panose="02020603050405020304" pitchFamily="18" charset="0"/>
            </a:endParaRPr>
          </a:p>
          <a:p>
            <a:pPr lvl="0"/>
            <a:endParaRPr lang="en-IN" sz="2000" dirty="0">
              <a:latin typeface="Times New Roman" panose="02020603050405020304" pitchFamily="18" charset="0"/>
              <a:cs typeface="Times New Roman" panose="02020603050405020304" pitchFamily="18" charset="0"/>
            </a:endParaRPr>
          </a:p>
          <a:p>
            <a:pPr marL="285750" lvl="0" indent="-285750">
              <a:buClr>
                <a:schemeClr val="dk1"/>
              </a:buClr>
              <a:buSzPts val="2250"/>
              <a:buFont typeface="Wingdings" panose="05000000000000000000" pitchFamily="2" charset="2"/>
              <a:buChar char="Ø"/>
            </a:pPr>
            <a:endParaRPr lang="en-US" sz="2000" b="1" dirty="0">
              <a:solidFill>
                <a:schemeClr val="accent5">
                  <a:lumMod val="50000"/>
                </a:schemeClr>
              </a:solidFill>
              <a:latin typeface="Times New Roman" panose="02020603050405020304" pitchFamily="18" charset="0"/>
              <a:cs typeface="Times New Roman" panose="02020603050405020304" pitchFamily="18" charset="0"/>
            </a:endParaRPr>
          </a:p>
          <a:p>
            <a:pPr marL="285750" lvl="0" indent="-285750">
              <a:buClr>
                <a:schemeClr val="dk1"/>
              </a:buClr>
              <a:buSzPts val="2250"/>
              <a:buFont typeface="Wingdings" panose="05000000000000000000" pitchFamily="2" charset="2"/>
              <a:buChar char="Ø"/>
            </a:pPr>
            <a:endParaRPr lang="en-US" sz="2000" b="1" dirty="0">
              <a:solidFill>
                <a:srgbClr val="C00000"/>
              </a:solidFill>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sp>
        <p:nvSpPr>
          <p:cNvPr id="9" name="TextBox 8"/>
          <p:cNvSpPr txBox="1"/>
          <p:nvPr/>
        </p:nvSpPr>
        <p:spPr>
          <a:xfrm>
            <a:off x="3704917" y="1279698"/>
            <a:ext cx="488355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Marketing, Sales and Costs</a:t>
            </a:r>
          </a:p>
        </p:txBody>
      </p:sp>
      <p:sp>
        <p:nvSpPr>
          <p:cNvPr id="41" name="TextBox 40"/>
          <p:cNvSpPr txBox="1"/>
          <p:nvPr/>
        </p:nvSpPr>
        <p:spPr>
          <a:xfrm>
            <a:off x="0" y="6581001"/>
            <a:ext cx="12192000" cy="276999"/>
          </a:xfrm>
          <a:prstGeom prst="rect">
            <a:avLst/>
          </a:prstGeom>
          <a:solidFill>
            <a:schemeClr val="accent1"/>
          </a:solidFill>
        </p:spPr>
        <p:txBody>
          <a:bodyPr wrap="square" rtlCol="0">
            <a:spAutoFit/>
          </a:bodyPr>
          <a:lstStyle/>
          <a:p>
            <a:r>
              <a:rPr lang="en-US" sz="1200" dirty="0">
                <a:solidFill>
                  <a:schemeClr val="bg1"/>
                </a:solidFill>
              </a:rPr>
              <a:t>SRH Hochschule Heidelberg					12-Nov-2018					 Sagar Bhave</a:t>
            </a:r>
          </a:p>
        </p:txBody>
      </p:sp>
      <p:graphicFrame>
        <p:nvGraphicFramePr>
          <p:cNvPr id="4" name="Diagram 3">
            <a:extLst>
              <a:ext uri="{FF2B5EF4-FFF2-40B4-BE49-F238E27FC236}">
                <a16:creationId xmlns:a16="http://schemas.microsoft.com/office/drawing/2014/main" id="{DC4F92CC-6D00-485D-B2AA-D00BC0D46FF6}"/>
              </a:ext>
            </a:extLst>
          </p:cNvPr>
          <p:cNvGraphicFramePr/>
          <p:nvPr>
            <p:extLst>
              <p:ext uri="{D42A27DB-BD31-4B8C-83A1-F6EECF244321}">
                <p14:modId xmlns:p14="http://schemas.microsoft.com/office/powerpoint/2010/main" val="3381999321"/>
              </p:ext>
            </p:extLst>
          </p:nvPr>
        </p:nvGraphicFramePr>
        <p:xfrm>
          <a:off x="2032000" y="2210539"/>
          <a:ext cx="8128000" cy="425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7033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6" name="TextBox 5"/>
          <p:cNvSpPr txBox="1"/>
          <p:nvPr/>
        </p:nvSpPr>
        <p:spPr>
          <a:xfrm>
            <a:off x="768145" y="1825354"/>
            <a:ext cx="4883559"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Packaging Based on Consumers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sp>
        <p:nvSpPr>
          <p:cNvPr id="9" name="TextBox 8"/>
          <p:cNvSpPr txBox="1"/>
          <p:nvPr/>
        </p:nvSpPr>
        <p:spPr>
          <a:xfrm>
            <a:off x="3704917" y="1279698"/>
            <a:ext cx="488355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Marketing, Sales and Costs</a:t>
            </a:r>
          </a:p>
        </p:txBody>
      </p:sp>
      <p:sp>
        <p:nvSpPr>
          <p:cNvPr id="4" name="TextBox 3"/>
          <p:cNvSpPr txBox="1"/>
          <p:nvPr/>
        </p:nvSpPr>
        <p:spPr>
          <a:xfrm>
            <a:off x="245806" y="2340077"/>
            <a:ext cx="5405898" cy="3970318"/>
          </a:xfrm>
          <a:prstGeom prst="rect">
            <a:avLst/>
          </a:prstGeom>
          <a:solidFill>
            <a:schemeClr val="bg1">
              <a:lumMod val="95000"/>
            </a:schemeClr>
          </a:solidFill>
        </p:spPr>
        <p:txBody>
          <a:bodyPr wrap="square" rtlCol="0">
            <a:spAutoFit/>
          </a:bodyPr>
          <a:lstStyle/>
          <a:p>
            <a:pPr marL="285750" indent="-285750">
              <a:buFont typeface="Wingdings" panose="05000000000000000000" pitchFamily="2" charset="2"/>
              <a:buChar char="Ø"/>
            </a:pPr>
            <a:r>
              <a:rPr lang="en-IN" dirty="0">
                <a:solidFill>
                  <a:srgbClr val="C00000"/>
                </a:solidFill>
                <a:latin typeface="Times New Roman" panose="02020603050405020304" pitchFamily="18" charset="0"/>
                <a:cs typeface="Times New Roman" panose="02020603050405020304" pitchFamily="18" charset="0"/>
              </a:rPr>
              <a:t>Existing Customer Base</a:t>
            </a:r>
            <a:endParaRPr lang="en-US" dirty="0">
              <a:solidFill>
                <a:srgbClr val="C0000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Premium Package free for first 3 months </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solidFill>
                  <a:srgbClr val="C00000"/>
                </a:solidFill>
                <a:latin typeface="Times New Roman" panose="02020603050405020304" pitchFamily="18" charset="0"/>
                <a:cs typeface="Times New Roman" panose="02020603050405020304" pitchFamily="18" charset="0"/>
              </a:rPr>
              <a:t>Customers with Critical Illness</a:t>
            </a:r>
            <a:endParaRPr lang="en-US" dirty="0">
              <a:solidFill>
                <a:srgbClr val="C0000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Premium Package Trial version </a:t>
            </a: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Package Expiry</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solidFill>
                  <a:srgbClr val="C00000"/>
                </a:solidFill>
                <a:latin typeface="Times New Roman" panose="02020603050405020304" pitchFamily="18" charset="0"/>
                <a:cs typeface="Times New Roman" panose="02020603050405020304" pitchFamily="18" charset="0"/>
              </a:rPr>
              <a:t>Customers with Illness Monitoring</a:t>
            </a:r>
            <a:endParaRPr lang="en-US" dirty="0">
              <a:solidFill>
                <a:srgbClr val="C0000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25 days Free Trial + 5 Days Premium Package.</a:t>
            </a: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Inactivity Threshold Increased to a week.</a:t>
            </a:r>
            <a:endParaRPr lang="en-US"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IN" dirty="0">
                <a:solidFill>
                  <a:srgbClr val="C00000"/>
                </a:solidFill>
                <a:latin typeface="Times New Roman" panose="02020603050405020304" pitchFamily="18" charset="0"/>
                <a:cs typeface="Times New Roman" panose="02020603050405020304" pitchFamily="18" charset="0"/>
              </a:rPr>
              <a:t>Customers with Lifestyle Monitoring/Fitness Freaks</a:t>
            </a:r>
            <a:endParaRPr lang="en-US" dirty="0">
              <a:solidFill>
                <a:srgbClr val="C0000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30 Days Free Trial + Days of the Hub side.</a:t>
            </a: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Special Notification Service to Motivate Users.</a:t>
            </a: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Various Charts and Fitness Analysis</a:t>
            </a: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Includes health tips </a:t>
            </a: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Money building Customer Base </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302477" y="2340077"/>
            <a:ext cx="5405898" cy="2862322"/>
          </a:xfrm>
          <a:prstGeom prst="rect">
            <a:avLst/>
          </a:prstGeom>
          <a:solidFill>
            <a:schemeClr val="bg1">
              <a:lumMod val="95000"/>
            </a:schemeClr>
          </a:solidFill>
        </p:spPr>
        <p:txBody>
          <a:bodyPr wrap="square" rtlCol="0">
            <a:spAutoFit/>
          </a:bodyPr>
          <a:lstStyle/>
          <a:p>
            <a:pPr marL="285750" indent="-285750">
              <a:buFont typeface="Wingdings" panose="05000000000000000000" pitchFamily="2" charset="2"/>
              <a:buChar char="Ø"/>
            </a:pPr>
            <a:r>
              <a:rPr lang="en-IN" dirty="0">
                <a:solidFill>
                  <a:srgbClr val="C00000"/>
                </a:solidFill>
                <a:latin typeface="Times New Roman" panose="02020603050405020304" pitchFamily="18" charset="0"/>
                <a:cs typeface="Times New Roman" panose="02020603050405020304" pitchFamily="18" charset="0"/>
              </a:rPr>
              <a:t>Medical Consultants</a:t>
            </a:r>
            <a:endParaRPr lang="en-US" dirty="0">
              <a:solidFill>
                <a:srgbClr val="C0000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IN" dirty="0"/>
              <a:t>25 days of Application &amp; Hub + 5 days Of Premium in the Free Trial</a:t>
            </a:r>
            <a:endParaRPr lang="en-US" dirty="0"/>
          </a:p>
          <a:p>
            <a:pPr marL="742950" lvl="1" indent="-285750">
              <a:buFont typeface="Wingdings" panose="05000000000000000000" pitchFamily="2" charset="2"/>
              <a:buChar char="ü"/>
            </a:pPr>
            <a:r>
              <a:rPr lang="en-IN" dirty="0"/>
              <a:t>Free Application for a year once registered </a:t>
            </a:r>
            <a:endParaRPr lang="en-US" dirty="0"/>
          </a:p>
          <a:p>
            <a:pPr marL="285750" indent="-285750">
              <a:buFont typeface="Wingdings" panose="05000000000000000000" pitchFamily="2" charset="2"/>
              <a:buChar char="Ø"/>
            </a:pPr>
            <a:r>
              <a:rPr lang="en-IN" dirty="0">
                <a:solidFill>
                  <a:srgbClr val="C00000"/>
                </a:solidFill>
                <a:latin typeface="Times New Roman" panose="02020603050405020304" pitchFamily="18" charset="0"/>
                <a:cs typeface="Times New Roman" panose="02020603050405020304" pitchFamily="18" charset="0"/>
              </a:rPr>
              <a:t>Medical Institution</a:t>
            </a:r>
            <a:endParaRPr lang="en-US" dirty="0">
              <a:solidFill>
                <a:srgbClr val="C00000"/>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en-IN" dirty="0"/>
              <a:t>Application part over the Desktops/Laptops </a:t>
            </a:r>
            <a:endParaRPr lang="en-US" dirty="0"/>
          </a:p>
          <a:p>
            <a:pPr marL="800100" lvl="1" indent="-342900">
              <a:buFont typeface="Wingdings" panose="05000000000000000000" pitchFamily="2" charset="2"/>
              <a:buChar char="ü"/>
            </a:pPr>
            <a:r>
              <a:rPr lang="en-IN" dirty="0"/>
              <a:t>Free application over Hub </a:t>
            </a:r>
            <a:endParaRPr lang="en-US" dirty="0"/>
          </a:p>
          <a:p>
            <a:pPr marL="285750" indent="-285750">
              <a:buFont typeface="Wingdings" panose="05000000000000000000" pitchFamily="2" charset="2"/>
              <a:buChar char="Ø"/>
            </a:pPr>
            <a:r>
              <a:rPr lang="en-IN" dirty="0">
                <a:solidFill>
                  <a:srgbClr val="C00000"/>
                </a:solidFill>
                <a:latin typeface="Times New Roman" panose="02020603050405020304" pitchFamily="18" charset="0"/>
                <a:cs typeface="Times New Roman" panose="02020603050405020304" pitchFamily="18" charset="0"/>
              </a:rPr>
              <a:t>Pharmacy</a:t>
            </a:r>
            <a:endParaRPr lang="en-US" dirty="0">
              <a:solidFill>
                <a:srgbClr val="C0000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IN" dirty="0"/>
              <a:t>Basic Sales based Customer </a:t>
            </a:r>
            <a:endParaRPr lang="en-US" dirty="0"/>
          </a:p>
          <a:p>
            <a:pPr marL="742950" lvl="1" indent="-285750">
              <a:buFont typeface="Wingdings" panose="05000000000000000000" pitchFamily="2" charset="2"/>
              <a:buChar char="ü"/>
            </a:pPr>
            <a:r>
              <a:rPr lang="en-IN" dirty="0"/>
              <a:t>Standard Package suggestion</a:t>
            </a:r>
            <a:endParaRPr lang="en-US" dirty="0"/>
          </a:p>
        </p:txBody>
      </p:sp>
      <p:sp>
        <p:nvSpPr>
          <p:cNvPr id="13" name="TextBox 12"/>
          <p:cNvSpPr txBox="1"/>
          <p:nvPr/>
        </p:nvSpPr>
        <p:spPr>
          <a:xfrm>
            <a:off x="0" y="6581001"/>
            <a:ext cx="12192000" cy="276999"/>
          </a:xfrm>
          <a:prstGeom prst="rect">
            <a:avLst/>
          </a:prstGeom>
          <a:solidFill>
            <a:schemeClr val="accent1"/>
          </a:solidFill>
        </p:spPr>
        <p:txBody>
          <a:bodyPr wrap="square" rtlCol="0">
            <a:spAutoFit/>
          </a:bodyPr>
          <a:lstStyle/>
          <a:p>
            <a:r>
              <a:rPr lang="en-US" sz="1200" dirty="0">
                <a:solidFill>
                  <a:schemeClr val="bg1"/>
                </a:solidFill>
              </a:rPr>
              <a:t>SRH Hochschule Heidelberg					12-Nov-2018					 Sagar Bhave</a:t>
            </a:r>
          </a:p>
        </p:txBody>
      </p:sp>
    </p:spTree>
    <p:extLst>
      <p:ext uri="{BB962C8B-B14F-4D97-AF65-F5344CB8AC3E}">
        <p14:creationId xmlns:p14="http://schemas.microsoft.com/office/powerpoint/2010/main" val="2175651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6" name="TextBox 5"/>
          <p:cNvSpPr txBox="1"/>
          <p:nvPr/>
        </p:nvSpPr>
        <p:spPr>
          <a:xfrm>
            <a:off x="768145" y="1825354"/>
            <a:ext cx="4883559"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Product Promotion Strategies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sp>
        <p:nvSpPr>
          <p:cNvPr id="9" name="TextBox 8"/>
          <p:cNvSpPr txBox="1"/>
          <p:nvPr/>
        </p:nvSpPr>
        <p:spPr>
          <a:xfrm>
            <a:off x="3704917" y="1279698"/>
            <a:ext cx="488355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Marketing, Sales and Costs</a:t>
            </a:r>
          </a:p>
        </p:txBody>
      </p:sp>
      <p:sp>
        <p:nvSpPr>
          <p:cNvPr id="13" name="Folded Corner 12"/>
          <p:cNvSpPr/>
          <p:nvPr/>
        </p:nvSpPr>
        <p:spPr>
          <a:xfrm>
            <a:off x="470102" y="2506256"/>
            <a:ext cx="2320413" cy="1366684"/>
          </a:xfrm>
          <a:prstGeom prst="foldedCorne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Chain Marketing</a:t>
            </a:r>
          </a:p>
        </p:txBody>
      </p:sp>
      <p:sp>
        <p:nvSpPr>
          <p:cNvPr id="16" name="Folded Corner 15"/>
          <p:cNvSpPr/>
          <p:nvPr/>
        </p:nvSpPr>
        <p:spPr>
          <a:xfrm>
            <a:off x="4807666" y="4676820"/>
            <a:ext cx="2320413" cy="1366684"/>
          </a:xfrm>
          <a:prstGeom prst="foldedCorner">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Business Cards</a:t>
            </a:r>
            <a:endParaRPr lang="en-US" sz="2000" b="1" dirty="0">
              <a:solidFill>
                <a:schemeClr val="tx1"/>
              </a:solidFill>
              <a:latin typeface="Times New Roman" panose="02020603050405020304" pitchFamily="18" charset="0"/>
              <a:cs typeface="Times New Roman" panose="02020603050405020304" pitchFamily="18" charset="0"/>
            </a:endParaRPr>
          </a:p>
          <a:p>
            <a:pPr algn="ctr"/>
            <a:r>
              <a:rPr lang="en-IN" sz="2000" b="1" dirty="0">
                <a:solidFill>
                  <a:schemeClr val="tx1"/>
                </a:solidFill>
                <a:latin typeface="Times New Roman" panose="02020603050405020304" pitchFamily="18" charset="0"/>
                <a:cs typeface="Times New Roman" panose="02020603050405020304" pitchFamily="18" charset="0"/>
              </a:rPr>
              <a:t>Brochure</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17" name="Folded Corner 16"/>
          <p:cNvSpPr/>
          <p:nvPr/>
        </p:nvSpPr>
        <p:spPr>
          <a:xfrm>
            <a:off x="1849353" y="4676820"/>
            <a:ext cx="2320413" cy="1366684"/>
          </a:xfrm>
          <a:prstGeom prst="foldedCorner">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Community</a:t>
            </a:r>
          </a:p>
        </p:txBody>
      </p:sp>
      <p:sp>
        <p:nvSpPr>
          <p:cNvPr id="18" name="Folded Corner 17"/>
          <p:cNvSpPr/>
          <p:nvPr/>
        </p:nvSpPr>
        <p:spPr>
          <a:xfrm>
            <a:off x="7765979" y="4676820"/>
            <a:ext cx="2320413" cy="1366684"/>
          </a:xfrm>
          <a:prstGeom prst="foldedCorner">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Social Media</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19" name="Folded Corner 18"/>
          <p:cNvSpPr/>
          <p:nvPr/>
        </p:nvSpPr>
        <p:spPr>
          <a:xfrm>
            <a:off x="3439443" y="2504685"/>
            <a:ext cx="2320413" cy="1368255"/>
          </a:xfrm>
          <a:prstGeom prst="foldedCorner">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AdSense Partnership</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20" name="Folded Corner 19"/>
          <p:cNvSpPr/>
          <p:nvPr/>
        </p:nvSpPr>
        <p:spPr>
          <a:xfrm>
            <a:off x="6408784" y="2506256"/>
            <a:ext cx="2320413" cy="1366684"/>
          </a:xfrm>
          <a:prstGeom prst="foldedCorne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Marketing visit </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21" name="Folded Corner 20"/>
          <p:cNvSpPr/>
          <p:nvPr/>
        </p:nvSpPr>
        <p:spPr>
          <a:xfrm>
            <a:off x="9378125" y="2506256"/>
            <a:ext cx="2320413" cy="1366684"/>
          </a:xfrm>
          <a:prstGeom prst="foldedCorner">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Dedicated Website/Blogs</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0" y="6581001"/>
            <a:ext cx="12192000" cy="276999"/>
          </a:xfrm>
          <a:prstGeom prst="rect">
            <a:avLst/>
          </a:prstGeom>
          <a:solidFill>
            <a:schemeClr val="accent1"/>
          </a:solidFill>
        </p:spPr>
        <p:txBody>
          <a:bodyPr wrap="square" rtlCol="0">
            <a:spAutoFit/>
          </a:bodyPr>
          <a:lstStyle/>
          <a:p>
            <a:r>
              <a:rPr lang="en-US" sz="1200" dirty="0">
                <a:solidFill>
                  <a:schemeClr val="bg1"/>
                </a:solidFill>
              </a:rPr>
              <a:t>SRH Hochschule Heidelberg					12-Nov-2018					 Sagar Bhave</a:t>
            </a:r>
          </a:p>
        </p:txBody>
      </p:sp>
    </p:spTree>
    <p:extLst>
      <p:ext uri="{BB962C8B-B14F-4D97-AF65-F5344CB8AC3E}">
        <p14:creationId xmlns:p14="http://schemas.microsoft.com/office/powerpoint/2010/main" val="404715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800"/>
                                        <p:tgtEl>
                                          <p:spTgt spid="13"/>
                                        </p:tgtEl>
                                      </p:cBhvr>
                                    </p:animEffect>
                                  </p:childTnLst>
                                </p:cTn>
                              </p:par>
                            </p:childTnLst>
                          </p:cTn>
                        </p:par>
                        <p:par>
                          <p:cTn id="8" fill="hold">
                            <p:stCondLst>
                              <p:cond delay="8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800"/>
                                        <p:tgtEl>
                                          <p:spTgt spid="19"/>
                                        </p:tgtEl>
                                      </p:cBhvr>
                                    </p:animEffect>
                                  </p:childTnLst>
                                </p:cTn>
                              </p:par>
                            </p:childTnLst>
                          </p:cTn>
                        </p:par>
                        <p:par>
                          <p:cTn id="12" fill="hold">
                            <p:stCondLst>
                              <p:cond delay="1600"/>
                            </p:stCondLst>
                            <p:childTnLst>
                              <p:par>
                                <p:cTn id="13" presetID="16" presetClass="entr" presetSubtype="21"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inVertical)">
                                      <p:cBhvr>
                                        <p:cTn id="15" dur="800"/>
                                        <p:tgtEl>
                                          <p:spTgt spid="20"/>
                                        </p:tgtEl>
                                      </p:cBhvr>
                                    </p:animEffect>
                                  </p:childTnLst>
                                </p:cTn>
                              </p:par>
                            </p:childTnLst>
                          </p:cTn>
                        </p:par>
                        <p:par>
                          <p:cTn id="16" fill="hold">
                            <p:stCondLst>
                              <p:cond delay="2400"/>
                            </p:stCondLst>
                            <p:childTnLst>
                              <p:par>
                                <p:cTn id="17" presetID="16" presetClass="entr" presetSubtype="21"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arn(inVertical)">
                                      <p:cBhvr>
                                        <p:cTn id="19" dur="800"/>
                                        <p:tgtEl>
                                          <p:spTgt spid="21"/>
                                        </p:tgtEl>
                                      </p:cBhvr>
                                    </p:animEffect>
                                  </p:childTnLst>
                                </p:cTn>
                              </p:par>
                            </p:childTnLst>
                          </p:cTn>
                        </p:par>
                        <p:par>
                          <p:cTn id="20" fill="hold">
                            <p:stCondLst>
                              <p:cond delay="3200"/>
                            </p:stCondLst>
                            <p:childTnLst>
                              <p:par>
                                <p:cTn id="21" presetID="16" presetClass="entr" presetSubtype="21"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arn(inVertical)">
                                      <p:cBhvr>
                                        <p:cTn id="23" dur="800"/>
                                        <p:tgtEl>
                                          <p:spTgt spid="17"/>
                                        </p:tgtEl>
                                      </p:cBhvr>
                                    </p:animEffect>
                                  </p:childTnLst>
                                </p:cTn>
                              </p:par>
                            </p:childTnLst>
                          </p:cTn>
                        </p:par>
                        <p:par>
                          <p:cTn id="24" fill="hold">
                            <p:stCondLst>
                              <p:cond delay="4000"/>
                            </p:stCondLst>
                            <p:childTnLst>
                              <p:par>
                                <p:cTn id="25" presetID="16" presetClass="entr" presetSubtype="21"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inVertical)">
                                      <p:cBhvr>
                                        <p:cTn id="27" dur="800"/>
                                        <p:tgtEl>
                                          <p:spTgt spid="16"/>
                                        </p:tgtEl>
                                      </p:cBhvr>
                                    </p:animEffect>
                                  </p:childTnLst>
                                </p:cTn>
                              </p:par>
                            </p:childTnLst>
                          </p:cTn>
                        </p:par>
                        <p:par>
                          <p:cTn id="28" fill="hold">
                            <p:stCondLst>
                              <p:cond delay="4800"/>
                            </p:stCondLst>
                            <p:childTnLst>
                              <p:par>
                                <p:cTn id="29" presetID="16" presetClass="entr" presetSubtype="2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arn(inVertical)">
                                      <p:cBhvr>
                                        <p:cTn id="31" dur="8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7" grpId="0" animBg="1"/>
      <p:bldP spid="18" grpId="0" animBg="1"/>
      <p:bldP spid="19" grpId="0" animBg="1"/>
      <p:bldP spid="20" grpId="0" animBg="1"/>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sp>
        <p:nvSpPr>
          <p:cNvPr id="4" name="TextBox 3"/>
          <p:cNvSpPr txBox="1"/>
          <p:nvPr/>
        </p:nvSpPr>
        <p:spPr>
          <a:xfrm>
            <a:off x="653538" y="1445539"/>
            <a:ext cx="5908862" cy="523220"/>
          </a:xfrm>
          <a:prstGeom prst="rect">
            <a:avLst/>
          </a:prstGeom>
          <a:noFill/>
        </p:spPr>
        <p:txBody>
          <a:bodyPr wrap="none" rtlCol="0">
            <a:spAutoFit/>
          </a:bodyPr>
          <a:lstStyle/>
          <a:p>
            <a:r>
              <a:rPr lang="en-US" sz="2800" b="1" dirty="0">
                <a:solidFill>
                  <a:schemeClr val="accent1">
                    <a:lumMod val="75000"/>
                  </a:schemeClr>
                </a:solidFill>
                <a:latin typeface="Times New Roman" panose="02020603050405020304" pitchFamily="18" charset="0"/>
                <a:cs typeface="Times New Roman" panose="02020603050405020304" pitchFamily="18" charset="0"/>
              </a:rPr>
              <a:t>Special thanks for your valuable time</a:t>
            </a:r>
          </a:p>
        </p:txBody>
      </p:sp>
      <p:sp>
        <p:nvSpPr>
          <p:cNvPr id="22" name="TextBox 21"/>
          <p:cNvSpPr txBox="1"/>
          <p:nvPr/>
        </p:nvSpPr>
        <p:spPr>
          <a:xfrm>
            <a:off x="1946480" y="2282863"/>
            <a:ext cx="4070345" cy="3847207"/>
          </a:xfrm>
          <a:prstGeom prst="rect">
            <a:avLst/>
          </a:prstGeom>
          <a:noFill/>
        </p:spPr>
        <p:txBody>
          <a:bodyPr wrap="none" rtlCol="0">
            <a:spAutoFit/>
          </a:bodyPr>
          <a:lstStyle/>
          <a:p>
            <a:r>
              <a:rPr lang="en-US" sz="2800" b="1" dirty="0">
                <a:solidFill>
                  <a:schemeClr val="accent1">
                    <a:lumMod val="75000"/>
                  </a:schemeClr>
                </a:solidFill>
                <a:latin typeface="Times New Roman" panose="02020603050405020304" pitchFamily="18" charset="0"/>
                <a:cs typeface="Times New Roman" panose="02020603050405020304" pitchFamily="18" charset="0"/>
              </a:rPr>
              <a:t>Thanks</a:t>
            </a:r>
          </a:p>
          <a:p>
            <a:pPr marL="742950" lvl="1" indent="-285750">
              <a:buFont typeface="Wingdings" panose="05000000000000000000" pitchFamily="2" charset="2"/>
              <a:buChar char="Ø"/>
            </a:pPr>
            <a:r>
              <a:rPr lang="en-US" sz="2400" dirty="0">
                <a:solidFill>
                  <a:schemeClr val="accent1">
                    <a:lumMod val="75000"/>
                  </a:schemeClr>
                </a:solidFill>
                <a:latin typeface="Times New Roman" panose="02020603050405020304" pitchFamily="18" charset="0"/>
                <a:cs typeface="Times New Roman" panose="02020603050405020304" pitchFamily="18" charset="0"/>
              </a:rPr>
              <a:t>Aishwarya Chandradhara</a:t>
            </a:r>
          </a:p>
          <a:p>
            <a:pPr marL="742950" lvl="1" indent="-285750">
              <a:buFont typeface="Wingdings" panose="05000000000000000000" pitchFamily="2" charset="2"/>
              <a:buChar char="Ø"/>
            </a:pPr>
            <a:r>
              <a:rPr lang="en-US" sz="2400" dirty="0">
                <a:solidFill>
                  <a:schemeClr val="accent1">
                    <a:lumMod val="75000"/>
                  </a:schemeClr>
                </a:solidFill>
                <a:latin typeface="Times New Roman" panose="02020603050405020304" pitchFamily="18" charset="0"/>
                <a:cs typeface="Times New Roman" panose="02020603050405020304" pitchFamily="18" charset="0"/>
              </a:rPr>
              <a:t>Ashkan Es Haghi</a:t>
            </a:r>
          </a:p>
          <a:p>
            <a:pPr marL="742950" lvl="1" indent="-285750">
              <a:buFont typeface="Wingdings" panose="05000000000000000000" pitchFamily="2" charset="2"/>
              <a:buChar char="Ø"/>
            </a:pPr>
            <a:r>
              <a:rPr lang="en-US" sz="2400" dirty="0">
                <a:solidFill>
                  <a:schemeClr val="accent1">
                    <a:lumMod val="75000"/>
                  </a:schemeClr>
                </a:solidFill>
                <a:latin typeface="Times New Roman" panose="02020603050405020304" pitchFamily="18" charset="0"/>
                <a:cs typeface="Times New Roman" panose="02020603050405020304" pitchFamily="18" charset="0"/>
              </a:rPr>
              <a:t>Karamjeet Singh</a:t>
            </a:r>
          </a:p>
          <a:p>
            <a:pPr marL="742950" lvl="1" indent="-285750">
              <a:buFont typeface="Wingdings" panose="05000000000000000000" pitchFamily="2" charset="2"/>
              <a:buChar char="Ø"/>
            </a:pPr>
            <a:r>
              <a:rPr lang="en-US" sz="2400" dirty="0">
                <a:solidFill>
                  <a:schemeClr val="accent1">
                    <a:lumMod val="75000"/>
                  </a:schemeClr>
                </a:solidFill>
                <a:latin typeface="Times New Roman" panose="02020603050405020304" pitchFamily="18" charset="0"/>
                <a:cs typeface="Times New Roman" panose="02020603050405020304" pitchFamily="18" charset="0"/>
              </a:rPr>
              <a:t>Kaustav Dutta</a:t>
            </a:r>
          </a:p>
          <a:p>
            <a:pPr marL="742950" lvl="1" indent="-285750">
              <a:buFont typeface="Wingdings" panose="05000000000000000000" pitchFamily="2" charset="2"/>
              <a:buChar char="Ø"/>
            </a:pPr>
            <a:r>
              <a:rPr lang="en-US" sz="2400" dirty="0">
                <a:solidFill>
                  <a:schemeClr val="accent1">
                    <a:lumMod val="75000"/>
                  </a:schemeClr>
                </a:solidFill>
                <a:latin typeface="Times New Roman" panose="02020603050405020304" pitchFamily="18" charset="0"/>
                <a:cs typeface="Times New Roman" panose="02020603050405020304" pitchFamily="18" charset="0"/>
              </a:rPr>
              <a:t>Rohit Dipankar</a:t>
            </a:r>
          </a:p>
          <a:p>
            <a:pPr marL="742950" lvl="1" indent="-285750">
              <a:buFont typeface="Wingdings" panose="05000000000000000000" pitchFamily="2" charset="2"/>
              <a:buChar char="Ø"/>
            </a:pPr>
            <a:r>
              <a:rPr lang="en-US" sz="2400" dirty="0">
                <a:solidFill>
                  <a:schemeClr val="accent1">
                    <a:lumMod val="75000"/>
                  </a:schemeClr>
                </a:solidFill>
                <a:latin typeface="Times New Roman" panose="02020603050405020304" pitchFamily="18" charset="0"/>
                <a:cs typeface="Times New Roman" panose="02020603050405020304" pitchFamily="18" charset="0"/>
              </a:rPr>
              <a:t>Sagar Bhave</a:t>
            </a:r>
          </a:p>
          <a:p>
            <a:pPr marL="742950" lvl="1" indent="-285750">
              <a:buFont typeface="Wingdings" panose="05000000000000000000" pitchFamily="2" charset="2"/>
              <a:buChar char="Ø"/>
            </a:pPr>
            <a:r>
              <a:rPr lang="en-US" sz="2400" dirty="0">
                <a:solidFill>
                  <a:schemeClr val="accent1">
                    <a:lumMod val="75000"/>
                  </a:schemeClr>
                </a:solidFill>
                <a:latin typeface="Times New Roman" panose="02020603050405020304" pitchFamily="18" charset="0"/>
                <a:cs typeface="Times New Roman" panose="02020603050405020304" pitchFamily="18" charset="0"/>
              </a:rPr>
              <a:t>Sarang Samarth</a:t>
            </a:r>
          </a:p>
          <a:p>
            <a:pPr marL="742950" lvl="1" indent="-285750">
              <a:buFont typeface="Wingdings" panose="05000000000000000000" pitchFamily="2" charset="2"/>
              <a:buChar char="Ø"/>
            </a:pPr>
            <a:r>
              <a:rPr lang="en-US" sz="2400" dirty="0">
                <a:solidFill>
                  <a:schemeClr val="accent1">
                    <a:lumMod val="75000"/>
                  </a:schemeClr>
                </a:solidFill>
                <a:latin typeface="Times New Roman" panose="02020603050405020304" pitchFamily="18" charset="0"/>
                <a:cs typeface="Times New Roman" panose="02020603050405020304" pitchFamily="18" charset="0"/>
              </a:rPr>
              <a:t>Sreehari Mullapulli</a:t>
            </a:r>
          </a:p>
          <a:p>
            <a:pPr marL="742950" lvl="1" indent="-285750">
              <a:buFont typeface="Wingdings" panose="05000000000000000000" pitchFamily="2" charset="2"/>
              <a:buChar char="Ø"/>
            </a:pPr>
            <a:r>
              <a:rPr lang="en-US" sz="2400" dirty="0">
                <a:solidFill>
                  <a:schemeClr val="accent1">
                    <a:lumMod val="75000"/>
                  </a:schemeClr>
                </a:solidFill>
                <a:latin typeface="Times New Roman" panose="02020603050405020304" pitchFamily="18" charset="0"/>
                <a:cs typeface="Times New Roman" panose="02020603050405020304" pitchFamily="18" charset="0"/>
              </a:rPr>
              <a:t>Sunny Banawalikar</a:t>
            </a:r>
          </a:p>
        </p:txBody>
      </p:sp>
      <p:sp>
        <p:nvSpPr>
          <p:cNvPr id="23" name="TextBox 22"/>
          <p:cNvSpPr txBox="1"/>
          <p:nvPr/>
        </p:nvSpPr>
        <p:spPr>
          <a:xfrm>
            <a:off x="0" y="6599708"/>
            <a:ext cx="12192000" cy="261610"/>
          </a:xfrm>
          <a:prstGeom prst="rect">
            <a:avLst/>
          </a:prstGeom>
          <a:solidFill>
            <a:schemeClr val="accent1"/>
          </a:solidFill>
        </p:spPr>
        <p:txBody>
          <a:bodyPr wrap="square" rtlCol="0">
            <a:spAutoFit/>
          </a:bodyPr>
          <a:lstStyle/>
          <a:p>
            <a:r>
              <a:rPr lang="en-US" sz="1100" dirty="0">
                <a:solidFill>
                  <a:schemeClr val="bg1"/>
                </a:solidFill>
                <a:latin typeface="Times New Roman" panose="02020603050405020304" pitchFamily="18" charset="0"/>
                <a:cs typeface="Times New Roman" panose="02020603050405020304" pitchFamily="18" charset="0"/>
              </a:rPr>
              <a:t>SRH Hochschule Heidelberg					12-Nov-2018					Aishwarya Chandradhara</a:t>
            </a:r>
          </a:p>
        </p:txBody>
      </p:sp>
    </p:spTree>
    <p:extLst>
      <p:ext uri="{BB962C8B-B14F-4D97-AF65-F5344CB8AC3E}">
        <p14:creationId xmlns:p14="http://schemas.microsoft.com/office/powerpoint/2010/main" val="4177696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sp>
        <p:nvSpPr>
          <p:cNvPr id="22" name="TextBox 21"/>
          <p:cNvSpPr txBox="1"/>
          <p:nvPr/>
        </p:nvSpPr>
        <p:spPr>
          <a:xfrm>
            <a:off x="4208303" y="3208671"/>
            <a:ext cx="3775393" cy="646331"/>
          </a:xfrm>
          <a:prstGeom prst="rect">
            <a:avLst/>
          </a:prstGeom>
          <a:noFill/>
        </p:spPr>
        <p:txBody>
          <a:bodyPr wrap="none" rtlCol="0">
            <a:spAutoFit/>
          </a:bodyPr>
          <a:lstStyle/>
          <a:p>
            <a:r>
              <a:rPr lang="en-US" sz="3600" dirty="0">
                <a:solidFill>
                  <a:schemeClr val="accent1">
                    <a:lumMod val="75000"/>
                  </a:schemeClr>
                </a:solidFill>
                <a:latin typeface="Times New Roman" panose="02020603050405020304" pitchFamily="18" charset="0"/>
                <a:cs typeface="Times New Roman" panose="02020603050405020304" pitchFamily="18" charset="0"/>
              </a:rPr>
              <a:t>Any Questions ??!!</a:t>
            </a:r>
          </a:p>
        </p:txBody>
      </p:sp>
      <p:sp>
        <p:nvSpPr>
          <p:cNvPr id="23" name="TextBox 22"/>
          <p:cNvSpPr txBox="1"/>
          <p:nvPr/>
        </p:nvSpPr>
        <p:spPr>
          <a:xfrm>
            <a:off x="0" y="6599708"/>
            <a:ext cx="12192000" cy="261610"/>
          </a:xfrm>
          <a:prstGeom prst="rect">
            <a:avLst/>
          </a:prstGeom>
          <a:solidFill>
            <a:schemeClr val="accent1"/>
          </a:solidFill>
        </p:spPr>
        <p:txBody>
          <a:bodyPr wrap="square" rtlCol="0">
            <a:spAutoFit/>
          </a:bodyPr>
          <a:lstStyle/>
          <a:p>
            <a:r>
              <a:rPr lang="en-US" sz="1100" dirty="0">
                <a:solidFill>
                  <a:schemeClr val="bg1"/>
                </a:solidFill>
                <a:latin typeface="Times New Roman" panose="02020603050405020304" pitchFamily="18" charset="0"/>
                <a:cs typeface="Times New Roman" panose="02020603050405020304" pitchFamily="18" charset="0"/>
              </a:rPr>
              <a:t>SRH Hochschule Heidelberg					12-Nov-2018					Aishwarya Chandradhara</a:t>
            </a:r>
          </a:p>
        </p:txBody>
      </p:sp>
    </p:spTree>
    <p:extLst>
      <p:ext uri="{BB962C8B-B14F-4D97-AF65-F5344CB8AC3E}">
        <p14:creationId xmlns:p14="http://schemas.microsoft.com/office/powerpoint/2010/main" val="415385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14000" r="-14000"/>
          </a:stretch>
        </a:blipFill>
        <a:effectLst/>
      </p:bgPr>
    </p:bg>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6" name="TextBox 5"/>
          <p:cNvSpPr txBox="1"/>
          <p:nvPr/>
        </p:nvSpPr>
        <p:spPr>
          <a:xfrm>
            <a:off x="59070" y="1445539"/>
            <a:ext cx="282892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Table of Content</a:t>
            </a:r>
          </a:p>
        </p:txBody>
      </p:sp>
      <p:sp>
        <p:nvSpPr>
          <p:cNvPr id="7" name="TextBox 6"/>
          <p:cNvSpPr txBox="1"/>
          <p:nvPr/>
        </p:nvSpPr>
        <p:spPr>
          <a:xfrm>
            <a:off x="3635122" y="213082"/>
            <a:ext cx="5704142" cy="5909310"/>
          </a:xfrm>
          <a:prstGeom prst="rect">
            <a:avLst/>
          </a:prstGeom>
          <a:noFill/>
        </p:spPr>
        <p:txBody>
          <a:bodyPr wrap="square" rtlCol="0">
            <a:spAutoFit/>
          </a:bodyPr>
          <a:lstStyle/>
          <a:p>
            <a:pPr marL="742950" lvl="1" indent="-285750">
              <a:lnSpc>
                <a:spcPct val="90000"/>
              </a:lnSpc>
              <a:buFont typeface="Wingdings" panose="05000000000000000000" pitchFamily="2" charset="2"/>
              <a:buChar char="v"/>
            </a:pPr>
            <a:r>
              <a:rPr lang="en-US" sz="2000" b="1" dirty="0">
                <a:solidFill>
                  <a:srgbClr val="C00000"/>
                </a:solidFill>
              </a:rPr>
              <a:t>Problem Statement</a:t>
            </a:r>
          </a:p>
          <a:p>
            <a:pPr marL="742950" lvl="1" indent="-285750">
              <a:lnSpc>
                <a:spcPct val="90000"/>
              </a:lnSpc>
              <a:buFont typeface="Wingdings" panose="05000000000000000000" pitchFamily="2" charset="2"/>
              <a:buChar char="v"/>
            </a:pPr>
            <a:r>
              <a:rPr lang="en-US" sz="2000" dirty="0"/>
              <a:t>Introduction</a:t>
            </a:r>
          </a:p>
          <a:p>
            <a:pPr marL="742950" lvl="1" indent="-285750">
              <a:lnSpc>
                <a:spcPct val="90000"/>
              </a:lnSpc>
              <a:buFont typeface="Wingdings" panose="05000000000000000000" pitchFamily="2" charset="2"/>
              <a:buChar char="v"/>
            </a:pPr>
            <a:r>
              <a:rPr lang="en-US" sz="2000" dirty="0"/>
              <a:t>Market Trend Analysis</a:t>
            </a:r>
          </a:p>
          <a:p>
            <a:pPr marL="742950" lvl="1" indent="-285750">
              <a:lnSpc>
                <a:spcPct val="90000"/>
              </a:lnSpc>
              <a:buFont typeface="Wingdings" panose="05000000000000000000" pitchFamily="2" charset="2"/>
              <a:buChar char="v"/>
            </a:pPr>
            <a:r>
              <a:rPr lang="en-US" sz="2000" dirty="0"/>
              <a:t>Project Overview</a:t>
            </a:r>
          </a:p>
          <a:p>
            <a:pPr marL="742950" lvl="1" indent="-285750">
              <a:lnSpc>
                <a:spcPct val="90000"/>
              </a:lnSpc>
              <a:buFont typeface="Wingdings" panose="05000000000000000000" pitchFamily="2" charset="2"/>
              <a:buChar char="v"/>
            </a:pPr>
            <a:r>
              <a:rPr lang="en-US" sz="2000" dirty="0"/>
              <a:t>Parameters</a:t>
            </a:r>
          </a:p>
          <a:p>
            <a:pPr marL="285750" indent="-285750">
              <a:lnSpc>
                <a:spcPct val="90000"/>
              </a:lnSpc>
              <a:buFont typeface="Wingdings" panose="05000000000000000000" pitchFamily="2" charset="2"/>
              <a:buChar char="Ø"/>
            </a:pPr>
            <a:r>
              <a:rPr lang="en-US" sz="2000" dirty="0"/>
              <a:t>Technologies</a:t>
            </a:r>
          </a:p>
          <a:p>
            <a:pPr marL="742950" lvl="1" indent="-285750">
              <a:lnSpc>
                <a:spcPct val="90000"/>
              </a:lnSpc>
              <a:buFont typeface="Wingdings" panose="05000000000000000000" pitchFamily="2" charset="2"/>
              <a:buChar char="v"/>
            </a:pPr>
            <a:r>
              <a:rPr lang="en-US" sz="2000" dirty="0"/>
              <a:t>System Architecture</a:t>
            </a:r>
          </a:p>
          <a:p>
            <a:pPr marL="742950" lvl="1" indent="-285750">
              <a:lnSpc>
                <a:spcPct val="90000"/>
              </a:lnSpc>
              <a:buFont typeface="Wingdings" panose="05000000000000000000" pitchFamily="2" charset="2"/>
              <a:buChar char="v"/>
            </a:pPr>
            <a:r>
              <a:rPr lang="en-US" sz="2000" dirty="0"/>
              <a:t>Software and UI Overview</a:t>
            </a:r>
          </a:p>
          <a:p>
            <a:pPr marL="742950" lvl="1" indent="-285750">
              <a:lnSpc>
                <a:spcPct val="90000"/>
              </a:lnSpc>
              <a:buFont typeface="Wingdings" panose="05000000000000000000" pitchFamily="2" charset="2"/>
              <a:buChar char="v"/>
            </a:pPr>
            <a:r>
              <a:rPr lang="en-US" sz="2000" dirty="0"/>
              <a:t>Data Flow</a:t>
            </a:r>
          </a:p>
          <a:p>
            <a:pPr marL="285750" indent="-285750">
              <a:lnSpc>
                <a:spcPct val="90000"/>
              </a:lnSpc>
              <a:buFont typeface="Wingdings" panose="05000000000000000000" pitchFamily="2" charset="2"/>
              <a:buChar char="Ø"/>
            </a:pPr>
            <a:r>
              <a:rPr lang="en-US" sz="2000" dirty="0"/>
              <a:t>User Interface</a:t>
            </a:r>
          </a:p>
          <a:p>
            <a:pPr marL="742950" lvl="1" indent="-285750">
              <a:lnSpc>
                <a:spcPct val="90000"/>
              </a:lnSpc>
              <a:buFont typeface="Wingdings" panose="05000000000000000000" pitchFamily="2" charset="2"/>
              <a:buChar char="v"/>
            </a:pPr>
            <a:r>
              <a:rPr lang="en-US" sz="2000" dirty="0"/>
              <a:t>User Interface Samples – Web Application</a:t>
            </a:r>
          </a:p>
          <a:p>
            <a:pPr marL="742950" lvl="1" indent="-285750">
              <a:lnSpc>
                <a:spcPct val="90000"/>
              </a:lnSpc>
              <a:buFont typeface="Wingdings" panose="05000000000000000000" pitchFamily="2" charset="2"/>
              <a:buChar char="v"/>
            </a:pPr>
            <a:r>
              <a:rPr lang="en-US" sz="2000" dirty="0"/>
              <a:t>User Interface Samples – Mobile Application</a:t>
            </a:r>
          </a:p>
          <a:p>
            <a:pPr marL="285750" indent="-285750">
              <a:lnSpc>
                <a:spcPct val="90000"/>
              </a:lnSpc>
              <a:buFont typeface="Wingdings" panose="05000000000000000000" pitchFamily="2" charset="2"/>
              <a:buChar char="Ø"/>
            </a:pPr>
            <a:r>
              <a:rPr lang="en-US" sz="2000" dirty="0"/>
              <a:t>Marketing &amp; Sales</a:t>
            </a:r>
          </a:p>
          <a:p>
            <a:pPr marL="742950" lvl="1" indent="-285750">
              <a:lnSpc>
                <a:spcPct val="90000"/>
              </a:lnSpc>
              <a:buFont typeface="Wingdings" panose="05000000000000000000" pitchFamily="2" charset="2"/>
              <a:buChar char="v"/>
            </a:pPr>
            <a:r>
              <a:rPr lang="en-US" sz="2000" dirty="0"/>
              <a:t>Project Plan</a:t>
            </a:r>
          </a:p>
          <a:p>
            <a:pPr marL="742950" lvl="1" indent="-285750">
              <a:lnSpc>
                <a:spcPct val="90000"/>
              </a:lnSpc>
              <a:buFont typeface="Wingdings" panose="05000000000000000000" pitchFamily="2" charset="2"/>
              <a:buChar char="v"/>
            </a:pPr>
            <a:r>
              <a:rPr lang="en-US" sz="2000" dirty="0"/>
              <a:t>Milestones</a:t>
            </a:r>
          </a:p>
          <a:p>
            <a:pPr marL="742950" lvl="1" indent="-285750">
              <a:lnSpc>
                <a:spcPct val="90000"/>
              </a:lnSpc>
              <a:buFont typeface="Wingdings" panose="05000000000000000000" pitchFamily="2" charset="2"/>
              <a:buChar char="v"/>
            </a:pPr>
            <a:r>
              <a:rPr lang="en-US" sz="2000" dirty="0"/>
              <a:t>Resources</a:t>
            </a:r>
          </a:p>
          <a:p>
            <a:pPr marL="285750" indent="-285750">
              <a:lnSpc>
                <a:spcPct val="90000"/>
              </a:lnSpc>
              <a:buFont typeface="Wingdings" panose="05000000000000000000" pitchFamily="2" charset="2"/>
              <a:buChar char="Ø"/>
            </a:pPr>
            <a:r>
              <a:rPr lang="en-US" sz="2000" dirty="0"/>
              <a:t>Marketing, Sales and Costs</a:t>
            </a:r>
          </a:p>
          <a:p>
            <a:pPr marL="742950" lvl="1" indent="-285750">
              <a:lnSpc>
                <a:spcPct val="90000"/>
              </a:lnSpc>
              <a:buFont typeface="Wingdings" panose="05000000000000000000" pitchFamily="2" charset="2"/>
              <a:buChar char="v"/>
            </a:pPr>
            <a:r>
              <a:rPr lang="en-US" sz="2000" dirty="0"/>
              <a:t>Competitor Analysis</a:t>
            </a:r>
          </a:p>
          <a:p>
            <a:pPr marL="742950" lvl="1" indent="-285750">
              <a:lnSpc>
                <a:spcPct val="90000"/>
              </a:lnSpc>
              <a:buFont typeface="Wingdings" panose="05000000000000000000" pitchFamily="2" charset="2"/>
              <a:buChar char="v"/>
            </a:pPr>
            <a:r>
              <a:rPr lang="en-US" sz="2000" dirty="0"/>
              <a:t>Target Consumers</a:t>
            </a:r>
          </a:p>
          <a:p>
            <a:pPr marL="742950" lvl="1" indent="-285750">
              <a:lnSpc>
                <a:spcPct val="90000"/>
              </a:lnSpc>
              <a:buFont typeface="Wingdings" panose="05000000000000000000" pitchFamily="2" charset="2"/>
              <a:buChar char="v"/>
            </a:pPr>
            <a:r>
              <a:rPr lang="en-US" sz="2000" dirty="0"/>
              <a:t>Packages</a:t>
            </a:r>
          </a:p>
          <a:p>
            <a:pPr marL="742950" lvl="1" indent="-285750">
              <a:lnSpc>
                <a:spcPct val="90000"/>
              </a:lnSpc>
              <a:buFont typeface="Wingdings" panose="05000000000000000000" pitchFamily="2" charset="2"/>
              <a:buChar char="v"/>
            </a:pPr>
            <a:r>
              <a:rPr lang="en-US" sz="2000" dirty="0"/>
              <a:t>Product Promotion Strategies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sp>
        <p:nvSpPr>
          <p:cNvPr id="11" name="TextBox 10"/>
          <p:cNvSpPr txBox="1"/>
          <p:nvPr/>
        </p:nvSpPr>
        <p:spPr>
          <a:xfrm>
            <a:off x="0" y="6599708"/>
            <a:ext cx="12192000" cy="261610"/>
          </a:xfrm>
          <a:prstGeom prst="rect">
            <a:avLst/>
          </a:prstGeom>
          <a:solidFill>
            <a:schemeClr val="accent1"/>
          </a:solidFill>
        </p:spPr>
        <p:txBody>
          <a:bodyPr wrap="square" rtlCol="0">
            <a:spAutoFit/>
          </a:bodyPr>
          <a:lstStyle/>
          <a:p>
            <a:r>
              <a:rPr lang="en-US" sz="1100" dirty="0">
                <a:solidFill>
                  <a:schemeClr val="bg1"/>
                </a:solidFill>
                <a:latin typeface="Times New Roman" panose="02020603050405020304" pitchFamily="18" charset="0"/>
                <a:cs typeface="Times New Roman" panose="02020603050405020304" pitchFamily="18" charset="0"/>
              </a:rPr>
              <a:t>SRH Hochschule Heidelberg					12-Nov-2018					Aishwarya Chandradhara</a:t>
            </a:r>
          </a:p>
        </p:txBody>
      </p:sp>
    </p:spTree>
    <p:extLst>
      <p:ext uri="{BB962C8B-B14F-4D97-AF65-F5344CB8AC3E}">
        <p14:creationId xmlns:p14="http://schemas.microsoft.com/office/powerpoint/2010/main" val="3917185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6" name="TextBox 5"/>
          <p:cNvSpPr txBox="1"/>
          <p:nvPr/>
        </p:nvSpPr>
        <p:spPr>
          <a:xfrm>
            <a:off x="3562350" y="1129004"/>
            <a:ext cx="359092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Problem Statement</a:t>
            </a:r>
          </a:p>
        </p:txBody>
      </p:sp>
      <p:sp>
        <p:nvSpPr>
          <p:cNvPr id="7" name="TextBox 6"/>
          <p:cNvSpPr txBox="1"/>
          <p:nvPr/>
        </p:nvSpPr>
        <p:spPr>
          <a:xfrm>
            <a:off x="1322961" y="2555000"/>
            <a:ext cx="8763432" cy="3323987"/>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In this project, the customer of your IT-consulting company is a small “Life Science and Health Technologies Company”. Their core business is the support of medicinal </a:t>
            </a:r>
            <a:r>
              <a:rPr lang="en-IN" sz="2000" dirty="0">
                <a:latin typeface="Times New Roman" panose="02020603050405020304" pitchFamily="18" charset="0"/>
                <a:cs typeface="Times New Roman" panose="02020603050405020304" pitchFamily="18" charset="0"/>
              </a:rPr>
              <a:t>treatments by advanced technologies. </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You and Your team has to develop a concept for a “Bio Data Device” using latest </a:t>
            </a:r>
            <a:r>
              <a:rPr lang="en-IN" sz="2000" dirty="0">
                <a:latin typeface="Times New Roman" panose="02020603050405020304" pitchFamily="18" charset="0"/>
                <a:cs typeface="Times New Roman" panose="02020603050405020304" pitchFamily="18" charset="0"/>
              </a:rPr>
              <a:t>technologies.</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sp>
        <p:nvSpPr>
          <p:cNvPr id="11" name="TextBox 10"/>
          <p:cNvSpPr txBox="1"/>
          <p:nvPr/>
        </p:nvSpPr>
        <p:spPr>
          <a:xfrm>
            <a:off x="0" y="6599708"/>
            <a:ext cx="12192000" cy="261610"/>
          </a:xfrm>
          <a:prstGeom prst="rect">
            <a:avLst/>
          </a:prstGeom>
          <a:solidFill>
            <a:schemeClr val="accent1"/>
          </a:solidFill>
        </p:spPr>
        <p:txBody>
          <a:bodyPr wrap="square" rtlCol="0">
            <a:spAutoFit/>
          </a:bodyPr>
          <a:lstStyle/>
          <a:p>
            <a:r>
              <a:rPr lang="en-US" sz="1100" dirty="0">
                <a:solidFill>
                  <a:schemeClr val="bg1"/>
                </a:solidFill>
                <a:latin typeface="Times New Roman" panose="02020603050405020304" pitchFamily="18" charset="0"/>
                <a:cs typeface="Times New Roman" panose="02020603050405020304" pitchFamily="18" charset="0"/>
              </a:rPr>
              <a:t>SRH Hochschule Heidelberg					12-Nov-2018					Aishwarya Chandradhara</a:t>
            </a:r>
          </a:p>
        </p:txBody>
      </p:sp>
    </p:spTree>
    <p:extLst>
      <p:ext uri="{BB962C8B-B14F-4D97-AF65-F5344CB8AC3E}">
        <p14:creationId xmlns:p14="http://schemas.microsoft.com/office/powerpoint/2010/main" val="300202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6" name="TextBox 5"/>
          <p:cNvSpPr txBox="1"/>
          <p:nvPr/>
        </p:nvSpPr>
        <p:spPr>
          <a:xfrm>
            <a:off x="3562350" y="1129004"/>
            <a:ext cx="282892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Introduction</a:t>
            </a:r>
          </a:p>
        </p:txBody>
      </p:sp>
      <p:sp>
        <p:nvSpPr>
          <p:cNvPr id="7" name="TextBox 6"/>
          <p:cNvSpPr txBox="1"/>
          <p:nvPr/>
        </p:nvSpPr>
        <p:spPr>
          <a:xfrm>
            <a:off x="1371600" y="1968759"/>
            <a:ext cx="7800975" cy="3416320"/>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Biodata devices, devices that’re able to measure numbers of body parameters like heart frequency, blood pressure, blood oxygen content and physical activities etc.</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Types of Bio Data Devices:</a:t>
            </a:r>
            <a:endParaRPr lang="en-IN" dirty="0">
              <a:latin typeface="Times New Roman" panose="02020603050405020304" pitchFamily="18" charset="0"/>
              <a:cs typeface="Times New Roman" panose="02020603050405020304" pitchFamily="18" charset="0"/>
            </a:endParaRPr>
          </a:p>
          <a:p>
            <a:pPr marL="457200" lvl="0" indent="-457200" algn="just">
              <a:lnSpc>
                <a:spcPct val="150000"/>
              </a:lnSpc>
              <a:buAutoNum type="arabicPeriod"/>
            </a:pPr>
            <a:r>
              <a:rPr lang="en-US" dirty="0">
                <a:latin typeface="Times New Roman" panose="02020603050405020304" pitchFamily="18" charset="0"/>
                <a:cs typeface="Times New Roman" panose="02020603050405020304" pitchFamily="18" charset="0"/>
              </a:rPr>
              <a:t>Measuring by touch/contact</a:t>
            </a:r>
            <a:endParaRPr lang="en-IN" dirty="0">
              <a:latin typeface="Times New Roman" panose="02020603050405020304" pitchFamily="18" charset="0"/>
              <a:cs typeface="Times New Roman" panose="02020603050405020304" pitchFamily="18" charset="0"/>
            </a:endParaRPr>
          </a:p>
          <a:p>
            <a:pPr marL="457200" lvl="0" indent="-457200" algn="just">
              <a:lnSpc>
                <a:spcPct val="150000"/>
              </a:lnSpc>
              <a:buAutoNum type="arabicPeriod"/>
            </a:pPr>
            <a:r>
              <a:rPr lang="en-US" dirty="0">
                <a:latin typeface="Times New Roman" panose="02020603050405020304" pitchFamily="18" charset="0"/>
                <a:cs typeface="Times New Roman" panose="02020603050405020304" pitchFamily="18" charset="0"/>
              </a:rPr>
              <a:t>Embedded in the body</a:t>
            </a:r>
          </a:p>
          <a:p>
            <a:pPr marL="457200" lvl="0" indent="-457200" algn="just">
              <a:lnSpc>
                <a:spcPct val="150000"/>
              </a:lnSpc>
              <a:buAutoNum type="arabicPeriod"/>
            </a:pPr>
            <a:r>
              <a:rPr lang="en-US" dirty="0">
                <a:latin typeface="Times New Roman" panose="02020603050405020304" pitchFamily="18" charset="0"/>
                <a:cs typeface="Times New Roman" panose="02020603050405020304" pitchFamily="18" charset="0"/>
              </a:rPr>
              <a:t>Fully submerged</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sp>
        <p:nvSpPr>
          <p:cNvPr id="9" name="TextBox 8"/>
          <p:cNvSpPr txBox="1"/>
          <p:nvPr/>
        </p:nvSpPr>
        <p:spPr>
          <a:xfrm>
            <a:off x="0" y="6599708"/>
            <a:ext cx="12192000" cy="261610"/>
          </a:xfrm>
          <a:prstGeom prst="rect">
            <a:avLst/>
          </a:prstGeom>
          <a:solidFill>
            <a:schemeClr val="accent1"/>
          </a:solidFill>
        </p:spPr>
        <p:txBody>
          <a:bodyPr wrap="square" rtlCol="0">
            <a:spAutoFit/>
          </a:bodyPr>
          <a:lstStyle/>
          <a:p>
            <a:r>
              <a:rPr lang="en-US" sz="1100" dirty="0">
                <a:solidFill>
                  <a:schemeClr val="bg1"/>
                </a:solidFill>
                <a:latin typeface="Times New Roman" panose="02020603050405020304" pitchFamily="18" charset="0"/>
                <a:cs typeface="Times New Roman" panose="02020603050405020304" pitchFamily="18" charset="0"/>
              </a:rPr>
              <a:t>SRH Hochschule Heidelberg					12-Nov-2018					Aishwarya Chandradhara</a:t>
            </a:r>
          </a:p>
        </p:txBody>
      </p:sp>
    </p:spTree>
    <p:extLst>
      <p:ext uri="{BB962C8B-B14F-4D97-AF65-F5344CB8AC3E}">
        <p14:creationId xmlns:p14="http://schemas.microsoft.com/office/powerpoint/2010/main" val="2809879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6" name="TextBox 5"/>
          <p:cNvSpPr txBox="1"/>
          <p:nvPr/>
        </p:nvSpPr>
        <p:spPr>
          <a:xfrm>
            <a:off x="3562351" y="1129004"/>
            <a:ext cx="371552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Market Trend Analysis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sp>
        <p:nvSpPr>
          <p:cNvPr id="9" name="TextBox 8"/>
          <p:cNvSpPr txBox="1"/>
          <p:nvPr/>
        </p:nvSpPr>
        <p:spPr>
          <a:xfrm>
            <a:off x="145518" y="1843136"/>
            <a:ext cx="6041273" cy="4247317"/>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Analyzing the past and current market behavior and dominant patterns we observe that there are some common areas in which people are getting affected.</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ea typeface="Times New Roman"/>
                <a:cs typeface="Times New Roman" panose="02020603050405020304" pitchFamily="18" charset="0"/>
                <a:sym typeface="Times New Roman"/>
              </a:rPr>
              <a:t>CVD accounts for 45% of all deaths in Europe</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ea typeface="Times New Roman"/>
                <a:cs typeface="Times New Roman" panose="02020603050405020304" pitchFamily="18" charset="0"/>
                <a:sym typeface="Times New Roman"/>
              </a:rPr>
              <a:t>Cardiovascular disease (CVD) causes more than half of all deaths across the European Region.</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ea typeface="Times New Roman"/>
                <a:cs typeface="Times New Roman" panose="02020603050405020304" pitchFamily="18" charset="0"/>
                <a:sym typeface="Times New Roman"/>
              </a:rPr>
              <a:t>Diabetes is a major risk factor and trigger for cardiovascular disease.</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a:latin typeface="Times New Roman" panose="02020603050405020304" pitchFamily="18" charset="0"/>
                <a:ea typeface="Times New Roman"/>
                <a:cs typeface="Times New Roman" panose="02020603050405020304" pitchFamily="18" charset="0"/>
                <a:sym typeface="Times New Roman"/>
              </a:rPr>
              <a:t>80% of premature heart disease and stroke is preventable.</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156" y="2468421"/>
            <a:ext cx="4096081" cy="2996745"/>
          </a:xfrm>
          <a:prstGeom prst="rect">
            <a:avLst/>
          </a:prstGeom>
        </p:spPr>
      </p:pic>
      <p:sp>
        <p:nvSpPr>
          <p:cNvPr id="11" name="TextBox 10"/>
          <p:cNvSpPr txBox="1"/>
          <p:nvPr/>
        </p:nvSpPr>
        <p:spPr>
          <a:xfrm>
            <a:off x="0" y="6599708"/>
            <a:ext cx="12192000" cy="261610"/>
          </a:xfrm>
          <a:prstGeom prst="rect">
            <a:avLst/>
          </a:prstGeom>
          <a:solidFill>
            <a:schemeClr val="accent1"/>
          </a:solidFill>
        </p:spPr>
        <p:txBody>
          <a:bodyPr wrap="square" rtlCol="0">
            <a:spAutoFit/>
          </a:bodyPr>
          <a:lstStyle/>
          <a:p>
            <a:r>
              <a:rPr lang="en-US" sz="1100" dirty="0">
                <a:solidFill>
                  <a:schemeClr val="bg1"/>
                </a:solidFill>
                <a:latin typeface="Times New Roman" panose="02020603050405020304" pitchFamily="18" charset="0"/>
                <a:cs typeface="Times New Roman" panose="02020603050405020304" pitchFamily="18" charset="0"/>
              </a:rPr>
              <a:t>SRH Hochschule Heidelberg					12-Nov-2018					Aishwarya Chandradhara</a:t>
            </a:r>
          </a:p>
        </p:txBody>
      </p:sp>
    </p:spTree>
    <p:extLst>
      <p:ext uri="{BB962C8B-B14F-4D97-AF65-F5344CB8AC3E}">
        <p14:creationId xmlns:p14="http://schemas.microsoft.com/office/powerpoint/2010/main" val="1796726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10000" t="10000" r="10000" b="10000"/>
          </a:stretch>
        </a:blipFill>
        <a:effectLst/>
      </p:bgPr>
    </p:bg>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6" name="TextBox 5"/>
          <p:cNvSpPr txBox="1"/>
          <p:nvPr/>
        </p:nvSpPr>
        <p:spPr>
          <a:xfrm>
            <a:off x="3562350" y="1129004"/>
            <a:ext cx="311375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Project Overview</a:t>
            </a:r>
          </a:p>
        </p:txBody>
      </p:sp>
      <p:sp>
        <p:nvSpPr>
          <p:cNvPr id="7" name="TextBox 6"/>
          <p:cNvSpPr txBox="1"/>
          <p:nvPr/>
        </p:nvSpPr>
        <p:spPr>
          <a:xfrm>
            <a:off x="800406" y="1873978"/>
            <a:ext cx="8637639" cy="3949799"/>
          </a:xfrm>
          <a:prstGeom prst="rect">
            <a:avLst/>
          </a:prstGeom>
          <a:noFill/>
        </p:spPr>
        <p:txBody>
          <a:bodyPr wrap="square" rtlCol="0">
            <a:spAutoFit/>
          </a:bodyPr>
          <a:lstStyle/>
          <a:p>
            <a:pPr lvl="0" algn="just">
              <a:lnSpc>
                <a:spcPct val="120000"/>
              </a:lnSpc>
              <a:buClr>
                <a:schemeClr val="dk1"/>
              </a:buClr>
              <a:buSzPts val="2500"/>
            </a:pPr>
            <a:r>
              <a:rPr lang="en-US" dirty="0">
                <a:solidFill>
                  <a:schemeClr val="dk1"/>
                </a:solidFill>
                <a:latin typeface="Times New Roman"/>
                <a:ea typeface="Times New Roman"/>
                <a:cs typeface="Times New Roman"/>
                <a:sym typeface="Times New Roman"/>
              </a:rPr>
              <a:t>In recent times technology plays an important role in shaping the lifestyle of a person. It is prevalent in every walk of life and is being used in almost every field of study. We as an IT consultancy are going to develop a project for “Life Science and Health Technologies Company” which would help them in detecting various symptoms, parameters and anomalies in human body and provide medication as well as medical advice to the customer base of company using latest technology at our disposal.</a:t>
            </a:r>
            <a:endParaRPr lang="en-US" dirty="0"/>
          </a:p>
          <a:p>
            <a:pPr lvl="0" algn="just">
              <a:lnSpc>
                <a:spcPct val="120000"/>
              </a:lnSpc>
              <a:spcBef>
                <a:spcPts val="1000"/>
              </a:spcBef>
              <a:buClr>
                <a:schemeClr val="lt1"/>
              </a:buClr>
              <a:buSzPts val="2500"/>
            </a:pPr>
            <a:endParaRPr lang="en-US" dirty="0">
              <a:solidFill>
                <a:schemeClr val="dk1"/>
              </a:solidFill>
              <a:latin typeface="Times New Roman"/>
              <a:ea typeface="Times New Roman"/>
              <a:cs typeface="Times New Roman"/>
              <a:sym typeface="Times New Roman"/>
            </a:endParaRPr>
          </a:p>
          <a:p>
            <a:pPr lvl="0" algn="just">
              <a:lnSpc>
                <a:spcPct val="120000"/>
              </a:lnSpc>
              <a:spcBef>
                <a:spcPts val="1000"/>
              </a:spcBef>
              <a:buClr>
                <a:schemeClr val="dk1"/>
              </a:buClr>
              <a:buSzPts val="2500"/>
            </a:pPr>
            <a:r>
              <a:rPr lang="en-US" dirty="0">
                <a:solidFill>
                  <a:schemeClr val="dk1"/>
                </a:solidFill>
                <a:latin typeface="Times New Roman"/>
                <a:ea typeface="Times New Roman"/>
                <a:cs typeface="Times New Roman"/>
                <a:sym typeface="Times New Roman"/>
              </a:rPr>
              <a:t>The infrastructure provided by our project would be able to store data at a secure location as well as refurbish and display it in such a way that even a common man would be able to understand it.</a:t>
            </a:r>
          </a:p>
          <a:p>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sp>
        <p:nvSpPr>
          <p:cNvPr id="9" name="TextBox 8"/>
          <p:cNvSpPr txBox="1"/>
          <p:nvPr/>
        </p:nvSpPr>
        <p:spPr>
          <a:xfrm>
            <a:off x="0" y="6599708"/>
            <a:ext cx="12192000" cy="261610"/>
          </a:xfrm>
          <a:prstGeom prst="rect">
            <a:avLst/>
          </a:prstGeom>
          <a:solidFill>
            <a:schemeClr val="accent1"/>
          </a:solidFill>
        </p:spPr>
        <p:txBody>
          <a:bodyPr wrap="square" rtlCol="0">
            <a:spAutoFit/>
          </a:bodyPr>
          <a:lstStyle/>
          <a:p>
            <a:r>
              <a:rPr lang="en-US" sz="1100" dirty="0">
                <a:solidFill>
                  <a:schemeClr val="bg1"/>
                </a:solidFill>
                <a:latin typeface="Times New Roman" panose="02020603050405020304" pitchFamily="18" charset="0"/>
                <a:cs typeface="Times New Roman" panose="02020603050405020304" pitchFamily="18" charset="0"/>
              </a:rPr>
              <a:t>SRH Hochschule Heidelberg					12-Nov-2018					Aishwarya Chandradhara</a:t>
            </a:r>
          </a:p>
        </p:txBody>
      </p:sp>
    </p:spTree>
    <p:extLst>
      <p:ext uri="{BB962C8B-B14F-4D97-AF65-F5344CB8AC3E}">
        <p14:creationId xmlns:p14="http://schemas.microsoft.com/office/powerpoint/2010/main" val="559566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6" name="TextBox 5"/>
          <p:cNvSpPr txBox="1"/>
          <p:nvPr/>
        </p:nvSpPr>
        <p:spPr>
          <a:xfrm>
            <a:off x="3926145" y="1129004"/>
            <a:ext cx="201254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Parameters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sp>
        <p:nvSpPr>
          <p:cNvPr id="28" name="TextBox 27"/>
          <p:cNvSpPr txBox="1"/>
          <p:nvPr/>
        </p:nvSpPr>
        <p:spPr>
          <a:xfrm>
            <a:off x="400788" y="2125328"/>
            <a:ext cx="4151548" cy="4031873"/>
          </a:xfrm>
          <a:prstGeom prst="rect">
            <a:avLst/>
          </a:prstGeom>
          <a:noFill/>
          <a:ln>
            <a:noFill/>
          </a:ln>
        </p:spPr>
        <p:txBody>
          <a:bodyPr wrap="square" rtlCol="0">
            <a:spAutoFit/>
          </a:bodyPr>
          <a:lstStyle/>
          <a:p>
            <a:pPr marL="285750" lvl="0" indent="-285750">
              <a:buClr>
                <a:schemeClr val="dk1"/>
              </a:buClr>
              <a:buSzPts val="2250"/>
              <a:buFont typeface="Wingdings" panose="05000000000000000000" pitchFamily="2" charset="2"/>
              <a:buChar char="Ø"/>
            </a:pPr>
            <a:r>
              <a:rPr lang="en-US" sz="2000" b="1" dirty="0">
                <a:solidFill>
                  <a:srgbClr val="C00000"/>
                </a:solidFill>
                <a:latin typeface="Times New Roman" panose="02020603050405020304" pitchFamily="18" charset="0"/>
                <a:cs typeface="Times New Roman" panose="02020603050405020304" pitchFamily="18" charset="0"/>
              </a:rPr>
              <a:t>Must Have</a:t>
            </a:r>
          </a:p>
          <a:p>
            <a:pPr marL="285750" lvl="0" indent="-285750">
              <a:buClr>
                <a:schemeClr val="dk1"/>
              </a:buClr>
              <a:buSzPts val="2250"/>
              <a:buFont typeface="Wingdings" panose="05000000000000000000" pitchFamily="2" charset="2"/>
              <a:buChar char="Ø"/>
            </a:pPr>
            <a:endParaRPr lang="en-US" sz="2000" b="1" dirty="0">
              <a:solidFill>
                <a:srgbClr val="C00000"/>
              </a:solidFill>
              <a:latin typeface="Times New Roman" panose="02020603050405020304" pitchFamily="18" charset="0"/>
              <a:cs typeface="Times New Roman" panose="02020603050405020304" pitchFamily="18" charset="0"/>
            </a:endParaRPr>
          </a:p>
          <a:p>
            <a:pPr lvl="1" indent="-285750" algn="just">
              <a:buClr>
                <a:schemeClr val="dk1"/>
              </a:buClr>
              <a:buSzPts val="22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sym typeface="Times New Roman"/>
              </a:rPr>
              <a:t>Weight Tracking (Body-Mass Index)</a:t>
            </a:r>
            <a:endParaRPr lang="en-US" dirty="0">
              <a:latin typeface="Times New Roman" panose="02020603050405020304" pitchFamily="18" charset="0"/>
              <a:cs typeface="Times New Roman" panose="02020603050405020304" pitchFamily="18" charset="0"/>
            </a:endParaRPr>
          </a:p>
          <a:p>
            <a:pPr lvl="1" indent="-285750" algn="just">
              <a:buClr>
                <a:schemeClr val="dk1"/>
              </a:buClr>
              <a:buSzPts val="22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sym typeface="Times New Roman"/>
              </a:rPr>
              <a:t>Diet Monitoring</a:t>
            </a:r>
            <a:endParaRPr lang="en-US" dirty="0">
              <a:latin typeface="Times New Roman" panose="02020603050405020304" pitchFamily="18" charset="0"/>
              <a:cs typeface="Times New Roman" panose="02020603050405020304" pitchFamily="18" charset="0"/>
            </a:endParaRPr>
          </a:p>
          <a:p>
            <a:pPr lvl="1" indent="-285750" algn="just">
              <a:buClr>
                <a:schemeClr val="dk1"/>
              </a:buClr>
              <a:buSzPts val="22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sym typeface="Times New Roman"/>
              </a:rPr>
              <a:t>Heart Rate &amp; Stress Monitoring</a:t>
            </a:r>
            <a:endParaRPr lang="en-US" dirty="0">
              <a:latin typeface="Times New Roman" panose="02020603050405020304" pitchFamily="18" charset="0"/>
              <a:cs typeface="Times New Roman" panose="02020603050405020304" pitchFamily="18" charset="0"/>
            </a:endParaRPr>
          </a:p>
          <a:p>
            <a:pPr lvl="1" indent="-285750" algn="just">
              <a:buClr>
                <a:schemeClr val="dk1"/>
              </a:buClr>
              <a:buSzPts val="22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sym typeface="Times New Roman"/>
              </a:rPr>
              <a:t>Blood Pressure</a:t>
            </a:r>
            <a:endParaRPr lang="en-US" dirty="0">
              <a:latin typeface="Times New Roman" panose="02020603050405020304" pitchFamily="18" charset="0"/>
              <a:cs typeface="Times New Roman" panose="02020603050405020304" pitchFamily="18" charset="0"/>
            </a:endParaRPr>
          </a:p>
          <a:p>
            <a:pPr lvl="1" indent="-285750" algn="just">
              <a:buClr>
                <a:schemeClr val="dk1"/>
              </a:buClr>
              <a:buSzPts val="22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sym typeface="Times New Roman"/>
              </a:rPr>
              <a:t>Blood Cell Analysis</a:t>
            </a:r>
          </a:p>
          <a:p>
            <a:pPr lvl="1" indent="-285750" algn="just">
              <a:buClr>
                <a:schemeClr val="dk1"/>
              </a:buClr>
              <a:buSzPts val="22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sym typeface="Times New Roman"/>
              </a:rPr>
              <a:t>ECG</a:t>
            </a:r>
          </a:p>
          <a:p>
            <a:pPr lvl="1" indent="-285750" algn="just">
              <a:buClr>
                <a:schemeClr val="dk1"/>
              </a:buClr>
              <a:buSzPts val="22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sym typeface="Times New Roman"/>
              </a:rPr>
              <a:t>Body Temperature</a:t>
            </a:r>
            <a:endParaRPr lang="en-US" dirty="0">
              <a:latin typeface="Times New Roman" panose="02020603050405020304" pitchFamily="18" charset="0"/>
              <a:cs typeface="Times New Roman" panose="02020603050405020304" pitchFamily="18" charset="0"/>
            </a:endParaRPr>
          </a:p>
          <a:p>
            <a:pPr lvl="1" indent="-285750" algn="just">
              <a:buClr>
                <a:schemeClr val="dk1"/>
              </a:buClr>
              <a:buSzPts val="22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sym typeface="Times New Roman"/>
              </a:rPr>
              <a:t>Medication Tracking</a:t>
            </a:r>
            <a:endParaRPr lang="en-US" dirty="0">
              <a:latin typeface="Times New Roman" panose="02020603050405020304" pitchFamily="18" charset="0"/>
              <a:cs typeface="Times New Roman" panose="02020603050405020304" pitchFamily="18" charset="0"/>
            </a:endParaRPr>
          </a:p>
          <a:p>
            <a:pPr lvl="1" indent="-285750" algn="just">
              <a:buClr>
                <a:schemeClr val="dk1"/>
              </a:buClr>
              <a:buSzPts val="22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sym typeface="Times New Roman"/>
              </a:rPr>
              <a:t>Blood Oxygen</a:t>
            </a:r>
            <a:endParaRPr lang="en-US" dirty="0">
              <a:latin typeface="Times New Roman" panose="02020603050405020304" pitchFamily="18" charset="0"/>
              <a:cs typeface="Times New Roman" panose="02020603050405020304" pitchFamily="18" charset="0"/>
            </a:endParaRPr>
          </a:p>
          <a:p>
            <a:pPr lvl="1" indent="-285750" algn="just">
              <a:buClr>
                <a:schemeClr val="dk1"/>
              </a:buClr>
              <a:buSzPts val="22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sym typeface="Times New Roman"/>
              </a:rPr>
              <a:t>Blood Sugar</a:t>
            </a:r>
            <a:endParaRPr lang="en-US" dirty="0">
              <a:latin typeface="Times New Roman" panose="02020603050405020304" pitchFamily="18" charset="0"/>
              <a:cs typeface="Times New Roman" panose="02020603050405020304" pitchFamily="18" charset="0"/>
            </a:endParaRPr>
          </a:p>
          <a:p>
            <a:pPr lvl="1" indent="-285750" algn="just">
              <a:buClr>
                <a:schemeClr val="dk1"/>
              </a:buClr>
              <a:buSzPts val="22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sym typeface="Times New Roman"/>
              </a:rPr>
              <a:t>Respiration Tracking</a:t>
            </a:r>
            <a:endParaRPr lang="en-US" dirty="0">
              <a:latin typeface="Times New Roman" panose="02020603050405020304" pitchFamily="18" charset="0"/>
              <a:cs typeface="Times New Roman" panose="02020603050405020304" pitchFamily="18" charset="0"/>
            </a:endParaRPr>
          </a:p>
          <a:p>
            <a:pPr marL="742950" lvl="1" indent="-285750">
              <a:buClr>
                <a:schemeClr val="dk1"/>
              </a:buClr>
              <a:buSzPts val="22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4932415" y="2125328"/>
            <a:ext cx="2811902" cy="2477601"/>
          </a:xfrm>
          <a:prstGeom prst="rect">
            <a:avLst/>
          </a:prstGeom>
          <a:noFill/>
          <a:ln>
            <a:noFill/>
          </a:ln>
        </p:spPr>
        <p:txBody>
          <a:bodyPr wrap="square" rtlCol="0">
            <a:spAutoFit/>
          </a:bodyPr>
          <a:lstStyle/>
          <a:p>
            <a:pPr marL="285750" lvl="0" indent="-285750">
              <a:buClr>
                <a:schemeClr val="dk1"/>
              </a:buClr>
              <a:buSzPts val="2250"/>
              <a:buFont typeface="Wingdings" panose="05000000000000000000" pitchFamily="2" charset="2"/>
              <a:buChar char="Ø"/>
            </a:pPr>
            <a:r>
              <a:rPr lang="en-US" sz="2000" b="1" dirty="0">
                <a:solidFill>
                  <a:schemeClr val="accent1"/>
                </a:solidFill>
                <a:latin typeface="Times New Roman" panose="02020603050405020304" pitchFamily="18" charset="0"/>
                <a:cs typeface="Times New Roman" panose="02020603050405020304" pitchFamily="18" charset="0"/>
              </a:rPr>
              <a:t>Should Have</a:t>
            </a:r>
          </a:p>
          <a:p>
            <a:pPr marL="285750" lvl="0" indent="-285750">
              <a:buClr>
                <a:schemeClr val="dk1"/>
              </a:buClr>
              <a:buSzPts val="2250"/>
              <a:buFont typeface="Wingdings" panose="05000000000000000000" pitchFamily="2" charset="2"/>
              <a:buChar char="Ø"/>
            </a:pPr>
            <a:endParaRPr lang="en-US" sz="2000" b="1" dirty="0">
              <a:solidFill>
                <a:schemeClr val="accent1"/>
              </a:solidFill>
              <a:latin typeface="Times New Roman" panose="02020603050405020304" pitchFamily="18" charset="0"/>
              <a:cs typeface="Times New Roman" panose="02020603050405020304" pitchFamily="18" charset="0"/>
            </a:endParaRPr>
          </a:p>
          <a:p>
            <a:pPr lvl="1" indent="-285750" algn="just">
              <a:buClr>
                <a:schemeClr val="dk1"/>
              </a:buClr>
              <a:buSzPts val="22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sym typeface="Times New Roman"/>
              </a:rPr>
              <a:t>Step Count</a:t>
            </a:r>
            <a:endParaRPr lang="en-US" dirty="0">
              <a:latin typeface="Times New Roman" panose="02020603050405020304" pitchFamily="18" charset="0"/>
              <a:cs typeface="Times New Roman" panose="02020603050405020304" pitchFamily="18" charset="0"/>
            </a:endParaRPr>
          </a:p>
          <a:p>
            <a:pPr lvl="1" indent="-285750" algn="just">
              <a:spcBef>
                <a:spcPts val="1000"/>
              </a:spcBef>
              <a:buClr>
                <a:schemeClr val="dk1"/>
              </a:buClr>
              <a:buSzPts val="22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sym typeface="Times New Roman"/>
              </a:rPr>
              <a:t>Sleep Monitoring</a:t>
            </a:r>
          </a:p>
          <a:p>
            <a:pPr lvl="1" indent="-285750" algn="just">
              <a:spcBef>
                <a:spcPts val="1000"/>
              </a:spcBef>
              <a:buClr>
                <a:schemeClr val="dk1"/>
              </a:buClr>
              <a:buSzPts val="22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sym typeface="Times New Roman"/>
              </a:rPr>
              <a:t>Caffeine consumption</a:t>
            </a:r>
          </a:p>
          <a:p>
            <a:pPr lvl="1" indent="-285750" algn="just">
              <a:spcBef>
                <a:spcPts val="1000"/>
              </a:spcBef>
              <a:buClr>
                <a:schemeClr val="dk1"/>
              </a:buClr>
              <a:buSzPts val="22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sym typeface="Times New Roman"/>
              </a:rPr>
              <a:t>Water Consumption</a:t>
            </a:r>
            <a:endParaRPr lang="en-US" dirty="0">
              <a:latin typeface="Times New Roman" panose="02020603050405020304" pitchFamily="18" charset="0"/>
              <a:cs typeface="Times New Roman" panose="02020603050405020304" pitchFamily="18" charset="0"/>
            </a:endParaRPr>
          </a:p>
          <a:p>
            <a:pPr marL="742950" lvl="1" indent="-285750">
              <a:buClr>
                <a:schemeClr val="dk1"/>
              </a:buClr>
              <a:buSzPts val="22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8124396" y="2125328"/>
            <a:ext cx="2811902" cy="2328843"/>
          </a:xfrm>
          <a:prstGeom prst="rect">
            <a:avLst/>
          </a:prstGeom>
          <a:noFill/>
          <a:ln>
            <a:noFill/>
          </a:ln>
        </p:spPr>
        <p:txBody>
          <a:bodyPr wrap="square" rtlCol="0">
            <a:spAutoFit/>
          </a:bodyPr>
          <a:lstStyle/>
          <a:p>
            <a:pPr marL="285750" lvl="0" indent="-285750">
              <a:buClr>
                <a:schemeClr val="dk1"/>
              </a:buClr>
              <a:buSzPts val="2250"/>
              <a:buFont typeface="Wingdings" panose="05000000000000000000" pitchFamily="2" charset="2"/>
              <a:buChar char="Ø"/>
            </a:pPr>
            <a:r>
              <a:rPr lang="en-US" sz="2000" b="1" dirty="0">
                <a:solidFill>
                  <a:schemeClr val="accent5">
                    <a:lumMod val="75000"/>
                  </a:schemeClr>
                </a:solidFill>
                <a:latin typeface="Times New Roman" panose="02020603050405020304" pitchFamily="18" charset="0"/>
                <a:cs typeface="Times New Roman" panose="02020603050405020304" pitchFamily="18" charset="0"/>
              </a:rPr>
              <a:t>Nice to Have</a:t>
            </a:r>
          </a:p>
          <a:p>
            <a:pPr marL="285750" lvl="0" indent="-285750">
              <a:buClr>
                <a:schemeClr val="dk1"/>
              </a:buClr>
              <a:buSzPts val="2250"/>
              <a:buFont typeface="Wingdings" panose="05000000000000000000" pitchFamily="2" charset="2"/>
              <a:buChar char="Ø"/>
            </a:pPr>
            <a:endParaRPr lang="en-US" sz="2000" b="1" dirty="0">
              <a:solidFill>
                <a:schemeClr val="accent5">
                  <a:lumMod val="75000"/>
                </a:schemeClr>
              </a:solidFill>
              <a:latin typeface="Times New Roman" panose="02020603050405020304" pitchFamily="18" charset="0"/>
              <a:cs typeface="Times New Roman" panose="02020603050405020304" pitchFamily="18" charset="0"/>
            </a:endParaRPr>
          </a:p>
          <a:p>
            <a:pPr marL="457200" lvl="0" indent="-285750">
              <a:spcBef>
                <a:spcPts val="1000"/>
              </a:spcBef>
              <a:buClr>
                <a:schemeClr val="dk1"/>
              </a:buClr>
              <a:buSzPts val="2250"/>
              <a:buFont typeface="Wingdings" panose="05000000000000000000" pitchFamily="2" charset="2"/>
              <a:buChar char="ü"/>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Urinary Tract Infection</a:t>
            </a:r>
            <a:endParaRPr lang="en-US" dirty="0">
              <a:latin typeface="Times New Roman" panose="02020603050405020304" pitchFamily="18" charset="0"/>
              <a:cs typeface="Times New Roman" panose="02020603050405020304" pitchFamily="18" charset="0"/>
            </a:endParaRPr>
          </a:p>
          <a:p>
            <a:pPr marL="457200" lvl="0" indent="-285750">
              <a:spcBef>
                <a:spcPts val="1000"/>
              </a:spcBef>
              <a:buClr>
                <a:schemeClr val="dk1"/>
              </a:buClr>
              <a:buSzPts val="2250"/>
              <a:buFont typeface="Wingdings" panose="05000000000000000000" pitchFamily="2" charset="2"/>
              <a:buChar char="ü"/>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Eye Sensor</a:t>
            </a:r>
          </a:p>
          <a:p>
            <a:pPr marL="457200" lvl="0" indent="-285750">
              <a:spcBef>
                <a:spcPts val="1000"/>
              </a:spcBef>
              <a:buClr>
                <a:schemeClr val="dk1"/>
              </a:buClr>
              <a:buSzPts val="2250"/>
              <a:buFont typeface="Wingdings" panose="05000000000000000000" pitchFamily="2" charset="2"/>
              <a:buChar char="ü"/>
            </a:pPr>
            <a:r>
              <a:rPr lang="en-US" dirty="0">
                <a:solidFill>
                  <a:schemeClr val="dk1"/>
                </a:solidFill>
                <a:latin typeface="Times New Roman" panose="02020603050405020304" pitchFamily="18" charset="0"/>
                <a:cs typeface="Times New Roman" panose="02020603050405020304" pitchFamily="18" charset="0"/>
                <a:sym typeface="Times New Roman"/>
              </a:rPr>
              <a:t>Alcohol consumption</a:t>
            </a:r>
          </a:p>
          <a:p>
            <a:pPr marL="457200" lvl="0" indent="-285750">
              <a:spcBef>
                <a:spcPts val="1000"/>
              </a:spcBef>
              <a:buClr>
                <a:schemeClr val="dk1"/>
              </a:buClr>
              <a:buSzPts val="2250"/>
              <a:buFont typeface="Wingdings" panose="05000000000000000000" pitchFamily="2" charset="2"/>
              <a:buChar char="ü"/>
            </a:pPr>
            <a:r>
              <a:rPr lang="en-US" dirty="0">
                <a:solidFill>
                  <a:schemeClr val="dk1"/>
                </a:solidFill>
                <a:latin typeface="Times New Roman" panose="02020603050405020304" pitchFamily="18" charset="0"/>
                <a:cs typeface="Times New Roman" panose="02020603050405020304" pitchFamily="18" charset="0"/>
                <a:sym typeface="Times New Roman"/>
              </a:rPr>
              <a:t>Body Odor</a:t>
            </a:r>
            <a:endParaRPr lang="en-US"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0" y="6599708"/>
            <a:ext cx="12192000" cy="261610"/>
          </a:xfrm>
          <a:prstGeom prst="rect">
            <a:avLst/>
          </a:prstGeom>
          <a:solidFill>
            <a:schemeClr val="accent1"/>
          </a:solidFill>
        </p:spPr>
        <p:txBody>
          <a:bodyPr wrap="square" rtlCol="0">
            <a:spAutoFit/>
          </a:bodyPr>
          <a:lstStyle/>
          <a:p>
            <a:r>
              <a:rPr lang="en-US" sz="1100" dirty="0">
                <a:solidFill>
                  <a:schemeClr val="bg1"/>
                </a:solidFill>
                <a:latin typeface="Times New Roman" panose="02020603050405020304" pitchFamily="18" charset="0"/>
                <a:cs typeface="Times New Roman" panose="02020603050405020304" pitchFamily="18" charset="0"/>
              </a:rPr>
              <a:t>SRH Hochschule Heidelberg					12-Nov-2018					Aishwarya Chandradhara</a:t>
            </a:r>
          </a:p>
        </p:txBody>
      </p:sp>
    </p:spTree>
    <p:extLst>
      <p:ext uri="{BB962C8B-B14F-4D97-AF65-F5344CB8AC3E}">
        <p14:creationId xmlns:p14="http://schemas.microsoft.com/office/powerpoint/2010/main" val="200920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700"/>
                                        <p:tgtEl>
                                          <p:spTgt spid="28"/>
                                        </p:tgtEl>
                                      </p:cBhvr>
                                    </p:animEffect>
                                    <p:anim calcmode="lin" valueType="num">
                                      <p:cBhvr>
                                        <p:cTn id="8" dur="700" fill="hold"/>
                                        <p:tgtEl>
                                          <p:spTgt spid="28"/>
                                        </p:tgtEl>
                                        <p:attrNameLst>
                                          <p:attrName>ppt_x</p:attrName>
                                        </p:attrNameLst>
                                      </p:cBhvr>
                                      <p:tavLst>
                                        <p:tav tm="0">
                                          <p:val>
                                            <p:strVal val="#ppt_x"/>
                                          </p:val>
                                        </p:tav>
                                        <p:tav tm="100000">
                                          <p:val>
                                            <p:strVal val="#ppt_x"/>
                                          </p:val>
                                        </p:tav>
                                      </p:tavLst>
                                    </p:anim>
                                    <p:anim calcmode="lin" valueType="num">
                                      <p:cBhvr>
                                        <p:cTn id="9" dur="7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700"/>
                                        <p:tgtEl>
                                          <p:spTgt spid="29"/>
                                        </p:tgtEl>
                                      </p:cBhvr>
                                    </p:animEffect>
                                    <p:anim calcmode="lin" valueType="num">
                                      <p:cBhvr>
                                        <p:cTn id="15" dur="700" fill="hold"/>
                                        <p:tgtEl>
                                          <p:spTgt spid="29"/>
                                        </p:tgtEl>
                                        <p:attrNameLst>
                                          <p:attrName>ppt_x</p:attrName>
                                        </p:attrNameLst>
                                      </p:cBhvr>
                                      <p:tavLst>
                                        <p:tav tm="0">
                                          <p:val>
                                            <p:strVal val="#ppt_x"/>
                                          </p:val>
                                        </p:tav>
                                        <p:tav tm="100000">
                                          <p:val>
                                            <p:strVal val="#ppt_x"/>
                                          </p:val>
                                        </p:tav>
                                      </p:tavLst>
                                    </p:anim>
                                    <p:anim calcmode="lin" valueType="num">
                                      <p:cBhvr>
                                        <p:cTn id="16" dur="7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700"/>
                                        <p:tgtEl>
                                          <p:spTgt spid="30"/>
                                        </p:tgtEl>
                                      </p:cBhvr>
                                    </p:animEffect>
                                    <p:anim calcmode="lin" valueType="num">
                                      <p:cBhvr>
                                        <p:cTn id="22" dur="700" fill="hold"/>
                                        <p:tgtEl>
                                          <p:spTgt spid="30"/>
                                        </p:tgtEl>
                                        <p:attrNameLst>
                                          <p:attrName>ppt_x</p:attrName>
                                        </p:attrNameLst>
                                      </p:cBhvr>
                                      <p:tavLst>
                                        <p:tav tm="0">
                                          <p:val>
                                            <p:strVal val="#ppt_x"/>
                                          </p:val>
                                        </p:tav>
                                        <p:tav tm="100000">
                                          <p:val>
                                            <p:strVal val="#ppt_x"/>
                                          </p:val>
                                        </p:tav>
                                      </p:tavLst>
                                    </p:anim>
                                    <p:anim calcmode="lin" valueType="num">
                                      <p:cBhvr>
                                        <p:cTn id="23" dur="7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14000" r="-14000"/>
          </a:stretch>
        </a:blipFill>
        <a:effectLst/>
      </p:bgPr>
    </p:bg>
    <p:spTree>
      <p:nvGrpSpPr>
        <p:cNvPr id="1" name=""/>
        <p:cNvGrpSpPr/>
        <p:nvPr/>
      </p:nvGrpSpPr>
      <p:grpSpPr>
        <a:xfrm>
          <a:off x="0" y="0"/>
          <a:ext cx="0" cy="0"/>
          <a:chOff x="0" y="0"/>
          <a:chExt cx="0" cy="0"/>
        </a:xfrm>
      </p:grpSpPr>
      <p:sp>
        <p:nvSpPr>
          <p:cNvPr id="2" name="Chevron 1"/>
          <p:cNvSpPr/>
          <p:nvPr/>
        </p:nvSpPr>
        <p:spPr>
          <a:xfrm rot="16200000">
            <a:off x="9797144" y="363893"/>
            <a:ext cx="1894114" cy="1315617"/>
          </a:xfrm>
          <a:prstGeom prst="chevron">
            <a:avLst>
              <a:gd name="adj" fmla="val 592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10086393" y="-1"/>
            <a:ext cx="1315618" cy="1129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a:t>
            </a:r>
          </a:p>
          <a:p>
            <a:pPr algn="ctr"/>
            <a:r>
              <a:rPr lang="en-US" dirty="0"/>
              <a:t>Data</a:t>
            </a:r>
          </a:p>
          <a:p>
            <a:pPr algn="ctr"/>
            <a:r>
              <a:rPr lang="en-US" dirty="0"/>
              <a:t>Device</a:t>
            </a:r>
          </a:p>
        </p:txBody>
      </p:sp>
      <p:sp>
        <p:nvSpPr>
          <p:cNvPr id="6" name="TextBox 5"/>
          <p:cNvSpPr txBox="1"/>
          <p:nvPr/>
        </p:nvSpPr>
        <p:spPr>
          <a:xfrm>
            <a:off x="59070" y="1445539"/>
            <a:ext cx="282892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Table of Content</a:t>
            </a:r>
          </a:p>
        </p:txBody>
      </p:sp>
      <p:sp>
        <p:nvSpPr>
          <p:cNvPr id="7" name="TextBox 6"/>
          <p:cNvSpPr txBox="1"/>
          <p:nvPr/>
        </p:nvSpPr>
        <p:spPr>
          <a:xfrm>
            <a:off x="3635122" y="213082"/>
            <a:ext cx="5704142" cy="6186309"/>
          </a:xfrm>
          <a:prstGeom prst="rect">
            <a:avLst/>
          </a:prstGeom>
          <a:noFill/>
        </p:spPr>
        <p:txBody>
          <a:bodyPr wrap="square" rtlCol="0">
            <a:spAutoFit/>
          </a:bodyPr>
          <a:lstStyle/>
          <a:p>
            <a:pPr marL="742950" lvl="1" indent="-285750">
              <a:lnSpc>
                <a:spcPct val="90000"/>
              </a:lnSpc>
              <a:buFont typeface="Wingdings" panose="05000000000000000000" pitchFamily="2" charset="2"/>
              <a:buChar char="v"/>
            </a:pPr>
            <a:r>
              <a:rPr lang="en-US" sz="2000" dirty="0"/>
              <a:t>Problem Statement</a:t>
            </a:r>
          </a:p>
          <a:p>
            <a:pPr marL="742950" lvl="1" indent="-285750">
              <a:lnSpc>
                <a:spcPct val="90000"/>
              </a:lnSpc>
              <a:buFont typeface="Wingdings" panose="05000000000000000000" pitchFamily="2" charset="2"/>
              <a:buChar char="v"/>
            </a:pPr>
            <a:r>
              <a:rPr lang="en-US" sz="2000" dirty="0"/>
              <a:t>Introduction</a:t>
            </a:r>
          </a:p>
          <a:p>
            <a:pPr marL="742950" lvl="1" indent="-285750">
              <a:lnSpc>
                <a:spcPct val="90000"/>
              </a:lnSpc>
              <a:buFont typeface="Wingdings" panose="05000000000000000000" pitchFamily="2" charset="2"/>
              <a:buChar char="v"/>
            </a:pPr>
            <a:r>
              <a:rPr lang="en-US" sz="2000" dirty="0"/>
              <a:t>Market Trend Analysis</a:t>
            </a:r>
          </a:p>
          <a:p>
            <a:pPr marL="742950" lvl="1" indent="-285750">
              <a:lnSpc>
                <a:spcPct val="90000"/>
              </a:lnSpc>
              <a:buFont typeface="Wingdings" panose="05000000000000000000" pitchFamily="2" charset="2"/>
              <a:buChar char="v"/>
            </a:pPr>
            <a:r>
              <a:rPr lang="en-US" sz="2000" dirty="0"/>
              <a:t>Project Overview</a:t>
            </a:r>
          </a:p>
          <a:p>
            <a:pPr marL="742950" lvl="1" indent="-285750">
              <a:lnSpc>
                <a:spcPct val="90000"/>
              </a:lnSpc>
              <a:buFont typeface="Wingdings" panose="05000000000000000000" pitchFamily="2" charset="2"/>
              <a:buChar char="v"/>
            </a:pPr>
            <a:r>
              <a:rPr lang="en-US" sz="2000" dirty="0"/>
              <a:t>Parameters</a:t>
            </a:r>
          </a:p>
          <a:p>
            <a:pPr marL="285750" indent="-285750">
              <a:lnSpc>
                <a:spcPct val="90000"/>
              </a:lnSpc>
              <a:buFont typeface="Wingdings" panose="05000000000000000000" pitchFamily="2" charset="2"/>
              <a:buChar char="Ø"/>
            </a:pPr>
            <a:r>
              <a:rPr lang="en-US" sz="2000" b="1" dirty="0">
                <a:solidFill>
                  <a:srgbClr val="C00000"/>
                </a:solidFill>
              </a:rPr>
              <a:t>Technologies</a:t>
            </a:r>
          </a:p>
          <a:p>
            <a:pPr marL="742950" lvl="1" indent="-285750">
              <a:lnSpc>
                <a:spcPct val="90000"/>
              </a:lnSpc>
              <a:buFont typeface="Wingdings" panose="05000000000000000000" pitchFamily="2" charset="2"/>
              <a:buChar char="v"/>
            </a:pPr>
            <a:r>
              <a:rPr lang="en-US" sz="2000" dirty="0"/>
              <a:t>System Architecture</a:t>
            </a:r>
          </a:p>
          <a:p>
            <a:pPr marL="742950" lvl="1" indent="-285750">
              <a:lnSpc>
                <a:spcPct val="90000"/>
              </a:lnSpc>
              <a:buFont typeface="Wingdings" panose="05000000000000000000" pitchFamily="2" charset="2"/>
              <a:buChar char="v"/>
            </a:pPr>
            <a:r>
              <a:rPr lang="en-US" sz="2000" dirty="0"/>
              <a:t>Software and UI Overview</a:t>
            </a:r>
          </a:p>
          <a:p>
            <a:pPr marL="742950" lvl="1" indent="-285750">
              <a:lnSpc>
                <a:spcPct val="90000"/>
              </a:lnSpc>
              <a:buFont typeface="Wingdings" panose="05000000000000000000" pitchFamily="2" charset="2"/>
              <a:buChar char="v"/>
            </a:pPr>
            <a:r>
              <a:rPr lang="en-US" sz="2000" dirty="0"/>
              <a:t>Data Flow</a:t>
            </a:r>
          </a:p>
          <a:p>
            <a:pPr marL="285750" indent="-285750">
              <a:lnSpc>
                <a:spcPct val="90000"/>
              </a:lnSpc>
              <a:buFont typeface="Wingdings" panose="05000000000000000000" pitchFamily="2" charset="2"/>
              <a:buChar char="Ø"/>
            </a:pPr>
            <a:r>
              <a:rPr lang="en-US" sz="2000" dirty="0"/>
              <a:t>User Interface</a:t>
            </a:r>
          </a:p>
          <a:p>
            <a:pPr marL="742950" lvl="1" indent="-285750">
              <a:lnSpc>
                <a:spcPct val="90000"/>
              </a:lnSpc>
              <a:buFont typeface="Wingdings" panose="05000000000000000000" pitchFamily="2" charset="2"/>
              <a:buChar char="v"/>
            </a:pPr>
            <a:r>
              <a:rPr lang="en-US" sz="2000" dirty="0"/>
              <a:t>User Interface Samples – Web Application</a:t>
            </a:r>
          </a:p>
          <a:p>
            <a:pPr marL="742950" lvl="1" indent="-285750">
              <a:lnSpc>
                <a:spcPct val="90000"/>
              </a:lnSpc>
              <a:buFont typeface="Wingdings" panose="05000000000000000000" pitchFamily="2" charset="2"/>
              <a:buChar char="v"/>
            </a:pPr>
            <a:r>
              <a:rPr lang="en-US" sz="2000" dirty="0"/>
              <a:t>User Interface Samples – Mobile Application</a:t>
            </a:r>
          </a:p>
          <a:p>
            <a:pPr marL="285750" indent="-285750">
              <a:lnSpc>
                <a:spcPct val="90000"/>
              </a:lnSpc>
              <a:buFont typeface="Wingdings" panose="05000000000000000000" pitchFamily="2" charset="2"/>
              <a:buChar char="Ø"/>
            </a:pPr>
            <a:r>
              <a:rPr lang="en-US" sz="2000" dirty="0"/>
              <a:t>Marketing &amp; Sales</a:t>
            </a:r>
          </a:p>
          <a:p>
            <a:pPr marL="742950" lvl="1" indent="-285750">
              <a:lnSpc>
                <a:spcPct val="90000"/>
              </a:lnSpc>
              <a:buFont typeface="Wingdings" panose="05000000000000000000" pitchFamily="2" charset="2"/>
              <a:buChar char="v"/>
            </a:pPr>
            <a:r>
              <a:rPr lang="en-US" sz="2000" dirty="0"/>
              <a:t>Project Plan</a:t>
            </a:r>
          </a:p>
          <a:p>
            <a:pPr marL="742950" lvl="1" indent="-285750">
              <a:lnSpc>
                <a:spcPct val="90000"/>
              </a:lnSpc>
              <a:buFont typeface="Wingdings" panose="05000000000000000000" pitchFamily="2" charset="2"/>
              <a:buChar char="v"/>
            </a:pPr>
            <a:r>
              <a:rPr lang="en-US" sz="2000" dirty="0"/>
              <a:t>Milestones</a:t>
            </a:r>
          </a:p>
          <a:p>
            <a:pPr marL="742950" lvl="1" indent="-285750">
              <a:lnSpc>
                <a:spcPct val="90000"/>
              </a:lnSpc>
              <a:buFont typeface="Wingdings" panose="05000000000000000000" pitchFamily="2" charset="2"/>
              <a:buChar char="v"/>
            </a:pPr>
            <a:r>
              <a:rPr lang="en-US" sz="2000" dirty="0"/>
              <a:t>Resources</a:t>
            </a:r>
          </a:p>
          <a:p>
            <a:pPr marL="285750" indent="-285750">
              <a:lnSpc>
                <a:spcPct val="90000"/>
              </a:lnSpc>
              <a:buFont typeface="Wingdings" panose="05000000000000000000" pitchFamily="2" charset="2"/>
              <a:buChar char="Ø"/>
            </a:pPr>
            <a:r>
              <a:rPr lang="en-US" sz="2000" dirty="0"/>
              <a:t>Marketing, Sales and Costs</a:t>
            </a:r>
          </a:p>
          <a:p>
            <a:pPr marL="742950" lvl="1" indent="-285750">
              <a:lnSpc>
                <a:spcPct val="90000"/>
              </a:lnSpc>
              <a:buFont typeface="Wingdings" panose="05000000000000000000" pitchFamily="2" charset="2"/>
              <a:buChar char="v"/>
            </a:pPr>
            <a:r>
              <a:rPr lang="en-US" sz="2000" dirty="0"/>
              <a:t>Competitor Analysis</a:t>
            </a:r>
          </a:p>
          <a:p>
            <a:pPr marL="742950" lvl="1" indent="-285750">
              <a:lnSpc>
                <a:spcPct val="90000"/>
              </a:lnSpc>
              <a:buFont typeface="Wingdings" panose="05000000000000000000" pitchFamily="2" charset="2"/>
              <a:buChar char="v"/>
            </a:pPr>
            <a:r>
              <a:rPr lang="en-US" sz="2000" dirty="0"/>
              <a:t>Target Consumers</a:t>
            </a:r>
          </a:p>
          <a:p>
            <a:pPr marL="742950" lvl="1" indent="-285750">
              <a:lnSpc>
                <a:spcPct val="90000"/>
              </a:lnSpc>
              <a:buFont typeface="Wingdings" panose="05000000000000000000" pitchFamily="2" charset="2"/>
              <a:buChar char="v"/>
            </a:pPr>
            <a:r>
              <a:rPr lang="en-US" sz="2000" dirty="0"/>
              <a:t>Packages</a:t>
            </a:r>
          </a:p>
          <a:p>
            <a:pPr marL="742950" lvl="1" indent="-285750">
              <a:lnSpc>
                <a:spcPct val="90000"/>
              </a:lnSpc>
              <a:buFont typeface="Wingdings" panose="05000000000000000000" pitchFamily="2" charset="2"/>
              <a:buChar char="v"/>
            </a:pPr>
            <a:r>
              <a:rPr lang="en-US" sz="2000" dirty="0"/>
              <a:t>Packaging Based on Consumers</a:t>
            </a:r>
          </a:p>
          <a:p>
            <a:pPr marL="742950" lvl="1" indent="-285750">
              <a:lnSpc>
                <a:spcPct val="90000"/>
              </a:lnSpc>
              <a:buFont typeface="Wingdings" panose="05000000000000000000" pitchFamily="2" charset="2"/>
              <a:buChar char="v"/>
            </a:pPr>
            <a:r>
              <a:rPr lang="en-US" sz="2000" dirty="0"/>
              <a:t>Product Promotion Strategies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3209924" cy="1131435"/>
          </a:xfrm>
          <a:prstGeom prst="rect">
            <a:avLst/>
          </a:prstGeom>
        </p:spPr>
      </p:pic>
      <p:sp>
        <p:nvSpPr>
          <p:cNvPr id="11" name="TextBox 10"/>
          <p:cNvSpPr txBox="1"/>
          <p:nvPr/>
        </p:nvSpPr>
        <p:spPr>
          <a:xfrm>
            <a:off x="0" y="6599708"/>
            <a:ext cx="12192000" cy="261610"/>
          </a:xfrm>
          <a:prstGeom prst="rect">
            <a:avLst/>
          </a:prstGeom>
          <a:solidFill>
            <a:schemeClr val="accent1"/>
          </a:solidFill>
        </p:spPr>
        <p:txBody>
          <a:bodyPr wrap="square" rtlCol="0">
            <a:spAutoFit/>
          </a:bodyPr>
          <a:lstStyle/>
          <a:p>
            <a:r>
              <a:rPr lang="en-US" sz="1100" dirty="0">
                <a:solidFill>
                  <a:schemeClr val="bg1"/>
                </a:solidFill>
                <a:latin typeface="Times New Roman" panose="02020603050405020304" pitchFamily="18" charset="0"/>
                <a:cs typeface="Times New Roman" panose="02020603050405020304" pitchFamily="18" charset="0"/>
              </a:rPr>
              <a:t>SRH Hochschule Heidelberg					12-Nov-2018					Aishwarya Chandradhara</a:t>
            </a:r>
          </a:p>
        </p:txBody>
      </p:sp>
    </p:spTree>
    <p:extLst>
      <p:ext uri="{BB962C8B-B14F-4D97-AF65-F5344CB8AC3E}">
        <p14:creationId xmlns:p14="http://schemas.microsoft.com/office/powerpoint/2010/main" val="3621709865"/>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1353</Words>
  <Application>Microsoft Office PowerPoint</Application>
  <PresentationFormat>Widescreen</PresentationFormat>
  <Paragraphs>441</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ashkan esshaghi</dc:creator>
  <cp:lastModifiedBy>karamjeet singh</cp:lastModifiedBy>
  <cp:revision>55</cp:revision>
  <dcterms:created xsi:type="dcterms:W3CDTF">2018-11-10T10:41:22Z</dcterms:created>
  <dcterms:modified xsi:type="dcterms:W3CDTF">2019-06-24T09:26:21Z</dcterms:modified>
</cp:coreProperties>
</file>