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0" r:id="rId6"/>
    <p:sldId id="259" r:id="rId7"/>
    <p:sldId id="265" r:id="rId8"/>
    <p:sldId id="276" r:id="rId9"/>
    <p:sldId id="268" r:id="rId10"/>
    <p:sldId id="263" r:id="rId11"/>
    <p:sldId id="267" r:id="rId12"/>
    <p:sldId id="270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FFCC66"/>
    <a:srgbClr val="CC66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2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331" y="58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7691E-45E4-4E9F-A953-A659A2C76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B794F2-F9D2-4834-85F7-0DB173E55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754A7-A296-49BB-97EC-168D68862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36F9-384F-4AED-8936-A1AC35DE588E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52EE8-60B4-4AAC-AEF0-F4A21208F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74F70-9EB5-483E-8441-CF46BF9B4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A5404-921B-4D87-81C9-B657CCBAD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92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74EDB-23F0-4204-B60A-907295678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EABB6-3CCC-4029-8BCE-274D5B31A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61EE2-DC8D-44DB-818B-18D592DEC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36F9-384F-4AED-8936-A1AC35DE588E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4ECC2-B26D-40B8-81A3-703C8D140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496E9-6590-4C54-B8C5-3C23AA85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A5404-921B-4D87-81C9-B657CCBAD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3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2F36C4-09AF-4853-A48A-956AC6D13D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6B1DFA-C25A-4642-9133-9CF892223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95EDF-EFB4-4CA8-AAA8-A70E896CF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36F9-384F-4AED-8936-A1AC35DE588E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72574-FDDD-45FF-93DE-468C65031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F7970-C821-42C4-9AF9-6F8C50979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A5404-921B-4D87-81C9-B657CCBAD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77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75354-AC85-4597-B84E-BE19EAA7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B7D7D-C2D7-47F8-9DD6-8339E5809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2D600-334D-4446-AC71-05E3F1520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36F9-384F-4AED-8936-A1AC35DE588E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E6C20-2EA2-41E1-ADE1-BF58B1B8B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5F7C2-69CD-45DA-BDC2-1D8AED0B7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A5404-921B-4D87-81C9-B657CCBAD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23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E669A-EA95-4FFC-87F2-50A98DD83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C531D-5CB0-4D44-8080-D9A77CE10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D8AF8-06FA-41F3-BAE2-52107287D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36F9-384F-4AED-8936-A1AC35DE588E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C92DB-561D-40EE-8A93-0A1F5E0D4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83FE6-6580-4989-A751-A354A579B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A5404-921B-4D87-81C9-B657CCBAD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55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11AFE-9E88-497A-8D4A-23DDB08BD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4B1F4-E98E-41ED-ABDD-EF25AFEED8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CD82B-FD3A-4ECE-89A2-398E51085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DA34C-1CC3-4C66-9865-DC5E27E13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36F9-384F-4AED-8936-A1AC35DE588E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69ECA-6A17-4A57-A042-8282960B3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4AB42-ED13-4740-BEC8-D2A644939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A5404-921B-4D87-81C9-B657CCBAD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32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E7056-4148-4AB6-8270-F42E5C98D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233ED-515F-4347-AAF6-3039AB0D7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92490-53A7-4A69-AB02-EEF25F6EC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13DC0F-E9F0-434C-BA99-B94C8A92E4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EDF03F-CB2C-4458-A83D-B09B2DE88C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7F357F-7540-4FD0-8201-0CABC0FE7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36F9-384F-4AED-8936-A1AC35DE588E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D48E59-0ABE-42A9-B638-D00C5A249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D43BD6-B2E7-467B-B9E4-FA9A46C6C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A5404-921B-4D87-81C9-B657CCBAD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15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8641D-E397-412B-AEA1-AE4B562CC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5156B9-1A07-4075-8AF8-42509BDA1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36F9-384F-4AED-8936-A1AC35DE588E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70108-73D5-4314-8EDD-4FA7817FB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DF40E-CA5A-42FB-A3BA-C9ACD41D9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A5404-921B-4D87-81C9-B657CCBAD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551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9C473-5D2B-4248-AAB9-9EB674CF9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36F9-384F-4AED-8936-A1AC35DE588E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B28475-FC62-4365-A64A-5DB07D7F6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8DE7C-318C-4C1A-A2C2-5EE7745AE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A5404-921B-4D87-81C9-B657CCBAD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82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AADBD-768B-435F-AE58-F9AA89D3A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9D445-B2C2-4007-9CEC-0E73442B3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74A28-FDC3-4E73-A216-50774B859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8D4CA-90E7-44B0-A0C0-CC5698F68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36F9-384F-4AED-8936-A1AC35DE588E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AA557-4221-472F-9B8A-AA83A5F88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DCCF0-8932-400F-8677-BC5C5560A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A5404-921B-4D87-81C9-B657CCBAD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23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1C8E8-7E01-4F1B-AF8C-234324406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9590E4-CC62-49D2-93C0-FFEF263C12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12D1ED-7595-471A-8BD2-8AD00D28F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61A1B-1BD5-4FEF-A6A9-5F702D6D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36F9-384F-4AED-8936-A1AC35DE588E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08659-9EC4-488F-BBB9-970A2A39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09CF9-E53A-466A-B727-6EFE6E211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A5404-921B-4D87-81C9-B657CCBAD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49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962BE4-4324-4426-BFDD-1FA06F3C2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B040D-7A7E-4D98-90DD-E3657065B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4E4AD-3D5C-45A1-AB22-D925698EB1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A36F9-384F-4AED-8936-A1AC35DE588E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EFD24-AF4E-4BBC-A344-A11AA30BC3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0C33B-D12B-4EEB-B587-FC7D8BA3C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A5404-921B-4D87-81C9-B657CCBAD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94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1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12" Type="http://schemas.openxmlformats.org/officeDocument/2006/relationships/image" Target="../media/image20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svg"/><Relationship Id="rId10" Type="http://schemas.openxmlformats.org/officeDocument/2006/relationships/image" Target="../media/image18.svg"/><Relationship Id="rId4" Type="http://schemas.openxmlformats.org/officeDocument/2006/relationships/image" Target="../media/image13.pn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0.svg"/><Relationship Id="rId7" Type="http://schemas.openxmlformats.org/officeDocument/2006/relationships/image" Target="../media/image26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uy Delicious Handcrafted Flavors Gourmet Popcorn California">
            <a:extLst>
              <a:ext uri="{FF2B5EF4-FFF2-40B4-BE49-F238E27FC236}">
                <a16:creationId xmlns:a16="http://schemas.microsoft.com/office/drawing/2014/main" id="{CFAB3EC4-6E0E-4C2B-9FA9-9B0168731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9091"/>
            <a:ext cx="6230039" cy="4153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DDC815-AC4D-4EE3-9221-73AE7E65F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1" y="1860696"/>
            <a:ext cx="6096000" cy="2442831"/>
          </a:xfrm>
        </p:spPr>
        <p:txBody>
          <a:bodyPr>
            <a:normAutofit/>
          </a:bodyPr>
          <a:lstStyle/>
          <a:p>
            <a:r>
              <a:rPr lang="en-US" sz="3000" dirty="0"/>
              <a:t>Cornology Case Study </a:t>
            </a:r>
            <a:br>
              <a:rPr lang="en-US" sz="3000" dirty="0"/>
            </a:br>
            <a:r>
              <a:rPr lang="en-US" sz="3000" b="1" dirty="0"/>
              <a:t>Optimization for Market Entry</a:t>
            </a:r>
            <a:br>
              <a:rPr lang="en-US" sz="3000" dirty="0"/>
            </a:br>
            <a:br>
              <a:rPr lang="en-US" sz="3000" dirty="0"/>
            </a:br>
            <a:r>
              <a:rPr lang="en-US" sz="2200" dirty="0"/>
              <a:t>Prof. Omar Romero – Hernandez</a:t>
            </a:r>
            <a:br>
              <a:rPr lang="en-US" sz="2200" dirty="0"/>
            </a:br>
            <a:r>
              <a:rPr lang="en-US" sz="2200" dirty="0"/>
              <a:t>Prof. Chase </a:t>
            </a:r>
            <a:r>
              <a:rPr lang="en-US" sz="2200" dirty="0" err="1"/>
              <a:t>Kusterer</a:t>
            </a:r>
            <a:br>
              <a:rPr lang="en-US" sz="3000" dirty="0"/>
            </a:br>
            <a:endParaRPr lang="en-US" sz="3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82A4F1D-F838-44FC-A138-7C01FE70AFAB}"/>
              </a:ext>
            </a:extLst>
          </p:cNvPr>
          <p:cNvSpPr txBox="1">
            <a:spLocks/>
          </p:cNvSpPr>
          <p:nvPr/>
        </p:nvSpPr>
        <p:spPr>
          <a:xfrm>
            <a:off x="609600" y="5781486"/>
            <a:ext cx="9862889" cy="10350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/>
              <a:t>Team 5</a:t>
            </a:r>
          </a:p>
          <a:p>
            <a:pPr algn="l"/>
            <a:r>
              <a:rPr lang="en-US" sz="2000" dirty="0"/>
              <a:t>Jenny Cruz  |  </a:t>
            </a:r>
            <a:r>
              <a:rPr lang="en-US" sz="2000" dirty="0" err="1"/>
              <a:t>Joshuva</a:t>
            </a:r>
            <a:r>
              <a:rPr lang="en-US" sz="2000" dirty="0"/>
              <a:t> John  |  Karam Said  |  Mafalda </a:t>
            </a:r>
            <a:r>
              <a:rPr lang="en-US" sz="2000" dirty="0" err="1"/>
              <a:t>Lanca</a:t>
            </a:r>
            <a:r>
              <a:rPr lang="en-US" sz="2000" dirty="0"/>
              <a:t> de Morais  |  Paolo </a:t>
            </a:r>
            <a:r>
              <a:rPr lang="en-US" sz="2000" dirty="0" err="1"/>
              <a:t>Musone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5538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64D1C-C74F-4061-A96A-8232817F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pic>
        <p:nvPicPr>
          <p:cNvPr id="5" name="Picture 2" descr="Buy Delicious Handcrafted Flavors Gourmet Popcorn California">
            <a:extLst>
              <a:ext uri="{FF2B5EF4-FFF2-40B4-BE49-F238E27FC236}">
                <a16:creationId xmlns:a16="http://schemas.microsoft.com/office/drawing/2014/main" id="{AD0004F7-3B80-4C58-B489-A7DD88DE8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730" y="1781351"/>
            <a:ext cx="6230039" cy="4153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169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64D1C-C74F-4061-A96A-8232817F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83096E7-9EEC-46B1-B07F-317C3071AF6C}"/>
              </a:ext>
            </a:extLst>
          </p:cNvPr>
          <p:cNvSpPr txBox="1">
            <a:spLocks/>
          </p:cNvSpPr>
          <p:nvPr/>
        </p:nvSpPr>
        <p:spPr>
          <a:xfrm>
            <a:off x="838200" y="9322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CC9900"/>
                </a:solidFill>
              </a:rPr>
              <a:t>Objective Value (2/2)</a:t>
            </a:r>
            <a:r>
              <a:rPr lang="en-US" dirty="0">
                <a:solidFill>
                  <a:srgbClr val="CC9900"/>
                </a:solidFill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DAE52B-F4C6-40A8-9068-BB96E6BBB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13" y="4600238"/>
            <a:ext cx="11778114" cy="1651304"/>
          </a:xfrm>
          <a:prstGeom prst="rect">
            <a:avLst/>
          </a:prstGeom>
        </p:spPr>
      </p:pic>
      <p:pic>
        <p:nvPicPr>
          <p:cNvPr id="6" name="Picture 5" descr="A picture containing Excel&#10;&#10;Description automatically generated">
            <a:extLst>
              <a:ext uri="{FF2B5EF4-FFF2-40B4-BE49-F238E27FC236}">
                <a16:creationId xmlns:a16="http://schemas.microsoft.com/office/drawing/2014/main" id="{684B1059-CC49-4810-BA24-9ED1FB0C55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12" y="2011680"/>
            <a:ext cx="11778113" cy="251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222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64D1C-C74F-4061-A96A-8232817F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83096E7-9EEC-46B1-B07F-317C3071AF6C}"/>
              </a:ext>
            </a:extLst>
          </p:cNvPr>
          <p:cNvSpPr txBox="1">
            <a:spLocks/>
          </p:cNvSpPr>
          <p:nvPr/>
        </p:nvSpPr>
        <p:spPr>
          <a:xfrm>
            <a:off x="838200" y="9322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CC9900"/>
                </a:solidFill>
              </a:rPr>
              <a:t>All feasible routes (1/2)</a:t>
            </a:r>
            <a:r>
              <a:rPr lang="en-US" dirty="0">
                <a:solidFill>
                  <a:srgbClr val="CC9900"/>
                </a:solidFill>
              </a:rPr>
              <a:t> </a:t>
            </a:r>
          </a:p>
        </p:txBody>
      </p:sp>
      <p:pic>
        <p:nvPicPr>
          <p:cNvPr id="6" name="Picture 5" descr="A picture containing text, building&#10;&#10;Description automatically generated">
            <a:extLst>
              <a:ext uri="{FF2B5EF4-FFF2-40B4-BE49-F238E27FC236}">
                <a16:creationId xmlns:a16="http://schemas.microsoft.com/office/drawing/2014/main" id="{A7B227CE-AE28-408C-A3D7-E1D88AB1A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41" y="1879025"/>
            <a:ext cx="11588318" cy="450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223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64D1C-C74F-4061-A96A-8232817F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83096E7-9EEC-46B1-B07F-317C3071AF6C}"/>
              </a:ext>
            </a:extLst>
          </p:cNvPr>
          <p:cNvSpPr txBox="1">
            <a:spLocks/>
          </p:cNvSpPr>
          <p:nvPr/>
        </p:nvSpPr>
        <p:spPr>
          <a:xfrm>
            <a:off x="838200" y="9322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CC9900"/>
                </a:solidFill>
              </a:rPr>
              <a:t>All feasible routes (2/2)</a:t>
            </a:r>
            <a:r>
              <a:rPr lang="en-US" dirty="0">
                <a:solidFill>
                  <a:srgbClr val="CC9900"/>
                </a:solidFill>
              </a:rPr>
              <a:t> </a:t>
            </a:r>
          </a:p>
        </p:txBody>
      </p:sp>
      <p:pic>
        <p:nvPicPr>
          <p:cNvPr id="8" name="Picture 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02082683-79FB-464F-A44B-0D8B4E3EE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1" y="1910081"/>
            <a:ext cx="11709279" cy="444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00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64D1C-C74F-4061-A96A-8232817F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83096E7-9EEC-46B1-B07F-317C3071AF6C}"/>
              </a:ext>
            </a:extLst>
          </p:cNvPr>
          <p:cNvSpPr txBox="1">
            <a:spLocks/>
          </p:cNvSpPr>
          <p:nvPr/>
        </p:nvSpPr>
        <p:spPr>
          <a:xfrm>
            <a:off x="838200" y="9322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CC9900"/>
                </a:solidFill>
              </a:rPr>
              <a:t>Python Code</a:t>
            </a:r>
            <a:r>
              <a:rPr lang="en-US" dirty="0">
                <a:solidFill>
                  <a:srgbClr val="CC9900"/>
                </a:solidFill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E84E17-2E70-4464-87D3-9BAF5CC85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747" y="1284860"/>
            <a:ext cx="8168253" cy="550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546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64D1C-C74F-4061-A96A-8232817F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83096E7-9EEC-46B1-B07F-317C3071AF6C}"/>
              </a:ext>
            </a:extLst>
          </p:cNvPr>
          <p:cNvSpPr txBox="1">
            <a:spLocks/>
          </p:cNvSpPr>
          <p:nvPr/>
        </p:nvSpPr>
        <p:spPr>
          <a:xfrm>
            <a:off x="838200" y="9322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CC9900"/>
                </a:solidFill>
              </a:rPr>
              <a:t>Python Output</a:t>
            </a:r>
            <a:r>
              <a:rPr lang="en-US" dirty="0">
                <a:solidFill>
                  <a:srgbClr val="CC9900"/>
                </a:solidFill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D2F09A-4F7C-41D0-98FE-A384B94BB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885" y="1242688"/>
            <a:ext cx="4959605" cy="543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802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9C9B6-0173-45AA-ABD3-05C625BD6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Cornology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274E6D7-BAFD-413B-B0B8-7773E96E16E8}"/>
              </a:ext>
            </a:extLst>
          </p:cNvPr>
          <p:cNvSpPr txBox="1">
            <a:spLocks/>
          </p:cNvSpPr>
          <p:nvPr/>
        </p:nvSpPr>
        <p:spPr>
          <a:xfrm>
            <a:off x="838200" y="9322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CC9900"/>
                </a:solidFill>
              </a:rPr>
              <a:t>Brief Company History</a:t>
            </a:r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53DF90-5160-4EBB-A6FB-F33EBB18D942}"/>
              </a:ext>
            </a:extLst>
          </p:cNvPr>
          <p:cNvSpPr txBox="1"/>
          <p:nvPr/>
        </p:nvSpPr>
        <p:spPr>
          <a:xfrm flipH="1">
            <a:off x="745613" y="2650284"/>
            <a:ext cx="5257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Cornology was founded on March 11, 1992 in Bangkok, Thailand. </a:t>
            </a:r>
          </a:p>
          <a:p>
            <a:r>
              <a:rPr lang="en-US" dirty="0"/>
              <a:t>The company has a product portfolio containing more than 300 flavors of popcorn that has become a necessity as well as a tradition in Thai cinemas.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E27F0C2-3E40-452D-83F7-0B385F62B727}"/>
              </a:ext>
            </a:extLst>
          </p:cNvPr>
          <p:cNvCxnSpPr/>
          <p:nvPr/>
        </p:nvCxnSpPr>
        <p:spPr>
          <a:xfrm>
            <a:off x="851715" y="2242332"/>
            <a:ext cx="5212080" cy="0"/>
          </a:xfrm>
          <a:prstGeom prst="line">
            <a:avLst/>
          </a:prstGeom>
          <a:ln w="12700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B6DCB34-AF0E-438C-92EB-448C0AB40C99}"/>
              </a:ext>
            </a:extLst>
          </p:cNvPr>
          <p:cNvSpPr/>
          <p:nvPr/>
        </p:nvSpPr>
        <p:spPr>
          <a:xfrm>
            <a:off x="838199" y="2226605"/>
            <a:ext cx="3141689" cy="532871"/>
          </a:xfrm>
          <a:prstGeom prst="rect">
            <a:avLst/>
          </a:prstGeom>
        </p:spPr>
        <p:txBody>
          <a:bodyPr wrap="square" lIns="0" tIns="36000" rIns="0" bIns="0">
            <a:noAutofit/>
          </a:bodyPr>
          <a:lstStyle/>
          <a:p>
            <a:pPr>
              <a:spcAft>
                <a:spcPts val="300"/>
              </a:spcAft>
              <a:buClr>
                <a:srgbClr val="00338D"/>
              </a:buClr>
            </a:pPr>
            <a:r>
              <a:rPr lang="pt-PT" b="1" i="1" dirty="0" err="1">
                <a:solidFill>
                  <a:srgbClr val="CC9900"/>
                </a:solidFill>
                <a:latin typeface="Univers for KPMG" panose="020B0603020202020204" pitchFamily="34" charset="0"/>
              </a:rPr>
              <a:t>Company</a:t>
            </a:r>
            <a:r>
              <a:rPr lang="pt-PT" b="1" i="1" dirty="0">
                <a:solidFill>
                  <a:srgbClr val="CC9900"/>
                </a:solidFill>
                <a:latin typeface="Univers for KPMG" panose="020B0603020202020204" pitchFamily="34" charset="0"/>
              </a:rPr>
              <a:t> </a:t>
            </a:r>
            <a:r>
              <a:rPr lang="pt-PT" b="1" i="1" dirty="0" err="1">
                <a:solidFill>
                  <a:srgbClr val="CC9900"/>
                </a:solidFill>
                <a:latin typeface="Univers for KPMG" panose="020B0603020202020204" pitchFamily="34" charset="0"/>
              </a:rPr>
              <a:t>history</a:t>
            </a:r>
            <a:endParaRPr lang="pt-PT" baseline="30000" dirty="0">
              <a:solidFill>
                <a:srgbClr val="CC9900"/>
              </a:solidFill>
              <a:latin typeface="Univers for KPMG" panose="020B0603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B7B410-A5D3-48E3-B27C-966F978873F4}"/>
              </a:ext>
            </a:extLst>
          </p:cNvPr>
          <p:cNvCxnSpPr/>
          <p:nvPr/>
        </p:nvCxnSpPr>
        <p:spPr>
          <a:xfrm>
            <a:off x="6481689" y="2244546"/>
            <a:ext cx="5212080" cy="0"/>
          </a:xfrm>
          <a:prstGeom prst="line">
            <a:avLst/>
          </a:prstGeom>
          <a:ln w="12700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5D5F000-42B1-4BA1-B5BC-521065D4333B}"/>
              </a:ext>
            </a:extLst>
          </p:cNvPr>
          <p:cNvSpPr/>
          <p:nvPr/>
        </p:nvSpPr>
        <p:spPr>
          <a:xfrm>
            <a:off x="6468173" y="2228819"/>
            <a:ext cx="3141689" cy="532871"/>
          </a:xfrm>
          <a:prstGeom prst="rect">
            <a:avLst/>
          </a:prstGeom>
        </p:spPr>
        <p:txBody>
          <a:bodyPr wrap="square" lIns="0" tIns="36000" rIns="0" bIns="0">
            <a:noAutofit/>
          </a:bodyPr>
          <a:lstStyle/>
          <a:p>
            <a:pPr>
              <a:spcAft>
                <a:spcPts val="300"/>
              </a:spcAft>
              <a:buClr>
                <a:srgbClr val="00338D"/>
              </a:buClr>
            </a:pPr>
            <a:r>
              <a:rPr lang="pt-PT" b="1" i="1" dirty="0" err="1">
                <a:solidFill>
                  <a:srgbClr val="CC9900"/>
                </a:solidFill>
                <a:latin typeface="Univers for KPMG" panose="020B0603020202020204" pitchFamily="34" charset="0"/>
              </a:rPr>
              <a:t>Best-Selling</a:t>
            </a:r>
            <a:r>
              <a:rPr lang="pt-PT" b="1" i="1" dirty="0">
                <a:solidFill>
                  <a:srgbClr val="CC9900"/>
                </a:solidFill>
                <a:latin typeface="Univers for KPMG" panose="020B0603020202020204" pitchFamily="34" charset="0"/>
              </a:rPr>
              <a:t> Popcorn </a:t>
            </a:r>
            <a:r>
              <a:rPr lang="pt-PT" b="1" i="1" dirty="0" err="1">
                <a:solidFill>
                  <a:srgbClr val="CC9900"/>
                </a:solidFill>
                <a:latin typeface="Univers for KPMG" panose="020B0603020202020204" pitchFamily="34" charset="0"/>
              </a:rPr>
              <a:t>Flavours</a:t>
            </a:r>
            <a:endParaRPr lang="pt-PT" baseline="30000" dirty="0">
              <a:solidFill>
                <a:srgbClr val="CC9900"/>
              </a:solidFill>
              <a:latin typeface="Univers for KPMG" panose="020B0603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B2A149-4082-4619-B449-1B88B40AEC68}"/>
              </a:ext>
            </a:extLst>
          </p:cNvPr>
          <p:cNvSpPr txBox="1"/>
          <p:nvPr/>
        </p:nvSpPr>
        <p:spPr>
          <a:xfrm flipH="1">
            <a:off x="6481689" y="3544688"/>
            <a:ext cx="5206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“The flavor is familiar but it’s difficult to describe. What’s even more difficult is trying to stop reaching into the popcorn bag to have some more. I hope it’s healthy!”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4DD680-7A9F-46A0-8C42-A16734F2C553}"/>
              </a:ext>
            </a:extLst>
          </p:cNvPr>
          <p:cNvSpPr txBox="1"/>
          <p:nvPr/>
        </p:nvSpPr>
        <p:spPr>
          <a:xfrm flipH="1">
            <a:off x="6487063" y="5292546"/>
            <a:ext cx="5206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“This popcorn is super rich, but it doesn’t make me thirsty. I’m not so sure I can eat a large serving by myself. However, this would be perfect if I was with another person.” </a:t>
            </a:r>
          </a:p>
        </p:txBody>
      </p:sp>
      <p:pic>
        <p:nvPicPr>
          <p:cNvPr id="14" name="Graphic 13" descr="Popcorn with solid fill">
            <a:extLst>
              <a:ext uri="{FF2B5EF4-FFF2-40B4-BE49-F238E27FC236}">
                <a16:creationId xmlns:a16="http://schemas.microsoft.com/office/drawing/2014/main" id="{C85E35E1-1655-401F-B125-E7F5B6846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81689" y="2835989"/>
            <a:ext cx="592589" cy="592589"/>
          </a:xfrm>
          <a:prstGeom prst="rect">
            <a:avLst/>
          </a:prstGeom>
        </p:spPr>
      </p:pic>
      <p:pic>
        <p:nvPicPr>
          <p:cNvPr id="15" name="Graphic 14" descr="Popcorn with solid fill">
            <a:extLst>
              <a:ext uri="{FF2B5EF4-FFF2-40B4-BE49-F238E27FC236}">
                <a16:creationId xmlns:a16="http://schemas.microsoft.com/office/drawing/2014/main" id="{14E56258-9431-4407-94ED-61585BEDF3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81689" y="4639890"/>
            <a:ext cx="592589" cy="59258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835981D-D21A-4F9B-B040-D4225DA69524}"/>
              </a:ext>
            </a:extLst>
          </p:cNvPr>
          <p:cNvSpPr txBox="1"/>
          <p:nvPr/>
        </p:nvSpPr>
        <p:spPr>
          <a:xfrm flipH="1">
            <a:off x="7075962" y="2895336"/>
            <a:ext cx="193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C6600"/>
                </a:solidFill>
              </a:rPr>
              <a:t>Original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9FE283-8A11-4ABD-9615-A211481EB9EF}"/>
              </a:ext>
            </a:extLst>
          </p:cNvPr>
          <p:cNvSpPr txBox="1"/>
          <p:nvPr/>
        </p:nvSpPr>
        <p:spPr>
          <a:xfrm flipH="1">
            <a:off x="7075962" y="4773536"/>
            <a:ext cx="193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C66"/>
                </a:solidFill>
              </a:rPr>
              <a:t>Flavor Blast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FAD793-5BEF-4AB4-9EDE-865EF6774371}"/>
              </a:ext>
            </a:extLst>
          </p:cNvPr>
          <p:cNvCxnSpPr/>
          <p:nvPr/>
        </p:nvCxnSpPr>
        <p:spPr>
          <a:xfrm>
            <a:off x="853195" y="4534253"/>
            <a:ext cx="5212080" cy="0"/>
          </a:xfrm>
          <a:prstGeom prst="line">
            <a:avLst/>
          </a:prstGeom>
          <a:ln w="12700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BF365B0-35D6-40BE-A703-279881C036BD}"/>
              </a:ext>
            </a:extLst>
          </p:cNvPr>
          <p:cNvSpPr/>
          <p:nvPr/>
        </p:nvSpPr>
        <p:spPr>
          <a:xfrm>
            <a:off x="839679" y="4518526"/>
            <a:ext cx="3141689" cy="532871"/>
          </a:xfrm>
          <a:prstGeom prst="rect">
            <a:avLst/>
          </a:prstGeom>
        </p:spPr>
        <p:txBody>
          <a:bodyPr wrap="square" lIns="0" tIns="36000" rIns="0" bIns="0">
            <a:noAutofit/>
          </a:bodyPr>
          <a:lstStyle/>
          <a:p>
            <a:pPr>
              <a:spcAft>
                <a:spcPts val="300"/>
              </a:spcAft>
              <a:buClr>
                <a:srgbClr val="00338D"/>
              </a:buClr>
            </a:pPr>
            <a:r>
              <a:rPr lang="pt-PT" b="1" i="1" dirty="0" err="1">
                <a:solidFill>
                  <a:srgbClr val="CC9900"/>
                </a:solidFill>
                <a:latin typeface="Univers for KPMG" panose="020B0603020202020204" pitchFamily="34" charset="0"/>
              </a:rPr>
              <a:t>Primary</a:t>
            </a:r>
            <a:r>
              <a:rPr lang="pt-PT" b="1" i="1" dirty="0">
                <a:solidFill>
                  <a:srgbClr val="CC9900"/>
                </a:solidFill>
                <a:latin typeface="Univers for KPMG" panose="020B0603020202020204" pitchFamily="34" charset="0"/>
              </a:rPr>
              <a:t> Business</a:t>
            </a:r>
            <a:endParaRPr lang="pt-PT" baseline="30000" dirty="0">
              <a:solidFill>
                <a:srgbClr val="CC9900"/>
              </a:solidFill>
              <a:latin typeface="Univers for KPMG" panose="020B0603020202020204" pitchFamily="34" charset="0"/>
            </a:endParaRPr>
          </a:p>
        </p:txBody>
      </p:sp>
      <p:pic>
        <p:nvPicPr>
          <p:cNvPr id="21" name="Graphic 20" descr="Theatre with solid fill">
            <a:extLst>
              <a:ext uri="{FF2B5EF4-FFF2-40B4-BE49-F238E27FC236}">
                <a16:creationId xmlns:a16="http://schemas.microsoft.com/office/drawing/2014/main" id="{05A8B9E0-4AB3-4E78-8009-43374C9636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3635" y="5204579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2490AA0-A37F-4ACF-A5DA-60AC595DEA7F}"/>
              </a:ext>
            </a:extLst>
          </p:cNvPr>
          <p:cNvSpPr txBox="1"/>
          <p:nvPr/>
        </p:nvSpPr>
        <p:spPr>
          <a:xfrm flipH="1">
            <a:off x="2069711" y="5292546"/>
            <a:ext cx="3452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Sell popcorn to cinemas throughout the country, Thailand.</a:t>
            </a:r>
          </a:p>
        </p:txBody>
      </p:sp>
    </p:spTree>
    <p:extLst>
      <p:ext uri="{BB962C8B-B14F-4D97-AF65-F5344CB8AC3E}">
        <p14:creationId xmlns:p14="http://schemas.microsoft.com/office/powerpoint/2010/main" val="889977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48A21-CB1A-4671-AE26-82054F92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Cornology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1C77F85-CB6D-4BBA-B520-5C7EBEE9DE08}"/>
              </a:ext>
            </a:extLst>
          </p:cNvPr>
          <p:cNvSpPr txBox="1">
            <a:spLocks/>
          </p:cNvSpPr>
          <p:nvPr/>
        </p:nvSpPr>
        <p:spPr>
          <a:xfrm>
            <a:off x="838200" y="9322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CC9900"/>
                </a:solidFill>
              </a:rPr>
              <a:t>Expansion Strategy</a:t>
            </a:r>
            <a:r>
              <a:rPr lang="en-US" dirty="0">
                <a:solidFill>
                  <a:srgbClr val="CC9900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02BEBF-D672-4B56-B36E-F3EC183C493E}"/>
              </a:ext>
            </a:extLst>
          </p:cNvPr>
          <p:cNvSpPr txBox="1"/>
          <p:nvPr/>
        </p:nvSpPr>
        <p:spPr>
          <a:xfrm flipH="1">
            <a:off x="747790" y="2009299"/>
            <a:ext cx="534820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Cornology wants to expand its business to China. </a:t>
            </a:r>
          </a:p>
          <a:p>
            <a:r>
              <a:rPr lang="en-US" sz="1700" dirty="0"/>
              <a:t>For that is considering 4 locations to build the factory: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9F2264-26BE-41A4-9D17-D4E35DBDD5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4" t="1112" b="615"/>
          <a:stretch/>
        </p:blipFill>
        <p:spPr>
          <a:xfrm>
            <a:off x="6760188" y="2917011"/>
            <a:ext cx="4340073" cy="299712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87479C-4A09-4F2D-8F6D-E2472BDAFD4A}"/>
              </a:ext>
            </a:extLst>
          </p:cNvPr>
          <p:cNvCxnSpPr>
            <a:cxnSpLocks/>
          </p:cNvCxnSpPr>
          <p:nvPr/>
        </p:nvCxnSpPr>
        <p:spPr>
          <a:xfrm>
            <a:off x="3271706" y="2834055"/>
            <a:ext cx="0" cy="3657600"/>
          </a:xfrm>
          <a:prstGeom prst="line">
            <a:avLst/>
          </a:prstGeom>
          <a:ln w="12700">
            <a:solidFill>
              <a:srgbClr val="CC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C49739-D16A-4F30-9D4D-6230B97ECF74}"/>
              </a:ext>
            </a:extLst>
          </p:cNvPr>
          <p:cNvCxnSpPr>
            <a:cxnSpLocks/>
          </p:cNvCxnSpPr>
          <p:nvPr/>
        </p:nvCxnSpPr>
        <p:spPr>
          <a:xfrm>
            <a:off x="930478" y="4639112"/>
            <a:ext cx="5120640" cy="0"/>
          </a:xfrm>
          <a:prstGeom prst="line">
            <a:avLst/>
          </a:prstGeom>
          <a:ln w="12700">
            <a:solidFill>
              <a:srgbClr val="CC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195956A-CB77-4F19-BD9F-9DC51071A12B}"/>
              </a:ext>
            </a:extLst>
          </p:cNvPr>
          <p:cNvSpPr txBox="1"/>
          <p:nvPr/>
        </p:nvSpPr>
        <p:spPr>
          <a:xfrm flipH="1">
            <a:off x="930478" y="2885811"/>
            <a:ext cx="193893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rgbClr val="CC9900"/>
                </a:solidFill>
              </a:rPr>
              <a:t>Nong Khai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D81F8B-4E1D-40B6-97EB-DB6B0650A972}"/>
              </a:ext>
            </a:extLst>
          </p:cNvPr>
          <p:cNvSpPr txBox="1"/>
          <p:nvPr/>
        </p:nvSpPr>
        <p:spPr>
          <a:xfrm flipH="1">
            <a:off x="3415497" y="2885811"/>
            <a:ext cx="193893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rgbClr val="CC9900"/>
                </a:solidFill>
              </a:rPr>
              <a:t>Chiang Rai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1E08BB-E1E8-4A92-B18C-DB8A6A2A705F}"/>
              </a:ext>
            </a:extLst>
          </p:cNvPr>
          <p:cNvSpPr txBox="1"/>
          <p:nvPr/>
        </p:nvSpPr>
        <p:spPr>
          <a:xfrm flipH="1">
            <a:off x="930478" y="4640231"/>
            <a:ext cx="193893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rgbClr val="CC9900"/>
                </a:solidFill>
              </a:rPr>
              <a:t>Bangkok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53868E-32DA-4521-BB12-753512B3084B}"/>
              </a:ext>
            </a:extLst>
          </p:cNvPr>
          <p:cNvSpPr txBox="1"/>
          <p:nvPr/>
        </p:nvSpPr>
        <p:spPr>
          <a:xfrm flipH="1">
            <a:off x="3415497" y="4637015"/>
            <a:ext cx="193893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err="1">
                <a:solidFill>
                  <a:srgbClr val="CC9900"/>
                </a:solidFill>
              </a:rPr>
              <a:t>Yala</a:t>
            </a:r>
            <a:endParaRPr lang="en-US" sz="1700" b="1" dirty="0">
              <a:solidFill>
                <a:srgbClr val="CC99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353095-62F1-4C5C-B53B-11FE6DDB39EA}"/>
              </a:ext>
            </a:extLst>
          </p:cNvPr>
          <p:cNvSpPr txBox="1"/>
          <p:nvPr/>
        </p:nvSpPr>
        <p:spPr>
          <a:xfrm flipH="1">
            <a:off x="930476" y="3276805"/>
            <a:ext cx="2253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Factory Cost: $M 11.3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4203D5-2C30-4234-B7D3-F5DA8C2CA6BD}"/>
              </a:ext>
            </a:extLst>
          </p:cNvPr>
          <p:cNvSpPr txBox="1"/>
          <p:nvPr/>
        </p:nvSpPr>
        <p:spPr>
          <a:xfrm flipH="1">
            <a:off x="3418385" y="3260058"/>
            <a:ext cx="2143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Factory Cost: $M 11.5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96EB94-0778-4EF8-B891-07AB529D37A1}"/>
              </a:ext>
            </a:extLst>
          </p:cNvPr>
          <p:cNvSpPr txBox="1"/>
          <p:nvPr/>
        </p:nvSpPr>
        <p:spPr>
          <a:xfrm flipH="1">
            <a:off x="3415493" y="3592078"/>
            <a:ext cx="2472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Moderated developed area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B3FCF3-D9FA-4E5A-A035-E4FF656C1EF2}"/>
              </a:ext>
            </a:extLst>
          </p:cNvPr>
          <p:cNvSpPr txBox="1"/>
          <p:nvPr/>
        </p:nvSpPr>
        <p:spPr>
          <a:xfrm flipH="1">
            <a:off x="943352" y="4986970"/>
            <a:ext cx="2143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Factory Cost: $M 24.1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7B9281-D4FE-4FE6-B0CF-56B260509E3C}"/>
              </a:ext>
            </a:extLst>
          </p:cNvPr>
          <p:cNvSpPr txBox="1"/>
          <p:nvPr/>
        </p:nvSpPr>
        <p:spPr>
          <a:xfrm flipH="1">
            <a:off x="940463" y="5272190"/>
            <a:ext cx="2075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Most developed area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025FAF-8A32-46ED-B63B-54A770ECA09C}"/>
              </a:ext>
            </a:extLst>
          </p:cNvPr>
          <p:cNvSpPr txBox="1"/>
          <p:nvPr/>
        </p:nvSpPr>
        <p:spPr>
          <a:xfrm flipH="1">
            <a:off x="940462" y="5542205"/>
            <a:ext cx="2075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High land value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9C8CE9-8487-40AA-BBB2-29EDD842FED4}"/>
              </a:ext>
            </a:extLst>
          </p:cNvPr>
          <p:cNvSpPr txBox="1"/>
          <p:nvPr/>
        </p:nvSpPr>
        <p:spPr>
          <a:xfrm flipH="1">
            <a:off x="3414702" y="4973352"/>
            <a:ext cx="2143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Factory Cost: $M 10.3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C0BE06-C044-4DEA-9E81-0E76DA667898}"/>
              </a:ext>
            </a:extLst>
          </p:cNvPr>
          <p:cNvSpPr txBox="1"/>
          <p:nvPr/>
        </p:nvSpPr>
        <p:spPr>
          <a:xfrm flipH="1">
            <a:off x="3401392" y="5250778"/>
            <a:ext cx="2075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Least developed area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D046D7-4CC4-4CD5-9391-1F5D36A2230F}"/>
              </a:ext>
            </a:extLst>
          </p:cNvPr>
          <p:cNvSpPr txBox="1"/>
          <p:nvPr/>
        </p:nvSpPr>
        <p:spPr>
          <a:xfrm flipH="1">
            <a:off x="3415493" y="5516606"/>
            <a:ext cx="2075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Low land value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3D1327-F78F-45DF-92D7-1D1FE8278DC7}"/>
              </a:ext>
            </a:extLst>
          </p:cNvPr>
          <p:cNvSpPr txBox="1"/>
          <p:nvPr/>
        </p:nvSpPr>
        <p:spPr>
          <a:xfrm flipH="1">
            <a:off x="930475" y="3664606"/>
            <a:ext cx="2341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Port of Entry: Northeast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44D427-8E6B-47CE-8379-D2E815D5B447}"/>
              </a:ext>
            </a:extLst>
          </p:cNvPr>
          <p:cNvSpPr txBox="1"/>
          <p:nvPr/>
        </p:nvSpPr>
        <p:spPr>
          <a:xfrm flipH="1">
            <a:off x="3421894" y="3930632"/>
            <a:ext cx="2650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Port of Entry: North Central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AA3458-C755-43EB-88E2-B7C56B56E640}"/>
              </a:ext>
            </a:extLst>
          </p:cNvPr>
          <p:cNvSpPr txBox="1"/>
          <p:nvPr/>
        </p:nvSpPr>
        <p:spPr>
          <a:xfrm flipH="1">
            <a:off x="928490" y="5823513"/>
            <a:ext cx="23119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Port of Entry: Yangtze River Delta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9865CC-1686-4854-BE68-A9233AC8910A}"/>
              </a:ext>
            </a:extLst>
          </p:cNvPr>
          <p:cNvSpPr txBox="1"/>
          <p:nvPr/>
        </p:nvSpPr>
        <p:spPr>
          <a:xfrm flipH="1">
            <a:off x="3401392" y="5803779"/>
            <a:ext cx="23119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Port of Entry: Western China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C6F374D-13DB-4B7B-B55D-9D78E4285422}"/>
              </a:ext>
            </a:extLst>
          </p:cNvPr>
          <p:cNvCxnSpPr/>
          <p:nvPr/>
        </p:nvCxnSpPr>
        <p:spPr>
          <a:xfrm>
            <a:off x="6481689" y="2244546"/>
            <a:ext cx="5212080" cy="0"/>
          </a:xfrm>
          <a:prstGeom prst="line">
            <a:avLst/>
          </a:prstGeom>
          <a:ln w="12700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C2B4775-24D6-4D54-858D-E6266AB2432D}"/>
              </a:ext>
            </a:extLst>
          </p:cNvPr>
          <p:cNvSpPr/>
          <p:nvPr/>
        </p:nvSpPr>
        <p:spPr>
          <a:xfrm>
            <a:off x="6468173" y="2228819"/>
            <a:ext cx="3141689" cy="532871"/>
          </a:xfrm>
          <a:prstGeom prst="rect">
            <a:avLst/>
          </a:prstGeom>
        </p:spPr>
        <p:txBody>
          <a:bodyPr wrap="square" lIns="0" tIns="36000" rIns="0" bIns="0">
            <a:noAutofit/>
          </a:bodyPr>
          <a:lstStyle/>
          <a:p>
            <a:pPr>
              <a:spcAft>
                <a:spcPts val="300"/>
              </a:spcAft>
              <a:buClr>
                <a:srgbClr val="00338D"/>
              </a:buClr>
            </a:pPr>
            <a:r>
              <a:rPr lang="pt-PT" b="1" i="1" dirty="0" err="1">
                <a:solidFill>
                  <a:srgbClr val="CC9900"/>
                </a:solidFill>
                <a:latin typeface="Univers for KPMG" panose="020B0603020202020204" pitchFamily="34" charset="0"/>
              </a:rPr>
              <a:t>Possible</a:t>
            </a:r>
            <a:r>
              <a:rPr lang="pt-PT" b="1" i="1" dirty="0">
                <a:solidFill>
                  <a:srgbClr val="CC9900"/>
                </a:solidFill>
                <a:latin typeface="Univers for KPMG" panose="020B0603020202020204" pitchFamily="34" charset="0"/>
              </a:rPr>
              <a:t> </a:t>
            </a:r>
            <a:r>
              <a:rPr lang="pt-PT" b="1" i="1" dirty="0" err="1">
                <a:solidFill>
                  <a:srgbClr val="CC9900"/>
                </a:solidFill>
                <a:latin typeface="Univers for KPMG" panose="020B0603020202020204" pitchFamily="34" charset="0"/>
              </a:rPr>
              <a:t>entry</a:t>
            </a:r>
            <a:r>
              <a:rPr lang="pt-PT" b="1" i="1" dirty="0">
                <a:solidFill>
                  <a:srgbClr val="CC9900"/>
                </a:solidFill>
                <a:latin typeface="Univers for KPMG" panose="020B0603020202020204" pitchFamily="34" charset="0"/>
              </a:rPr>
              <a:t> </a:t>
            </a:r>
            <a:r>
              <a:rPr lang="pt-PT" b="1" i="1" dirty="0" err="1">
                <a:solidFill>
                  <a:srgbClr val="CC9900"/>
                </a:solidFill>
                <a:latin typeface="Univers for KPMG" panose="020B0603020202020204" pitchFamily="34" charset="0"/>
              </a:rPr>
              <a:t>locations</a:t>
            </a:r>
            <a:r>
              <a:rPr lang="pt-PT" b="1" i="1" dirty="0">
                <a:solidFill>
                  <a:srgbClr val="CC9900"/>
                </a:solidFill>
                <a:latin typeface="Univers for KPMG" panose="020B0603020202020204" pitchFamily="34" charset="0"/>
              </a:rPr>
              <a:t>:</a:t>
            </a:r>
            <a:endParaRPr lang="pt-PT" baseline="30000" dirty="0">
              <a:solidFill>
                <a:srgbClr val="CC9900"/>
              </a:solidFill>
              <a:latin typeface="Univers for KPMG" panose="020B0603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BAEF57-58F0-40B5-8AAA-3637E03FD83B}"/>
              </a:ext>
            </a:extLst>
          </p:cNvPr>
          <p:cNvSpPr txBox="1"/>
          <p:nvPr/>
        </p:nvSpPr>
        <p:spPr>
          <a:xfrm flipH="1">
            <a:off x="504904" y="6543411"/>
            <a:ext cx="35840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*Values of factory costs are based on the excel calculations</a:t>
            </a:r>
          </a:p>
        </p:txBody>
      </p:sp>
      <p:pic>
        <p:nvPicPr>
          <p:cNvPr id="4" name="Graphic 3" descr="Star">
            <a:extLst>
              <a:ext uri="{FF2B5EF4-FFF2-40B4-BE49-F238E27FC236}">
                <a16:creationId xmlns:a16="http://schemas.microsoft.com/office/drawing/2014/main" id="{455524CB-DD00-1347-99B6-2AAC25FB0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56871" y="4190808"/>
            <a:ext cx="446207" cy="446207"/>
          </a:xfrm>
          <a:prstGeom prst="rect">
            <a:avLst/>
          </a:prstGeom>
        </p:spPr>
      </p:pic>
      <p:pic>
        <p:nvPicPr>
          <p:cNvPr id="32" name="Graphic 31" descr="Star">
            <a:extLst>
              <a:ext uri="{FF2B5EF4-FFF2-40B4-BE49-F238E27FC236}">
                <a16:creationId xmlns:a16="http://schemas.microsoft.com/office/drawing/2014/main" id="{66F79F60-62C6-F44C-9292-4B556D82BC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26355" y="4182259"/>
            <a:ext cx="366439" cy="366439"/>
          </a:xfrm>
          <a:prstGeom prst="rect">
            <a:avLst/>
          </a:prstGeom>
        </p:spPr>
      </p:pic>
      <p:pic>
        <p:nvPicPr>
          <p:cNvPr id="36" name="Graphic 35" descr="Star">
            <a:extLst>
              <a:ext uri="{FF2B5EF4-FFF2-40B4-BE49-F238E27FC236}">
                <a16:creationId xmlns:a16="http://schemas.microsoft.com/office/drawing/2014/main" id="{1A8ECABE-50EA-4849-976E-1024E7CD91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40655" y="3487417"/>
            <a:ext cx="327346" cy="327346"/>
          </a:xfrm>
          <a:prstGeom prst="rect">
            <a:avLst/>
          </a:prstGeom>
        </p:spPr>
      </p:pic>
      <p:pic>
        <p:nvPicPr>
          <p:cNvPr id="37" name="Graphic 36" descr="Star">
            <a:extLst>
              <a:ext uri="{FF2B5EF4-FFF2-40B4-BE49-F238E27FC236}">
                <a16:creationId xmlns:a16="http://schemas.microsoft.com/office/drawing/2014/main" id="{5277035C-0736-B24C-9471-1971E28586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88239" y="4637015"/>
            <a:ext cx="283075" cy="28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986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F76E344-248A-44C2-87B7-FD6558D3B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Cornology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028DC74-B382-4D59-88C2-E69E168FD70A}"/>
              </a:ext>
            </a:extLst>
          </p:cNvPr>
          <p:cNvSpPr txBox="1">
            <a:spLocks/>
          </p:cNvSpPr>
          <p:nvPr/>
        </p:nvSpPr>
        <p:spPr>
          <a:xfrm>
            <a:off x="838200" y="9322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CC9900"/>
                </a:solidFill>
              </a:rPr>
              <a:t>Solving the case</a:t>
            </a:r>
            <a:r>
              <a:rPr lang="en-US" dirty="0">
                <a:solidFill>
                  <a:srgbClr val="CC9900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FF7D42-4510-4F02-A0C7-2857A39CE3FC}"/>
              </a:ext>
            </a:extLst>
          </p:cNvPr>
          <p:cNvSpPr txBox="1"/>
          <p:nvPr/>
        </p:nvSpPr>
        <p:spPr>
          <a:xfrm flipH="1">
            <a:off x="838198" y="2802015"/>
            <a:ext cx="96570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Raw material availability per run: 1,350,000 kg seeds and 1,575,000 bottles.</a:t>
            </a:r>
          </a:p>
          <a:p>
            <a:endParaRPr lang="en-US" sz="2400" dirty="0"/>
          </a:p>
          <a:p>
            <a:r>
              <a:rPr lang="en-US" sz="2400" dirty="0"/>
              <a:t>One run can make maximum of </a:t>
            </a:r>
            <a:r>
              <a:rPr lang="en-US" sz="2400" i="1" dirty="0"/>
              <a:t>90 units </a:t>
            </a:r>
            <a:r>
              <a:rPr lang="en-US" sz="2400" dirty="0"/>
              <a:t>of Original or </a:t>
            </a:r>
            <a:r>
              <a:rPr lang="en-US" sz="2400" i="1" dirty="0"/>
              <a:t>70 units</a:t>
            </a:r>
            <a:r>
              <a:rPr lang="en-US" sz="2400" dirty="0"/>
              <a:t> Flavour Blast.</a:t>
            </a:r>
          </a:p>
          <a:p>
            <a:endParaRPr lang="en-US" sz="2400" dirty="0"/>
          </a:p>
          <a:p>
            <a:r>
              <a:rPr lang="en-US" sz="2400" dirty="0"/>
              <a:t>We got a maximum of </a:t>
            </a:r>
            <a:r>
              <a:rPr lang="en-US" sz="2400" i="1" dirty="0"/>
              <a:t>5 runs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At least </a:t>
            </a:r>
            <a:r>
              <a:rPr lang="en-US" sz="2400" i="1" dirty="0"/>
              <a:t>90% of the total demand </a:t>
            </a:r>
            <a:r>
              <a:rPr lang="en-US" sz="2400" dirty="0"/>
              <a:t>must be met before moving to the next location.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56AA18-5E0F-488B-9353-8425A78575B0}"/>
              </a:ext>
            </a:extLst>
          </p:cNvPr>
          <p:cNvSpPr txBox="1"/>
          <p:nvPr/>
        </p:nvSpPr>
        <p:spPr>
          <a:xfrm flipH="1">
            <a:off x="838199" y="2050856"/>
            <a:ext cx="226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C9900"/>
                </a:solidFill>
              </a:rPr>
              <a:t>Conditions</a:t>
            </a:r>
          </a:p>
        </p:txBody>
      </p:sp>
    </p:spTree>
    <p:extLst>
      <p:ext uri="{BB962C8B-B14F-4D97-AF65-F5344CB8AC3E}">
        <p14:creationId xmlns:p14="http://schemas.microsoft.com/office/powerpoint/2010/main" val="341702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F76E344-248A-44C2-87B7-FD6558D3B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Cornology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028DC74-B382-4D59-88C2-E69E168FD70A}"/>
              </a:ext>
            </a:extLst>
          </p:cNvPr>
          <p:cNvSpPr txBox="1">
            <a:spLocks/>
          </p:cNvSpPr>
          <p:nvPr/>
        </p:nvSpPr>
        <p:spPr>
          <a:xfrm>
            <a:off x="838200" y="9322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CC9900"/>
                </a:solidFill>
              </a:rPr>
              <a:t>Objective Function</a:t>
            </a:r>
            <a:r>
              <a:rPr lang="en-US" dirty="0">
                <a:solidFill>
                  <a:srgbClr val="CC9900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FF7D42-4510-4F02-A0C7-2857A39CE3FC}"/>
              </a:ext>
            </a:extLst>
          </p:cNvPr>
          <p:cNvSpPr txBox="1"/>
          <p:nvPr/>
        </p:nvSpPr>
        <p:spPr>
          <a:xfrm flipH="1">
            <a:off x="1076546" y="3013501"/>
            <a:ext cx="10038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Profit[Original] x Sum(Demand of Original*Location)</a:t>
            </a:r>
          </a:p>
          <a:p>
            <a:pPr algn="ctr"/>
            <a:r>
              <a:rPr lang="en-US" sz="2400" dirty="0"/>
              <a:t> +</a:t>
            </a:r>
          </a:p>
          <a:p>
            <a:pPr algn="ctr"/>
            <a:r>
              <a:rPr lang="en-US" sz="2400" dirty="0"/>
              <a:t> Profit[Blast Flavour] x Sum(Demand of Blast Flavour*Location)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56AA18-5E0F-488B-9353-8425A78575B0}"/>
              </a:ext>
            </a:extLst>
          </p:cNvPr>
          <p:cNvSpPr txBox="1"/>
          <p:nvPr/>
        </p:nvSpPr>
        <p:spPr>
          <a:xfrm flipH="1">
            <a:off x="1076546" y="2446426"/>
            <a:ext cx="1380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C9900"/>
                </a:solidFill>
              </a:rPr>
              <a:t>MAX</a:t>
            </a:r>
          </a:p>
        </p:txBody>
      </p:sp>
    </p:spTree>
    <p:extLst>
      <p:ext uri="{BB962C8B-B14F-4D97-AF65-F5344CB8AC3E}">
        <p14:creationId xmlns:p14="http://schemas.microsoft.com/office/powerpoint/2010/main" val="3978379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B3D73DD-0AD5-4BD7-B9F6-36F51F197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Cornology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54F1E6-3BFF-45AA-AB3C-F86A11E51FBB}"/>
              </a:ext>
            </a:extLst>
          </p:cNvPr>
          <p:cNvSpPr txBox="1">
            <a:spLocks/>
          </p:cNvSpPr>
          <p:nvPr/>
        </p:nvSpPr>
        <p:spPr>
          <a:xfrm>
            <a:off x="838200" y="9322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CC9900"/>
                </a:solidFill>
              </a:rPr>
              <a:t>Constraints</a:t>
            </a:r>
            <a:r>
              <a:rPr lang="en-US" dirty="0"/>
              <a:t>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5770A8B-6FAA-47D7-A709-B2DABA45F103}"/>
              </a:ext>
            </a:extLst>
          </p:cNvPr>
          <p:cNvGrpSpPr/>
          <p:nvPr/>
        </p:nvGrpSpPr>
        <p:grpSpPr>
          <a:xfrm>
            <a:off x="1200576" y="2173282"/>
            <a:ext cx="4507992" cy="411480"/>
            <a:chOff x="1730300" y="2930316"/>
            <a:chExt cx="4990110" cy="413127"/>
          </a:xfrm>
        </p:grpSpPr>
        <p:sp>
          <p:nvSpPr>
            <p:cNvPr id="7" name="Half Frame 6">
              <a:extLst>
                <a:ext uri="{FF2B5EF4-FFF2-40B4-BE49-F238E27FC236}">
                  <a16:creationId xmlns:a16="http://schemas.microsoft.com/office/drawing/2014/main" id="{D05CC284-2EBD-4843-8804-35C8E4462BDB}"/>
                </a:ext>
              </a:extLst>
            </p:cNvPr>
            <p:cNvSpPr/>
            <p:nvPr/>
          </p:nvSpPr>
          <p:spPr>
            <a:xfrm>
              <a:off x="1730300" y="2930317"/>
              <a:ext cx="455487" cy="413126"/>
            </a:xfrm>
            <a:prstGeom prst="halfFrame">
              <a:avLst>
                <a:gd name="adj1" fmla="val 5030"/>
                <a:gd name="adj2" fmla="val 5030"/>
              </a:avLst>
            </a:prstGeom>
            <a:solidFill>
              <a:srgbClr val="CC9900"/>
            </a:solidFill>
            <a:ln>
              <a:solidFill>
                <a:srgbClr val="CC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Half Frame 7">
              <a:extLst>
                <a:ext uri="{FF2B5EF4-FFF2-40B4-BE49-F238E27FC236}">
                  <a16:creationId xmlns:a16="http://schemas.microsoft.com/office/drawing/2014/main" id="{1431B00F-C551-4540-B897-4015D842170B}"/>
                </a:ext>
              </a:extLst>
            </p:cNvPr>
            <p:cNvSpPr/>
            <p:nvPr/>
          </p:nvSpPr>
          <p:spPr>
            <a:xfrm rot="10800000">
              <a:off x="6264923" y="2930316"/>
              <a:ext cx="455487" cy="413126"/>
            </a:xfrm>
            <a:prstGeom prst="halfFrame">
              <a:avLst>
                <a:gd name="adj1" fmla="val 5030"/>
                <a:gd name="adj2" fmla="val 5030"/>
              </a:avLst>
            </a:prstGeom>
            <a:solidFill>
              <a:srgbClr val="CC9900"/>
            </a:solidFill>
            <a:ln>
              <a:solidFill>
                <a:srgbClr val="CC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519217C-7757-4002-82A1-D04C4CC4F411}"/>
              </a:ext>
            </a:extLst>
          </p:cNvPr>
          <p:cNvGrpSpPr/>
          <p:nvPr/>
        </p:nvGrpSpPr>
        <p:grpSpPr>
          <a:xfrm>
            <a:off x="1200576" y="2749347"/>
            <a:ext cx="4507992" cy="411480"/>
            <a:chOff x="1736050" y="3617552"/>
            <a:chExt cx="4985335" cy="411480"/>
          </a:xfrm>
        </p:grpSpPr>
        <p:sp>
          <p:nvSpPr>
            <p:cNvPr id="9" name="Half Frame 8">
              <a:extLst>
                <a:ext uri="{FF2B5EF4-FFF2-40B4-BE49-F238E27FC236}">
                  <a16:creationId xmlns:a16="http://schemas.microsoft.com/office/drawing/2014/main" id="{E2994082-77F0-4DDF-961F-1CB1725EC0CF}"/>
                </a:ext>
              </a:extLst>
            </p:cNvPr>
            <p:cNvSpPr/>
            <p:nvPr/>
          </p:nvSpPr>
          <p:spPr>
            <a:xfrm>
              <a:off x="1736050" y="3617552"/>
              <a:ext cx="455051" cy="411480"/>
            </a:xfrm>
            <a:prstGeom prst="halfFrame">
              <a:avLst>
                <a:gd name="adj1" fmla="val 5030"/>
                <a:gd name="adj2" fmla="val 5030"/>
              </a:avLst>
            </a:prstGeom>
            <a:solidFill>
              <a:srgbClr val="CC9900"/>
            </a:solidFill>
            <a:ln>
              <a:solidFill>
                <a:srgbClr val="CC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Half Frame 9">
              <a:extLst>
                <a:ext uri="{FF2B5EF4-FFF2-40B4-BE49-F238E27FC236}">
                  <a16:creationId xmlns:a16="http://schemas.microsoft.com/office/drawing/2014/main" id="{EFB53887-7C34-41B4-AB8D-0C838EE50C8A}"/>
                </a:ext>
              </a:extLst>
            </p:cNvPr>
            <p:cNvSpPr/>
            <p:nvPr/>
          </p:nvSpPr>
          <p:spPr>
            <a:xfrm rot="10800000">
              <a:off x="6266334" y="3617552"/>
              <a:ext cx="455051" cy="411480"/>
            </a:xfrm>
            <a:prstGeom prst="halfFrame">
              <a:avLst>
                <a:gd name="adj1" fmla="val 5030"/>
                <a:gd name="adj2" fmla="val 5030"/>
              </a:avLst>
            </a:prstGeom>
            <a:solidFill>
              <a:srgbClr val="CC9900"/>
            </a:solidFill>
            <a:ln>
              <a:solidFill>
                <a:srgbClr val="CC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459382-4F6C-4D0D-B53E-8548A754DE6F}"/>
              </a:ext>
            </a:extLst>
          </p:cNvPr>
          <p:cNvGrpSpPr/>
          <p:nvPr/>
        </p:nvGrpSpPr>
        <p:grpSpPr>
          <a:xfrm>
            <a:off x="1200576" y="3324591"/>
            <a:ext cx="4507992" cy="414323"/>
            <a:chOff x="1730300" y="4319594"/>
            <a:chExt cx="4985335" cy="414323"/>
          </a:xfrm>
        </p:grpSpPr>
        <p:sp>
          <p:nvSpPr>
            <p:cNvPr id="11" name="Half Frame 10">
              <a:extLst>
                <a:ext uri="{FF2B5EF4-FFF2-40B4-BE49-F238E27FC236}">
                  <a16:creationId xmlns:a16="http://schemas.microsoft.com/office/drawing/2014/main" id="{6662B697-4A59-4C96-8A32-024E148EF40C}"/>
                </a:ext>
              </a:extLst>
            </p:cNvPr>
            <p:cNvSpPr/>
            <p:nvPr/>
          </p:nvSpPr>
          <p:spPr>
            <a:xfrm>
              <a:off x="1730300" y="4322437"/>
              <a:ext cx="455051" cy="411480"/>
            </a:xfrm>
            <a:prstGeom prst="halfFrame">
              <a:avLst>
                <a:gd name="adj1" fmla="val 5030"/>
                <a:gd name="adj2" fmla="val 5030"/>
              </a:avLst>
            </a:prstGeom>
            <a:solidFill>
              <a:srgbClr val="CC9900"/>
            </a:solidFill>
            <a:ln>
              <a:solidFill>
                <a:srgbClr val="CC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76EEEFF8-C7FD-49C3-B809-22EE08F8ADCF}"/>
                </a:ext>
              </a:extLst>
            </p:cNvPr>
            <p:cNvSpPr/>
            <p:nvPr/>
          </p:nvSpPr>
          <p:spPr>
            <a:xfrm rot="10800000">
              <a:off x="6260584" y="4319594"/>
              <a:ext cx="455051" cy="411480"/>
            </a:xfrm>
            <a:prstGeom prst="halfFrame">
              <a:avLst>
                <a:gd name="adj1" fmla="val 5030"/>
                <a:gd name="adj2" fmla="val 5030"/>
              </a:avLst>
            </a:prstGeom>
            <a:solidFill>
              <a:srgbClr val="CC9900"/>
            </a:solidFill>
            <a:ln>
              <a:solidFill>
                <a:srgbClr val="CC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76FC0F1-01B8-49D9-940A-29749FECD03C}"/>
              </a:ext>
            </a:extLst>
          </p:cNvPr>
          <p:cNvGrpSpPr/>
          <p:nvPr/>
        </p:nvGrpSpPr>
        <p:grpSpPr>
          <a:xfrm>
            <a:off x="1200576" y="3905521"/>
            <a:ext cx="4507992" cy="417660"/>
            <a:chOff x="1736050" y="5009672"/>
            <a:chExt cx="4985335" cy="417660"/>
          </a:xfrm>
        </p:grpSpPr>
        <p:sp>
          <p:nvSpPr>
            <p:cNvPr id="13" name="Half Frame 12">
              <a:extLst>
                <a:ext uri="{FF2B5EF4-FFF2-40B4-BE49-F238E27FC236}">
                  <a16:creationId xmlns:a16="http://schemas.microsoft.com/office/drawing/2014/main" id="{FFC6D461-96CF-4FB0-B2FD-63DF328D003D}"/>
                </a:ext>
              </a:extLst>
            </p:cNvPr>
            <p:cNvSpPr/>
            <p:nvPr/>
          </p:nvSpPr>
          <p:spPr>
            <a:xfrm>
              <a:off x="1736050" y="5009672"/>
              <a:ext cx="455051" cy="411480"/>
            </a:xfrm>
            <a:prstGeom prst="halfFrame">
              <a:avLst>
                <a:gd name="adj1" fmla="val 5030"/>
                <a:gd name="adj2" fmla="val 5030"/>
              </a:avLst>
            </a:prstGeom>
            <a:solidFill>
              <a:srgbClr val="CC9900"/>
            </a:solidFill>
            <a:ln>
              <a:solidFill>
                <a:srgbClr val="CC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Half Frame 13">
              <a:extLst>
                <a:ext uri="{FF2B5EF4-FFF2-40B4-BE49-F238E27FC236}">
                  <a16:creationId xmlns:a16="http://schemas.microsoft.com/office/drawing/2014/main" id="{E1494956-7DB5-42D9-B31E-015241B96A84}"/>
                </a:ext>
              </a:extLst>
            </p:cNvPr>
            <p:cNvSpPr/>
            <p:nvPr/>
          </p:nvSpPr>
          <p:spPr>
            <a:xfrm rot="10800000">
              <a:off x="6266334" y="5015852"/>
              <a:ext cx="455051" cy="411480"/>
            </a:xfrm>
            <a:prstGeom prst="halfFrame">
              <a:avLst>
                <a:gd name="adj1" fmla="val 5030"/>
                <a:gd name="adj2" fmla="val 5030"/>
              </a:avLst>
            </a:prstGeom>
            <a:solidFill>
              <a:srgbClr val="CC9900"/>
            </a:solidFill>
            <a:ln>
              <a:solidFill>
                <a:srgbClr val="CC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94AEFB4-A7E4-4480-9AAC-FCC7B4703158}"/>
              </a:ext>
            </a:extLst>
          </p:cNvPr>
          <p:cNvGrpSpPr/>
          <p:nvPr/>
        </p:nvGrpSpPr>
        <p:grpSpPr>
          <a:xfrm>
            <a:off x="1200576" y="4479680"/>
            <a:ext cx="4507992" cy="415408"/>
            <a:chOff x="1730300" y="5692979"/>
            <a:chExt cx="4985335" cy="415408"/>
          </a:xfrm>
        </p:grpSpPr>
        <p:sp>
          <p:nvSpPr>
            <p:cNvPr id="15" name="Half Frame 14">
              <a:extLst>
                <a:ext uri="{FF2B5EF4-FFF2-40B4-BE49-F238E27FC236}">
                  <a16:creationId xmlns:a16="http://schemas.microsoft.com/office/drawing/2014/main" id="{427D825C-95DF-4494-8515-8031A1A19973}"/>
                </a:ext>
              </a:extLst>
            </p:cNvPr>
            <p:cNvSpPr/>
            <p:nvPr/>
          </p:nvSpPr>
          <p:spPr>
            <a:xfrm>
              <a:off x="1730300" y="5696907"/>
              <a:ext cx="455051" cy="411480"/>
            </a:xfrm>
            <a:prstGeom prst="halfFrame">
              <a:avLst>
                <a:gd name="adj1" fmla="val 5030"/>
                <a:gd name="adj2" fmla="val 5030"/>
              </a:avLst>
            </a:prstGeom>
            <a:solidFill>
              <a:srgbClr val="CC9900"/>
            </a:solidFill>
            <a:ln>
              <a:solidFill>
                <a:srgbClr val="CC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Half Frame 15">
              <a:extLst>
                <a:ext uri="{FF2B5EF4-FFF2-40B4-BE49-F238E27FC236}">
                  <a16:creationId xmlns:a16="http://schemas.microsoft.com/office/drawing/2014/main" id="{FD5895B1-1FC9-4208-B849-96A71E244C9F}"/>
                </a:ext>
              </a:extLst>
            </p:cNvPr>
            <p:cNvSpPr/>
            <p:nvPr/>
          </p:nvSpPr>
          <p:spPr>
            <a:xfrm rot="10800000">
              <a:off x="6260584" y="5692979"/>
              <a:ext cx="455051" cy="411480"/>
            </a:xfrm>
            <a:prstGeom prst="halfFrame">
              <a:avLst>
                <a:gd name="adj1" fmla="val 5030"/>
                <a:gd name="adj2" fmla="val 5030"/>
              </a:avLst>
            </a:prstGeom>
            <a:solidFill>
              <a:srgbClr val="CC9900"/>
            </a:solidFill>
            <a:ln>
              <a:solidFill>
                <a:srgbClr val="CC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7C68CAF-4A8F-425C-BE5E-1305BB5B31B5}"/>
              </a:ext>
            </a:extLst>
          </p:cNvPr>
          <p:cNvSpPr/>
          <p:nvPr/>
        </p:nvSpPr>
        <p:spPr>
          <a:xfrm>
            <a:off x="6552079" y="2047468"/>
            <a:ext cx="5164097" cy="512064"/>
          </a:xfrm>
          <a:prstGeom prst="roundRect">
            <a:avLst/>
          </a:prstGeom>
          <a:solidFill>
            <a:srgbClr val="CC9900">
              <a:alpha val="10196"/>
            </a:srgbClr>
          </a:solidFill>
          <a:ln>
            <a:solidFill>
              <a:srgbClr val="CC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1901004-E45D-41B3-9223-9BA03352D53F}"/>
              </a:ext>
            </a:extLst>
          </p:cNvPr>
          <p:cNvSpPr/>
          <p:nvPr/>
        </p:nvSpPr>
        <p:spPr>
          <a:xfrm>
            <a:off x="6549816" y="2642948"/>
            <a:ext cx="5166360" cy="512064"/>
          </a:xfrm>
          <a:prstGeom prst="roundRect">
            <a:avLst/>
          </a:prstGeom>
          <a:solidFill>
            <a:srgbClr val="CC9900">
              <a:alpha val="10196"/>
            </a:srgbClr>
          </a:solidFill>
          <a:ln>
            <a:solidFill>
              <a:srgbClr val="CC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429526C-517F-44ED-A71A-AF889E02F06C}"/>
              </a:ext>
            </a:extLst>
          </p:cNvPr>
          <p:cNvSpPr/>
          <p:nvPr/>
        </p:nvSpPr>
        <p:spPr>
          <a:xfrm>
            <a:off x="6549816" y="3238428"/>
            <a:ext cx="5166360" cy="512064"/>
          </a:xfrm>
          <a:prstGeom prst="roundRect">
            <a:avLst/>
          </a:prstGeom>
          <a:solidFill>
            <a:srgbClr val="CC9900">
              <a:alpha val="10196"/>
            </a:srgbClr>
          </a:solidFill>
          <a:ln>
            <a:solidFill>
              <a:srgbClr val="CC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7DBCE74-DB85-4449-9EF6-D16B63A528B7}"/>
              </a:ext>
            </a:extLst>
          </p:cNvPr>
          <p:cNvSpPr/>
          <p:nvPr/>
        </p:nvSpPr>
        <p:spPr>
          <a:xfrm>
            <a:off x="6549816" y="3833908"/>
            <a:ext cx="5166360" cy="512064"/>
          </a:xfrm>
          <a:prstGeom prst="roundRect">
            <a:avLst/>
          </a:prstGeom>
          <a:solidFill>
            <a:srgbClr val="CC9900">
              <a:alpha val="10196"/>
            </a:srgbClr>
          </a:solidFill>
          <a:ln>
            <a:solidFill>
              <a:srgbClr val="CC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5FDB7C5-2850-4D74-B79B-8A795D3C01D6}"/>
              </a:ext>
            </a:extLst>
          </p:cNvPr>
          <p:cNvSpPr/>
          <p:nvPr/>
        </p:nvSpPr>
        <p:spPr>
          <a:xfrm>
            <a:off x="6549816" y="4429388"/>
            <a:ext cx="5166360" cy="512064"/>
          </a:xfrm>
          <a:prstGeom prst="roundRect">
            <a:avLst/>
          </a:prstGeom>
          <a:solidFill>
            <a:srgbClr val="CC9900">
              <a:alpha val="10196"/>
            </a:srgbClr>
          </a:solidFill>
          <a:ln>
            <a:solidFill>
              <a:srgbClr val="CC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69EEFED-A227-4B45-A82B-329DCBB1FDD9}"/>
              </a:ext>
            </a:extLst>
          </p:cNvPr>
          <p:cNvGrpSpPr/>
          <p:nvPr/>
        </p:nvGrpSpPr>
        <p:grpSpPr>
          <a:xfrm>
            <a:off x="1200576" y="6215831"/>
            <a:ext cx="4507992" cy="413520"/>
            <a:chOff x="1730300" y="5694867"/>
            <a:chExt cx="4985335" cy="413520"/>
          </a:xfrm>
        </p:grpSpPr>
        <p:sp>
          <p:nvSpPr>
            <p:cNvPr id="28" name="Half Frame 27">
              <a:extLst>
                <a:ext uri="{FF2B5EF4-FFF2-40B4-BE49-F238E27FC236}">
                  <a16:creationId xmlns:a16="http://schemas.microsoft.com/office/drawing/2014/main" id="{5A70FD2B-8CAD-4D42-B396-0B37552682F4}"/>
                </a:ext>
              </a:extLst>
            </p:cNvPr>
            <p:cNvSpPr/>
            <p:nvPr/>
          </p:nvSpPr>
          <p:spPr>
            <a:xfrm>
              <a:off x="1730300" y="5696907"/>
              <a:ext cx="455051" cy="411480"/>
            </a:xfrm>
            <a:prstGeom prst="halfFrame">
              <a:avLst>
                <a:gd name="adj1" fmla="val 5030"/>
                <a:gd name="adj2" fmla="val 5030"/>
              </a:avLst>
            </a:prstGeom>
            <a:solidFill>
              <a:srgbClr val="CC9900"/>
            </a:solidFill>
            <a:ln>
              <a:solidFill>
                <a:srgbClr val="CC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Half Frame 28">
              <a:extLst>
                <a:ext uri="{FF2B5EF4-FFF2-40B4-BE49-F238E27FC236}">
                  <a16:creationId xmlns:a16="http://schemas.microsoft.com/office/drawing/2014/main" id="{1C8E1EDD-CDC2-4700-8961-676B8A79A8F4}"/>
                </a:ext>
              </a:extLst>
            </p:cNvPr>
            <p:cNvSpPr/>
            <p:nvPr/>
          </p:nvSpPr>
          <p:spPr>
            <a:xfrm rot="10800000">
              <a:off x="6260584" y="5694867"/>
              <a:ext cx="455051" cy="411480"/>
            </a:xfrm>
            <a:prstGeom prst="halfFrame">
              <a:avLst>
                <a:gd name="adj1" fmla="val 5030"/>
                <a:gd name="adj2" fmla="val 5030"/>
              </a:avLst>
            </a:prstGeom>
            <a:solidFill>
              <a:srgbClr val="CC9900"/>
            </a:solidFill>
            <a:ln>
              <a:solidFill>
                <a:srgbClr val="CC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FBAE675-D2FC-49E7-9D4C-D2FA44BC5822}"/>
              </a:ext>
            </a:extLst>
          </p:cNvPr>
          <p:cNvGrpSpPr/>
          <p:nvPr/>
        </p:nvGrpSpPr>
        <p:grpSpPr>
          <a:xfrm>
            <a:off x="1200576" y="5061695"/>
            <a:ext cx="4507992" cy="411480"/>
            <a:chOff x="1730300" y="5696907"/>
            <a:chExt cx="4985335" cy="411480"/>
          </a:xfrm>
        </p:grpSpPr>
        <p:sp>
          <p:nvSpPr>
            <p:cNvPr id="31" name="Half Frame 30">
              <a:extLst>
                <a:ext uri="{FF2B5EF4-FFF2-40B4-BE49-F238E27FC236}">
                  <a16:creationId xmlns:a16="http://schemas.microsoft.com/office/drawing/2014/main" id="{27350A78-2E16-4F51-9362-B68793773621}"/>
                </a:ext>
              </a:extLst>
            </p:cNvPr>
            <p:cNvSpPr/>
            <p:nvPr/>
          </p:nvSpPr>
          <p:spPr>
            <a:xfrm>
              <a:off x="1730300" y="5696907"/>
              <a:ext cx="455051" cy="411480"/>
            </a:xfrm>
            <a:prstGeom prst="halfFrame">
              <a:avLst>
                <a:gd name="adj1" fmla="val 5030"/>
                <a:gd name="adj2" fmla="val 5030"/>
              </a:avLst>
            </a:prstGeom>
            <a:solidFill>
              <a:srgbClr val="CC9900"/>
            </a:solidFill>
            <a:ln>
              <a:solidFill>
                <a:srgbClr val="CC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Half Frame 31">
              <a:extLst>
                <a:ext uri="{FF2B5EF4-FFF2-40B4-BE49-F238E27FC236}">
                  <a16:creationId xmlns:a16="http://schemas.microsoft.com/office/drawing/2014/main" id="{A7A473A2-AFAE-45C0-B38C-01273F18894C}"/>
                </a:ext>
              </a:extLst>
            </p:cNvPr>
            <p:cNvSpPr/>
            <p:nvPr/>
          </p:nvSpPr>
          <p:spPr>
            <a:xfrm rot="10800000">
              <a:off x="6260584" y="5696907"/>
              <a:ext cx="455051" cy="411480"/>
            </a:xfrm>
            <a:prstGeom prst="halfFrame">
              <a:avLst>
                <a:gd name="adj1" fmla="val 5030"/>
                <a:gd name="adj2" fmla="val 5030"/>
              </a:avLst>
            </a:prstGeom>
            <a:solidFill>
              <a:srgbClr val="CC9900"/>
            </a:solidFill>
            <a:ln>
              <a:solidFill>
                <a:srgbClr val="CC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BAA8F1B-1731-4F12-A65C-609C055DEF89}"/>
              </a:ext>
            </a:extLst>
          </p:cNvPr>
          <p:cNvGrpSpPr/>
          <p:nvPr/>
        </p:nvGrpSpPr>
        <p:grpSpPr>
          <a:xfrm>
            <a:off x="1200576" y="5639782"/>
            <a:ext cx="4507992" cy="411480"/>
            <a:chOff x="1730300" y="5696907"/>
            <a:chExt cx="4985335" cy="411480"/>
          </a:xfrm>
        </p:grpSpPr>
        <p:sp>
          <p:nvSpPr>
            <p:cNvPr id="34" name="Half Frame 33">
              <a:extLst>
                <a:ext uri="{FF2B5EF4-FFF2-40B4-BE49-F238E27FC236}">
                  <a16:creationId xmlns:a16="http://schemas.microsoft.com/office/drawing/2014/main" id="{0882A941-AD56-480B-B01A-1DF4C531F2DC}"/>
                </a:ext>
              </a:extLst>
            </p:cNvPr>
            <p:cNvSpPr/>
            <p:nvPr/>
          </p:nvSpPr>
          <p:spPr>
            <a:xfrm>
              <a:off x="1730300" y="5696907"/>
              <a:ext cx="455051" cy="411480"/>
            </a:xfrm>
            <a:prstGeom prst="halfFrame">
              <a:avLst>
                <a:gd name="adj1" fmla="val 5030"/>
                <a:gd name="adj2" fmla="val 5030"/>
              </a:avLst>
            </a:prstGeom>
            <a:solidFill>
              <a:srgbClr val="CC9900"/>
            </a:solidFill>
            <a:ln>
              <a:solidFill>
                <a:srgbClr val="CC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Half Frame 34">
              <a:extLst>
                <a:ext uri="{FF2B5EF4-FFF2-40B4-BE49-F238E27FC236}">
                  <a16:creationId xmlns:a16="http://schemas.microsoft.com/office/drawing/2014/main" id="{029C17DC-F475-4C59-8502-114D85288288}"/>
                </a:ext>
              </a:extLst>
            </p:cNvPr>
            <p:cNvSpPr/>
            <p:nvPr/>
          </p:nvSpPr>
          <p:spPr>
            <a:xfrm rot="10800000">
              <a:off x="6260584" y="5696907"/>
              <a:ext cx="455051" cy="411480"/>
            </a:xfrm>
            <a:prstGeom prst="halfFrame">
              <a:avLst>
                <a:gd name="adj1" fmla="val 5030"/>
                <a:gd name="adj2" fmla="val 5030"/>
              </a:avLst>
            </a:prstGeom>
            <a:solidFill>
              <a:srgbClr val="CC9900"/>
            </a:solidFill>
            <a:ln>
              <a:solidFill>
                <a:srgbClr val="CC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88577E5-0205-4A5C-8CCF-EACE884A001F}"/>
              </a:ext>
            </a:extLst>
          </p:cNvPr>
          <p:cNvSpPr/>
          <p:nvPr/>
        </p:nvSpPr>
        <p:spPr>
          <a:xfrm>
            <a:off x="6549816" y="5024868"/>
            <a:ext cx="5166360" cy="512064"/>
          </a:xfrm>
          <a:prstGeom prst="roundRect">
            <a:avLst/>
          </a:prstGeom>
          <a:solidFill>
            <a:srgbClr val="CC9900">
              <a:alpha val="10196"/>
            </a:srgbClr>
          </a:solidFill>
          <a:ln>
            <a:solidFill>
              <a:srgbClr val="CC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3C800EC-5FA6-456A-8043-8AE198BCC1E2}"/>
              </a:ext>
            </a:extLst>
          </p:cNvPr>
          <p:cNvSpPr/>
          <p:nvPr/>
        </p:nvSpPr>
        <p:spPr>
          <a:xfrm>
            <a:off x="6549816" y="5620348"/>
            <a:ext cx="5166360" cy="512064"/>
          </a:xfrm>
          <a:prstGeom prst="roundRect">
            <a:avLst/>
          </a:prstGeom>
          <a:solidFill>
            <a:srgbClr val="CC9900">
              <a:alpha val="10196"/>
            </a:srgbClr>
          </a:solidFill>
          <a:ln>
            <a:solidFill>
              <a:srgbClr val="CC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222BEEE-175D-46E9-9779-910B4C98F189}"/>
              </a:ext>
            </a:extLst>
          </p:cNvPr>
          <p:cNvSpPr/>
          <p:nvPr/>
        </p:nvSpPr>
        <p:spPr>
          <a:xfrm>
            <a:off x="6549816" y="6215831"/>
            <a:ext cx="5166360" cy="512064"/>
          </a:xfrm>
          <a:prstGeom prst="roundRect">
            <a:avLst/>
          </a:prstGeom>
          <a:solidFill>
            <a:srgbClr val="CC9900">
              <a:alpha val="10196"/>
            </a:srgbClr>
          </a:solidFill>
          <a:ln>
            <a:solidFill>
              <a:srgbClr val="CC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7ADD95-D7F5-4610-A794-22019F5D20FF}"/>
              </a:ext>
            </a:extLst>
          </p:cNvPr>
          <p:cNvSpPr txBox="1"/>
          <p:nvPr/>
        </p:nvSpPr>
        <p:spPr>
          <a:xfrm>
            <a:off x="1182957" y="2245247"/>
            <a:ext cx="3041217" cy="330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50" dirty="0"/>
              <a:t>Sum (Runs Required*Location) &lt;= 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63F6F4-04C0-4009-ABEF-3C74A32D69DF}"/>
              </a:ext>
            </a:extLst>
          </p:cNvPr>
          <p:cNvSpPr txBox="1"/>
          <p:nvPr/>
        </p:nvSpPr>
        <p:spPr>
          <a:xfrm>
            <a:off x="1182957" y="2820941"/>
            <a:ext cx="3729867" cy="330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50" dirty="0"/>
              <a:t>Northeast Original == Northeast Flavor Blast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0F4FB90-B442-4957-9053-15DBECA3BE31}"/>
              </a:ext>
            </a:extLst>
          </p:cNvPr>
          <p:cNvSpPr txBox="1"/>
          <p:nvPr/>
        </p:nvSpPr>
        <p:spPr>
          <a:xfrm>
            <a:off x="6565573" y="2637559"/>
            <a:ext cx="51506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aseline="0" dirty="0"/>
              <a:t>Both Original and Flavor Demands should be satisfied for the location.</a:t>
            </a:r>
            <a:endParaRPr lang="en-US" sz="15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940645-01FC-4013-8C62-5D63DCE9A293}"/>
              </a:ext>
            </a:extLst>
          </p:cNvPr>
          <p:cNvSpPr txBox="1"/>
          <p:nvPr/>
        </p:nvSpPr>
        <p:spPr>
          <a:xfrm>
            <a:off x="1182957" y="3396635"/>
            <a:ext cx="3973973" cy="330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50" dirty="0"/>
              <a:t>Yangtze River Delta Original == YRD Flavor Blast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D3486D-E0D1-40E8-A39A-8BB4A4019B71}"/>
              </a:ext>
            </a:extLst>
          </p:cNvPr>
          <p:cNvSpPr txBox="1"/>
          <p:nvPr/>
        </p:nvSpPr>
        <p:spPr>
          <a:xfrm>
            <a:off x="6562034" y="3215252"/>
            <a:ext cx="51506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aseline="0" dirty="0"/>
              <a:t>Both Original and Flavor Demands should be satisfied for the location.</a:t>
            </a:r>
            <a:endParaRPr lang="en-US" sz="15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BDA08FD-F8C7-43C9-9EF2-2EE73485A278}"/>
              </a:ext>
            </a:extLst>
          </p:cNvPr>
          <p:cNvSpPr txBox="1"/>
          <p:nvPr/>
        </p:nvSpPr>
        <p:spPr>
          <a:xfrm>
            <a:off x="6554942" y="3846122"/>
            <a:ext cx="51506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aseline="0" dirty="0"/>
              <a:t>Both Original and Flavor Demands should be satisfied for the location.</a:t>
            </a:r>
            <a:endParaRPr lang="en-US" sz="15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1129934-8A24-474F-8B80-C8BE77A48080}"/>
              </a:ext>
            </a:extLst>
          </p:cNvPr>
          <p:cNvSpPr txBox="1"/>
          <p:nvPr/>
        </p:nvSpPr>
        <p:spPr>
          <a:xfrm>
            <a:off x="6554941" y="4420279"/>
            <a:ext cx="51506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aseline="0" dirty="0"/>
              <a:t>Both Original and Flavor Demands should be satisfied for the location.</a:t>
            </a:r>
            <a:endParaRPr lang="en-US" sz="15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7884B55-E2C7-43F2-8108-17661001B34E}"/>
              </a:ext>
            </a:extLst>
          </p:cNvPr>
          <p:cNvSpPr txBox="1"/>
          <p:nvPr/>
        </p:nvSpPr>
        <p:spPr>
          <a:xfrm>
            <a:off x="6554942" y="5015700"/>
            <a:ext cx="51506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aseline="0" dirty="0"/>
              <a:t>Both Original and Flavor Demands should be satisfied for the location.</a:t>
            </a:r>
            <a:endParaRPr lang="en-US" sz="15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56C107D-6C47-4780-8BC3-86F0E3D96E87}"/>
              </a:ext>
            </a:extLst>
          </p:cNvPr>
          <p:cNvSpPr txBox="1"/>
          <p:nvPr/>
        </p:nvSpPr>
        <p:spPr>
          <a:xfrm>
            <a:off x="1182957" y="3972329"/>
            <a:ext cx="3726661" cy="330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50" dirty="0"/>
              <a:t>Southeast Original == Southeast Flavor Blast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8104C6-CE56-43ED-88A1-D5DCFFF714AE}"/>
              </a:ext>
            </a:extLst>
          </p:cNvPr>
          <p:cNvSpPr txBox="1"/>
          <p:nvPr/>
        </p:nvSpPr>
        <p:spPr>
          <a:xfrm>
            <a:off x="1182957" y="4548023"/>
            <a:ext cx="4305922" cy="330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50" dirty="0"/>
              <a:t>North Central Original == North Central Flavor Blast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F4B107-1841-4505-ADD2-7C73C8236B39}"/>
              </a:ext>
            </a:extLst>
          </p:cNvPr>
          <p:cNvSpPr txBox="1"/>
          <p:nvPr/>
        </p:nvSpPr>
        <p:spPr>
          <a:xfrm>
            <a:off x="1182957" y="5123717"/>
            <a:ext cx="4302716" cy="330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50" dirty="0"/>
              <a:t>South Central Original == South Central Flavor Blast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0316E67-6B1D-4B78-964B-B5A6EC9D1A5C}"/>
              </a:ext>
            </a:extLst>
          </p:cNvPr>
          <p:cNvSpPr txBox="1"/>
          <p:nvPr/>
        </p:nvSpPr>
        <p:spPr>
          <a:xfrm>
            <a:off x="1182957" y="5699411"/>
            <a:ext cx="4470839" cy="330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50" dirty="0"/>
              <a:t>Western China Original == Western China Flavor Blast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1AB1B0B-A07E-459F-880B-BCD455A7B6CF}"/>
              </a:ext>
            </a:extLst>
          </p:cNvPr>
          <p:cNvSpPr txBox="1"/>
          <p:nvPr/>
        </p:nvSpPr>
        <p:spPr>
          <a:xfrm>
            <a:off x="6553104" y="5641826"/>
            <a:ext cx="51506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aseline="0" dirty="0"/>
              <a:t>Both Original and Flavor Demands should be satisfied for the location.</a:t>
            </a:r>
            <a:endParaRPr lang="en-US" sz="15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874B0C6-4A30-4EAA-8978-E940DFDBFBDD}"/>
              </a:ext>
            </a:extLst>
          </p:cNvPr>
          <p:cNvSpPr txBox="1"/>
          <p:nvPr/>
        </p:nvSpPr>
        <p:spPr>
          <a:xfrm>
            <a:off x="1182957" y="6275103"/>
            <a:ext cx="3906454" cy="330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50" dirty="0"/>
              <a:t>WC </a:t>
            </a:r>
            <a:r>
              <a:rPr lang="en-US" sz="1550" dirty="0" err="1"/>
              <a:t>Orig</a:t>
            </a:r>
            <a:r>
              <a:rPr lang="en-US" sz="1550" dirty="0"/>
              <a:t> +WC Flavor +YRD </a:t>
            </a:r>
            <a:r>
              <a:rPr lang="en-US" sz="1550" dirty="0" err="1"/>
              <a:t>Orig</a:t>
            </a:r>
            <a:r>
              <a:rPr lang="en-US" sz="1550" dirty="0"/>
              <a:t> +YRD Blast &lt;=2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DB41CD3-241E-4B31-A488-1F1EDD30216D}"/>
              </a:ext>
            </a:extLst>
          </p:cNvPr>
          <p:cNvSpPr txBox="1"/>
          <p:nvPr/>
        </p:nvSpPr>
        <p:spPr>
          <a:xfrm>
            <a:off x="6551266" y="6278972"/>
            <a:ext cx="51506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0" dirty="0"/>
              <a:t>Removing the unfeasible region with high profit.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087C79A-8542-4968-9CD0-9F3B45648310}"/>
              </a:ext>
            </a:extLst>
          </p:cNvPr>
          <p:cNvSpPr txBox="1"/>
          <p:nvPr/>
        </p:nvSpPr>
        <p:spPr>
          <a:xfrm>
            <a:off x="6560433" y="2058615"/>
            <a:ext cx="51506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The number of runs has to be equal or lower than 5</a:t>
            </a:r>
          </a:p>
        </p:txBody>
      </p:sp>
    </p:spTree>
    <p:extLst>
      <p:ext uri="{BB962C8B-B14F-4D97-AF65-F5344CB8AC3E}">
        <p14:creationId xmlns:p14="http://schemas.microsoft.com/office/powerpoint/2010/main" val="1540722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F76E344-248A-44C2-87B7-FD6558D3B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569"/>
            <a:ext cx="10515600" cy="1325563"/>
          </a:xfrm>
        </p:spPr>
        <p:txBody>
          <a:bodyPr/>
          <a:lstStyle/>
          <a:p>
            <a:r>
              <a:rPr lang="en-US" dirty="0"/>
              <a:t>Cornology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028DC74-B382-4D59-88C2-E69E168FD70A}"/>
              </a:ext>
            </a:extLst>
          </p:cNvPr>
          <p:cNvSpPr txBox="1">
            <a:spLocks/>
          </p:cNvSpPr>
          <p:nvPr/>
        </p:nvSpPr>
        <p:spPr>
          <a:xfrm>
            <a:off x="838200" y="9809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CC9900"/>
                </a:solidFill>
              </a:rPr>
              <a:t>Recommendations</a:t>
            </a:r>
          </a:p>
        </p:txBody>
      </p:sp>
      <p:pic>
        <p:nvPicPr>
          <p:cNvPr id="3" name="Graphic 2" descr="Factory with solid fill">
            <a:extLst>
              <a:ext uri="{FF2B5EF4-FFF2-40B4-BE49-F238E27FC236}">
                <a16:creationId xmlns:a16="http://schemas.microsoft.com/office/drawing/2014/main" id="{1FD19B10-E821-4356-8DBC-CC3DF7114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580" y="3174669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BA0840-DDC9-4FFD-A15C-8C89627BA1B5}"/>
              </a:ext>
            </a:extLst>
          </p:cNvPr>
          <p:cNvSpPr txBox="1"/>
          <p:nvPr/>
        </p:nvSpPr>
        <p:spPr>
          <a:xfrm flipH="1">
            <a:off x="1849372" y="3389933"/>
            <a:ext cx="3452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 the factory in </a:t>
            </a:r>
            <a:r>
              <a:rPr lang="en-US" b="1" dirty="0"/>
              <a:t>Chiang Rai</a:t>
            </a:r>
          </a:p>
          <a:p>
            <a:r>
              <a:rPr lang="en-US" b="1" dirty="0"/>
              <a:t>Cost of $ 11, 488, 001</a:t>
            </a:r>
          </a:p>
        </p:txBody>
      </p:sp>
      <p:pic>
        <p:nvPicPr>
          <p:cNvPr id="10" name="Graphic 9" descr="Treasure Map with solid fill">
            <a:extLst>
              <a:ext uri="{FF2B5EF4-FFF2-40B4-BE49-F238E27FC236}">
                <a16:creationId xmlns:a16="http://schemas.microsoft.com/office/drawing/2014/main" id="{A4231AED-24A0-408A-979C-216FE7AA98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" y="4420418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8E44A6-CADB-42BF-A67B-9C416F0E096D}"/>
              </a:ext>
            </a:extLst>
          </p:cNvPr>
          <p:cNvSpPr txBox="1"/>
          <p:nvPr/>
        </p:nvSpPr>
        <p:spPr>
          <a:xfrm flipH="1">
            <a:off x="1831155" y="4411488"/>
            <a:ext cx="345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Market Entry:</a:t>
            </a:r>
          </a:p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North Central</a:t>
            </a:r>
          </a:p>
          <a:p>
            <a:r>
              <a:rPr lang="en-US" b="1" dirty="0"/>
              <a:t>2</a:t>
            </a:r>
            <a:r>
              <a:rPr lang="en-US" b="1" baseline="30000" dirty="0"/>
              <a:t>nd</a:t>
            </a:r>
            <a:r>
              <a:rPr lang="en-US" b="1" dirty="0"/>
              <a:t> South Central</a:t>
            </a:r>
          </a:p>
        </p:txBody>
      </p:sp>
      <p:pic>
        <p:nvPicPr>
          <p:cNvPr id="13" name="Graphic 12" descr="Coins with solid fill">
            <a:extLst>
              <a:ext uri="{FF2B5EF4-FFF2-40B4-BE49-F238E27FC236}">
                <a16:creationId xmlns:a16="http://schemas.microsoft.com/office/drawing/2014/main" id="{E47C368B-6B47-4C32-89C6-5B43EBAE76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90429" y="2226088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BE2AFF-023D-4647-BACF-BB43959389D4}"/>
              </a:ext>
            </a:extLst>
          </p:cNvPr>
          <p:cNvSpPr txBox="1"/>
          <p:nvPr/>
        </p:nvSpPr>
        <p:spPr>
          <a:xfrm flipH="1">
            <a:off x="7901601" y="2494157"/>
            <a:ext cx="3452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Objective Value / Max Profit:</a:t>
            </a:r>
          </a:p>
          <a:p>
            <a:r>
              <a:rPr lang="en-US" b="1" dirty="0"/>
              <a:t>$ 3, 680, 000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51E89AD-E20D-4A1A-AC6B-2A1234021E7C}"/>
              </a:ext>
            </a:extLst>
          </p:cNvPr>
          <p:cNvSpPr/>
          <p:nvPr/>
        </p:nvSpPr>
        <p:spPr>
          <a:xfrm>
            <a:off x="6755906" y="3717513"/>
            <a:ext cx="4403325" cy="2581687"/>
          </a:xfrm>
          <a:prstGeom prst="roundRect">
            <a:avLst/>
          </a:prstGeom>
          <a:noFill/>
          <a:ln w="28575">
            <a:solidFill>
              <a:srgbClr val="CC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4CFE0D2-7E70-2241-B429-8106AA6EBCA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54" t="1112" b="615"/>
          <a:stretch/>
        </p:blipFill>
        <p:spPr>
          <a:xfrm>
            <a:off x="7263001" y="3846063"/>
            <a:ext cx="3364637" cy="2323517"/>
          </a:xfrm>
          <a:prstGeom prst="rect">
            <a:avLst/>
          </a:prstGeom>
        </p:spPr>
      </p:pic>
      <p:pic>
        <p:nvPicPr>
          <p:cNvPr id="7" name="Graphic 6" descr="Star">
            <a:extLst>
              <a:ext uri="{FF2B5EF4-FFF2-40B4-BE49-F238E27FC236}">
                <a16:creationId xmlns:a16="http://schemas.microsoft.com/office/drawing/2014/main" id="{FD74B49F-5D13-2C4E-848A-556D7DB619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785005" y="5396085"/>
            <a:ext cx="320629" cy="320629"/>
          </a:xfrm>
          <a:prstGeom prst="rect">
            <a:avLst/>
          </a:prstGeom>
        </p:spPr>
      </p:pic>
      <p:pic>
        <p:nvPicPr>
          <p:cNvPr id="17" name="Graphic 16" descr="Star">
            <a:extLst>
              <a:ext uri="{FF2B5EF4-FFF2-40B4-BE49-F238E27FC236}">
                <a16:creationId xmlns:a16="http://schemas.microsoft.com/office/drawing/2014/main" id="{AF5BD6AD-2283-A542-A00E-4158C1E7FA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45320" y="4671878"/>
            <a:ext cx="411480" cy="411480"/>
          </a:xfrm>
          <a:prstGeom prst="rect">
            <a:avLst/>
          </a:prstGeom>
        </p:spPr>
      </p:pic>
      <p:pic>
        <p:nvPicPr>
          <p:cNvPr id="6" name="Graphic 5" descr="Bar graph with upward trend with solid fill">
            <a:extLst>
              <a:ext uri="{FF2B5EF4-FFF2-40B4-BE49-F238E27FC236}">
                <a16:creationId xmlns:a16="http://schemas.microsoft.com/office/drawing/2014/main" id="{1E5FA537-18E2-4C8A-9F5F-06EDEB75F30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8200" y="5557228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8D6D43-3C9D-4F7E-8D6F-140344E81226}"/>
              </a:ext>
            </a:extLst>
          </p:cNvPr>
          <p:cNvSpPr txBox="1"/>
          <p:nvPr/>
        </p:nvSpPr>
        <p:spPr>
          <a:xfrm flipH="1">
            <a:off x="1849372" y="5699245"/>
            <a:ext cx="3452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Payback period:</a:t>
            </a:r>
          </a:p>
          <a:p>
            <a:r>
              <a:rPr lang="en-US" b="1" dirty="0"/>
              <a:t>3 years and 3 months</a:t>
            </a:r>
          </a:p>
        </p:txBody>
      </p:sp>
      <p:pic>
        <p:nvPicPr>
          <p:cNvPr id="19" name="Graphic 18" descr="Badge 1 with solid fill">
            <a:extLst>
              <a:ext uri="{FF2B5EF4-FFF2-40B4-BE49-F238E27FC236}">
                <a16:creationId xmlns:a16="http://schemas.microsoft.com/office/drawing/2014/main" id="{E9B81D53-F470-4FBA-802E-B4533B644CE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60580" y="2226088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D997486-CA4F-4A2E-81E9-861FE442FA40}"/>
              </a:ext>
            </a:extLst>
          </p:cNvPr>
          <p:cNvSpPr txBox="1"/>
          <p:nvPr/>
        </p:nvSpPr>
        <p:spPr>
          <a:xfrm>
            <a:off x="1849372" y="2494157"/>
            <a:ext cx="338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option: </a:t>
            </a:r>
            <a:r>
              <a:rPr lang="en-US" b="1" dirty="0"/>
              <a:t>Chiang Rai</a:t>
            </a:r>
          </a:p>
        </p:txBody>
      </p:sp>
    </p:spTree>
    <p:extLst>
      <p:ext uri="{BB962C8B-B14F-4D97-AF65-F5344CB8AC3E}">
        <p14:creationId xmlns:p14="http://schemas.microsoft.com/office/powerpoint/2010/main" val="2745224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25C9E-8822-4E39-B440-2A3217C0C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19" y="365125"/>
            <a:ext cx="10857392" cy="1325563"/>
          </a:xfrm>
        </p:spPr>
        <p:txBody>
          <a:bodyPr/>
          <a:lstStyle/>
          <a:p>
            <a:pPr algn="ctr"/>
            <a:r>
              <a:rPr lang="en-US" dirty="0"/>
              <a:t>Why didn’t we choose any of the other locations?</a:t>
            </a:r>
          </a:p>
        </p:txBody>
      </p:sp>
      <p:pic>
        <p:nvPicPr>
          <p:cNvPr id="4" name="Content Placeholder 3" descr="Bar graph with upward trend with solid fill">
            <a:extLst>
              <a:ext uri="{FF2B5EF4-FFF2-40B4-BE49-F238E27FC236}">
                <a16:creationId xmlns:a16="http://schemas.microsoft.com/office/drawing/2014/main" id="{AE87626B-AC4C-4796-A1D7-2BB371B04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255" y="4023399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DCA967-A4EA-4218-B8EB-4772CE8A3391}"/>
              </a:ext>
            </a:extLst>
          </p:cNvPr>
          <p:cNvSpPr txBox="1"/>
          <p:nvPr/>
        </p:nvSpPr>
        <p:spPr>
          <a:xfrm>
            <a:off x="2121763" y="3055403"/>
            <a:ext cx="4279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Less profitable </a:t>
            </a:r>
          </a:p>
        </p:txBody>
      </p:sp>
      <p:pic>
        <p:nvPicPr>
          <p:cNvPr id="8" name="Graphic 7" descr="Dollar with solid fill">
            <a:extLst>
              <a:ext uri="{FF2B5EF4-FFF2-40B4-BE49-F238E27FC236}">
                <a16:creationId xmlns:a16="http://schemas.microsoft.com/office/drawing/2014/main" id="{0FEE4D37-6612-4346-8E7B-670982909A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6255" y="2782869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DB5F6B-F086-4D08-9C50-D76EBD5232F9}"/>
              </a:ext>
            </a:extLst>
          </p:cNvPr>
          <p:cNvSpPr txBox="1"/>
          <p:nvPr/>
        </p:nvSpPr>
        <p:spPr>
          <a:xfrm>
            <a:off x="2121763" y="4291468"/>
            <a:ext cx="4172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Longer Payback period</a:t>
            </a:r>
          </a:p>
          <a:p>
            <a:endParaRPr lang="en-US" b="1" dirty="0"/>
          </a:p>
        </p:txBody>
      </p:sp>
      <p:pic>
        <p:nvPicPr>
          <p:cNvPr id="11" name="Graphic 10" descr="Downward trend graph with solid fill">
            <a:extLst>
              <a:ext uri="{FF2B5EF4-FFF2-40B4-BE49-F238E27FC236}">
                <a16:creationId xmlns:a16="http://schemas.microsoft.com/office/drawing/2014/main" id="{1146288F-236E-41D4-9FC1-F8918CBE92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6255" y="5263929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5A6A63-A568-4166-9280-D3174B21033A}"/>
              </a:ext>
            </a:extLst>
          </p:cNvPr>
          <p:cNvSpPr txBox="1"/>
          <p:nvPr/>
        </p:nvSpPr>
        <p:spPr>
          <a:xfrm>
            <a:off x="2121763" y="5536463"/>
            <a:ext cx="368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Less Sales</a:t>
            </a:r>
          </a:p>
        </p:txBody>
      </p:sp>
      <p:pic>
        <p:nvPicPr>
          <p:cNvPr id="5" name="Graphic 4" descr="Badge with solid fill">
            <a:extLst>
              <a:ext uri="{FF2B5EF4-FFF2-40B4-BE49-F238E27FC236}">
                <a16:creationId xmlns:a16="http://schemas.microsoft.com/office/drawing/2014/main" id="{482E2FF3-D29D-4A63-8942-94FAD33BA7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12923" y="1702847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B99E92-6089-4D37-9968-6468A8AE9624}"/>
              </a:ext>
            </a:extLst>
          </p:cNvPr>
          <p:cNvSpPr txBox="1"/>
          <p:nvPr/>
        </p:nvSpPr>
        <p:spPr>
          <a:xfrm>
            <a:off x="8248833" y="1702847"/>
            <a:ext cx="3301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 Best Option</a:t>
            </a:r>
          </a:p>
          <a:p>
            <a:r>
              <a:rPr lang="en-US" b="1" dirty="0"/>
              <a:t>Factory in Nong Khai: </a:t>
            </a:r>
          </a:p>
          <a:p>
            <a:r>
              <a:rPr lang="en-US" b="1" dirty="0"/>
              <a:t>North Central-&gt; YRD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A576ED-392B-4833-8091-02601DCB0188}"/>
              </a:ext>
            </a:extLst>
          </p:cNvPr>
          <p:cNvSpPr txBox="1"/>
          <p:nvPr/>
        </p:nvSpPr>
        <p:spPr>
          <a:xfrm>
            <a:off x="8248833" y="2914857"/>
            <a:ext cx="3176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-2% profitable </a:t>
            </a:r>
          </a:p>
          <a:p>
            <a:r>
              <a:rPr lang="en-US" dirty="0"/>
              <a:t>than Chiang Rai </a:t>
            </a:r>
          </a:p>
        </p:txBody>
      </p:sp>
      <p:pic>
        <p:nvPicPr>
          <p:cNvPr id="14" name="Graphic 13" descr="Dollar with solid fill">
            <a:extLst>
              <a:ext uri="{FF2B5EF4-FFF2-40B4-BE49-F238E27FC236}">
                <a16:creationId xmlns:a16="http://schemas.microsoft.com/office/drawing/2014/main" id="{23FB2635-8250-4420-AB27-83E5E45812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12923" y="2780823"/>
            <a:ext cx="914400" cy="914400"/>
          </a:xfrm>
          <a:prstGeom prst="rect">
            <a:avLst/>
          </a:prstGeom>
        </p:spPr>
      </p:pic>
      <p:pic>
        <p:nvPicPr>
          <p:cNvPr id="15" name="Content Placeholder 3" descr="Bar graph with upward trend with solid fill">
            <a:extLst>
              <a:ext uri="{FF2B5EF4-FFF2-40B4-BE49-F238E27FC236}">
                <a16:creationId xmlns:a16="http://schemas.microsoft.com/office/drawing/2014/main" id="{5A27DC1E-29A4-490F-AC5F-B2E09A737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2923" y="4022376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299C248-BDA5-4506-AF9C-F498C326C68F}"/>
              </a:ext>
            </a:extLst>
          </p:cNvPr>
          <p:cNvSpPr txBox="1"/>
          <p:nvPr/>
        </p:nvSpPr>
        <p:spPr>
          <a:xfrm>
            <a:off x="8248833" y="4198020"/>
            <a:ext cx="2858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Same Payback time </a:t>
            </a:r>
          </a:p>
          <a:p>
            <a:r>
              <a:rPr lang="en-US" dirty="0"/>
              <a:t>as Chiang Rai</a:t>
            </a:r>
          </a:p>
        </p:txBody>
      </p:sp>
      <p:pic>
        <p:nvPicPr>
          <p:cNvPr id="19" name="Graphic 18" descr="Upward trend with solid fill">
            <a:extLst>
              <a:ext uri="{FF2B5EF4-FFF2-40B4-BE49-F238E27FC236}">
                <a16:creationId xmlns:a16="http://schemas.microsoft.com/office/drawing/2014/main" id="{1EABAE1E-4A28-4CB9-86F1-F0DB8DA674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12923" y="5263929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5326362-71CE-4A60-A65F-8E88B9ED267B}"/>
              </a:ext>
            </a:extLst>
          </p:cNvPr>
          <p:cNvSpPr txBox="1"/>
          <p:nvPr/>
        </p:nvSpPr>
        <p:spPr>
          <a:xfrm>
            <a:off x="8248833" y="5397963"/>
            <a:ext cx="3301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+2% sales </a:t>
            </a:r>
          </a:p>
          <a:p>
            <a:r>
              <a:rPr lang="en-US" dirty="0"/>
              <a:t>compared to Chiang Rai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5E49BE-AFAB-45F4-A48D-33C4C5DC0B49}"/>
              </a:ext>
            </a:extLst>
          </p:cNvPr>
          <p:cNvSpPr txBox="1"/>
          <p:nvPr/>
        </p:nvSpPr>
        <p:spPr>
          <a:xfrm>
            <a:off x="870012" y="1837206"/>
            <a:ext cx="4934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other locations (except for Nong Khai) they </a:t>
            </a:r>
            <a:r>
              <a:rPr lang="en-US" b="1" dirty="0"/>
              <a:t>perform far worse on these Indexes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0492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64D1C-C74F-4061-A96A-8232817F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83096E7-9EEC-46B1-B07F-317C3071AF6C}"/>
              </a:ext>
            </a:extLst>
          </p:cNvPr>
          <p:cNvSpPr txBox="1">
            <a:spLocks/>
          </p:cNvSpPr>
          <p:nvPr/>
        </p:nvSpPr>
        <p:spPr>
          <a:xfrm>
            <a:off x="838200" y="9322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CC9900"/>
                </a:solidFill>
              </a:rPr>
              <a:t>Objective Value (1/2)</a:t>
            </a:r>
            <a:r>
              <a:rPr lang="en-US" dirty="0">
                <a:solidFill>
                  <a:srgbClr val="CC9900"/>
                </a:solidFill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AA9D93-4E62-4C6F-ABE2-30978235E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046" y="2081382"/>
            <a:ext cx="9254950" cy="424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152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1471</TotalTime>
  <Words>691</Words>
  <Application>Microsoft Office PowerPoint</Application>
  <PresentationFormat>Widescreen</PresentationFormat>
  <Paragraphs>111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Univers for KPMG</vt:lpstr>
      <vt:lpstr>Office Theme</vt:lpstr>
      <vt:lpstr>Cornology Case Study  Optimization for Market Entry  Prof. Omar Romero – Hernandez Prof. Chase Kusterer </vt:lpstr>
      <vt:lpstr>Cornology </vt:lpstr>
      <vt:lpstr>Cornology</vt:lpstr>
      <vt:lpstr>Cornology</vt:lpstr>
      <vt:lpstr>Cornology</vt:lpstr>
      <vt:lpstr>Cornology</vt:lpstr>
      <vt:lpstr>Cornology</vt:lpstr>
      <vt:lpstr>Why didn’t we choose any of the other locations?</vt:lpstr>
      <vt:lpstr>Appendix</vt:lpstr>
      <vt:lpstr>Appendix</vt:lpstr>
      <vt:lpstr>Appendix</vt:lpstr>
      <vt:lpstr>Appendix</vt:lpstr>
      <vt:lpstr>Appendix</vt:lpstr>
      <vt:lpstr>Appendix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Cornology Case Study  Optimization for Market Entry  Prof. Omar Romero – Hernandez Prof. Chase Kusterer</dc:title>
  <dc:creator>Mafalda Lança de Morais</dc:creator>
  <cp:lastModifiedBy>paolo musone</cp:lastModifiedBy>
  <cp:revision>10</cp:revision>
  <dcterms:created xsi:type="dcterms:W3CDTF">2022-02-22T23:28:23Z</dcterms:created>
  <dcterms:modified xsi:type="dcterms:W3CDTF">2022-02-23T22:03:51Z</dcterms:modified>
</cp:coreProperties>
</file>