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6" r:id="rId4"/>
    <p:sldId id="260" r:id="rId5"/>
    <p:sldId id="262" r:id="rId6"/>
    <p:sldId id="265" r:id="rId7"/>
    <p:sldId id="259" r:id="rId8"/>
    <p:sldId id="266" r:id="rId9"/>
    <p:sldId id="267" r:id="rId10"/>
    <p:sldId id="268" r:id="rId11"/>
    <p:sldId id="261" r:id="rId12"/>
    <p:sldId id="263"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4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2800" b="1" dirty="0"/>
              <a:t>A Blockchain-Based Secure De-centralized</a:t>
            </a:r>
            <a:br>
              <a:rPr lang="en-US" sz="2800" b="1" dirty="0"/>
            </a:br>
            <a:r>
              <a:rPr lang="en-US" sz="2800" b="1" dirty="0"/>
              <a:t> Storage System</a:t>
            </a:r>
            <a:endParaRPr lang="en-US" sz="2800" b="1" dirty="0">
              <a:latin typeface="Bookman Old Style" panose="02050604050505020204" pitchFamily="18" charset="0"/>
            </a:endParaRPr>
          </a:p>
        </p:txBody>
      </p:sp>
      <p:sp>
        <p:nvSpPr>
          <p:cNvPr id="3" name="TextBox 2"/>
          <p:cNvSpPr txBox="1"/>
          <p:nvPr/>
        </p:nvSpPr>
        <p:spPr>
          <a:xfrm>
            <a:off x="267766" y="3265616"/>
            <a:ext cx="3716935"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G.SHIVA SAI BALAJI(21EG505826)</a:t>
            </a:r>
          </a:p>
          <a:p>
            <a:pPr marL="342900" indent="-342900">
              <a:buFont typeface="+mj-lt"/>
              <a:buAutoNum type="arabicPeriod"/>
            </a:pPr>
            <a:r>
              <a:rPr lang="en-US" dirty="0">
                <a:latin typeface="Bookman Old Style" panose="02050604050505020204" pitchFamily="18" charset="0"/>
              </a:rPr>
              <a:t>K.RAHUL(21EG505835)</a:t>
            </a:r>
          </a:p>
          <a:p>
            <a:pPr marL="342900" indent="-342900">
              <a:buFont typeface="+mj-lt"/>
              <a:buAutoNum type="arabicPeriod"/>
            </a:pPr>
            <a:r>
              <a:rPr lang="en-US" dirty="0">
                <a:latin typeface="Bookman Old Style" panose="02050604050505020204" pitchFamily="18" charset="0"/>
              </a:rPr>
              <a:t>K.SREE NAILU(21EG505842)</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Dr. P. Ravinder Rao</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r>
              <a:rPr lang="en-US" dirty="0"/>
              <a:t>26/03/2024</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89974" y="102336"/>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FBFD5EF9-1E73-CE70-96DA-E6AD752B58B3}"/>
              </a:ext>
            </a:extLst>
          </p:cNvPr>
          <p:cNvPicPr>
            <a:picLocks noChangeAspect="1"/>
          </p:cNvPicPr>
          <p:nvPr/>
        </p:nvPicPr>
        <p:blipFill>
          <a:blip r:embed="rId3"/>
          <a:stretch>
            <a:fillRect/>
          </a:stretch>
        </p:blipFill>
        <p:spPr>
          <a:xfrm>
            <a:off x="784499" y="729657"/>
            <a:ext cx="7575002" cy="4012384"/>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35832" y="237405"/>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r>
              <a:rPr lang="en-US" dirty="0"/>
              <a:t>26/03/2024</a:t>
            </a:r>
          </a:p>
        </p:txBody>
      </p:sp>
      <p:sp>
        <p:nvSpPr>
          <p:cNvPr id="7" name="Footer Placeholder 6"/>
          <p:cNvSpPr>
            <a:spLocks noGrp="1"/>
          </p:cNvSpPr>
          <p:nvPr>
            <p:ph type="ftr" idx="11"/>
          </p:nvPr>
        </p:nvSpPr>
        <p:spPr/>
        <p:txBody>
          <a:bodyPr/>
          <a:lstStyle/>
          <a:p>
            <a:r>
              <a:rPr lang="en-US"/>
              <a:t>Department of Computer Science and Engineering</a:t>
            </a:r>
          </a:p>
        </p:txBody>
      </p:sp>
      <p:sp>
        <p:nvSpPr>
          <p:cNvPr id="4" name="TextBox 3">
            <a:extLst>
              <a:ext uri="{FF2B5EF4-FFF2-40B4-BE49-F238E27FC236}">
                <a16:creationId xmlns:a16="http://schemas.microsoft.com/office/drawing/2014/main" id="{F20BC971-3EA0-4203-39F2-D31C60F55AC0}"/>
              </a:ext>
            </a:extLst>
          </p:cNvPr>
          <p:cNvSpPr txBox="1"/>
          <p:nvPr/>
        </p:nvSpPr>
        <p:spPr>
          <a:xfrm>
            <a:off x="678657" y="1193006"/>
            <a:ext cx="8008144" cy="2031325"/>
          </a:xfrm>
          <a:prstGeom prst="rect">
            <a:avLst/>
          </a:prstGeom>
          <a:noFill/>
        </p:spPr>
        <p:txBody>
          <a:bodyPr wrap="square">
            <a:spAutoFit/>
          </a:bodyPr>
          <a:lstStyle/>
          <a:p>
            <a:r>
              <a:rPr lang="en-US" b="0" i="0" dirty="0">
                <a:solidFill>
                  <a:srgbClr val="0D0D0D"/>
                </a:solidFill>
                <a:effectLst/>
                <a:latin typeface="Söhne"/>
              </a:rPr>
              <a:t>The findings reveal that a blockchain-based decentralized storage system offers a solution to the prevalent challenges in data sharing. By eliminating centralized servers, users gain control over their data, enhancing ownership and privacy. </a:t>
            </a:r>
          </a:p>
          <a:p>
            <a:endParaRPr lang="en-US" dirty="0">
              <a:solidFill>
                <a:srgbClr val="0D0D0D"/>
              </a:solidFill>
              <a:latin typeface="Söhne"/>
            </a:endParaRPr>
          </a:p>
          <a:p>
            <a:r>
              <a:rPr lang="en-US" b="0" i="0" dirty="0">
                <a:solidFill>
                  <a:srgbClr val="0D0D0D"/>
                </a:solidFill>
                <a:effectLst/>
                <a:latin typeface="Söhne"/>
              </a:rPr>
              <a:t>Blockchain's cryptographic techniques ensure security through encryption and immutable record-keeping, mitigating risks associated with unauthorized access and data breaches. </a:t>
            </a:r>
          </a:p>
          <a:p>
            <a:endParaRPr lang="en-US" b="0" i="0" dirty="0">
              <a:solidFill>
                <a:srgbClr val="0D0D0D"/>
              </a:solidFill>
              <a:effectLst/>
              <a:latin typeface="Söhne"/>
            </a:endParaRPr>
          </a:p>
          <a:p>
            <a:r>
              <a:rPr lang="en-US" b="0" i="0" dirty="0">
                <a:solidFill>
                  <a:srgbClr val="0D0D0D"/>
                </a:solidFill>
                <a:effectLst/>
                <a:latin typeface="Söhne"/>
              </a:rPr>
              <a:t>Moreover, the removal of intermediaries reduces dependency on third-party entities, minimizing the likelihood of data misuse. </a:t>
            </a:r>
            <a:endParaRPr lang="en-IN" dirty="0"/>
          </a:p>
        </p:txBody>
      </p:sp>
    </p:spTree>
    <p:extLst>
      <p:ext uri="{BB962C8B-B14F-4D97-AF65-F5344CB8AC3E}">
        <p14:creationId xmlns:p14="http://schemas.microsoft.com/office/powerpoint/2010/main" val="7473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52852" y="1038287"/>
            <a:ext cx="7791073" cy="2462213"/>
          </a:xfrm>
          <a:prstGeom prst="rect">
            <a:avLst/>
          </a:prstGeom>
          <a:noFill/>
        </p:spPr>
        <p:txBody>
          <a:bodyPr wrap="square" rtlCol="0">
            <a:spAutoFit/>
          </a:bodyPr>
          <a:lstStyle/>
          <a:p>
            <a:r>
              <a:rPr lang="en-US" dirty="0"/>
              <a:t>1.What are parameters improved by your method?</a:t>
            </a:r>
          </a:p>
          <a:p>
            <a:r>
              <a:rPr lang="en-US" dirty="0"/>
              <a:t>	Parameters improved by implementing blockchain includes reliability, speed, trust, transparency and security. This method eliminates the middlemen, reduces paper work and ensures integrity and accessibility in the process.</a:t>
            </a:r>
          </a:p>
          <a:p>
            <a:endParaRPr lang="en-US" dirty="0"/>
          </a:p>
          <a:p>
            <a:r>
              <a:rPr lang="en-US" dirty="0"/>
              <a:t>	</a:t>
            </a:r>
          </a:p>
          <a:p>
            <a:r>
              <a:rPr lang="en-US" dirty="0"/>
              <a:t>2.Why your parameter values improved?</a:t>
            </a:r>
          </a:p>
          <a:p>
            <a:r>
              <a:rPr lang="en-US" dirty="0"/>
              <a:t>	These parameter values are improved because blockchain eliminates the need for intermediaries, streamlines the verification process and enhances the accessibility. By leveraging cryptographic methods and consensus algorithms, blockchain ensures trust, transparency, and security and more efficient.</a:t>
            </a: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3631763"/>
          </a:xfrm>
          <a:prstGeom prst="rect">
            <a:avLst/>
          </a:prstGeom>
          <a:noFill/>
        </p:spPr>
        <p:txBody>
          <a:bodyPr wrap="square" rtlCol="0">
            <a:spAutoFit/>
          </a:bodyPr>
          <a:lstStyle/>
          <a:p>
            <a:r>
              <a:rPr lang="en-US" sz="1200" b="1" dirty="0">
                <a:latin typeface="Bookman Old Style" panose="02050604050505020204" pitchFamily="18" charset="0"/>
              </a:rPr>
              <a:t>What it is:</a:t>
            </a:r>
          </a:p>
          <a:p>
            <a:r>
              <a:rPr lang="en-US" sz="1200" b="0" i="0" dirty="0">
                <a:solidFill>
                  <a:srgbClr val="0D0D0D"/>
                </a:solidFill>
                <a:effectLst/>
                <a:latin typeface="Söhne"/>
              </a:rPr>
              <a:t>It describes a blockchain-based security sharing scheme for personal data named BSSPD (Blockchain-Based Security Sharing Scheme for Personal Data). It addresses the challenge of maintaining data ownership, security, and privacy in the context of data sharing within the AI-driven era. BSSPD integrates blockchain technology, ciphertext-policy attribute-based encryption (CP-ABE), and the Inter-Planetary File System (IPFS) to create a decentralized and user-centric approach to data sharing and access control.</a:t>
            </a:r>
            <a:endParaRPr lang="en-US" sz="1200" dirty="0">
              <a:latin typeface="Bookman Old Style" panose="02050604050505020204" pitchFamily="18" charset="0"/>
            </a:endParaRPr>
          </a:p>
          <a:p>
            <a:endParaRPr lang="en-US" sz="1200" dirty="0">
              <a:latin typeface="Bookman Old Style" panose="02050604050505020204" pitchFamily="18" charset="0"/>
            </a:endParaRPr>
          </a:p>
          <a:p>
            <a:r>
              <a:rPr lang="en-US" sz="1200" b="1" dirty="0">
                <a:latin typeface="Bookman Old Style" panose="02050604050505020204" pitchFamily="18" charset="0"/>
              </a:rPr>
              <a:t>What is needed:</a:t>
            </a:r>
          </a:p>
          <a:p>
            <a:pPr algn="l">
              <a:buFont typeface="+mj-lt"/>
              <a:buAutoNum type="arabicPeriod"/>
            </a:pPr>
            <a:r>
              <a:rPr lang="en-US" sz="1200" i="0" dirty="0">
                <a:solidFill>
                  <a:srgbClr val="0D0D0D"/>
                </a:solidFill>
                <a:effectLst/>
                <a:latin typeface="Söhne"/>
              </a:rPr>
              <a:t>Blockchain Technology</a:t>
            </a:r>
            <a:endParaRPr lang="en-US" sz="1200" dirty="0">
              <a:solidFill>
                <a:srgbClr val="0D0D0D"/>
              </a:solidFill>
              <a:latin typeface="Söhne"/>
            </a:endParaRPr>
          </a:p>
          <a:p>
            <a:pPr algn="l">
              <a:buFont typeface="+mj-lt"/>
              <a:buAutoNum type="arabicPeriod"/>
            </a:pPr>
            <a:r>
              <a:rPr lang="en-US" sz="1200" i="0" dirty="0">
                <a:solidFill>
                  <a:srgbClr val="0D0D0D"/>
                </a:solidFill>
                <a:effectLst/>
                <a:latin typeface="Söhne"/>
              </a:rPr>
              <a:t>Ciphertext-Policy Attribute-Based Encryption (CP-ABE)</a:t>
            </a:r>
            <a:endParaRPr lang="en-US" sz="1200" dirty="0">
              <a:solidFill>
                <a:srgbClr val="0D0D0D"/>
              </a:solidFill>
              <a:latin typeface="Söhne"/>
            </a:endParaRPr>
          </a:p>
          <a:p>
            <a:pPr algn="l">
              <a:buFont typeface="+mj-lt"/>
              <a:buAutoNum type="arabicPeriod"/>
            </a:pPr>
            <a:r>
              <a:rPr lang="en-US" sz="1200" i="0" dirty="0">
                <a:solidFill>
                  <a:srgbClr val="0D0D0D"/>
                </a:solidFill>
                <a:effectLst/>
                <a:latin typeface="Söhne"/>
              </a:rPr>
              <a:t>Inter-Planetary File System (IPFS)</a:t>
            </a:r>
          </a:p>
          <a:p>
            <a:pPr algn="l"/>
            <a:endParaRPr lang="en-US" sz="1200" dirty="0">
              <a:latin typeface="Bookman Old Style" panose="02050604050505020204" pitchFamily="18" charset="0"/>
            </a:endParaRPr>
          </a:p>
          <a:p>
            <a:r>
              <a:rPr lang="en-US" sz="1200" b="1" dirty="0">
                <a:latin typeface="Bookman Old Style" panose="02050604050505020204" pitchFamily="18" charset="0"/>
              </a:rPr>
              <a:t>What are applications:</a:t>
            </a:r>
          </a:p>
          <a:p>
            <a:r>
              <a:rPr lang="en-IN" sz="1200" i="0" dirty="0">
                <a:solidFill>
                  <a:srgbClr val="0D0D0D"/>
                </a:solidFill>
                <a:effectLst/>
                <a:latin typeface="Söhne"/>
              </a:rPr>
              <a:t>Personal Data Sharing</a:t>
            </a:r>
            <a:endParaRPr lang="en-US" sz="1200" i="0" dirty="0">
              <a:solidFill>
                <a:srgbClr val="0D0D0D"/>
              </a:solidFill>
              <a:effectLst/>
              <a:latin typeface="Bookman Old Style" panose="02050604050505020204" pitchFamily="18" charset="0"/>
            </a:endParaRPr>
          </a:p>
          <a:p>
            <a:r>
              <a:rPr lang="en-IN" sz="1200" i="0" dirty="0">
                <a:solidFill>
                  <a:srgbClr val="0D0D0D"/>
                </a:solidFill>
                <a:effectLst/>
                <a:latin typeface="Söhne"/>
              </a:rPr>
              <a:t>Healthcare Data Management</a:t>
            </a:r>
            <a:endParaRPr lang="en-IN" sz="1200" dirty="0">
              <a:solidFill>
                <a:srgbClr val="0D0D0D"/>
              </a:solidFill>
              <a:latin typeface="Söhne"/>
            </a:endParaRPr>
          </a:p>
          <a:p>
            <a:r>
              <a:rPr lang="en-IN" sz="1200" dirty="0">
                <a:solidFill>
                  <a:srgbClr val="0D0D0D"/>
                </a:solidFill>
                <a:latin typeface="Söhne"/>
              </a:rPr>
              <a:t>Education purpose</a:t>
            </a:r>
          </a:p>
          <a:p>
            <a:r>
              <a:rPr lang="en-IN" sz="1200" i="0" dirty="0">
                <a:solidFill>
                  <a:srgbClr val="0D0D0D"/>
                </a:solidFill>
                <a:effectLst/>
                <a:latin typeface="Söhne"/>
              </a:rPr>
              <a:t>Research Collaboration</a:t>
            </a:r>
            <a:endParaRPr lang="en-US" sz="1200"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290083" y="1325414"/>
            <a:ext cx="6655982" cy="2246769"/>
          </a:xfrm>
          <a:prstGeom prst="rect">
            <a:avLst/>
          </a:prstGeom>
          <a:noFill/>
        </p:spPr>
        <p:txBody>
          <a:bodyPr wrap="square" rtlCol="0">
            <a:spAutoFit/>
          </a:bodyPr>
          <a:lstStyle/>
          <a:p>
            <a:pPr algn="l"/>
            <a:r>
              <a:rPr lang="en-US" b="1" i="0" dirty="0">
                <a:solidFill>
                  <a:srgbClr val="0D0D0D"/>
                </a:solidFill>
                <a:effectLst/>
                <a:latin typeface="Söhne"/>
              </a:rPr>
              <a:t>Problem Statement:</a:t>
            </a:r>
          </a:p>
          <a:p>
            <a:pPr algn="l"/>
            <a:r>
              <a:rPr lang="en-US" b="0" i="0" dirty="0">
                <a:solidFill>
                  <a:srgbClr val="0D0D0D"/>
                </a:solidFill>
                <a:effectLst/>
                <a:latin typeface="Söhne"/>
              </a:rPr>
              <a:t>In the current data-sharing landscape, where privacy protection and open sharing are paramount, traditional approaches rely heavily on centralized cloud servers, leading to concerns regarding data ownership, security, and privacy. Despite advancements in encryption and access control technologies, these solutions still depend on the credibility of third-party Cloud Service Providers (CSPs), leaving users vulnerable to potential privacy breaches and data misuse. There is a critical need for a decentralized and user-centric data-sharing management platform that empowers individuals to retain ownership and control over their data while ensuring security and privacy.</a:t>
            </a:r>
          </a:p>
          <a:p>
            <a:endParaRPr lang="en-US" dirty="0">
              <a:latin typeface="Bookman Old Style" panose="02050604050505020204" pitchFamily="18" charset="0"/>
            </a:endParaRPr>
          </a:p>
        </p:txBody>
      </p:sp>
      <p:sp>
        <p:nvSpPr>
          <p:cNvPr id="9" name="Date Placeholder 8"/>
          <p:cNvSpPr>
            <a:spLocks noGrp="1"/>
          </p:cNvSpPr>
          <p:nvPr>
            <p:ph type="dt" idx="10"/>
          </p:nvPr>
        </p:nvSpPr>
        <p:spPr/>
        <p:txBody>
          <a:bodyPr/>
          <a:lstStyle/>
          <a:p>
            <a:r>
              <a:rPr lang="en-US" dirty="0"/>
              <a:t>26/03/2024</a:t>
            </a: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41291" y="27390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86D2443E-5A76-4006-9BBA-E83D8C23A88F}"/>
              </a:ext>
            </a:extLst>
          </p:cNvPr>
          <p:cNvSpPr txBox="1"/>
          <p:nvPr/>
        </p:nvSpPr>
        <p:spPr>
          <a:xfrm>
            <a:off x="817755" y="1092211"/>
            <a:ext cx="7344937" cy="224676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this we use Block Store Protocol. </a:t>
            </a:r>
            <a:r>
              <a:rPr lang="en-US" dirty="0" err="1">
                <a:latin typeface="Times New Roman" panose="02020603050405020304" pitchFamily="18" charset="0"/>
                <a:cs typeface="Times New Roman" panose="02020603050405020304" pitchFamily="18" charset="0"/>
              </a:rPr>
              <a:t>BlockStore</a:t>
            </a:r>
            <a:r>
              <a:rPr lang="en-US" dirty="0">
                <a:latin typeface="Times New Roman" panose="02020603050405020304" pitchFamily="18" charset="0"/>
                <a:cs typeface="Times New Roman" panose="02020603050405020304" pitchFamily="18" charset="0"/>
              </a:rPr>
              <a:t> makes use of a special structure called Space Wallet SW. The space wallet keeps track of storage space available to renters in </a:t>
            </a:r>
            <a:r>
              <a:rPr lang="en-US" dirty="0" err="1">
                <a:latin typeface="Times New Roman" panose="02020603050405020304" pitchFamily="18" charset="0"/>
                <a:cs typeface="Times New Roman" panose="02020603050405020304" pitchFamily="18" charset="0"/>
              </a:rPr>
              <a:t>BlockStore</a:t>
            </a:r>
            <a:r>
              <a:rPr lang="en-US" dirty="0">
                <a:latin typeface="Times New Roman" panose="02020603050405020304" pitchFamily="18" charset="0"/>
                <a:cs typeface="Times New Roman" panose="02020603050405020304" pitchFamily="18" charset="0"/>
              </a:rPr>
              <a:t>. A consensus algorithm helps in maintaining a consistent blockchain across the peers. We show that Block Store can be built using known cryptographic primitives like proofs of retrievability, proofs of space, signature schemes, and resource allocation algorithms.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parameters improved in this project are: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Storage Efficiency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Consistency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privacy</a:t>
            </a: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04842" y="198702"/>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801384" y="1345915"/>
            <a:ext cx="7547162" cy="2031325"/>
          </a:xfrm>
          <a:prstGeom prst="rect">
            <a:avLst/>
          </a:prstGeom>
          <a:noFill/>
        </p:spPr>
        <p:txBody>
          <a:bodyPr wrap="square" rtlCol="0">
            <a:spAutoFit/>
          </a:bodyPr>
          <a:lstStyle/>
          <a:p>
            <a:r>
              <a:rPr lang="en-US" dirty="0"/>
              <a:t>Illustration :</a:t>
            </a:r>
          </a:p>
          <a:p>
            <a:endParaRPr lang="en-US" dirty="0"/>
          </a:p>
          <a:p>
            <a:r>
              <a:rPr lang="en-IN" dirty="0">
                <a:latin typeface="Times New Roman" panose="02020603050405020304" pitchFamily="18" charset="0"/>
                <a:cs typeface="Times New Roman" panose="02020603050405020304" pitchFamily="18" charset="0"/>
              </a:rPr>
              <a:t>The proposed method introduces a revolutionary Blockchain-Based Secure Decentralized Storage System. Utilizing smart contracts, it ensures transparent and secure data transactions. A peer-to-peer network of nodes distributes data, enhancing redundancy and fault tolerance. End-to-end encryption guarantees user privacy and data security. A token economy incentivizes node participation, creating a self-sustaining ecosystem. Through a secure consensus mechanism, the system validates and records transactions on an immutable blockchain, ensuring tamper resistance.</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33507" y="361600"/>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367AB54C-81A4-5156-AE01-13D96AD95B8B}"/>
              </a:ext>
            </a:extLst>
          </p:cNvPr>
          <p:cNvSpPr txBox="1"/>
          <p:nvPr/>
        </p:nvSpPr>
        <p:spPr>
          <a:xfrm>
            <a:off x="1256371" y="1442225"/>
            <a:ext cx="5601629"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RAM: 8 GB (minimum)</a:t>
            </a:r>
          </a:p>
          <a:p>
            <a:r>
              <a:rPr lang="en-US" dirty="0">
                <a:latin typeface="Times New Roman" panose="02020603050405020304" pitchFamily="18" charset="0"/>
                <a:cs typeface="Times New Roman" panose="02020603050405020304" pitchFamily="18" charset="0"/>
              </a:rPr>
              <a:t>Hard Disk: 20 GB </a:t>
            </a:r>
          </a:p>
          <a:p>
            <a:r>
              <a:rPr lang="en-IN" dirty="0">
                <a:latin typeface="Times New Roman" panose="02020603050405020304" pitchFamily="18" charset="0"/>
                <a:cs typeface="Times New Roman" panose="02020603050405020304" pitchFamily="18" charset="0"/>
              </a:rPr>
              <a:t>Operating System: Windows 8Professional</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Programming Language: python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78462" y="105447"/>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AutoShape 2">
            <a:extLst>
              <a:ext uri="{FF2B5EF4-FFF2-40B4-BE49-F238E27FC236}">
                <a16:creationId xmlns:a16="http://schemas.microsoft.com/office/drawing/2014/main" id="{4E7D0394-EDFD-D28B-21E2-C9FDEB1E149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0045790D-39BE-E175-C06D-41907F69AC53}"/>
              </a:ext>
            </a:extLst>
          </p:cNvPr>
          <p:cNvSpPr>
            <a:spLocks noChangeAspect="1" noChangeArrowheads="1"/>
          </p:cNvSpPr>
          <p:nvPr/>
        </p:nvSpPr>
        <p:spPr bwMode="auto">
          <a:xfrm>
            <a:off x="2772937" y="1427356"/>
            <a:ext cx="2103863" cy="14491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6B879F47-DBAF-696C-D707-9CDAA0B34A5B}"/>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CAFFD6C9-3373-A2BC-C7E1-1FA28B6A8B19}"/>
              </a:ext>
            </a:extLst>
          </p:cNvPr>
          <p:cNvPicPr>
            <a:picLocks noChangeAspect="1"/>
          </p:cNvPicPr>
          <p:nvPr/>
        </p:nvPicPr>
        <p:blipFill>
          <a:blip r:embed="rId3"/>
          <a:stretch>
            <a:fillRect/>
          </a:stretch>
        </p:blipFill>
        <p:spPr>
          <a:xfrm>
            <a:off x="978462" y="965974"/>
            <a:ext cx="7081590" cy="3516352"/>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12276" y="116298"/>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87F15085-CD14-7E2D-8693-1D3CD11F5AB8}"/>
              </a:ext>
            </a:extLst>
          </p:cNvPr>
          <p:cNvPicPr>
            <a:picLocks noChangeAspect="1"/>
          </p:cNvPicPr>
          <p:nvPr/>
        </p:nvPicPr>
        <p:blipFill>
          <a:blip r:embed="rId3"/>
          <a:stretch>
            <a:fillRect/>
          </a:stretch>
        </p:blipFill>
        <p:spPr>
          <a:xfrm>
            <a:off x="837683" y="945691"/>
            <a:ext cx="7048900" cy="3619500"/>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81818" y="25153"/>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512D0488-2E05-61A3-292A-E0C729D83B79}"/>
              </a:ext>
            </a:extLst>
          </p:cNvPr>
          <p:cNvPicPr>
            <a:picLocks noChangeAspect="1"/>
          </p:cNvPicPr>
          <p:nvPr/>
        </p:nvPicPr>
        <p:blipFill>
          <a:blip r:embed="rId3"/>
          <a:stretch>
            <a:fillRect/>
          </a:stretch>
        </p:blipFill>
        <p:spPr>
          <a:xfrm>
            <a:off x="643926" y="730725"/>
            <a:ext cx="7645148" cy="3933134"/>
          </a:xfrm>
          <a:prstGeom prst="rect">
            <a:avLst/>
          </a:prstGeom>
        </p:spPr>
      </p:pic>
    </p:spTree>
    <p:extLst>
      <p:ext uri="{BB962C8B-B14F-4D97-AF65-F5344CB8AC3E}">
        <p14:creationId xmlns:p14="http://schemas.microsoft.com/office/powerpoint/2010/main" val="280476067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2764</TotalTime>
  <Words>743</Words>
  <Application>Microsoft Office PowerPoint</Application>
  <PresentationFormat>On-screen Show (16:9)</PresentationFormat>
  <Paragraphs>94</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Noto Sans Symbols</vt:lpstr>
      <vt:lpstr>Times New Roman</vt:lpstr>
      <vt:lpstr>Bookman Old Style</vt:lpstr>
      <vt:lpstr>Wingdings</vt:lpstr>
      <vt:lpstr>Arial</vt:lpstr>
      <vt:lpstr>Trebuchet MS</vt:lpstr>
      <vt:lpstr>Söhne</vt:lpstr>
      <vt:lpstr>Calibri</vt:lpstr>
      <vt:lpstr>1_Office Theme</vt:lpstr>
      <vt:lpstr>A Blockchain-Based Secure De-centralized  Storage System</vt:lpstr>
      <vt:lpstr>Introduction</vt:lpstr>
      <vt:lpstr>Problem Statement</vt:lpstr>
      <vt:lpstr>Proposed Method</vt:lpstr>
      <vt:lpstr>Proposed Method</vt:lpstr>
      <vt:lpstr>Experiment Environment </vt:lpstr>
      <vt:lpstr>Experiment Screen shorts </vt:lpstr>
      <vt:lpstr>Experiment Results </vt:lpstr>
      <vt:lpstr>Experiment Results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Balaji Guddeti</cp:lastModifiedBy>
  <cp:revision>15</cp:revision>
  <dcterms:modified xsi:type="dcterms:W3CDTF">2024-03-25T17:27:48Z</dcterms:modified>
</cp:coreProperties>
</file>