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3" r:id="rId5"/>
    <p:sldId id="261"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868998"/>
            <a:ext cx="9144000" cy="2387600"/>
          </a:xfrm>
        </p:spPr>
        <p:txBody>
          <a:bodyPr>
            <a:noAutofit/>
          </a:bodyPr>
          <a:p>
            <a:r>
              <a:rPr lang="en-IN" altLang="en-US" sz="4400">
                <a:solidFill>
                  <a:srgbClr val="002060"/>
                </a:solidFill>
                <a:latin typeface="Noto Serif" panose="02020502060505020204" charset="0"/>
                <a:cs typeface="Noto Serif" panose="02020502060505020204" charset="0"/>
              </a:rPr>
              <a:t>Assignment-4</a:t>
            </a:r>
            <a:br>
              <a:rPr lang="en-IN" altLang="en-US" sz="4400">
                <a:solidFill>
                  <a:srgbClr val="002060"/>
                </a:solidFill>
                <a:latin typeface="Noto Serif" panose="02020502060505020204" charset="0"/>
                <a:cs typeface="Noto Serif" panose="02020502060505020204" charset="0"/>
              </a:rPr>
            </a:br>
            <a:r>
              <a:rPr lang="en-IN" altLang="en-US" sz="4400">
                <a:solidFill>
                  <a:srgbClr val="002060"/>
                </a:solidFill>
                <a:latin typeface="Noto Serif" panose="02020502060505020204" charset="0"/>
                <a:cs typeface="Noto Serif" panose="02020502060505020204" charset="0"/>
              </a:rPr>
              <a:t>CRE-1</a:t>
            </a:r>
            <a:br>
              <a:rPr lang="en-IN" altLang="en-US" sz="4400">
                <a:solidFill>
                  <a:srgbClr val="002060"/>
                </a:solidFill>
                <a:latin typeface="Noto Serif" panose="02020502060505020204" charset="0"/>
                <a:cs typeface="Noto Serif" panose="02020502060505020204" charset="0"/>
              </a:rPr>
            </a:br>
            <a:r>
              <a:rPr lang="en-IN" altLang="en-US" sz="4400">
                <a:solidFill>
                  <a:schemeClr val="tx1"/>
                </a:solidFill>
                <a:latin typeface="Noto Serif" panose="02020502060505020204" charset="0"/>
                <a:cs typeface="Noto Serif" panose="02020502060505020204" charset="0"/>
              </a:rPr>
              <a:t>Residence Time Distribution (RTD) in Series Reactors</a:t>
            </a:r>
            <a:endParaRPr lang="en-IN" altLang="en-US" sz="4400">
              <a:solidFill>
                <a:schemeClr val="tx1"/>
              </a:solidFill>
              <a:latin typeface="Noto Serif" panose="02020502060505020204" charset="0"/>
              <a:cs typeface="Noto Serif" panose="02020502060505020204" charset="0"/>
            </a:endParaRPr>
          </a:p>
        </p:txBody>
      </p:sp>
      <p:sp>
        <p:nvSpPr>
          <p:cNvPr id="3" name="Subtitle 2"/>
          <p:cNvSpPr>
            <a:spLocks noGrp="1"/>
          </p:cNvSpPr>
          <p:nvPr>
            <p:ph type="subTitle" idx="1"/>
          </p:nvPr>
        </p:nvSpPr>
        <p:spPr>
          <a:xfrm>
            <a:off x="1330325" y="3509963"/>
            <a:ext cx="9144000" cy="1655762"/>
          </a:xfrm>
        </p:spPr>
        <p:txBody>
          <a:bodyPr>
            <a:normAutofit fontScale="60000"/>
          </a:bodyPr>
          <a:p>
            <a:r>
              <a:rPr lang="en-IN" altLang="en-US" sz="3200">
                <a:solidFill>
                  <a:schemeClr val="tx1"/>
                </a:solidFill>
                <a:latin typeface="Noto Serif" panose="02020502060505020204" charset="0"/>
                <a:cs typeface="Noto Serif" panose="02020502060505020204" charset="0"/>
              </a:rPr>
              <a:t>Karan Shukla</a:t>
            </a:r>
            <a:endParaRPr lang="en-IN" altLang="en-US" sz="3200">
              <a:solidFill>
                <a:schemeClr val="tx1"/>
              </a:solidFill>
              <a:latin typeface="Noto Serif" panose="02020502060505020204" charset="0"/>
              <a:cs typeface="Noto Serif" panose="02020502060505020204" charset="0"/>
            </a:endParaRPr>
          </a:p>
          <a:p>
            <a:r>
              <a:rPr lang="en-IN" altLang="en-US" sz="3200">
                <a:solidFill>
                  <a:schemeClr val="tx1"/>
                </a:solidFill>
                <a:latin typeface="Noto Serif" panose="02020502060505020204" charset="0"/>
                <a:cs typeface="Noto Serif" panose="02020502060505020204" charset="0"/>
              </a:rPr>
              <a:t>2022UCH0052</a:t>
            </a:r>
            <a:endParaRPr lang="en-IN" altLang="en-US" sz="3200">
              <a:solidFill>
                <a:schemeClr val="tx1"/>
              </a:solidFill>
              <a:latin typeface="Noto Serif" panose="02020502060505020204" charset="0"/>
              <a:cs typeface="Noto Serif" panose="02020502060505020204" charset="0"/>
            </a:endParaRPr>
          </a:p>
          <a:p>
            <a:r>
              <a:rPr lang="en-IN" altLang="en-US" sz="3200">
                <a:solidFill>
                  <a:schemeClr val="tx1"/>
                </a:solidFill>
                <a:latin typeface="Noto Serif" panose="02020502060505020204" charset="0"/>
                <a:cs typeface="Noto Serif" panose="02020502060505020204" charset="0"/>
              </a:rPr>
              <a:t>Department of Chemical Engineering</a:t>
            </a:r>
            <a:endParaRPr lang="en-IN" altLang="en-US" sz="3200">
              <a:solidFill>
                <a:schemeClr val="tx1"/>
              </a:solidFill>
              <a:latin typeface="Noto Serif" panose="02020502060505020204" charset="0"/>
              <a:cs typeface="Noto Serif" panose="02020502060505020204" charset="0"/>
            </a:endParaRPr>
          </a:p>
          <a:p>
            <a:r>
              <a:rPr lang="en-IN" altLang="en-US" sz="3200">
                <a:solidFill>
                  <a:schemeClr val="tx1"/>
                </a:solidFill>
                <a:latin typeface="Noto Serif" panose="02020502060505020204" charset="0"/>
                <a:cs typeface="Noto Serif" panose="02020502060505020204" charset="0"/>
              </a:rPr>
              <a:t>Indian Institute of Technology, Jammu </a:t>
            </a:r>
            <a:endParaRPr lang="en-IN" altLang="en-US" sz="3200">
              <a:solidFill>
                <a:schemeClr val="tx1"/>
              </a:solidFill>
              <a:latin typeface="Noto Serif" panose="02020502060505020204" charset="0"/>
              <a:cs typeface="Noto Serif" panose="02020502060505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693420" y="501968"/>
            <a:ext cx="5080000" cy="645160"/>
          </a:xfrm>
          <a:prstGeom prst="rect">
            <a:avLst/>
          </a:prstGeom>
        </p:spPr>
        <p:txBody>
          <a:bodyPr>
            <a:spAutoFit/>
          </a:bodyPr>
          <a:p>
            <a:r>
              <a:rPr sz="3600" b="1">
                <a:solidFill>
                  <a:srgbClr val="C00000"/>
                </a:solidFill>
                <a:latin typeface="Noto Serif" panose="02020502060505020204" charset="0"/>
                <a:cs typeface="Noto Serif" panose="02020502060505020204" charset="0"/>
              </a:rPr>
              <a:t>Objective:</a:t>
            </a:r>
            <a:endParaRPr sz="3600" b="1">
              <a:solidFill>
                <a:srgbClr val="C00000"/>
              </a:solidFill>
              <a:latin typeface="Noto Serif" panose="02020502060505020204" charset="0"/>
              <a:cs typeface="Noto Serif" panose="02020502060505020204" charset="0"/>
            </a:endParaRPr>
          </a:p>
        </p:txBody>
      </p:sp>
      <p:sp>
        <p:nvSpPr>
          <p:cNvPr id="7" name="Text Box 6"/>
          <p:cNvSpPr txBox="1"/>
          <p:nvPr/>
        </p:nvSpPr>
        <p:spPr>
          <a:xfrm>
            <a:off x="603250" y="1433830"/>
            <a:ext cx="10285730" cy="3344545"/>
          </a:xfrm>
          <a:prstGeom prst="rect">
            <a:avLst/>
          </a:prstGeom>
          <a:noFill/>
        </p:spPr>
        <p:txBody>
          <a:bodyPr wrap="square" rtlCol="0" anchor="t">
            <a:noAutofit/>
          </a:bodyPr>
          <a:p>
            <a:r>
              <a:rPr lang="en-US" sz="2800">
                <a:solidFill>
                  <a:schemeClr val="tx1">
                    <a:lumMod val="95000"/>
                    <a:lumOff val="5000"/>
                  </a:schemeClr>
                </a:solidFill>
                <a:latin typeface="Times New Roman" panose="02020603050405020304" charset="0"/>
                <a:cs typeface="Times New Roman" panose="02020603050405020304" charset="0"/>
              </a:rPr>
              <a:t>To analyze and compare the RTD functions for two reactor arrangements:</a:t>
            </a:r>
            <a:endParaRPr lang="en-US" sz="2800">
              <a:solidFill>
                <a:schemeClr val="tx1">
                  <a:lumMod val="95000"/>
                  <a:lumOff val="5000"/>
                </a:schemeClr>
              </a:solidFill>
              <a:latin typeface="Times New Roman" panose="02020603050405020304" charset="0"/>
              <a:cs typeface="Times New Roman" panose="02020603050405020304" charset="0"/>
            </a:endParaRPr>
          </a:p>
          <a:p>
            <a:endParaRPr lang="en-US" sz="2800">
              <a:solidFill>
                <a:schemeClr val="tx1">
                  <a:lumMod val="95000"/>
                  <a:lumOff val="5000"/>
                </a:schemeClr>
              </a:solidFill>
              <a:latin typeface="Times New Roman" panose="02020603050405020304" charset="0"/>
              <a:cs typeface="Times New Roman" panose="02020603050405020304" charset="0"/>
            </a:endParaRPr>
          </a:p>
          <a:p>
            <a:r>
              <a:rPr lang="en-US" sz="2800">
                <a:solidFill>
                  <a:schemeClr val="tx1">
                    <a:lumMod val="95000"/>
                    <a:lumOff val="5000"/>
                  </a:schemeClr>
                </a:solidFill>
                <a:latin typeface="Times New Roman" panose="02020603050405020304" charset="0"/>
                <a:cs typeface="Times New Roman" panose="02020603050405020304" charset="0"/>
              </a:rPr>
              <a:t>Case 1: PFR (Plug Flow Reactor) followed by MFR (Mixed Flow Reactor)</a:t>
            </a:r>
            <a:endParaRPr lang="en-US" sz="2800">
              <a:solidFill>
                <a:schemeClr val="tx1">
                  <a:lumMod val="95000"/>
                  <a:lumOff val="5000"/>
                </a:schemeClr>
              </a:solidFill>
              <a:latin typeface="Times New Roman" panose="02020603050405020304" charset="0"/>
              <a:cs typeface="Times New Roman" panose="02020603050405020304" charset="0"/>
            </a:endParaRPr>
          </a:p>
          <a:p>
            <a:endParaRPr lang="en-US" sz="2800">
              <a:solidFill>
                <a:schemeClr val="tx1">
                  <a:lumMod val="95000"/>
                  <a:lumOff val="5000"/>
                </a:schemeClr>
              </a:solidFill>
              <a:latin typeface="Times New Roman" panose="02020603050405020304" charset="0"/>
              <a:cs typeface="Times New Roman" panose="02020603050405020304" charset="0"/>
            </a:endParaRPr>
          </a:p>
          <a:p>
            <a:r>
              <a:rPr lang="en-US" sz="2800">
                <a:solidFill>
                  <a:schemeClr val="tx1">
                    <a:lumMod val="95000"/>
                    <a:lumOff val="5000"/>
                  </a:schemeClr>
                </a:solidFill>
                <a:latin typeface="Times New Roman" panose="02020603050405020304" charset="0"/>
                <a:cs typeface="Times New Roman" panose="02020603050405020304" charset="0"/>
              </a:rPr>
              <a:t>Case 2: MFR followed by PFR</a:t>
            </a:r>
            <a:endParaRPr lang="en-US" sz="2800">
              <a:solidFill>
                <a:schemeClr val="tx1">
                  <a:lumMod val="95000"/>
                  <a:lumOff val="5000"/>
                </a:schemeClr>
              </a:solidFill>
              <a:latin typeface="Times New Roman" panose="02020603050405020304" charset="0"/>
              <a:cs typeface="Times New Roman" panose="02020603050405020304" charset="0"/>
            </a:endParaRPr>
          </a:p>
          <a:p>
            <a:r>
              <a:rPr lang="en-US" sz="2800">
                <a:solidFill>
                  <a:schemeClr val="tx1">
                    <a:lumMod val="95000"/>
                    <a:lumOff val="5000"/>
                  </a:schemeClr>
                </a:solidFill>
                <a:latin typeface="Times New Roman" panose="02020603050405020304" charset="0"/>
                <a:cs typeface="Times New Roman" panose="02020603050405020304" charset="0"/>
              </a:rPr>
              <a:t>Investigate the impact of reactor arrangement on RTD behavior.</a:t>
            </a:r>
            <a:endParaRPr lang="en-US" sz="2800">
              <a:solidFill>
                <a:schemeClr val="tx1">
                  <a:lumMod val="95000"/>
                  <a:lumOff val="5000"/>
                </a:schemeClr>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55575" y="840105"/>
            <a:ext cx="11701780" cy="4799965"/>
          </a:xfrm>
          <a:prstGeom prst="rect">
            <a:avLst/>
          </a:prstGeom>
          <a:noFill/>
        </p:spPr>
        <p:txBody>
          <a:bodyPr wrap="square" rtlCol="0" anchor="t">
            <a:spAutoFit/>
          </a:bodyPr>
          <a:p>
            <a:pPr indent="0">
              <a:buFont typeface="Arial" panose="020B0604020202020204" pitchFamily="34" charset="0"/>
              <a:buNone/>
            </a:pPr>
            <a:r>
              <a:rPr lang="en-US" b="1">
                <a:solidFill>
                  <a:schemeClr val="accent2"/>
                </a:solidFill>
                <a:latin typeface="Noto Serif" panose="02020502060505020204" charset="0"/>
                <a:cs typeface="Noto Serif" panose="02020502060505020204" charset="0"/>
              </a:rPr>
              <a:t>Defining Reactor Parameters:</a:t>
            </a:r>
            <a:endParaRPr lang="en-US" b="1">
              <a:solidFill>
                <a:schemeClr val="accent2"/>
              </a:solidFill>
              <a:latin typeface="Noto Serif" panose="02020502060505020204" charset="0"/>
              <a:cs typeface="Noto Serif" panose="02020502060505020204" charset="0"/>
            </a:endParaRPr>
          </a:p>
          <a:p>
            <a:pPr marL="285750" indent="-285750">
              <a:buFont typeface="Arial" panose="020B0604020202020204" pitchFamily="34" charset="0"/>
              <a:buChar char="•"/>
            </a:pPr>
            <a:endParaRPr lang="en-US">
              <a:solidFill>
                <a:srgbClr val="002060"/>
              </a:solidFill>
              <a:latin typeface="Noto Serif" panose="02020502060505020204" charset="0"/>
              <a:cs typeface="Noto Serif" panose="02020502060505020204" charset="0"/>
            </a:endParaRPr>
          </a:p>
          <a:p>
            <a:pPr marL="285750" indent="-285750">
              <a:buFont typeface="Arial" panose="020B0604020202020204" pitchFamily="34" charset="0"/>
              <a:buChar char="•"/>
            </a:pPr>
            <a:r>
              <a:rPr lang="en-US">
                <a:solidFill>
                  <a:srgbClr val="002060"/>
                </a:solidFill>
                <a:latin typeface="Noto Serif" panose="02020502060505020204" charset="0"/>
                <a:cs typeface="Noto Serif" panose="02020502060505020204" charset="0"/>
              </a:rPr>
              <a:t>The code assumes equal reactor volumes and flow rates for simplicity. It calculates the residence times for both reactors based on their volumes and flow rate.</a:t>
            </a:r>
            <a:endParaRPr lang="en-US">
              <a:solidFill>
                <a:srgbClr val="002060"/>
              </a:solidFill>
              <a:latin typeface="Noto Serif" panose="02020502060505020204" charset="0"/>
              <a:cs typeface="Noto Serif" panose="02020502060505020204" charset="0"/>
            </a:endParaRPr>
          </a:p>
          <a:p>
            <a:pPr marL="285750" indent="-285750">
              <a:buFont typeface="Arial" panose="020B0604020202020204" pitchFamily="34" charset="0"/>
              <a:buChar char="•"/>
            </a:pPr>
            <a:endParaRPr lang="en-US">
              <a:solidFill>
                <a:srgbClr val="002060"/>
              </a:solidFill>
              <a:latin typeface="Noto Serif" panose="02020502060505020204" charset="0"/>
              <a:cs typeface="Noto Serif" panose="02020502060505020204" charset="0"/>
            </a:endParaRPr>
          </a:p>
          <a:p>
            <a:pPr marL="285750" indent="-285750">
              <a:buFont typeface="Arial" panose="020B0604020202020204" pitchFamily="34" charset="0"/>
              <a:buChar char="•"/>
            </a:pPr>
            <a:r>
              <a:rPr lang="en-US">
                <a:solidFill>
                  <a:srgbClr val="002060"/>
                </a:solidFill>
                <a:latin typeface="Noto Serif" panose="02020502060505020204" charset="0"/>
                <a:cs typeface="Noto Serif" panose="02020502060505020204" charset="0"/>
              </a:rPr>
              <a:t>The Plug Flow Reactor (PFR) is modeled with a sharp spike at a specific time, representing how the flow moves through the reactor with little mixing.</a:t>
            </a:r>
            <a:endParaRPr lang="en-US">
              <a:solidFill>
                <a:srgbClr val="002060"/>
              </a:solidFill>
              <a:latin typeface="Noto Serif" panose="02020502060505020204" charset="0"/>
              <a:cs typeface="Noto Serif" panose="02020502060505020204" charset="0"/>
            </a:endParaRPr>
          </a:p>
          <a:p>
            <a:pPr marL="285750" indent="-285750">
              <a:buFont typeface="Arial" panose="020B0604020202020204" pitchFamily="34" charset="0"/>
              <a:buChar char="•"/>
            </a:pPr>
            <a:endParaRPr lang="en-US">
              <a:solidFill>
                <a:srgbClr val="002060"/>
              </a:solidFill>
              <a:latin typeface="Noto Serif" panose="02020502060505020204" charset="0"/>
              <a:cs typeface="Noto Serif" panose="02020502060505020204" charset="0"/>
            </a:endParaRPr>
          </a:p>
          <a:p>
            <a:pPr marL="285750" indent="-285750">
              <a:buFont typeface="Arial" panose="020B0604020202020204" pitchFamily="34" charset="0"/>
              <a:buChar char="•"/>
            </a:pPr>
            <a:r>
              <a:rPr lang="en-US">
                <a:solidFill>
                  <a:srgbClr val="002060"/>
                </a:solidFill>
                <a:latin typeface="Noto Serif" panose="02020502060505020204" charset="0"/>
                <a:cs typeface="Noto Serif" panose="02020502060505020204" charset="0"/>
              </a:rPr>
              <a:t>The Mixed Flow Reactor (MFR) is modeled with a smooth decay, representing how fluid is well mixed throughout the reactor, causing a more even distribution of residence times.</a:t>
            </a:r>
            <a:endParaRPr lang="en-US">
              <a:solidFill>
                <a:srgbClr val="002060"/>
              </a:solidFill>
              <a:latin typeface="Noto Serif" panose="02020502060505020204" charset="0"/>
              <a:cs typeface="Noto Serif" panose="02020502060505020204" charset="0"/>
            </a:endParaRPr>
          </a:p>
          <a:p>
            <a:pPr marL="285750" indent="-285750">
              <a:buFont typeface="Arial" panose="020B0604020202020204" pitchFamily="34" charset="0"/>
              <a:buChar char="•"/>
            </a:pPr>
            <a:r>
              <a:rPr lang="en-US">
                <a:solidFill>
                  <a:srgbClr val="002060"/>
                </a:solidFill>
                <a:latin typeface="Noto Serif" panose="02020502060505020204" charset="0"/>
                <a:cs typeface="Noto Serif" panose="02020502060505020204" charset="0"/>
              </a:rPr>
              <a:t>Combining the RTDs:</a:t>
            </a:r>
            <a:endParaRPr lang="en-US">
              <a:solidFill>
                <a:srgbClr val="002060"/>
              </a:solidFill>
              <a:latin typeface="Noto Serif" panose="02020502060505020204" charset="0"/>
              <a:cs typeface="Noto Serif" panose="02020502060505020204" charset="0"/>
            </a:endParaRPr>
          </a:p>
          <a:p>
            <a:pPr marL="285750" indent="-285750">
              <a:buFont typeface="Arial" panose="020B0604020202020204" pitchFamily="34" charset="0"/>
              <a:buChar char="•"/>
            </a:pPr>
            <a:endParaRPr lang="en-US">
              <a:solidFill>
                <a:srgbClr val="002060"/>
              </a:solidFill>
              <a:latin typeface="Noto Serif" panose="02020502060505020204" charset="0"/>
              <a:cs typeface="Noto Serif" panose="02020502060505020204" charset="0"/>
            </a:endParaRPr>
          </a:p>
          <a:p>
            <a:pPr marL="285750" indent="-285750">
              <a:buFont typeface="Arial" panose="020B0604020202020204" pitchFamily="34" charset="0"/>
              <a:buChar char="•"/>
            </a:pPr>
            <a:r>
              <a:rPr lang="en-US">
                <a:solidFill>
                  <a:srgbClr val="002060"/>
                </a:solidFill>
                <a:latin typeface="Noto Serif" panose="02020502060505020204" charset="0"/>
                <a:cs typeface="Noto Serif" panose="02020502060505020204" charset="0"/>
              </a:rPr>
              <a:t>The RTDs for each reactor are combined using a mathematical operation called convolution. This simulates how the flow behaves when the reactors are connected in series.</a:t>
            </a:r>
            <a:endParaRPr lang="en-US">
              <a:solidFill>
                <a:srgbClr val="002060"/>
              </a:solidFill>
              <a:latin typeface="Noto Serif" panose="02020502060505020204" charset="0"/>
              <a:cs typeface="Noto Serif" panose="02020502060505020204" charset="0"/>
            </a:endParaRPr>
          </a:p>
          <a:p>
            <a:pPr indent="0">
              <a:buFont typeface="Arial" panose="020B0604020202020204" pitchFamily="34" charset="0"/>
              <a:buNone/>
            </a:pPr>
            <a:endParaRPr lang="en-US">
              <a:solidFill>
                <a:srgbClr val="002060"/>
              </a:solidFill>
              <a:latin typeface="Noto Serif" panose="02020502060505020204" charset="0"/>
              <a:cs typeface="Noto Serif" panose="02020502060505020204" charset="0"/>
            </a:endParaRPr>
          </a:p>
          <a:p>
            <a:pPr marL="285750" indent="-285750">
              <a:buFont typeface="Arial" panose="020B0604020202020204" pitchFamily="34" charset="0"/>
              <a:buChar char="•"/>
            </a:pPr>
            <a:r>
              <a:rPr lang="en-US">
                <a:solidFill>
                  <a:srgbClr val="002060"/>
                </a:solidFill>
                <a:latin typeface="Noto Serif" panose="02020502060505020204" charset="0"/>
                <a:cs typeface="Noto Serif" panose="02020502060505020204" charset="0"/>
              </a:rPr>
              <a:t>The RTD curves are normalized so that the total area under each curve equals 1. The areas are then calculated and compared to see how the reactor arrangements affect the residence time distribution.</a:t>
            </a:r>
            <a:endParaRPr lang="en-US">
              <a:solidFill>
                <a:srgbClr val="002060"/>
              </a:solidFill>
              <a:latin typeface="Noto Serif" panose="02020502060505020204" charset="0"/>
              <a:cs typeface="Noto Serif" panose="02020502060505020204" charset="0"/>
            </a:endParaRPr>
          </a:p>
        </p:txBody>
      </p:sp>
      <p:sp>
        <p:nvSpPr>
          <p:cNvPr id="5" name="Text Box 4"/>
          <p:cNvSpPr txBox="1"/>
          <p:nvPr/>
        </p:nvSpPr>
        <p:spPr>
          <a:xfrm>
            <a:off x="4321810" y="193040"/>
            <a:ext cx="3369310" cy="521970"/>
          </a:xfrm>
          <a:prstGeom prst="rect">
            <a:avLst/>
          </a:prstGeom>
          <a:noFill/>
        </p:spPr>
        <p:txBody>
          <a:bodyPr wrap="square" rtlCol="0">
            <a:spAutoFit/>
          </a:bodyPr>
          <a:p>
            <a:r>
              <a:rPr lang="en-IN" altLang="en-US" sz="2800" b="1">
                <a:gradFill>
                  <a:gsLst>
                    <a:gs pos="0">
                      <a:srgbClr val="E30000"/>
                    </a:gs>
                    <a:gs pos="100000">
                      <a:srgbClr val="760303"/>
                    </a:gs>
                  </a:gsLst>
                  <a:lin scaled="0"/>
                </a:gradFill>
                <a:latin typeface="Noto Serif" panose="02020502060505020204" charset="0"/>
                <a:cs typeface="Noto Serif" panose="02020502060505020204" charset="0"/>
              </a:rPr>
              <a:t>Methodology</a:t>
            </a:r>
            <a:endParaRPr lang="en-IN" altLang="en-US" sz="2800" b="1">
              <a:gradFill>
                <a:gsLst>
                  <a:gs pos="0">
                    <a:srgbClr val="E30000"/>
                  </a:gs>
                  <a:gs pos="100000">
                    <a:srgbClr val="760303"/>
                  </a:gs>
                </a:gsLst>
                <a:lin scaled="0"/>
              </a:gradFill>
              <a:latin typeface="Noto Serif" panose="02020502060505020204" charset="0"/>
              <a:cs typeface="Noto Serif" panose="02020502060505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06775" y="218758"/>
            <a:ext cx="5080000" cy="583565"/>
          </a:xfrm>
          <a:prstGeom prst="rect">
            <a:avLst/>
          </a:prstGeom>
        </p:spPr>
        <p:txBody>
          <a:bodyPr>
            <a:spAutoFit/>
          </a:bodyPr>
          <a:p>
            <a:r>
              <a:rPr sz="3200" b="1"/>
              <a:t>Results and RTD Graphs</a:t>
            </a:r>
            <a:endParaRPr sz="3200" b="1"/>
          </a:p>
        </p:txBody>
      </p:sp>
      <p:pic>
        <p:nvPicPr>
          <p:cNvPr id="3" name="Picture 2"/>
          <p:cNvPicPr/>
          <p:nvPr/>
        </p:nvPicPr>
        <p:blipFill>
          <a:blip r:embed="rId1"/>
          <a:stretch>
            <a:fillRect/>
          </a:stretch>
        </p:blipFill>
        <p:spPr>
          <a:xfrm>
            <a:off x="1177290" y="913130"/>
            <a:ext cx="9211310" cy="5568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0515" y="386715"/>
            <a:ext cx="10361295" cy="1198880"/>
          </a:xfrm>
          <a:prstGeom prst="rect">
            <a:avLst/>
          </a:prstGeom>
          <a:noFill/>
        </p:spPr>
        <p:txBody>
          <a:bodyPr wrap="square" rtlCol="0">
            <a:spAutoFit/>
          </a:bodyPr>
          <a:p>
            <a:r>
              <a:rPr lang="en-IN" altLang="en-US" b="1" i="1">
                <a:latin typeface="Noto Serif" panose="02020502060505020204" charset="0"/>
                <a:cs typeface="Noto Serif" panose="02020502060505020204" charset="0"/>
              </a:rPr>
              <a:t>GitHub Code Link: </a:t>
            </a:r>
            <a:r>
              <a:rPr lang="en-IN" altLang="en-US">
                <a:latin typeface="Noto Serif" panose="02020502060505020204" charset="0"/>
                <a:cs typeface="Noto Serif" panose="02020502060505020204" charset="0"/>
              </a:rPr>
              <a:t>https://github.com/karan-1310/Chemical-Reaction-Engineering</a:t>
            </a:r>
            <a:endParaRPr lang="en-IN" altLang="en-US">
              <a:latin typeface="Noto Serif" panose="02020502060505020204" charset="0"/>
              <a:cs typeface="Noto Serif" panose="02020502060505020204" charset="0"/>
            </a:endParaRPr>
          </a:p>
          <a:p>
            <a:endParaRPr lang="en-IN" altLang="en-US">
              <a:latin typeface="Noto Serif" panose="02020502060505020204" charset="0"/>
              <a:cs typeface="Noto Serif" panose="02020502060505020204" charset="0"/>
            </a:endParaRPr>
          </a:p>
          <a:p>
            <a:r>
              <a:rPr lang="en-IN" altLang="en-US" b="1" i="1">
                <a:latin typeface="Noto Serif" panose="02020502060505020204" charset="0"/>
                <a:cs typeface="Noto Serif" panose="02020502060505020204" charset="0"/>
              </a:rPr>
              <a:t>Google Colab Link:</a:t>
            </a:r>
            <a:r>
              <a:rPr lang="en-IN" altLang="en-US" i="1">
                <a:latin typeface="Noto Serif" panose="02020502060505020204" charset="0"/>
                <a:cs typeface="Noto Serif" panose="02020502060505020204" charset="0"/>
              </a:rPr>
              <a:t> https://colab.research.google.com/drive/18ChNtn_IMqfYh7V-txnv_RwvIiLWxcwr#scrollTo=UjLKOLeTvHCX</a:t>
            </a:r>
            <a:endParaRPr lang="en-IN" altLang="en-US" i="1">
              <a:latin typeface="Noto Serif" panose="02020502060505020204" charset="0"/>
              <a:cs typeface="Noto Serif" panose="0202050206050502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1522</Words>
  <Application>WPS Presentation</Application>
  <PresentationFormat>Widescreen</PresentationFormat>
  <Paragraphs>37</Paragraphs>
  <Slides>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Arial</vt:lpstr>
      <vt:lpstr>SimSun</vt:lpstr>
      <vt:lpstr>Wingdings</vt:lpstr>
      <vt:lpstr>Noto Serif</vt:lpstr>
      <vt:lpstr>Times New Roman</vt:lpstr>
      <vt:lpstr>Microsoft YaHei</vt:lpstr>
      <vt:lpstr>Arial Unicode MS</vt:lpstr>
      <vt:lpstr>Calibri Light</vt:lpstr>
      <vt:lpstr>Calibri</vt:lpstr>
      <vt:lpstr>Office Theme</vt:lpstr>
      <vt:lpstr>Assignment-4 CRE-1 Residence Time Distribution (RTD) in Series Reactors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Assignment-4 CRE-1 Residence Time Distribution (RTD) in Series Reactors</dc:title>
  <dc:creator>HP</dc:creator>
  <cp:lastModifiedBy>KARAN SHUKLA</cp:lastModifiedBy>
  <cp:revision>2</cp:revision>
  <dcterms:created xsi:type="dcterms:W3CDTF">2024-11-26T18:47:00Z</dcterms:created>
  <dcterms:modified xsi:type="dcterms:W3CDTF">2024-11-26T18:50:35Z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7D42466FE13D467D94A984911F2B7D43_11</vt:lpwstr>
  </property>
  <property fmtid="{D5CDD505-2E9C-101B-9397-08002B2CF9AE}" pid="3" name="KSOProductBuildVer">
    <vt:lpwstr>1033-12.2.0.18638</vt:lpwstr>
  </property>
</Properties>
</file>