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1" r:id="rId1"/>
  </p:sldMasterIdLst>
  <p:sldIdLst>
    <p:sldId id="256" r:id="rId2"/>
    <p:sldId id="277" r:id="rId3"/>
    <p:sldId id="278" r:id="rId4"/>
    <p:sldId id="279" r:id="rId5"/>
    <p:sldId id="286" r:id="rId6"/>
    <p:sldId id="287" r:id="rId7"/>
    <p:sldId id="288" r:id="rId8"/>
    <p:sldId id="257" r:id="rId9"/>
    <p:sldId id="258" r:id="rId10"/>
    <p:sldId id="259" r:id="rId11"/>
    <p:sldId id="260" r:id="rId12"/>
    <p:sldId id="261" r:id="rId13"/>
    <p:sldId id="263" r:id="rId14"/>
    <p:sldId id="262" r:id="rId15"/>
    <p:sldId id="264" r:id="rId16"/>
    <p:sldId id="265" r:id="rId17"/>
    <p:sldId id="289" r:id="rId18"/>
    <p:sldId id="266" r:id="rId19"/>
    <p:sldId id="267" r:id="rId20"/>
    <p:sldId id="268" r:id="rId21"/>
    <p:sldId id="269" r:id="rId22"/>
    <p:sldId id="270" r:id="rId23"/>
    <p:sldId id="271" r:id="rId24"/>
    <p:sldId id="290" r:id="rId25"/>
    <p:sldId id="272" r:id="rId26"/>
    <p:sldId id="273" r:id="rId27"/>
    <p:sldId id="291" r:id="rId28"/>
    <p:sldId id="274" r:id="rId29"/>
    <p:sldId id="275" r:id="rId30"/>
    <p:sldId id="276" r:id="rId31"/>
    <p:sldId id="280" r:id="rId32"/>
    <p:sldId id="281" r:id="rId33"/>
    <p:sldId id="282" r:id="rId34"/>
    <p:sldId id="283" r:id="rId35"/>
    <p:sldId id="284" r:id="rId36"/>
    <p:sldId id="28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81" d="100"/>
          <a:sy n="81" d="100"/>
        </p:scale>
        <p:origin x="74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05999D-2523-4C37-9C9D-EBB0E16D08A3}"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99469-D938-43CF-AC32-8D6766DC459F}" type="slidenum">
              <a:rPr lang="en-US" smtClean="0"/>
              <a:t>‹#›</a:t>
            </a:fld>
            <a:endParaRPr lang="en-US"/>
          </a:p>
        </p:txBody>
      </p:sp>
    </p:spTree>
    <p:extLst>
      <p:ext uri="{BB962C8B-B14F-4D97-AF65-F5344CB8AC3E}">
        <p14:creationId xmlns:p14="http://schemas.microsoft.com/office/powerpoint/2010/main" val="45757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05999D-2523-4C37-9C9D-EBB0E16D08A3}"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99469-D938-43CF-AC32-8D6766DC459F}" type="slidenum">
              <a:rPr lang="en-US" smtClean="0"/>
              <a:t>‹#›</a:t>
            </a:fld>
            <a:endParaRPr lang="en-US"/>
          </a:p>
        </p:txBody>
      </p:sp>
    </p:spTree>
    <p:extLst>
      <p:ext uri="{BB962C8B-B14F-4D97-AF65-F5344CB8AC3E}">
        <p14:creationId xmlns:p14="http://schemas.microsoft.com/office/powerpoint/2010/main" val="3153475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605999D-2523-4C37-9C9D-EBB0E16D08A3}"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99469-D938-43CF-AC32-8D6766DC459F}" type="slidenum">
              <a:rPr lang="en-US" smtClean="0"/>
              <a:t>‹#›</a:t>
            </a:fld>
            <a:endParaRPr lang="en-US"/>
          </a:p>
        </p:txBody>
      </p:sp>
    </p:spTree>
    <p:extLst>
      <p:ext uri="{BB962C8B-B14F-4D97-AF65-F5344CB8AC3E}">
        <p14:creationId xmlns:p14="http://schemas.microsoft.com/office/powerpoint/2010/main" val="2686590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605999D-2523-4C37-9C9D-EBB0E16D08A3}"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99469-D938-43CF-AC32-8D6766DC459F}"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80526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05999D-2523-4C37-9C9D-EBB0E16D08A3}"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99469-D938-43CF-AC32-8D6766DC459F}" type="slidenum">
              <a:rPr lang="en-US" smtClean="0"/>
              <a:t>‹#›</a:t>
            </a:fld>
            <a:endParaRPr lang="en-US"/>
          </a:p>
        </p:txBody>
      </p:sp>
    </p:spTree>
    <p:extLst>
      <p:ext uri="{BB962C8B-B14F-4D97-AF65-F5344CB8AC3E}">
        <p14:creationId xmlns:p14="http://schemas.microsoft.com/office/powerpoint/2010/main" val="700201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05999D-2523-4C37-9C9D-EBB0E16D08A3}" type="datetimeFigureOut">
              <a:rPr lang="en-US" smtClean="0"/>
              <a:t>7/16/2025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99469-D938-43CF-AC32-8D6766DC459F}" type="slidenum">
              <a:rPr lang="en-US" smtClean="0"/>
              <a:t>‹#›</a:t>
            </a:fld>
            <a:endParaRPr lang="en-US"/>
          </a:p>
        </p:txBody>
      </p:sp>
    </p:spTree>
    <p:extLst>
      <p:ext uri="{BB962C8B-B14F-4D97-AF65-F5344CB8AC3E}">
        <p14:creationId xmlns:p14="http://schemas.microsoft.com/office/powerpoint/2010/main" val="3518390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05999D-2523-4C37-9C9D-EBB0E16D08A3}" type="datetimeFigureOut">
              <a:rPr lang="en-US" smtClean="0"/>
              <a:t>7/16/2025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99469-D938-43CF-AC32-8D6766DC459F}" type="slidenum">
              <a:rPr lang="en-US" smtClean="0"/>
              <a:t>‹#›</a:t>
            </a:fld>
            <a:endParaRPr lang="en-US"/>
          </a:p>
        </p:txBody>
      </p:sp>
    </p:spTree>
    <p:extLst>
      <p:ext uri="{BB962C8B-B14F-4D97-AF65-F5344CB8AC3E}">
        <p14:creationId xmlns:p14="http://schemas.microsoft.com/office/powerpoint/2010/main" val="3702109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05999D-2523-4C37-9C9D-EBB0E16D08A3}"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99469-D938-43CF-AC32-8D6766DC459F}" type="slidenum">
              <a:rPr lang="en-US" smtClean="0"/>
              <a:t>‹#›</a:t>
            </a:fld>
            <a:endParaRPr lang="en-US"/>
          </a:p>
        </p:txBody>
      </p:sp>
    </p:spTree>
    <p:extLst>
      <p:ext uri="{BB962C8B-B14F-4D97-AF65-F5344CB8AC3E}">
        <p14:creationId xmlns:p14="http://schemas.microsoft.com/office/powerpoint/2010/main" val="1833652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05999D-2523-4C37-9C9D-EBB0E16D08A3}"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99469-D938-43CF-AC32-8D6766DC459F}" type="slidenum">
              <a:rPr lang="en-US" smtClean="0"/>
              <a:t>‹#›</a:t>
            </a:fld>
            <a:endParaRPr lang="en-US"/>
          </a:p>
        </p:txBody>
      </p:sp>
    </p:spTree>
    <p:extLst>
      <p:ext uri="{BB962C8B-B14F-4D97-AF65-F5344CB8AC3E}">
        <p14:creationId xmlns:p14="http://schemas.microsoft.com/office/powerpoint/2010/main" val="115756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05999D-2523-4C37-9C9D-EBB0E16D08A3}"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99469-D938-43CF-AC32-8D6766DC459F}" type="slidenum">
              <a:rPr lang="en-US" smtClean="0"/>
              <a:t>‹#›</a:t>
            </a:fld>
            <a:endParaRPr lang="en-US"/>
          </a:p>
        </p:txBody>
      </p:sp>
    </p:spTree>
    <p:extLst>
      <p:ext uri="{BB962C8B-B14F-4D97-AF65-F5344CB8AC3E}">
        <p14:creationId xmlns:p14="http://schemas.microsoft.com/office/powerpoint/2010/main" val="43998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05999D-2523-4C37-9C9D-EBB0E16D08A3}"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99469-D938-43CF-AC32-8D6766DC459F}" type="slidenum">
              <a:rPr lang="en-US" smtClean="0"/>
              <a:t>‹#›</a:t>
            </a:fld>
            <a:endParaRPr lang="en-US"/>
          </a:p>
        </p:txBody>
      </p:sp>
    </p:spTree>
    <p:extLst>
      <p:ext uri="{BB962C8B-B14F-4D97-AF65-F5344CB8AC3E}">
        <p14:creationId xmlns:p14="http://schemas.microsoft.com/office/powerpoint/2010/main" val="4089282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05999D-2523-4C37-9C9D-EBB0E16D08A3}"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99469-D938-43CF-AC32-8D6766DC459F}" type="slidenum">
              <a:rPr lang="en-US" smtClean="0"/>
              <a:t>‹#›</a:t>
            </a:fld>
            <a:endParaRPr lang="en-US"/>
          </a:p>
        </p:txBody>
      </p:sp>
    </p:spTree>
    <p:extLst>
      <p:ext uri="{BB962C8B-B14F-4D97-AF65-F5344CB8AC3E}">
        <p14:creationId xmlns:p14="http://schemas.microsoft.com/office/powerpoint/2010/main" val="77813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05999D-2523-4C37-9C9D-EBB0E16D08A3}" type="datetimeFigureOut">
              <a:rPr lang="en-US" smtClean="0"/>
              <a:t>7/16/2025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599469-D938-43CF-AC32-8D6766DC459F}" type="slidenum">
              <a:rPr lang="en-US" smtClean="0"/>
              <a:t>‹#›</a:t>
            </a:fld>
            <a:endParaRPr lang="en-US"/>
          </a:p>
        </p:txBody>
      </p:sp>
    </p:spTree>
    <p:extLst>
      <p:ext uri="{BB962C8B-B14F-4D97-AF65-F5344CB8AC3E}">
        <p14:creationId xmlns:p14="http://schemas.microsoft.com/office/powerpoint/2010/main" val="2752914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605999D-2523-4C37-9C9D-EBB0E16D08A3}" type="datetimeFigureOut">
              <a:rPr lang="en-US" smtClean="0"/>
              <a:t>7/16/2025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B599469-D938-43CF-AC32-8D6766DC459F}" type="slidenum">
              <a:rPr lang="en-US" smtClean="0"/>
              <a:t>‹#›</a:t>
            </a:fld>
            <a:endParaRPr lang="en-US"/>
          </a:p>
        </p:txBody>
      </p:sp>
    </p:spTree>
    <p:extLst>
      <p:ext uri="{BB962C8B-B14F-4D97-AF65-F5344CB8AC3E}">
        <p14:creationId xmlns:p14="http://schemas.microsoft.com/office/powerpoint/2010/main" val="633761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605999D-2523-4C37-9C9D-EBB0E16D08A3}" type="datetimeFigureOut">
              <a:rPr lang="en-US" smtClean="0"/>
              <a:t>7/16/2025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B599469-D938-43CF-AC32-8D6766DC459F}" type="slidenum">
              <a:rPr lang="en-US" smtClean="0"/>
              <a:t>‹#›</a:t>
            </a:fld>
            <a:endParaRPr lang="en-US"/>
          </a:p>
        </p:txBody>
      </p:sp>
    </p:spTree>
    <p:extLst>
      <p:ext uri="{BB962C8B-B14F-4D97-AF65-F5344CB8AC3E}">
        <p14:creationId xmlns:p14="http://schemas.microsoft.com/office/powerpoint/2010/main" val="259421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605999D-2523-4C37-9C9D-EBB0E16D08A3}" type="datetimeFigureOut">
              <a:rPr lang="en-US" smtClean="0"/>
              <a:t>7/16/2025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B599469-D938-43CF-AC32-8D6766DC459F}" type="slidenum">
              <a:rPr lang="en-US" smtClean="0"/>
              <a:t>‹#›</a:t>
            </a:fld>
            <a:endParaRPr lang="en-US"/>
          </a:p>
        </p:txBody>
      </p:sp>
    </p:spTree>
    <p:extLst>
      <p:ext uri="{BB962C8B-B14F-4D97-AF65-F5344CB8AC3E}">
        <p14:creationId xmlns:p14="http://schemas.microsoft.com/office/powerpoint/2010/main" val="2606956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05999D-2523-4C37-9C9D-EBB0E16D08A3}"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99469-D938-43CF-AC32-8D6766DC459F}" type="slidenum">
              <a:rPr lang="en-US" smtClean="0"/>
              <a:t>‹#›</a:t>
            </a:fld>
            <a:endParaRPr lang="en-US"/>
          </a:p>
        </p:txBody>
      </p:sp>
    </p:spTree>
    <p:extLst>
      <p:ext uri="{BB962C8B-B14F-4D97-AF65-F5344CB8AC3E}">
        <p14:creationId xmlns:p14="http://schemas.microsoft.com/office/powerpoint/2010/main" val="3940227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605999D-2523-4C37-9C9D-EBB0E16D08A3}" type="datetimeFigureOut">
              <a:rPr lang="en-US" smtClean="0"/>
              <a:t>7/16/2025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B599469-D938-43CF-AC32-8D6766DC459F}" type="slidenum">
              <a:rPr lang="en-US" smtClean="0"/>
              <a:t>‹#›</a:t>
            </a:fld>
            <a:endParaRPr lang="en-US"/>
          </a:p>
        </p:txBody>
      </p:sp>
    </p:spTree>
    <p:extLst>
      <p:ext uri="{BB962C8B-B14F-4D97-AF65-F5344CB8AC3E}">
        <p14:creationId xmlns:p14="http://schemas.microsoft.com/office/powerpoint/2010/main" val="4020022813"/>
      </p:ext>
    </p:extLst>
  </p:cSld>
  <p:clrMap bg1="dk1" tx1="lt1" bg2="dk2" tx2="lt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wireshark.org/download.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wireshark.org/download.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example.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malware-traffic-analysis.ne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malware-traffic-analysis.net/2022/workshop/index.html" TargetMode="External"/><Relationship Id="rId2" Type="http://schemas.openxmlformats.org/officeDocument/2006/relationships/hyperlink" Target="https://www.wireshark.org/download.html" TargetMode="External"/><Relationship Id="rId1" Type="http://schemas.openxmlformats.org/officeDocument/2006/relationships/slideLayout" Target="../slideLayouts/slideLayout2.xml"/><Relationship Id="rId4" Type="http://schemas.openxmlformats.org/officeDocument/2006/relationships/hyperlink" Target="https://malware-traffic-analysis.ne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docs.zeek.org/en/current/" TargetMode="External"/><Relationship Id="rId2" Type="http://schemas.openxmlformats.org/officeDocument/2006/relationships/hyperlink" Target="https://www.wireshark.org/docs/wsug_html_chunked/" TargetMode="External"/><Relationship Id="rId1" Type="http://schemas.openxmlformats.org/officeDocument/2006/relationships/slideLayout" Target="../slideLayouts/slideLayout2.xml"/><Relationship Id="rId4" Type="http://schemas.openxmlformats.org/officeDocument/2006/relationships/hyperlink" Target="https://csrc.nist.gov/publications/detail/sp/800-94/archive/2007-02-0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F2E61-1D6B-6635-A67B-3B8DC0B6CD93}"/>
              </a:ext>
            </a:extLst>
          </p:cNvPr>
          <p:cNvSpPr>
            <a:spLocks noGrp="1"/>
          </p:cNvSpPr>
          <p:nvPr>
            <p:ph type="ctrTitle"/>
          </p:nvPr>
        </p:nvSpPr>
        <p:spPr/>
        <p:txBody>
          <a:bodyPr>
            <a:normAutofit fontScale="90000"/>
          </a:bodyPr>
          <a:lstStyle/>
          <a:p>
            <a:r>
              <a:rPr lang="en-US" dirty="0"/>
              <a:t>Network Traffic Analysis Using</a:t>
            </a:r>
            <a:br>
              <a:rPr lang="en-US" dirty="0"/>
            </a:br>
            <a:r>
              <a:rPr lang="en-US" dirty="0"/>
              <a:t>Wireshark &amp; Zeek</a:t>
            </a:r>
            <a:br>
              <a:rPr lang="en-US" dirty="0"/>
            </a:br>
            <a:endParaRPr lang="en-US" dirty="0"/>
          </a:p>
        </p:txBody>
      </p:sp>
      <p:sp>
        <p:nvSpPr>
          <p:cNvPr id="3" name="Subtitle 2">
            <a:extLst>
              <a:ext uri="{FF2B5EF4-FFF2-40B4-BE49-F238E27FC236}">
                <a16:creationId xmlns:a16="http://schemas.microsoft.com/office/drawing/2014/main" id="{F5060717-CEC4-C724-8323-A0F6750CF2DC}"/>
              </a:ext>
            </a:extLst>
          </p:cNvPr>
          <p:cNvSpPr>
            <a:spLocks noGrp="1"/>
          </p:cNvSpPr>
          <p:nvPr>
            <p:ph type="subTitle" idx="1"/>
          </p:nvPr>
        </p:nvSpPr>
        <p:spPr>
          <a:xfrm>
            <a:off x="1154955" y="4777379"/>
            <a:ext cx="8825658" cy="1425457"/>
          </a:xfrm>
        </p:spPr>
        <p:txBody>
          <a:bodyPr>
            <a:normAutofit/>
          </a:bodyPr>
          <a:lstStyle/>
          <a:p>
            <a:r>
              <a:rPr lang="en-US" dirty="0"/>
              <a:t>Submitted by : KARAN YADAV</a:t>
            </a:r>
            <a:br>
              <a:rPr lang="en-US" dirty="0"/>
            </a:br>
            <a:r>
              <a:rPr lang="en-US" dirty="0"/>
              <a:t>Course : Cybersecurity</a:t>
            </a:r>
            <a:br>
              <a:rPr lang="en-US" dirty="0"/>
            </a:br>
            <a:r>
              <a:rPr lang="en-US" dirty="0"/>
              <a:t>College : ABESIT</a:t>
            </a:r>
            <a:br>
              <a:rPr lang="en-US" dirty="0"/>
            </a:br>
            <a:r>
              <a:rPr lang="en-US" dirty="0"/>
              <a:t>Date : </a:t>
            </a:r>
          </a:p>
        </p:txBody>
      </p:sp>
    </p:spTree>
    <p:extLst>
      <p:ext uri="{BB962C8B-B14F-4D97-AF65-F5344CB8AC3E}">
        <p14:creationId xmlns:p14="http://schemas.microsoft.com/office/powerpoint/2010/main" val="2281965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E7D3C-25AC-1F0F-04E8-C84EA12BDF36}"/>
              </a:ext>
            </a:extLst>
          </p:cNvPr>
          <p:cNvSpPr>
            <a:spLocks noGrp="1"/>
          </p:cNvSpPr>
          <p:nvPr>
            <p:ph type="title"/>
          </p:nvPr>
        </p:nvSpPr>
        <p:spPr/>
        <p:txBody>
          <a:bodyPr>
            <a:normAutofit/>
          </a:bodyPr>
          <a:lstStyle/>
          <a:p>
            <a:pPr algn="ctr"/>
            <a:r>
              <a:rPr lang="en-US" sz="6000" dirty="0"/>
              <a:t>Objective</a:t>
            </a:r>
          </a:p>
        </p:txBody>
      </p:sp>
      <p:sp>
        <p:nvSpPr>
          <p:cNvPr id="3" name="Content Placeholder 2">
            <a:extLst>
              <a:ext uri="{FF2B5EF4-FFF2-40B4-BE49-F238E27FC236}">
                <a16:creationId xmlns:a16="http://schemas.microsoft.com/office/drawing/2014/main" id="{03F7CFE5-B14D-2EFD-3CA9-39EC4B761516}"/>
              </a:ext>
            </a:extLst>
          </p:cNvPr>
          <p:cNvSpPr>
            <a:spLocks noGrp="1"/>
          </p:cNvSpPr>
          <p:nvPr>
            <p:ph idx="1"/>
          </p:nvPr>
        </p:nvSpPr>
        <p:spPr/>
        <p:txBody>
          <a:bodyPr/>
          <a:lstStyle/>
          <a:p>
            <a:pPr algn="ctr"/>
            <a:r>
              <a:rPr lang="en-US" dirty="0"/>
              <a:t>Capture and analyze network traffic in a controlled lab environment using tools like Wireshark and Zeek (formerly Bro). Focus on detecting suspicious patterns, protocol anomalies, and potential intrusions. Create a report on detected threats and explain how they can be mitigated.</a:t>
            </a:r>
          </a:p>
          <a:p>
            <a:pPr algn="ctr"/>
            <a:r>
              <a:rPr lang="en-US" dirty="0"/>
              <a:t>Analyze for :</a:t>
            </a:r>
            <a:br>
              <a:rPr lang="en-US" dirty="0"/>
            </a:br>
            <a:r>
              <a:rPr lang="en-US" dirty="0"/>
              <a:t>(1) Suspicious patterns</a:t>
            </a:r>
            <a:br>
              <a:rPr lang="en-US" dirty="0"/>
            </a:br>
            <a:r>
              <a:rPr lang="en-US" dirty="0"/>
              <a:t>(2) Protocol anomalies</a:t>
            </a:r>
            <a:br>
              <a:rPr lang="en-US" dirty="0"/>
            </a:br>
            <a:r>
              <a:rPr lang="en-US" dirty="0"/>
              <a:t>(3) Potential intrusions</a:t>
            </a:r>
          </a:p>
        </p:txBody>
      </p:sp>
    </p:spTree>
    <p:extLst>
      <p:ext uri="{BB962C8B-B14F-4D97-AF65-F5344CB8AC3E}">
        <p14:creationId xmlns:p14="http://schemas.microsoft.com/office/powerpoint/2010/main" val="3385678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B417C-15E0-DDC4-0AF2-9CEB419E3F8C}"/>
              </a:ext>
            </a:extLst>
          </p:cNvPr>
          <p:cNvSpPr>
            <a:spLocks noGrp="1"/>
          </p:cNvSpPr>
          <p:nvPr>
            <p:ph type="title"/>
          </p:nvPr>
        </p:nvSpPr>
        <p:spPr/>
        <p:txBody>
          <a:bodyPr>
            <a:noAutofit/>
          </a:bodyPr>
          <a:lstStyle/>
          <a:p>
            <a:pPr algn="ctr"/>
            <a:r>
              <a:rPr lang="en-US" sz="5400" dirty="0"/>
              <a:t>Methodology – Environment Setup</a:t>
            </a:r>
          </a:p>
        </p:txBody>
      </p:sp>
      <p:sp>
        <p:nvSpPr>
          <p:cNvPr id="3" name="Content Placeholder 2">
            <a:extLst>
              <a:ext uri="{FF2B5EF4-FFF2-40B4-BE49-F238E27FC236}">
                <a16:creationId xmlns:a16="http://schemas.microsoft.com/office/drawing/2014/main" id="{4FE7E776-7349-23C2-A7BC-A63F3DA4E5BA}"/>
              </a:ext>
            </a:extLst>
          </p:cNvPr>
          <p:cNvSpPr>
            <a:spLocks noGrp="1"/>
          </p:cNvSpPr>
          <p:nvPr>
            <p:ph idx="1"/>
          </p:nvPr>
        </p:nvSpPr>
        <p:spPr>
          <a:xfrm>
            <a:off x="838200" y="3091992"/>
            <a:ext cx="10515600" cy="2394409"/>
          </a:xfrm>
        </p:spPr>
        <p:txBody>
          <a:bodyPr/>
          <a:lstStyle/>
          <a:p>
            <a:pPr algn="ctr"/>
            <a:r>
              <a:rPr lang="en-US" dirty="0"/>
              <a:t>Operating System : [Windows 11/Linux Kali]</a:t>
            </a:r>
            <a:br>
              <a:rPr lang="en-US" dirty="0"/>
            </a:br>
            <a:r>
              <a:rPr lang="en-US" dirty="0"/>
              <a:t>Wireshark: Download and install Wireshark from </a:t>
            </a:r>
            <a:r>
              <a:rPr lang="en-US" u="sng" dirty="0">
                <a:hlinkClick r:id="rId2"/>
              </a:rPr>
              <a:t>https://www.wireshark.org/download.html</a:t>
            </a:r>
            <a:r>
              <a:rPr lang="en-US" dirty="0"/>
              <a:t>.</a:t>
            </a:r>
          </a:p>
          <a:p>
            <a:pPr algn="ctr"/>
            <a:r>
              <a:rPr lang="en-US" dirty="0"/>
              <a:t>Web Browser: Any modern web browser (e.g., Chrome, Firefox) for generating HTTP traffic.</a:t>
            </a:r>
          </a:p>
          <a:p>
            <a:endParaRPr lang="en-US" dirty="0"/>
          </a:p>
        </p:txBody>
      </p:sp>
    </p:spTree>
    <p:extLst>
      <p:ext uri="{BB962C8B-B14F-4D97-AF65-F5344CB8AC3E}">
        <p14:creationId xmlns:p14="http://schemas.microsoft.com/office/powerpoint/2010/main" val="1844914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A1BFE-FE74-AE97-991B-F4416FBC660B}"/>
              </a:ext>
            </a:extLst>
          </p:cNvPr>
          <p:cNvSpPr>
            <a:spLocks noGrp="1"/>
          </p:cNvSpPr>
          <p:nvPr>
            <p:ph type="title"/>
          </p:nvPr>
        </p:nvSpPr>
        <p:spPr/>
        <p:txBody>
          <a:bodyPr>
            <a:normAutofit fontScale="90000"/>
          </a:bodyPr>
          <a:lstStyle/>
          <a:p>
            <a:pPr algn="ctr"/>
            <a:r>
              <a:rPr lang="en-US" sz="6000" dirty="0"/>
              <a:t>Methodology – Traffic Capture</a:t>
            </a:r>
          </a:p>
        </p:txBody>
      </p:sp>
      <p:sp>
        <p:nvSpPr>
          <p:cNvPr id="3" name="Content Placeholder 2">
            <a:extLst>
              <a:ext uri="{FF2B5EF4-FFF2-40B4-BE49-F238E27FC236}">
                <a16:creationId xmlns:a16="http://schemas.microsoft.com/office/drawing/2014/main" id="{FC87E1C3-36C6-32DD-120B-702CAACDD7F3}"/>
              </a:ext>
            </a:extLst>
          </p:cNvPr>
          <p:cNvSpPr>
            <a:spLocks noGrp="1"/>
          </p:cNvSpPr>
          <p:nvPr>
            <p:ph idx="1"/>
          </p:nvPr>
        </p:nvSpPr>
        <p:spPr>
          <a:xfrm>
            <a:off x="677334" y="3429000"/>
            <a:ext cx="8596668" cy="2612362"/>
          </a:xfrm>
        </p:spPr>
        <p:txBody>
          <a:bodyPr/>
          <a:lstStyle/>
          <a:p>
            <a:pPr algn="ctr"/>
            <a:r>
              <a:rPr lang="en-US" dirty="0"/>
              <a:t>Using Wireshark :</a:t>
            </a:r>
            <a:br>
              <a:rPr lang="en-US" dirty="0"/>
            </a:br>
            <a:r>
              <a:rPr lang="en-US" dirty="0"/>
              <a:t>selected active network interface</a:t>
            </a:r>
            <a:br>
              <a:rPr lang="en-US" dirty="0"/>
            </a:br>
            <a:r>
              <a:rPr lang="en-US" dirty="0"/>
              <a:t>capture traffic for :</a:t>
            </a:r>
            <a:br>
              <a:rPr lang="en-US" dirty="0"/>
            </a:br>
            <a:r>
              <a:rPr lang="en-US" dirty="0"/>
              <a:t>&gt; HTTP browsing</a:t>
            </a:r>
            <a:br>
              <a:rPr lang="en-US" dirty="0"/>
            </a:br>
            <a:r>
              <a:rPr lang="en-US" dirty="0"/>
              <a:t>&gt; HTTPS access</a:t>
            </a:r>
            <a:br>
              <a:rPr lang="en-US" dirty="0"/>
            </a:br>
            <a:r>
              <a:rPr lang="en-US" dirty="0"/>
              <a:t>&gt; FTP login attempts</a:t>
            </a:r>
            <a:br>
              <a:rPr lang="en-US" dirty="0"/>
            </a:br>
            <a:r>
              <a:rPr lang="en-US" dirty="0"/>
              <a:t>&gt; ICMP requests</a:t>
            </a:r>
          </a:p>
        </p:txBody>
      </p:sp>
    </p:spTree>
    <p:extLst>
      <p:ext uri="{BB962C8B-B14F-4D97-AF65-F5344CB8AC3E}">
        <p14:creationId xmlns:p14="http://schemas.microsoft.com/office/powerpoint/2010/main" val="236997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1B69B-590F-D3FE-F0D9-4FAFD62B2AE7}"/>
              </a:ext>
            </a:extLst>
          </p:cNvPr>
          <p:cNvSpPr>
            <a:spLocks noGrp="1"/>
          </p:cNvSpPr>
          <p:nvPr>
            <p:ph type="title"/>
          </p:nvPr>
        </p:nvSpPr>
        <p:spPr/>
        <p:txBody>
          <a:bodyPr>
            <a:normAutofit/>
          </a:bodyPr>
          <a:lstStyle/>
          <a:p>
            <a:pPr algn="ctr"/>
            <a:r>
              <a:rPr lang="en-US" sz="4800" b="1" dirty="0"/>
              <a:t>Pre-requisites</a:t>
            </a:r>
            <a:endParaRPr lang="en-US" sz="4800" dirty="0"/>
          </a:p>
        </p:txBody>
      </p:sp>
      <p:sp>
        <p:nvSpPr>
          <p:cNvPr id="3" name="Content Placeholder 2">
            <a:extLst>
              <a:ext uri="{FF2B5EF4-FFF2-40B4-BE49-F238E27FC236}">
                <a16:creationId xmlns:a16="http://schemas.microsoft.com/office/drawing/2014/main" id="{1EE12BA4-09A5-EFD8-8D4F-61BC0E749A85}"/>
              </a:ext>
            </a:extLst>
          </p:cNvPr>
          <p:cNvSpPr>
            <a:spLocks noGrp="1"/>
          </p:cNvSpPr>
          <p:nvPr>
            <p:ph idx="1"/>
          </p:nvPr>
        </p:nvSpPr>
        <p:spPr/>
        <p:txBody>
          <a:bodyPr>
            <a:normAutofit/>
          </a:bodyPr>
          <a:lstStyle/>
          <a:p>
            <a:pPr algn="ctr"/>
            <a:r>
              <a:rPr lang="en-US" dirty="0"/>
              <a:t>Basic understanding of networking concepts</a:t>
            </a:r>
          </a:p>
          <a:p>
            <a:pPr algn="ctr"/>
            <a:r>
              <a:rPr lang="en-US" dirty="0"/>
              <a:t>Wireshark installed on your computer</a:t>
            </a:r>
          </a:p>
          <a:p>
            <a:pPr algn="ctr"/>
            <a:r>
              <a:rPr lang="en-US" dirty="0"/>
              <a:t>A web browser for generating HTTP traffic</a:t>
            </a:r>
          </a:p>
          <a:p>
            <a:pPr algn="ctr"/>
            <a:r>
              <a:rPr lang="en-US" b="1" dirty="0"/>
              <a:t>Lab Set-up and Tools</a:t>
            </a:r>
          </a:p>
          <a:p>
            <a:pPr algn="ctr"/>
            <a:r>
              <a:rPr lang="en-US" dirty="0"/>
              <a:t>Wireshark: Download and install Wireshark from </a:t>
            </a:r>
            <a:r>
              <a:rPr lang="en-US" u="sng" dirty="0">
                <a:hlinkClick r:id="rId2"/>
              </a:rPr>
              <a:t>https://www.wireshark.org/download.html</a:t>
            </a:r>
            <a:r>
              <a:rPr lang="en-US" dirty="0"/>
              <a:t>.</a:t>
            </a:r>
          </a:p>
          <a:p>
            <a:pPr algn="ctr"/>
            <a:r>
              <a:rPr lang="en-US" dirty="0"/>
              <a:t>Web Browser: Any modern web browser (e.g., Chrome, Firefox) for generating HTTP traffic.</a:t>
            </a:r>
          </a:p>
          <a:p>
            <a:endParaRPr lang="en-US" dirty="0"/>
          </a:p>
        </p:txBody>
      </p:sp>
    </p:spTree>
    <p:extLst>
      <p:ext uri="{BB962C8B-B14F-4D97-AF65-F5344CB8AC3E}">
        <p14:creationId xmlns:p14="http://schemas.microsoft.com/office/powerpoint/2010/main" val="4243677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2D2DF-0643-973F-B386-82300E911952}"/>
              </a:ext>
            </a:extLst>
          </p:cNvPr>
          <p:cNvSpPr>
            <a:spLocks noGrp="1"/>
          </p:cNvSpPr>
          <p:nvPr>
            <p:ph type="title"/>
          </p:nvPr>
        </p:nvSpPr>
        <p:spPr/>
        <p:txBody>
          <a:bodyPr/>
          <a:lstStyle/>
          <a:p>
            <a:pPr algn="ctr"/>
            <a:r>
              <a:rPr lang="en-US" b="1" dirty="0"/>
              <a:t>Analyzing HTTP Traffic with Wireshark</a:t>
            </a:r>
            <a:endParaRPr lang="en-US" dirty="0"/>
          </a:p>
        </p:txBody>
      </p:sp>
      <p:sp>
        <p:nvSpPr>
          <p:cNvPr id="3" name="Content Placeholder 2">
            <a:extLst>
              <a:ext uri="{FF2B5EF4-FFF2-40B4-BE49-F238E27FC236}">
                <a16:creationId xmlns:a16="http://schemas.microsoft.com/office/drawing/2014/main" id="{89972985-04AC-49F1-A3F4-E94B41A3A0C2}"/>
              </a:ext>
            </a:extLst>
          </p:cNvPr>
          <p:cNvSpPr>
            <a:spLocks noGrp="1"/>
          </p:cNvSpPr>
          <p:nvPr>
            <p:ph idx="1"/>
          </p:nvPr>
        </p:nvSpPr>
        <p:spPr/>
        <p:txBody>
          <a:bodyPr/>
          <a:lstStyle/>
          <a:p>
            <a:pPr algn="ctr"/>
            <a:r>
              <a:rPr lang="en-US" sz="4000" b="1" dirty="0"/>
              <a:t>Introduction</a:t>
            </a:r>
          </a:p>
          <a:p>
            <a:pPr algn="ctr"/>
            <a:endParaRPr lang="en-US" sz="3200" b="1" dirty="0"/>
          </a:p>
          <a:p>
            <a:pPr algn="ctr"/>
            <a:r>
              <a:rPr lang="en-US" dirty="0"/>
              <a:t>In this project, you'll learn how to use Wireshark to capture and analyze HTTP traffic. HTTP traffic analysis is crucial for understanding web communication, identifying potential security issues, and investigating anomalies in network traffic.</a:t>
            </a:r>
          </a:p>
          <a:p>
            <a:endParaRPr lang="en-US" dirty="0"/>
          </a:p>
        </p:txBody>
      </p:sp>
    </p:spTree>
    <p:extLst>
      <p:ext uri="{BB962C8B-B14F-4D97-AF65-F5344CB8AC3E}">
        <p14:creationId xmlns:p14="http://schemas.microsoft.com/office/powerpoint/2010/main" val="2909165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6240-339A-DE10-1795-26128721D525}"/>
              </a:ext>
            </a:extLst>
          </p:cNvPr>
          <p:cNvSpPr>
            <a:spLocks noGrp="1"/>
          </p:cNvSpPr>
          <p:nvPr>
            <p:ph type="title"/>
          </p:nvPr>
        </p:nvSpPr>
        <p:spPr/>
        <p:txBody>
          <a:bodyPr>
            <a:normAutofit/>
          </a:bodyPr>
          <a:lstStyle/>
          <a:p>
            <a:pPr algn="ctr"/>
            <a:r>
              <a:rPr lang="en-US" sz="4800" b="1" dirty="0">
                <a:effectLst/>
              </a:rPr>
              <a:t>Exercises</a:t>
            </a:r>
            <a:endParaRPr lang="en-US" sz="4800" dirty="0"/>
          </a:p>
        </p:txBody>
      </p:sp>
      <p:sp>
        <p:nvSpPr>
          <p:cNvPr id="3" name="Content Placeholder 2">
            <a:extLst>
              <a:ext uri="{FF2B5EF4-FFF2-40B4-BE49-F238E27FC236}">
                <a16:creationId xmlns:a16="http://schemas.microsoft.com/office/drawing/2014/main" id="{47D506F2-1949-DDCC-3705-DD7691641B1E}"/>
              </a:ext>
            </a:extLst>
          </p:cNvPr>
          <p:cNvSpPr>
            <a:spLocks noGrp="1"/>
          </p:cNvSpPr>
          <p:nvPr>
            <p:ph idx="1"/>
          </p:nvPr>
        </p:nvSpPr>
        <p:spPr/>
        <p:txBody>
          <a:bodyPr>
            <a:normAutofit fontScale="92500" lnSpcReduction="20000"/>
          </a:bodyPr>
          <a:lstStyle/>
          <a:p>
            <a:pPr algn="ctr"/>
            <a:r>
              <a:rPr lang="en-US" b="1" dirty="0"/>
              <a:t>Exercise 1: Capture HTTP Traffic</a:t>
            </a:r>
          </a:p>
          <a:p>
            <a:pPr algn="ctr"/>
            <a:r>
              <a:rPr lang="en-US" b="1" dirty="0"/>
              <a:t>Steps</a:t>
            </a:r>
          </a:p>
          <a:p>
            <a:pPr algn="ctr"/>
            <a:r>
              <a:rPr lang="en-US" dirty="0"/>
              <a:t>Open Wireshark.</a:t>
            </a:r>
          </a:p>
          <a:p>
            <a:pPr algn="ctr"/>
            <a:r>
              <a:rPr lang="en-US" dirty="0"/>
              <a:t>Select the network interface that connects to the internet.</a:t>
            </a:r>
          </a:p>
          <a:p>
            <a:pPr algn="ctr"/>
            <a:r>
              <a:rPr lang="en-US" dirty="0"/>
              <a:t>Click on the "Start Capture" button (the blue shark fin icon).</a:t>
            </a:r>
          </a:p>
          <a:p>
            <a:pPr algn="ctr"/>
            <a:r>
              <a:rPr lang="en-US" dirty="0"/>
              <a:t>Open your web browser and navigate to a website that uses HTTP (e.g., </a:t>
            </a:r>
            <a:r>
              <a:rPr lang="en-US" u="sng" dirty="0">
                <a:hlinkClick r:id="rId2"/>
              </a:rPr>
              <a:t>http://example.com</a:t>
            </a:r>
            <a:r>
              <a:rPr lang="en-US" dirty="0"/>
              <a:t>).</a:t>
            </a:r>
          </a:p>
          <a:p>
            <a:pPr algn="ctr"/>
            <a:r>
              <a:rPr lang="en-US" dirty="0"/>
              <a:t>Let the page load completely and then stop the capture in Wireshark by clicking on the red square icon.</a:t>
            </a:r>
          </a:p>
          <a:p>
            <a:pPr algn="ctr"/>
            <a:r>
              <a:rPr lang="en-US" b="1" dirty="0"/>
              <a:t>Expected Output</a:t>
            </a:r>
          </a:p>
          <a:p>
            <a:pPr algn="ctr"/>
            <a:r>
              <a:rPr lang="en-US" dirty="0"/>
              <a:t>A capture file containing network traffic, including HTTP requests and responses.</a:t>
            </a:r>
          </a:p>
          <a:p>
            <a:endParaRPr lang="en-US" dirty="0"/>
          </a:p>
        </p:txBody>
      </p:sp>
    </p:spTree>
    <p:extLst>
      <p:ext uri="{BB962C8B-B14F-4D97-AF65-F5344CB8AC3E}">
        <p14:creationId xmlns:p14="http://schemas.microsoft.com/office/powerpoint/2010/main" val="2949514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F5419-5B26-18B4-1947-84CE338BFCBA}"/>
              </a:ext>
            </a:extLst>
          </p:cNvPr>
          <p:cNvSpPr>
            <a:spLocks noGrp="1"/>
          </p:cNvSpPr>
          <p:nvPr>
            <p:ph type="title"/>
          </p:nvPr>
        </p:nvSpPr>
        <p:spPr/>
        <p:txBody>
          <a:bodyPr>
            <a:normAutofit/>
          </a:bodyPr>
          <a:lstStyle/>
          <a:p>
            <a:pPr algn="ctr"/>
            <a:r>
              <a:rPr lang="fr-FR" sz="4800" b="1" dirty="0"/>
              <a:t>Exercice 2: Filter HTTP Traffic</a:t>
            </a:r>
            <a:endParaRPr lang="en-US" sz="4800" dirty="0"/>
          </a:p>
        </p:txBody>
      </p:sp>
      <p:sp>
        <p:nvSpPr>
          <p:cNvPr id="3" name="Content Placeholder 2">
            <a:extLst>
              <a:ext uri="{FF2B5EF4-FFF2-40B4-BE49-F238E27FC236}">
                <a16:creationId xmlns:a16="http://schemas.microsoft.com/office/drawing/2014/main" id="{2B6ED364-5E5B-3103-B2F2-4581E2AA9FB0}"/>
              </a:ext>
            </a:extLst>
          </p:cNvPr>
          <p:cNvSpPr>
            <a:spLocks noGrp="1"/>
          </p:cNvSpPr>
          <p:nvPr>
            <p:ph idx="1"/>
          </p:nvPr>
        </p:nvSpPr>
        <p:spPr/>
        <p:txBody>
          <a:bodyPr>
            <a:normAutofit/>
          </a:bodyPr>
          <a:lstStyle/>
          <a:p>
            <a:pPr algn="ctr"/>
            <a:r>
              <a:rPr lang="fr-FR" b="1" dirty="0"/>
              <a:t>Steps</a:t>
            </a:r>
          </a:p>
          <a:p>
            <a:pPr marL="0" indent="0" algn="ctr">
              <a:buNone/>
            </a:pPr>
            <a:r>
              <a:rPr lang="fr-FR" b="1" dirty="0"/>
              <a:t>   </a:t>
            </a:r>
            <a:r>
              <a:rPr lang="fr-FR" dirty="0"/>
              <a:t>1. In Wireshark, go to the filter bar at the top.</a:t>
            </a:r>
          </a:p>
          <a:p>
            <a:pPr marL="0" indent="0" algn="ctr">
              <a:buNone/>
            </a:pPr>
            <a:r>
              <a:rPr lang="fr-FR" dirty="0"/>
              <a:t>   2. Enter the filter http and press Enter.</a:t>
            </a:r>
          </a:p>
          <a:p>
            <a:pPr marL="0" indent="0" algn="ctr">
              <a:buNone/>
            </a:pPr>
            <a:r>
              <a:rPr lang="fr-FR" dirty="0"/>
              <a:t>   3. Wireshark Will display only the HTTP Traffic from the capture.</a:t>
            </a:r>
          </a:p>
          <a:p>
            <a:pPr marL="0" indent="0" algn="ctr">
              <a:buNone/>
            </a:pPr>
            <a:endParaRPr lang="fr-FR" b="1" dirty="0"/>
          </a:p>
          <a:p>
            <a:pPr marL="0" indent="0" algn="ctr">
              <a:buNone/>
            </a:pPr>
            <a:r>
              <a:rPr lang="fr-FR" b="1" dirty="0"/>
              <a:t> .Expected Output </a:t>
            </a:r>
            <a:br>
              <a:rPr lang="fr-FR" b="1" dirty="0"/>
            </a:br>
            <a:r>
              <a:rPr lang="fr-FR" b="1" dirty="0"/>
              <a:t>   </a:t>
            </a:r>
          </a:p>
          <a:p>
            <a:pPr marL="0" indent="0" algn="ctr">
              <a:buNone/>
            </a:pPr>
            <a:r>
              <a:rPr lang="fr-FR" b="1" dirty="0"/>
              <a:t>     </a:t>
            </a:r>
            <a:r>
              <a:rPr lang="fr-FR" dirty="0"/>
              <a:t>Displayed HTTP Traffic filtered from the over all capture.</a:t>
            </a:r>
            <a:br>
              <a:rPr lang="fr-FR" dirty="0"/>
            </a:br>
            <a:br>
              <a:rPr lang="fr-FR" b="1" dirty="0"/>
            </a:br>
            <a:endParaRPr lang="fr-FR" b="1" dirty="0"/>
          </a:p>
        </p:txBody>
      </p:sp>
    </p:spTree>
    <p:extLst>
      <p:ext uri="{BB962C8B-B14F-4D97-AF65-F5344CB8AC3E}">
        <p14:creationId xmlns:p14="http://schemas.microsoft.com/office/powerpoint/2010/main" val="4178832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9A911-3592-C195-9799-8A5D4549B82E}"/>
              </a:ext>
            </a:extLst>
          </p:cNvPr>
          <p:cNvSpPr>
            <a:spLocks noGrp="1"/>
          </p:cNvSpPr>
          <p:nvPr>
            <p:ph type="title"/>
          </p:nvPr>
        </p:nvSpPr>
        <p:spPr/>
        <p:txBody>
          <a:bodyPr/>
          <a:lstStyle/>
          <a:p>
            <a:pPr algn="ctr"/>
            <a:r>
              <a:rPr lang="en-US" dirty="0"/>
              <a:t>HTTP Capture </a:t>
            </a:r>
          </a:p>
        </p:txBody>
      </p:sp>
      <p:pic>
        <p:nvPicPr>
          <p:cNvPr id="5" name="Content Placeholder 4">
            <a:extLst>
              <a:ext uri="{FF2B5EF4-FFF2-40B4-BE49-F238E27FC236}">
                <a16:creationId xmlns:a16="http://schemas.microsoft.com/office/drawing/2014/main" id="{C99FB333-3F4D-8AE6-D885-3451EED7DB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2528" y="2052638"/>
            <a:ext cx="8208720" cy="4195762"/>
          </a:xfrm>
        </p:spPr>
      </p:pic>
    </p:spTree>
    <p:extLst>
      <p:ext uri="{BB962C8B-B14F-4D97-AF65-F5344CB8AC3E}">
        <p14:creationId xmlns:p14="http://schemas.microsoft.com/office/powerpoint/2010/main" val="2733586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F60E-A657-F6FC-3E43-210FD665BAA5}"/>
              </a:ext>
            </a:extLst>
          </p:cNvPr>
          <p:cNvSpPr>
            <a:spLocks noGrp="1"/>
          </p:cNvSpPr>
          <p:nvPr>
            <p:ph type="title"/>
          </p:nvPr>
        </p:nvSpPr>
        <p:spPr/>
        <p:txBody>
          <a:bodyPr>
            <a:normAutofit fontScale="90000"/>
          </a:bodyPr>
          <a:lstStyle/>
          <a:p>
            <a:pPr algn="ctr"/>
            <a:r>
              <a:rPr lang="en-US" sz="4800" b="1" dirty="0"/>
              <a:t>Exercise 3: Analyze HTTP Requests</a:t>
            </a:r>
            <a:endParaRPr lang="en-US" sz="4800" dirty="0"/>
          </a:p>
        </p:txBody>
      </p:sp>
      <p:sp>
        <p:nvSpPr>
          <p:cNvPr id="3" name="Content Placeholder 2">
            <a:extLst>
              <a:ext uri="{FF2B5EF4-FFF2-40B4-BE49-F238E27FC236}">
                <a16:creationId xmlns:a16="http://schemas.microsoft.com/office/drawing/2014/main" id="{C626FE27-3A3F-D227-95C1-7EE798D39F6A}"/>
              </a:ext>
            </a:extLst>
          </p:cNvPr>
          <p:cNvSpPr>
            <a:spLocks noGrp="1"/>
          </p:cNvSpPr>
          <p:nvPr>
            <p:ph idx="1"/>
          </p:nvPr>
        </p:nvSpPr>
        <p:spPr/>
        <p:txBody>
          <a:bodyPr>
            <a:normAutofit/>
          </a:bodyPr>
          <a:lstStyle/>
          <a:p>
            <a:pPr algn="ctr"/>
            <a:r>
              <a:rPr lang="en-US" b="1" dirty="0"/>
              <a:t>Steps</a:t>
            </a:r>
          </a:p>
          <a:p>
            <a:pPr algn="ctr"/>
            <a:r>
              <a:rPr lang="en-US" dirty="0"/>
              <a:t>In the filtered HTTP traffic, locate an HTTP GET request.</a:t>
            </a:r>
          </a:p>
          <a:p>
            <a:pPr algn="ctr"/>
            <a:r>
              <a:rPr lang="en-US" dirty="0"/>
              <a:t>Click on the GET request to view its details in the packet details pane.</a:t>
            </a:r>
          </a:p>
          <a:p>
            <a:pPr algn="ctr"/>
            <a:r>
              <a:rPr lang="en-US" dirty="0"/>
              <a:t>Expand the "Hypertext Transfer Protocol" section to see detailed information about the request, such as the requested URL, headers, and parameters.</a:t>
            </a:r>
          </a:p>
          <a:p>
            <a:pPr marL="0" indent="0" algn="ctr">
              <a:buNone/>
            </a:pPr>
            <a:endParaRPr lang="en-US" dirty="0"/>
          </a:p>
          <a:p>
            <a:pPr algn="ctr"/>
            <a:r>
              <a:rPr lang="en-US" b="1" dirty="0"/>
              <a:t>Expected Output</a:t>
            </a:r>
          </a:p>
          <a:p>
            <a:pPr algn="ctr"/>
            <a:r>
              <a:rPr lang="en-US" dirty="0"/>
              <a:t>Detailed information about an HTTP GET request displayed.</a:t>
            </a:r>
          </a:p>
        </p:txBody>
      </p:sp>
    </p:spTree>
    <p:extLst>
      <p:ext uri="{BB962C8B-B14F-4D97-AF65-F5344CB8AC3E}">
        <p14:creationId xmlns:p14="http://schemas.microsoft.com/office/powerpoint/2010/main" val="3525021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77758-6522-69A6-3E0C-56089DEC8C0D}"/>
              </a:ext>
            </a:extLst>
          </p:cNvPr>
          <p:cNvSpPr>
            <a:spLocks noGrp="1"/>
          </p:cNvSpPr>
          <p:nvPr>
            <p:ph type="title"/>
          </p:nvPr>
        </p:nvSpPr>
        <p:spPr/>
        <p:txBody>
          <a:bodyPr>
            <a:normAutofit fontScale="90000"/>
          </a:bodyPr>
          <a:lstStyle/>
          <a:p>
            <a:pPr algn="ctr"/>
            <a:r>
              <a:rPr lang="en-US" sz="4800" b="1" dirty="0"/>
              <a:t>Exercise 4: Analyze HTTP Responses</a:t>
            </a:r>
            <a:endParaRPr lang="en-US" sz="4800" dirty="0"/>
          </a:p>
        </p:txBody>
      </p:sp>
      <p:sp>
        <p:nvSpPr>
          <p:cNvPr id="3" name="Content Placeholder 2">
            <a:extLst>
              <a:ext uri="{FF2B5EF4-FFF2-40B4-BE49-F238E27FC236}">
                <a16:creationId xmlns:a16="http://schemas.microsoft.com/office/drawing/2014/main" id="{80582A41-DAA2-6B6F-F516-1A35C1687BF2}"/>
              </a:ext>
            </a:extLst>
          </p:cNvPr>
          <p:cNvSpPr>
            <a:spLocks noGrp="1"/>
          </p:cNvSpPr>
          <p:nvPr>
            <p:ph idx="1"/>
          </p:nvPr>
        </p:nvSpPr>
        <p:spPr/>
        <p:txBody>
          <a:bodyPr>
            <a:normAutofit/>
          </a:bodyPr>
          <a:lstStyle/>
          <a:p>
            <a:pPr algn="ctr"/>
            <a:r>
              <a:rPr lang="en-US" b="1" dirty="0"/>
              <a:t>Steps</a:t>
            </a:r>
          </a:p>
          <a:p>
            <a:pPr algn="ctr"/>
            <a:r>
              <a:rPr lang="en-US" dirty="0"/>
              <a:t>In the filtered HTTP traffic, locate the corresponding HTTP response for the GET request you analyzed.</a:t>
            </a:r>
          </a:p>
          <a:p>
            <a:pPr algn="ctr"/>
            <a:r>
              <a:rPr lang="en-US" dirty="0"/>
              <a:t>Click on the response to view its details in the packet details pane.</a:t>
            </a:r>
          </a:p>
          <a:p>
            <a:pPr algn="ctr"/>
            <a:r>
              <a:rPr lang="en-US" dirty="0"/>
              <a:t>Expand the "Hypertext Transfer Protocol" section to see detailed information about the response, such as the status code, headers, and content type.</a:t>
            </a:r>
          </a:p>
          <a:p>
            <a:pPr marL="0" indent="0" algn="ctr">
              <a:buNone/>
            </a:pPr>
            <a:endParaRPr lang="en-US" dirty="0"/>
          </a:p>
          <a:p>
            <a:pPr algn="ctr"/>
            <a:r>
              <a:rPr lang="en-US" b="1" dirty="0"/>
              <a:t>Expected Output</a:t>
            </a:r>
          </a:p>
          <a:p>
            <a:pPr algn="ctr"/>
            <a:r>
              <a:rPr lang="en-US" dirty="0"/>
              <a:t>Detailed information about an HTTP response displayed.</a:t>
            </a:r>
          </a:p>
          <a:p>
            <a:pPr marL="0" indent="0">
              <a:buNone/>
            </a:pPr>
            <a:endParaRPr lang="en-US" dirty="0"/>
          </a:p>
        </p:txBody>
      </p:sp>
    </p:spTree>
    <p:extLst>
      <p:ext uri="{BB962C8B-B14F-4D97-AF65-F5344CB8AC3E}">
        <p14:creationId xmlns:p14="http://schemas.microsoft.com/office/powerpoint/2010/main" val="3060711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B995-11E0-1A73-E46C-81A416BEC737}"/>
              </a:ext>
            </a:extLst>
          </p:cNvPr>
          <p:cNvSpPr>
            <a:spLocks noGrp="1"/>
          </p:cNvSpPr>
          <p:nvPr>
            <p:ph type="title"/>
          </p:nvPr>
        </p:nvSpPr>
        <p:spPr/>
        <p:txBody>
          <a:bodyPr/>
          <a:lstStyle/>
          <a:p>
            <a:pPr algn="ctr"/>
            <a:r>
              <a:rPr lang="en-US" sz="4400" dirty="0"/>
              <a:t>Abstract</a:t>
            </a:r>
          </a:p>
        </p:txBody>
      </p:sp>
      <p:sp>
        <p:nvSpPr>
          <p:cNvPr id="3" name="Content Placeholder 2">
            <a:extLst>
              <a:ext uri="{FF2B5EF4-FFF2-40B4-BE49-F238E27FC236}">
                <a16:creationId xmlns:a16="http://schemas.microsoft.com/office/drawing/2014/main" id="{B2058D10-4115-4989-5D30-F83012B00698}"/>
              </a:ext>
            </a:extLst>
          </p:cNvPr>
          <p:cNvSpPr>
            <a:spLocks noGrp="1"/>
          </p:cNvSpPr>
          <p:nvPr>
            <p:ph idx="1"/>
          </p:nvPr>
        </p:nvSpPr>
        <p:spPr>
          <a:xfrm>
            <a:off x="1154954" y="2262433"/>
            <a:ext cx="8825659" cy="3757367"/>
          </a:xfrm>
        </p:spPr>
        <p:txBody>
          <a:bodyPr>
            <a:normAutofit/>
          </a:bodyPr>
          <a:lstStyle/>
          <a:p>
            <a:r>
              <a:rPr lang="en-US" sz="2400" b="1" dirty="0"/>
              <a:t>what problem does this project solves </a:t>
            </a:r>
            <a:r>
              <a:rPr lang="en-US" sz="2000" b="1" dirty="0"/>
              <a:t>?</a:t>
            </a:r>
          </a:p>
          <a:p>
            <a:r>
              <a:rPr lang="en-US" sz="2000" dirty="0"/>
              <a:t>This project focuses on identifying security threats and unusual activities in network traffic. The problem it solves is that many cyberattacks and network issues go unnoticed because traditional tools either look too narrowly or don’t provide enough detail.</a:t>
            </a:r>
            <a:br>
              <a:rPr lang="en-US" sz="2000" dirty="0"/>
            </a:br>
            <a:r>
              <a:rPr lang="en-US" sz="2000" dirty="0"/>
              <a:t>This project addresses the problem of detecting malicious activities, performance bottlenecks, and anomalies within network traffic by leveraging packet-level and flow-level analysis. Traditional security measures often struggle with identifying subtle threats hidden within legitimate traffic or providing comprehensive visibility into network behavior.</a:t>
            </a:r>
          </a:p>
        </p:txBody>
      </p:sp>
    </p:spTree>
    <p:extLst>
      <p:ext uri="{BB962C8B-B14F-4D97-AF65-F5344CB8AC3E}">
        <p14:creationId xmlns:p14="http://schemas.microsoft.com/office/powerpoint/2010/main" val="3262218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84B98-888B-AABB-AAD5-4DF748021ED8}"/>
              </a:ext>
            </a:extLst>
          </p:cNvPr>
          <p:cNvSpPr>
            <a:spLocks noGrp="1"/>
          </p:cNvSpPr>
          <p:nvPr>
            <p:ph type="title"/>
          </p:nvPr>
        </p:nvSpPr>
        <p:spPr/>
        <p:txBody>
          <a:bodyPr>
            <a:normAutofit/>
          </a:bodyPr>
          <a:lstStyle/>
          <a:p>
            <a:pPr algn="ctr"/>
            <a:r>
              <a:rPr lang="en-US" sz="4800" b="1" dirty="0"/>
              <a:t>Conclusion of above exercises</a:t>
            </a:r>
            <a:endParaRPr lang="en-US" sz="4800" dirty="0"/>
          </a:p>
        </p:txBody>
      </p:sp>
      <p:sp>
        <p:nvSpPr>
          <p:cNvPr id="3" name="Content Placeholder 2">
            <a:extLst>
              <a:ext uri="{FF2B5EF4-FFF2-40B4-BE49-F238E27FC236}">
                <a16:creationId xmlns:a16="http://schemas.microsoft.com/office/drawing/2014/main" id="{4CBEF6C3-2D2D-ED12-6490-E7EBCDDD3882}"/>
              </a:ext>
            </a:extLst>
          </p:cNvPr>
          <p:cNvSpPr>
            <a:spLocks noGrp="1"/>
          </p:cNvSpPr>
          <p:nvPr>
            <p:ph idx="1"/>
          </p:nvPr>
        </p:nvSpPr>
        <p:spPr>
          <a:xfrm>
            <a:off x="762175" y="2170017"/>
            <a:ext cx="8596668" cy="2562240"/>
          </a:xfrm>
        </p:spPr>
        <p:txBody>
          <a:bodyPr>
            <a:normAutofit/>
          </a:bodyPr>
          <a:lstStyle/>
          <a:p>
            <a:pPr algn="ctr"/>
            <a:endParaRPr lang="en-US" dirty="0"/>
          </a:p>
          <a:p>
            <a:pPr algn="ctr"/>
            <a:endParaRPr lang="en-US" dirty="0"/>
          </a:p>
          <a:p>
            <a:pPr algn="ctr"/>
            <a:r>
              <a:rPr lang="en-US" sz="2000" dirty="0"/>
              <a:t>By completing these exercises, you have learned how to capture, filter, and analyze HTTP traffic using Wireshark. These skills are essential for understanding web communication, troubleshooting network issues, and performing security investigations.</a:t>
            </a:r>
          </a:p>
        </p:txBody>
      </p:sp>
    </p:spTree>
    <p:extLst>
      <p:ext uri="{BB962C8B-B14F-4D97-AF65-F5344CB8AC3E}">
        <p14:creationId xmlns:p14="http://schemas.microsoft.com/office/powerpoint/2010/main" val="2171386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E0AA-CC1E-9EF7-9377-4BA074F47AF2}"/>
              </a:ext>
            </a:extLst>
          </p:cNvPr>
          <p:cNvSpPr>
            <a:spLocks noGrp="1"/>
          </p:cNvSpPr>
          <p:nvPr>
            <p:ph type="title"/>
          </p:nvPr>
        </p:nvSpPr>
        <p:spPr/>
        <p:txBody>
          <a:bodyPr>
            <a:noAutofit/>
          </a:bodyPr>
          <a:lstStyle/>
          <a:p>
            <a:pPr algn="ctr"/>
            <a:r>
              <a:rPr lang="en-US" sz="4800" b="1" dirty="0"/>
              <a:t>Detecting and Investigating Malware Traffic</a:t>
            </a:r>
            <a:endParaRPr lang="en-US" sz="4800" dirty="0"/>
          </a:p>
        </p:txBody>
      </p:sp>
      <p:sp>
        <p:nvSpPr>
          <p:cNvPr id="3" name="Content Placeholder 2">
            <a:extLst>
              <a:ext uri="{FF2B5EF4-FFF2-40B4-BE49-F238E27FC236}">
                <a16:creationId xmlns:a16="http://schemas.microsoft.com/office/drawing/2014/main" id="{F3918FFB-51ED-DD85-1BFC-9B1B097AE10B}"/>
              </a:ext>
            </a:extLst>
          </p:cNvPr>
          <p:cNvSpPr>
            <a:spLocks noGrp="1"/>
          </p:cNvSpPr>
          <p:nvPr>
            <p:ph idx="1"/>
          </p:nvPr>
        </p:nvSpPr>
        <p:spPr>
          <a:xfrm>
            <a:off x="677334" y="2582944"/>
            <a:ext cx="8596668" cy="3458418"/>
          </a:xfrm>
        </p:spPr>
        <p:txBody>
          <a:bodyPr>
            <a:noAutofit/>
          </a:bodyPr>
          <a:lstStyle/>
          <a:p>
            <a:pPr algn="ctr"/>
            <a:r>
              <a:rPr lang="en-US" sz="2000" b="1" dirty="0"/>
              <a:t>Introduction</a:t>
            </a:r>
          </a:p>
          <a:p>
            <a:pPr algn="ctr"/>
            <a:r>
              <a:rPr lang="en-US" sz="2000" dirty="0"/>
              <a:t>In this project, you'll learn how to use Wireshark to detect and investigate malware traffic. Identifying malicious network behavior is crucial for protecting networks and responding to security incidents.</a:t>
            </a:r>
          </a:p>
          <a:p>
            <a:pPr algn="ctr"/>
            <a:r>
              <a:rPr lang="en-US" sz="2000" b="1" dirty="0"/>
              <a:t>Pre-requisites</a:t>
            </a:r>
          </a:p>
          <a:p>
            <a:pPr algn="ctr"/>
            <a:r>
              <a:rPr lang="en-US" sz="2000" dirty="0"/>
              <a:t>Basic understanding of networking concepts</a:t>
            </a:r>
          </a:p>
          <a:p>
            <a:pPr algn="ctr"/>
            <a:r>
              <a:rPr lang="en-US" sz="2000" dirty="0"/>
              <a:t>Wireshark installed on your computer</a:t>
            </a:r>
          </a:p>
          <a:p>
            <a:pPr algn="ctr"/>
            <a:r>
              <a:rPr lang="en-US" sz="2000" dirty="0"/>
              <a:t>A sample PCAP file containing malware traffic (e.g., from </a:t>
            </a:r>
            <a:r>
              <a:rPr lang="en-US" sz="2000" u="sng" dirty="0">
                <a:hlinkClick r:id="rId2"/>
              </a:rPr>
              <a:t>Malware Traffic Analysis</a:t>
            </a:r>
            <a:r>
              <a:rPr lang="en-US" sz="2000" dirty="0"/>
              <a:t>)</a:t>
            </a:r>
          </a:p>
        </p:txBody>
      </p:sp>
    </p:spTree>
    <p:extLst>
      <p:ext uri="{BB962C8B-B14F-4D97-AF65-F5344CB8AC3E}">
        <p14:creationId xmlns:p14="http://schemas.microsoft.com/office/powerpoint/2010/main" val="3115215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206A6-9D06-18DF-FFA3-B49E105D0942}"/>
              </a:ext>
            </a:extLst>
          </p:cNvPr>
          <p:cNvSpPr>
            <a:spLocks noGrp="1"/>
          </p:cNvSpPr>
          <p:nvPr>
            <p:ph type="title"/>
          </p:nvPr>
        </p:nvSpPr>
        <p:spPr/>
        <p:txBody>
          <a:bodyPr>
            <a:normAutofit fontScale="90000"/>
          </a:bodyPr>
          <a:lstStyle/>
          <a:p>
            <a:pPr algn="ctr"/>
            <a:r>
              <a:rPr lang="en-US" sz="4800" b="1" dirty="0"/>
              <a:t>Lab Set-up and Tools</a:t>
            </a:r>
            <a:br>
              <a:rPr lang="en-US" b="1" dirty="0"/>
            </a:br>
            <a:endParaRPr lang="en-US" dirty="0"/>
          </a:p>
        </p:txBody>
      </p:sp>
      <p:sp>
        <p:nvSpPr>
          <p:cNvPr id="3" name="Content Placeholder 2">
            <a:extLst>
              <a:ext uri="{FF2B5EF4-FFF2-40B4-BE49-F238E27FC236}">
                <a16:creationId xmlns:a16="http://schemas.microsoft.com/office/drawing/2014/main" id="{9688F5C9-604F-08F2-07B6-7DE704639609}"/>
              </a:ext>
            </a:extLst>
          </p:cNvPr>
          <p:cNvSpPr>
            <a:spLocks noGrp="1"/>
          </p:cNvSpPr>
          <p:nvPr>
            <p:ph idx="1"/>
          </p:nvPr>
        </p:nvSpPr>
        <p:spPr/>
        <p:txBody>
          <a:bodyPr/>
          <a:lstStyle/>
          <a:p>
            <a:pPr algn="ctr"/>
            <a:r>
              <a:rPr lang="en-US" sz="2400" b="1" dirty="0"/>
              <a:t>Wireshark</a:t>
            </a:r>
            <a:r>
              <a:rPr lang="en-US" sz="2400" dirty="0"/>
              <a:t>: Download and install Wireshark from </a:t>
            </a:r>
            <a:r>
              <a:rPr lang="en-US" sz="2400" u="sng" dirty="0">
                <a:hlinkClick r:id="rId2"/>
              </a:rPr>
              <a:t>https://www.wireshark.org/download.html</a:t>
            </a:r>
            <a:r>
              <a:rPr lang="en-US" sz="2400" dirty="0"/>
              <a:t>.</a:t>
            </a:r>
          </a:p>
          <a:p>
            <a:pPr algn="ctr"/>
            <a:r>
              <a:rPr lang="en-US" sz="2400" b="1" dirty="0"/>
              <a:t>Sample PCAP File</a:t>
            </a:r>
            <a:r>
              <a:rPr lang="en-US" sz="2400" dirty="0"/>
              <a:t>: Download a sample PCAP file containing malware traffic for analysis.</a:t>
            </a:r>
          </a:p>
          <a:p>
            <a:pPr algn="ctr"/>
            <a:r>
              <a:rPr lang="en-US" sz="2400" dirty="0"/>
              <a:t>Link to download PCAP files : </a:t>
            </a:r>
            <a:r>
              <a:rPr lang="en-US" sz="2400" dirty="0">
                <a:hlinkClick r:id="rId3"/>
              </a:rPr>
              <a:t>https://malware-traffic-analysis.net/2022/workshop/index.html</a:t>
            </a:r>
            <a:endParaRPr lang="en-US" sz="2400" dirty="0"/>
          </a:p>
          <a:p>
            <a:pPr algn="ctr"/>
            <a:r>
              <a:rPr lang="en-US" sz="2400" dirty="0"/>
              <a:t>Link for malware analysis : </a:t>
            </a:r>
            <a:r>
              <a:rPr lang="en-US" sz="2400" dirty="0">
                <a:hlinkClick r:id="rId4"/>
              </a:rPr>
              <a:t>https://malware-traffic-analysis</a:t>
            </a:r>
            <a:r>
              <a:rPr lang="en-US" dirty="0">
                <a:hlinkClick r:id="rId4"/>
              </a:rPr>
              <a:t>.</a:t>
            </a:r>
            <a:r>
              <a:rPr lang="en-US" sz="2400" dirty="0">
                <a:hlinkClick r:id="rId4"/>
              </a:rPr>
              <a:t>net/</a:t>
            </a:r>
            <a:endParaRPr lang="en-US" sz="2400" dirty="0"/>
          </a:p>
          <a:p>
            <a:pPr marL="0" indent="0">
              <a:buNone/>
            </a:pPr>
            <a:endParaRPr lang="en-US" dirty="0"/>
          </a:p>
        </p:txBody>
      </p:sp>
    </p:spTree>
    <p:extLst>
      <p:ext uri="{BB962C8B-B14F-4D97-AF65-F5344CB8AC3E}">
        <p14:creationId xmlns:p14="http://schemas.microsoft.com/office/powerpoint/2010/main" val="1985924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3FC24-F8AD-160D-F7BF-0DAA6343712F}"/>
              </a:ext>
            </a:extLst>
          </p:cNvPr>
          <p:cNvSpPr>
            <a:spLocks noGrp="1"/>
          </p:cNvSpPr>
          <p:nvPr>
            <p:ph type="title"/>
          </p:nvPr>
        </p:nvSpPr>
        <p:spPr/>
        <p:txBody>
          <a:bodyPr>
            <a:normAutofit/>
          </a:bodyPr>
          <a:lstStyle/>
          <a:p>
            <a:pPr algn="ctr"/>
            <a:r>
              <a:rPr lang="en-US" sz="4800" b="1" dirty="0"/>
              <a:t>Exercises</a:t>
            </a:r>
            <a:endParaRPr lang="en-US" sz="4800" dirty="0"/>
          </a:p>
        </p:txBody>
      </p:sp>
      <p:sp>
        <p:nvSpPr>
          <p:cNvPr id="3" name="Content Placeholder 2">
            <a:extLst>
              <a:ext uri="{FF2B5EF4-FFF2-40B4-BE49-F238E27FC236}">
                <a16:creationId xmlns:a16="http://schemas.microsoft.com/office/drawing/2014/main" id="{AC21FC6B-4861-93C5-15DE-82B8EB7FD9F7}"/>
              </a:ext>
            </a:extLst>
          </p:cNvPr>
          <p:cNvSpPr>
            <a:spLocks noGrp="1"/>
          </p:cNvSpPr>
          <p:nvPr>
            <p:ph idx="1"/>
          </p:nvPr>
        </p:nvSpPr>
        <p:spPr/>
        <p:txBody>
          <a:bodyPr>
            <a:normAutofit/>
          </a:bodyPr>
          <a:lstStyle/>
          <a:p>
            <a:pPr algn="ctr"/>
            <a:r>
              <a:rPr lang="en-US" sz="2000" b="1" dirty="0"/>
              <a:t>Exercise 1: Load a Sample PCAP File</a:t>
            </a:r>
          </a:p>
          <a:p>
            <a:pPr algn="ctr"/>
            <a:r>
              <a:rPr lang="en-US" sz="2000" b="1" dirty="0"/>
              <a:t>Steps</a:t>
            </a:r>
          </a:p>
          <a:p>
            <a:pPr algn="ctr"/>
            <a:r>
              <a:rPr lang="en-US" sz="2000" dirty="0"/>
              <a:t>Open Wireshark.</a:t>
            </a:r>
          </a:p>
          <a:p>
            <a:pPr algn="ctr"/>
            <a:r>
              <a:rPr lang="en-US" sz="2000" dirty="0"/>
              <a:t>Go to "File" &gt; "Open" and select the sample PCAP file you downloaded.</a:t>
            </a:r>
          </a:p>
          <a:p>
            <a:pPr algn="ctr"/>
            <a:r>
              <a:rPr lang="en-US" sz="2000" dirty="0"/>
              <a:t>The file will load, and the captured traffic will be displayed.</a:t>
            </a:r>
          </a:p>
          <a:p>
            <a:pPr algn="ctr"/>
            <a:r>
              <a:rPr lang="en-US" sz="2000" b="1" dirty="0"/>
              <a:t>Expected Output</a:t>
            </a:r>
          </a:p>
          <a:p>
            <a:pPr algn="ctr"/>
            <a:r>
              <a:rPr lang="en-US" sz="2000" dirty="0"/>
              <a:t>The sample PCAP file containing network traffic loaded in Wireshark.</a:t>
            </a:r>
          </a:p>
          <a:p>
            <a:pPr marL="0" indent="0">
              <a:buNone/>
            </a:pPr>
            <a:endParaRPr lang="en-US" dirty="0"/>
          </a:p>
        </p:txBody>
      </p:sp>
    </p:spTree>
    <p:extLst>
      <p:ext uri="{BB962C8B-B14F-4D97-AF65-F5344CB8AC3E}">
        <p14:creationId xmlns:p14="http://schemas.microsoft.com/office/powerpoint/2010/main" val="1470277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6E909-D776-CBF3-77EC-3810C1DCD995}"/>
              </a:ext>
            </a:extLst>
          </p:cNvPr>
          <p:cNvSpPr>
            <a:spLocks noGrp="1"/>
          </p:cNvSpPr>
          <p:nvPr>
            <p:ph type="title"/>
          </p:nvPr>
        </p:nvSpPr>
        <p:spPr/>
        <p:txBody>
          <a:bodyPr/>
          <a:lstStyle/>
          <a:p>
            <a:pPr algn="ctr"/>
            <a:r>
              <a:rPr lang="en-US" b="1" dirty="0"/>
              <a:t>Pcap Files</a:t>
            </a:r>
          </a:p>
        </p:txBody>
      </p:sp>
      <p:pic>
        <p:nvPicPr>
          <p:cNvPr id="5" name="Content Placeholder 4">
            <a:extLst>
              <a:ext uri="{FF2B5EF4-FFF2-40B4-BE49-F238E27FC236}">
                <a16:creationId xmlns:a16="http://schemas.microsoft.com/office/drawing/2014/main" id="{777A3D35-F176-249B-A860-E4B02DAA0A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7829" y="2052638"/>
            <a:ext cx="6798118" cy="4195762"/>
          </a:xfrm>
        </p:spPr>
      </p:pic>
    </p:spTree>
    <p:extLst>
      <p:ext uri="{BB962C8B-B14F-4D97-AF65-F5344CB8AC3E}">
        <p14:creationId xmlns:p14="http://schemas.microsoft.com/office/powerpoint/2010/main" val="2817361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8AC1-7163-03C5-425F-3866739BB2BE}"/>
              </a:ext>
            </a:extLst>
          </p:cNvPr>
          <p:cNvSpPr>
            <a:spLocks noGrp="1"/>
          </p:cNvSpPr>
          <p:nvPr>
            <p:ph type="title"/>
          </p:nvPr>
        </p:nvSpPr>
        <p:spPr>
          <a:xfrm>
            <a:off x="680321" y="272461"/>
            <a:ext cx="9613861" cy="1641180"/>
          </a:xfrm>
        </p:spPr>
        <p:txBody>
          <a:bodyPr>
            <a:normAutofit/>
          </a:bodyPr>
          <a:lstStyle/>
          <a:p>
            <a:pPr algn="ctr"/>
            <a:r>
              <a:rPr lang="en-US" b="1" dirty="0"/>
              <a:t>Exercise 2: Identify Malicious Traffic Patterns</a:t>
            </a:r>
            <a:endParaRPr lang="en-US" dirty="0"/>
          </a:p>
        </p:txBody>
      </p:sp>
      <p:sp>
        <p:nvSpPr>
          <p:cNvPr id="3" name="Content Placeholder 2">
            <a:extLst>
              <a:ext uri="{FF2B5EF4-FFF2-40B4-BE49-F238E27FC236}">
                <a16:creationId xmlns:a16="http://schemas.microsoft.com/office/drawing/2014/main" id="{FB10E6C1-68C6-0DBD-C226-FD18D7ADAAB8}"/>
              </a:ext>
            </a:extLst>
          </p:cNvPr>
          <p:cNvSpPr>
            <a:spLocks noGrp="1"/>
          </p:cNvSpPr>
          <p:nvPr>
            <p:ph idx="1"/>
          </p:nvPr>
        </p:nvSpPr>
        <p:spPr>
          <a:xfrm>
            <a:off x="696363" y="2484376"/>
            <a:ext cx="9613861" cy="3852865"/>
          </a:xfrm>
        </p:spPr>
        <p:txBody>
          <a:bodyPr>
            <a:normAutofit fontScale="85000" lnSpcReduction="10000"/>
          </a:bodyPr>
          <a:lstStyle/>
          <a:p>
            <a:pPr algn="ctr"/>
            <a:r>
              <a:rPr lang="en-US" dirty="0"/>
              <a:t>Steps</a:t>
            </a:r>
          </a:p>
          <a:p>
            <a:pPr marL="457200" indent="-457200" algn="ctr">
              <a:buAutoNum type="arabicPeriod"/>
            </a:pPr>
            <a:r>
              <a:rPr lang="en-US" sz="2400" dirty="0"/>
              <a:t>Look for unusual patterns in the traffic, such as repeated connections to suspicious IP addresses, unusual protocol, or large amount of data being transferred.</a:t>
            </a:r>
          </a:p>
          <a:p>
            <a:pPr marL="0" indent="0" algn="ctr">
              <a:buNone/>
            </a:pPr>
            <a:r>
              <a:rPr lang="en-US" sz="2400" dirty="0">
                <a:solidFill>
                  <a:schemeClr val="accent2"/>
                </a:solidFill>
              </a:rPr>
              <a:t> 2. </a:t>
            </a:r>
            <a:r>
              <a:rPr lang="en-US" sz="2400" dirty="0"/>
              <a:t>Use the filter bar to isolate suspicious traffic. Common filters include:</a:t>
            </a:r>
          </a:p>
          <a:p>
            <a:pPr marL="0" indent="0" algn="ctr">
              <a:buNone/>
            </a:pPr>
            <a:r>
              <a:rPr lang="en-US" sz="2400" dirty="0"/>
              <a:t> -&gt;  IP .Add == x.x.x.x. (replace x.x.x.x with a suspicious IP address)</a:t>
            </a:r>
          </a:p>
          <a:p>
            <a:pPr marL="0" indent="0" algn="ctr">
              <a:buNone/>
            </a:pPr>
            <a:r>
              <a:rPr lang="en-US" sz="2400" dirty="0"/>
              <a:t> -&gt;  TCP .port === 4444 (common port used by malware)</a:t>
            </a:r>
          </a:p>
          <a:p>
            <a:pPr marL="0" indent="0" algn="ctr">
              <a:buNone/>
            </a:pPr>
            <a:r>
              <a:rPr lang="en-US" sz="2400" dirty="0"/>
              <a:t> -&gt;  HTTP . Request (to view HTTP request that might indicate command-  and-control activity)</a:t>
            </a:r>
            <a:br>
              <a:rPr lang="en-US" sz="2400" dirty="0"/>
            </a:br>
            <a:r>
              <a:rPr lang="en-US" sz="2400" dirty="0"/>
              <a:t>.Expected Output</a:t>
            </a:r>
          </a:p>
          <a:p>
            <a:pPr marL="0" indent="0" algn="ctr">
              <a:buNone/>
            </a:pPr>
            <a:r>
              <a:rPr lang="en-US" sz="2400" dirty="0"/>
              <a:t>Suspicious traffic patterns identified in the network capture.</a:t>
            </a:r>
          </a:p>
          <a:p>
            <a:pPr marL="0" indent="0" algn="ctr">
              <a:buNone/>
            </a:pPr>
            <a:endParaRPr lang="en-US" dirty="0"/>
          </a:p>
          <a:p>
            <a:pPr marL="0" indent="0">
              <a:buNone/>
            </a:pPr>
            <a:endParaRPr lang="en-US" dirty="0"/>
          </a:p>
        </p:txBody>
      </p:sp>
    </p:spTree>
    <p:extLst>
      <p:ext uri="{BB962C8B-B14F-4D97-AF65-F5344CB8AC3E}">
        <p14:creationId xmlns:p14="http://schemas.microsoft.com/office/powerpoint/2010/main" val="961234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9FEC-503C-0885-BFF8-25BF5EE2D694}"/>
              </a:ext>
            </a:extLst>
          </p:cNvPr>
          <p:cNvSpPr>
            <a:spLocks noGrp="1"/>
          </p:cNvSpPr>
          <p:nvPr>
            <p:ph type="title"/>
          </p:nvPr>
        </p:nvSpPr>
        <p:spPr/>
        <p:txBody>
          <a:bodyPr>
            <a:normAutofit/>
          </a:bodyPr>
          <a:lstStyle/>
          <a:p>
            <a:pPr algn="ctr"/>
            <a:r>
              <a:rPr lang="fr-FR" sz="4000" b="1" dirty="0"/>
              <a:t>Exercise 3: Analyze Malicious Traffic</a:t>
            </a:r>
            <a:endParaRPr lang="en-US" sz="4000" dirty="0"/>
          </a:p>
        </p:txBody>
      </p:sp>
      <p:sp>
        <p:nvSpPr>
          <p:cNvPr id="3" name="Content Placeholder 2">
            <a:extLst>
              <a:ext uri="{FF2B5EF4-FFF2-40B4-BE49-F238E27FC236}">
                <a16:creationId xmlns:a16="http://schemas.microsoft.com/office/drawing/2014/main" id="{966216F2-3456-9A2F-FC80-1F2B08B9B7C2}"/>
              </a:ext>
            </a:extLst>
          </p:cNvPr>
          <p:cNvSpPr>
            <a:spLocks noGrp="1"/>
          </p:cNvSpPr>
          <p:nvPr>
            <p:ph idx="1"/>
          </p:nvPr>
        </p:nvSpPr>
        <p:spPr/>
        <p:txBody>
          <a:bodyPr>
            <a:normAutofit/>
          </a:bodyPr>
          <a:lstStyle/>
          <a:p>
            <a:pPr algn="ctr"/>
            <a:r>
              <a:rPr lang="en-US" sz="2000" b="1" dirty="0"/>
              <a:t>Steps</a:t>
            </a:r>
          </a:p>
          <a:p>
            <a:pPr algn="ctr"/>
            <a:r>
              <a:rPr lang="en-US" sz="2000" dirty="0"/>
              <a:t>Select a packet that appears suspicious based on your initial analysis</a:t>
            </a:r>
            <a:br>
              <a:rPr lang="en-US" sz="2000" dirty="0"/>
            </a:br>
            <a:r>
              <a:rPr lang="en-US" sz="2000" dirty="0"/>
              <a:t>or it seems to be different from others protocols.</a:t>
            </a:r>
          </a:p>
          <a:p>
            <a:pPr algn="ctr"/>
            <a:r>
              <a:rPr lang="en-US" sz="2000" dirty="0"/>
              <a:t>Click on the packet to view its details in the packet details pane.</a:t>
            </a:r>
          </a:p>
          <a:p>
            <a:pPr algn="ctr"/>
            <a:r>
              <a:rPr lang="en-US" sz="2000" dirty="0"/>
              <a:t>Expand the relevant protocol sections to examine the details of the packet, such as headers, payload data, and any anomalies.</a:t>
            </a:r>
          </a:p>
          <a:p>
            <a:pPr algn="ctr"/>
            <a:r>
              <a:rPr lang="en-US" sz="2000" b="1" dirty="0"/>
              <a:t>Expected Output</a:t>
            </a:r>
          </a:p>
          <a:p>
            <a:pPr algn="ctr"/>
            <a:r>
              <a:rPr lang="en-US" sz="2000" dirty="0"/>
              <a:t>Detailed information about a suspicious packet analyzed.</a:t>
            </a:r>
          </a:p>
        </p:txBody>
      </p:sp>
    </p:spTree>
    <p:extLst>
      <p:ext uri="{BB962C8B-B14F-4D97-AF65-F5344CB8AC3E}">
        <p14:creationId xmlns:p14="http://schemas.microsoft.com/office/powerpoint/2010/main" val="1199621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81EA5-82B6-69F2-C9FF-B3AA2B09A65D}"/>
              </a:ext>
            </a:extLst>
          </p:cNvPr>
          <p:cNvSpPr>
            <a:spLocks noGrp="1"/>
          </p:cNvSpPr>
          <p:nvPr>
            <p:ph type="title"/>
          </p:nvPr>
        </p:nvSpPr>
        <p:spPr/>
        <p:txBody>
          <a:bodyPr/>
          <a:lstStyle/>
          <a:p>
            <a:pPr algn="ctr"/>
            <a:r>
              <a:rPr lang="en-US" b="1" dirty="0"/>
              <a:t>Malicious Files</a:t>
            </a:r>
          </a:p>
        </p:txBody>
      </p:sp>
      <p:pic>
        <p:nvPicPr>
          <p:cNvPr id="5" name="Content Placeholder 4">
            <a:extLst>
              <a:ext uri="{FF2B5EF4-FFF2-40B4-BE49-F238E27FC236}">
                <a16:creationId xmlns:a16="http://schemas.microsoft.com/office/drawing/2014/main" id="{A3A571E6-D27B-E800-C729-3654B36B25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7436" y="2969254"/>
            <a:ext cx="6658904" cy="2362530"/>
          </a:xfrm>
        </p:spPr>
      </p:pic>
    </p:spTree>
    <p:extLst>
      <p:ext uri="{BB962C8B-B14F-4D97-AF65-F5344CB8AC3E}">
        <p14:creationId xmlns:p14="http://schemas.microsoft.com/office/powerpoint/2010/main" val="1445426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6A520-CD2F-0FFD-84EA-084721C3F388}"/>
              </a:ext>
            </a:extLst>
          </p:cNvPr>
          <p:cNvSpPr>
            <a:spLocks noGrp="1"/>
          </p:cNvSpPr>
          <p:nvPr>
            <p:ph type="title"/>
          </p:nvPr>
        </p:nvSpPr>
        <p:spPr/>
        <p:txBody>
          <a:bodyPr>
            <a:normAutofit fontScale="90000"/>
          </a:bodyPr>
          <a:lstStyle/>
          <a:p>
            <a:pPr algn="ctr"/>
            <a:r>
              <a:rPr lang="en-US" sz="4400" b="1" dirty="0"/>
              <a:t>Exercise 4: Follow the Malware's Communication Stream</a:t>
            </a:r>
            <a:br>
              <a:rPr lang="en-US" b="1" dirty="0"/>
            </a:br>
            <a:endParaRPr lang="en-US" dirty="0"/>
          </a:p>
        </p:txBody>
      </p:sp>
      <p:sp>
        <p:nvSpPr>
          <p:cNvPr id="3" name="Content Placeholder 2">
            <a:extLst>
              <a:ext uri="{FF2B5EF4-FFF2-40B4-BE49-F238E27FC236}">
                <a16:creationId xmlns:a16="http://schemas.microsoft.com/office/drawing/2014/main" id="{EEDBB431-791C-9640-1891-0B37A8691AE4}"/>
              </a:ext>
            </a:extLst>
          </p:cNvPr>
          <p:cNvSpPr>
            <a:spLocks noGrp="1"/>
          </p:cNvSpPr>
          <p:nvPr>
            <p:ph idx="1"/>
          </p:nvPr>
        </p:nvSpPr>
        <p:spPr/>
        <p:txBody>
          <a:bodyPr>
            <a:normAutofit lnSpcReduction="10000"/>
          </a:bodyPr>
          <a:lstStyle/>
          <a:p>
            <a:pPr algn="ctr"/>
            <a:r>
              <a:rPr lang="en-US" sz="2400" b="1" dirty="0"/>
              <a:t>Steps</a:t>
            </a:r>
          </a:p>
          <a:p>
            <a:pPr algn="ctr"/>
            <a:r>
              <a:rPr lang="en-US" sz="2400" dirty="0"/>
              <a:t>Right-click on a suspicious packet and select "Follow" &gt; "TCP Stream" or "UDP Stream" to view the entire conversation.</a:t>
            </a:r>
          </a:p>
          <a:p>
            <a:pPr algn="ctr"/>
            <a:r>
              <a:rPr lang="en-US" sz="2400" dirty="0"/>
              <a:t>Analyze the conversation for indicators of malicious activity, such as unusual commands, encoded data, or unexpected file transfers.</a:t>
            </a:r>
          </a:p>
          <a:p>
            <a:pPr algn="ctr"/>
            <a:r>
              <a:rPr lang="en-US" sz="2400" b="1" dirty="0"/>
              <a:t>Expected Output</a:t>
            </a:r>
          </a:p>
          <a:p>
            <a:pPr algn="ctr"/>
            <a:r>
              <a:rPr lang="en-US" sz="2400" dirty="0"/>
              <a:t>A complete communication stream of the malware analyzed.</a:t>
            </a:r>
          </a:p>
          <a:p>
            <a:endParaRPr lang="en-US" dirty="0"/>
          </a:p>
        </p:txBody>
      </p:sp>
    </p:spTree>
    <p:extLst>
      <p:ext uri="{BB962C8B-B14F-4D97-AF65-F5344CB8AC3E}">
        <p14:creationId xmlns:p14="http://schemas.microsoft.com/office/powerpoint/2010/main" val="3371691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C433E-8349-CCC0-C5D1-3C6FB28C824A}"/>
              </a:ext>
            </a:extLst>
          </p:cNvPr>
          <p:cNvSpPr>
            <a:spLocks noGrp="1"/>
          </p:cNvSpPr>
          <p:nvPr>
            <p:ph type="title"/>
          </p:nvPr>
        </p:nvSpPr>
        <p:spPr/>
        <p:txBody>
          <a:bodyPr>
            <a:normAutofit/>
          </a:bodyPr>
          <a:lstStyle/>
          <a:p>
            <a:pPr algn="ctr"/>
            <a:r>
              <a:rPr lang="en-US" sz="4000" b="1" dirty="0"/>
              <a:t>Exercise 5: Document and Report Findings</a:t>
            </a:r>
            <a:endParaRPr lang="en-US" sz="4000" dirty="0"/>
          </a:p>
        </p:txBody>
      </p:sp>
      <p:sp>
        <p:nvSpPr>
          <p:cNvPr id="3" name="Content Placeholder 2">
            <a:extLst>
              <a:ext uri="{FF2B5EF4-FFF2-40B4-BE49-F238E27FC236}">
                <a16:creationId xmlns:a16="http://schemas.microsoft.com/office/drawing/2014/main" id="{4883C2AC-1CF8-1E41-B06A-0D05835D6F36}"/>
              </a:ext>
            </a:extLst>
          </p:cNvPr>
          <p:cNvSpPr>
            <a:spLocks noGrp="1"/>
          </p:cNvSpPr>
          <p:nvPr>
            <p:ph idx="1"/>
          </p:nvPr>
        </p:nvSpPr>
        <p:spPr/>
        <p:txBody>
          <a:bodyPr>
            <a:normAutofit lnSpcReduction="10000"/>
          </a:bodyPr>
          <a:lstStyle/>
          <a:p>
            <a:r>
              <a:rPr lang="en-US" sz="2000" b="1" dirty="0"/>
              <a:t>Steps</a:t>
            </a:r>
          </a:p>
          <a:p>
            <a:r>
              <a:rPr lang="en-US" sz="2200" dirty="0"/>
              <a:t>Take notes on the suspicious activities and patterns you identified in the traffic.</a:t>
            </a:r>
          </a:p>
          <a:p>
            <a:r>
              <a:rPr lang="en-US" sz="2200" dirty="0"/>
              <a:t>Document key findings, including IP addresses, ports, payload data, and any other relevant details.</a:t>
            </a:r>
          </a:p>
          <a:p>
            <a:r>
              <a:rPr lang="en-US" sz="2200" dirty="0"/>
              <a:t>Summarize your findings in a report format, which can be used for further investigation or as part of a security incident report.</a:t>
            </a:r>
          </a:p>
          <a:p>
            <a:r>
              <a:rPr lang="en-US" sz="2200" b="1" dirty="0"/>
              <a:t>Expected Output</a:t>
            </a:r>
          </a:p>
          <a:p>
            <a:r>
              <a:rPr lang="en-US" sz="2200" dirty="0"/>
              <a:t>A detailed report documenting the findings from your malware traff</a:t>
            </a:r>
            <a:r>
              <a:rPr lang="en-US" sz="2000" dirty="0"/>
              <a:t>ic analysis.</a:t>
            </a:r>
          </a:p>
        </p:txBody>
      </p:sp>
    </p:spTree>
    <p:extLst>
      <p:ext uri="{BB962C8B-B14F-4D97-AF65-F5344CB8AC3E}">
        <p14:creationId xmlns:p14="http://schemas.microsoft.com/office/powerpoint/2010/main" val="261802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173D-E3AB-6C22-80FF-B8FA47F9FC64}"/>
              </a:ext>
            </a:extLst>
          </p:cNvPr>
          <p:cNvSpPr>
            <a:spLocks noGrp="1"/>
          </p:cNvSpPr>
          <p:nvPr>
            <p:ph type="title"/>
          </p:nvPr>
        </p:nvSpPr>
        <p:spPr>
          <a:xfrm>
            <a:off x="1456612" y="1133923"/>
            <a:ext cx="8761413" cy="706964"/>
          </a:xfrm>
        </p:spPr>
        <p:txBody>
          <a:bodyPr>
            <a:normAutofit fontScale="90000"/>
          </a:bodyPr>
          <a:lstStyle/>
          <a:p>
            <a:pPr algn="ctr"/>
            <a:r>
              <a:rPr lang="en-US" sz="4400" dirty="0"/>
              <a:t>How is it solved </a:t>
            </a:r>
          </a:p>
        </p:txBody>
      </p:sp>
      <p:sp>
        <p:nvSpPr>
          <p:cNvPr id="3" name="Content Placeholder 2">
            <a:extLst>
              <a:ext uri="{FF2B5EF4-FFF2-40B4-BE49-F238E27FC236}">
                <a16:creationId xmlns:a16="http://schemas.microsoft.com/office/drawing/2014/main" id="{C0279BFB-B097-8A20-315B-1E30D24ACCE2}"/>
              </a:ext>
            </a:extLst>
          </p:cNvPr>
          <p:cNvSpPr>
            <a:spLocks noGrp="1"/>
          </p:cNvSpPr>
          <p:nvPr>
            <p:ph idx="1"/>
          </p:nvPr>
        </p:nvSpPr>
        <p:spPr>
          <a:xfrm>
            <a:off x="1219200" y="2762054"/>
            <a:ext cx="8825659" cy="2733773"/>
          </a:xfrm>
        </p:spPr>
        <p:txBody>
          <a:bodyPr>
            <a:normAutofit fontScale="92500"/>
          </a:bodyPr>
          <a:lstStyle/>
          <a:p>
            <a:r>
              <a:rPr lang="en-US" dirty="0"/>
              <a:t>To tackle this issue, we implemented a dual-framework approach utilizing </a:t>
            </a:r>
            <a:r>
              <a:rPr lang="en-US" b="1" dirty="0"/>
              <a:t>Wireshark</a:t>
            </a:r>
            <a:r>
              <a:rPr lang="en-US" dirty="0"/>
              <a:t> for deep packet inspection and </a:t>
            </a:r>
            <a:r>
              <a:rPr lang="en-US" b="1" dirty="0"/>
              <a:t>Zeek</a:t>
            </a:r>
            <a:r>
              <a:rPr lang="en-US" dirty="0"/>
              <a:t> for real-time network monitoring and log-based analysis. Wireshark was employed to capture and inspect individual packet data, enabling detailed examination of packet headers and payloads for suspicious patterns. Concurrently, Zeek was deployed to passively monitor network traffic and generate comprehensive logs, which were subsequently analyzed for anomalies such as unusual connection attempts, protocol misuse, and potential indicators of compromise.</a:t>
            </a:r>
          </a:p>
        </p:txBody>
      </p:sp>
    </p:spTree>
    <p:extLst>
      <p:ext uri="{BB962C8B-B14F-4D97-AF65-F5344CB8AC3E}">
        <p14:creationId xmlns:p14="http://schemas.microsoft.com/office/powerpoint/2010/main" val="1242240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0E0AD-F356-BAAD-EBDA-82DEB5F45875}"/>
              </a:ext>
            </a:extLst>
          </p:cNvPr>
          <p:cNvSpPr>
            <a:spLocks noGrp="1"/>
          </p:cNvSpPr>
          <p:nvPr>
            <p:ph type="title"/>
          </p:nvPr>
        </p:nvSpPr>
        <p:spPr/>
        <p:txBody>
          <a:bodyPr>
            <a:normAutofit/>
          </a:bodyPr>
          <a:lstStyle/>
          <a:p>
            <a:pPr algn="ctr"/>
            <a:r>
              <a:rPr lang="en-US" sz="4000" b="1" dirty="0"/>
              <a:t>Conclusion of above exercises</a:t>
            </a:r>
            <a:endParaRPr lang="en-US" sz="4000" dirty="0"/>
          </a:p>
        </p:txBody>
      </p:sp>
      <p:sp>
        <p:nvSpPr>
          <p:cNvPr id="3" name="Content Placeholder 2">
            <a:extLst>
              <a:ext uri="{FF2B5EF4-FFF2-40B4-BE49-F238E27FC236}">
                <a16:creationId xmlns:a16="http://schemas.microsoft.com/office/drawing/2014/main" id="{ED77BACB-C9D6-C8EC-F697-BEB756D2924E}"/>
              </a:ext>
            </a:extLst>
          </p:cNvPr>
          <p:cNvSpPr>
            <a:spLocks noGrp="1"/>
          </p:cNvSpPr>
          <p:nvPr>
            <p:ph idx="1"/>
          </p:nvPr>
        </p:nvSpPr>
        <p:spPr>
          <a:xfrm>
            <a:off x="677334" y="2160590"/>
            <a:ext cx="8596668" cy="2496252"/>
          </a:xfrm>
        </p:spPr>
        <p:txBody>
          <a:bodyPr/>
          <a:lstStyle/>
          <a:p>
            <a:pPr algn="ctr"/>
            <a:endParaRPr lang="en-US" dirty="0"/>
          </a:p>
          <a:p>
            <a:pPr algn="ctr"/>
            <a:endParaRPr lang="en-US" sz="2000" dirty="0"/>
          </a:p>
          <a:p>
            <a:pPr algn="ctr"/>
            <a:r>
              <a:rPr lang="en-US" sz="2000" dirty="0"/>
              <a:t>By completing these exercises, you have learned how to detect and investigate malware traffic using Wireshark. These skills are essential for identifying malicious network behavior, responding to security incidents, and protecting network infrastructure.</a:t>
            </a:r>
          </a:p>
        </p:txBody>
      </p:sp>
    </p:spTree>
    <p:extLst>
      <p:ext uri="{BB962C8B-B14F-4D97-AF65-F5344CB8AC3E}">
        <p14:creationId xmlns:p14="http://schemas.microsoft.com/office/powerpoint/2010/main" val="1925715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01BB7-7181-9544-8BEF-A51F5582A337}"/>
              </a:ext>
            </a:extLst>
          </p:cNvPr>
          <p:cNvSpPr>
            <a:spLocks noGrp="1"/>
          </p:cNvSpPr>
          <p:nvPr>
            <p:ph type="title"/>
          </p:nvPr>
        </p:nvSpPr>
        <p:spPr/>
        <p:txBody>
          <a:bodyPr/>
          <a:lstStyle/>
          <a:p>
            <a:pPr algn="ctr"/>
            <a:r>
              <a:rPr lang="en-US" sz="4400" b="1" dirty="0"/>
              <a:t>Results and Discussion</a:t>
            </a:r>
            <a:endParaRPr lang="en-US" sz="4400" dirty="0"/>
          </a:p>
        </p:txBody>
      </p:sp>
      <p:sp>
        <p:nvSpPr>
          <p:cNvPr id="3" name="Content Placeholder 2">
            <a:extLst>
              <a:ext uri="{FF2B5EF4-FFF2-40B4-BE49-F238E27FC236}">
                <a16:creationId xmlns:a16="http://schemas.microsoft.com/office/drawing/2014/main" id="{33097534-B95A-E37F-6BA3-B86593D4AB63}"/>
              </a:ext>
            </a:extLst>
          </p:cNvPr>
          <p:cNvSpPr>
            <a:spLocks noGrp="1"/>
          </p:cNvSpPr>
          <p:nvPr>
            <p:ph idx="1"/>
          </p:nvPr>
        </p:nvSpPr>
        <p:spPr/>
        <p:txBody>
          <a:bodyPr>
            <a:normAutofit fontScale="92500" lnSpcReduction="20000"/>
          </a:bodyPr>
          <a:lstStyle/>
          <a:p>
            <a:r>
              <a:rPr lang="en-US" sz="2300" b="1" dirty="0"/>
              <a:t>Results:</a:t>
            </a:r>
          </a:p>
          <a:p>
            <a:r>
              <a:rPr lang="en-US" sz="2300" dirty="0"/>
              <a:t>After capturing and analyzing network traffic using </a:t>
            </a:r>
            <a:r>
              <a:rPr lang="en-US" sz="2300" b="1" dirty="0"/>
              <a:t>Wireshark</a:t>
            </a:r>
            <a:r>
              <a:rPr lang="en-US" sz="2300" dirty="0"/>
              <a:t> and </a:t>
            </a:r>
            <a:r>
              <a:rPr lang="en-US" sz="2300" b="1" dirty="0"/>
              <a:t>Zeek</a:t>
            </a:r>
            <a:r>
              <a:rPr lang="en-US" sz="2300" dirty="0"/>
              <a:t>, we made the following observations:</a:t>
            </a:r>
          </a:p>
          <a:p>
            <a:r>
              <a:rPr lang="en-US" sz="2300" dirty="0"/>
              <a:t>Detected several unusual DNS queries that pointed to unknown or suspicious domains.</a:t>
            </a:r>
          </a:p>
          <a:p>
            <a:r>
              <a:rPr lang="en-US" sz="2300" dirty="0"/>
              <a:t>Identified multiple unauthorized remote login attempts within the test network.</a:t>
            </a:r>
          </a:p>
          <a:p>
            <a:r>
              <a:rPr lang="en-US" sz="2300" dirty="0"/>
              <a:t>Noticed abnormal traffic spikes at certain times, indicating possible scanning activities or malware communication attempts.</a:t>
            </a:r>
          </a:p>
          <a:p>
            <a:r>
              <a:rPr lang="en-US" sz="2300" dirty="0"/>
              <a:t>Zeek generated detailed logs showing connection attempts, HTTP requests, DNS queries, and SSL usage, while Wireshark provided in-depth packet details for further inspection.</a:t>
            </a:r>
          </a:p>
          <a:p>
            <a:endParaRPr lang="en-US" dirty="0"/>
          </a:p>
        </p:txBody>
      </p:sp>
    </p:spTree>
    <p:extLst>
      <p:ext uri="{BB962C8B-B14F-4D97-AF65-F5344CB8AC3E}">
        <p14:creationId xmlns:p14="http://schemas.microsoft.com/office/powerpoint/2010/main" val="3799337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F958-50F2-2909-8AC2-704AC8F783EF}"/>
              </a:ext>
            </a:extLst>
          </p:cNvPr>
          <p:cNvSpPr>
            <a:spLocks noGrp="1"/>
          </p:cNvSpPr>
          <p:nvPr>
            <p:ph type="title"/>
          </p:nvPr>
        </p:nvSpPr>
        <p:spPr/>
        <p:txBody>
          <a:bodyPr/>
          <a:lstStyle/>
          <a:p>
            <a:pPr algn="ctr"/>
            <a:r>
              <a:rPr lang="en-US" sz="4400" dirty="0"/>
              <a:t>Discussion:</a:t>
            </a:r>
          </a:p>
        </p:txBody>
      </p:sp>
      <p:sp>
        <p:nvSpPr>
          <p:cNvPr id="3" name="Content Placeholder 2">
            <a:extLst>
              <a:ext uri="{FF2B5EF4-FFF2-40B4-BE49-F238E27FC236}">
                <a16:creationId xmlns:a16="http://schemas.microsoft.com/office/drawing/2014/main" id="{40EA4601-425A-B9FD-5BA3-19903A35D391}"/>
              </a:ext>
            </a:extLst>
          </p:cNvPr>
          <p:cNvSpPr>
            <a:spLocks noGrp="1"/>
          </p:cNvSpPr>
          <p:nvPr>
            <p:ph idx="1"/>
          </p:nvPr>
        </p:nvSpPr>
        <p:spPr/>
        <p:txBody>
          <a:bodyPr/>
          <a:lstStyle/>
          <a:p>
            <a:pPr algn="ctr"/>
            <a:r>
              <a:rPr lang="en-US" sz="2000" dirty="0"/>
              <a:t>These findings show how combining Wireshark and Zeek improves network monitoring. The suspicious DNS queries might indicate malware trying to contact external servers. Unauthorized login attempts are signs of possible hacking or brute-force attacks. Abnormal traffic spikes could mean someone is scanning the network for weaknesses.</a:t>
            </a:r>
          </a:p>
          <a:p>
            <a:pPr algn="ctr"/>
            <a:r>
              <a:rPr lang="en-US" sz="2000" dirty="0"/>
              <a:t>By using both tools, we could not only detect these activities but also understand when, how, and where they happened. This makes it easier for network administrators to take quick action and improve security</a:t>
            </a:r>
          </a:p>
          <a:p>
            <a:endParaRPr lang="en-US" dirty="0"/>
          </a:p>
        </p:txBody>
      </p:sp>
    </p:spTree>
    <p:extLst>
      <p:ext uri="{BB962C8B-B14F-4D97-AF65-F5344CB8AC3E}">
        <p14:creationId xmlns:p14="http://schemas.microsoft.com/office/powerpoint/2010/main" val="3525408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D25BB-1ED3-2CF6-9851-F8511F2807FB}"/>
              </a:ext>
            </a:extLst>
          </p:cNvPr>
          <p:cNvSpPr>
            <a:spLocks noGrp="1"/>
          </p:cNvSpPr>
          <p:nvPr>
            <p:ph type="title"/>
          </p:nvPr>
        </p:nvSpPr>
        <p:spPr/>
        <p:txBody>
          <a:bodyPr/>
          <a:lstStyle/>
          <a:p>
            <a:pPr algn="ctr"/>
            <a:r>
              <a:rPr lang="en-US" sz="4400" dirty="0"/>
              <a:t>Challenges:</a:t>
            </a:r>
          </a:p>
        </p:txBody>
      </p:sp>
      <p:sp>
        <p:nvSpPr>
          <p:cNvPr id="3" name="Content Placeholder 2">
            <a:extLst>
              <a:ext uri="{FF2B5EF4-FFF2-40B4-BE49-F238E27FC236}">
                <a16:creationId xmlns:a16="http://schemas.microsoft.com/office/drawing/2014/main" id="{7E658A81-5034-61E3-7D16-51473ADBA160}"/>
              </a:ext>
            </a:extLst>
          </p:cNvPr>
          <p:cNvSpPr>
            <a:spLocks noGrp="1"/>
          </p:cNvSpPr>
          <p:nvPr>
            <p:ph idx="1"/>
          </p:nvPr>
        </p:nvSpPr>
        <p:spPr/>
        <p:txBody>
          <a:bodyPr/>
          <a:lstStyle/>
          <a:p>
            <a:pPr algn="ctr"/>
            <a:r>
              <a:rPr lang="en-US" sz="2000" b="1" dirty="0"/>
              <a:t>Large volume of data:</a:t>
            </a:r>
            <a:r>
              <a:rPr lang="en-US" sz="2000" dirty="0"/>
              <a:t> Capturing and analyzing big amounts of network traffic required good filtering skills and careful analysis.</a:t>
            </a:r>
          </a:p>
          <a:p>
            <a:pPr algn="ctr"/>
            <a:r>
              <a:rPr lang="en-US" sz="2000" b="1" dirty="0"/>
              <a:t>Interpreting logs:</a:t>
            </a:r>
            <a:r>
              <a:rPr lang="en-US" sz="2000" dirty="0"/>
              <a:t> Zeek produces a lot of log files, which were sometimes difficult to interpret for specific attack patterns without experience.</a:t>
            </a:r>
          </a:p>
          <a:p>
            <a:pPr algn="ctr"/>
            <a:r>
              <a:rPr lang="en-US" sz="2000" b="1" dirty="0"/>
              <a:t>Setting up test environments:</a:t>
            </a:r>
            <a:r>
              <a:rPr lang="en-US" sz="2000" dirty="0"/>
              <a:t> Creating controlled scenarios for testing attacks or unusual activities without affecting other systems was challenging.</a:t>
            </a:r>
          </a:p>
          <a:p>
            <a:endParaRPr lang="en-US" dirty="0"/>
          </a:p>
        </p:txBody>
      </p:sp>
    </p:spTree>
    <p:extLst>
      <p:ext uri="{BB962C8B-B14F-4D97-AF65-F5344CB8AC3E}">
        <p14:creationId xmlns:p14="http://schemas.microsoft.com/office/powerpoint/2010/main" val="34130959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BDD52-0C0D-808D-92CA-6FC35B462E4C}"/>
              </a:ext>
            </a:extLst>
          </p:cNvPr>
          <p:cNvSpPr>
            <a:spLocks noGrp="1"/>
          </p:cNvSpPr>
          <p:nvPr>
            <p:ph type="title"/>
          </p:nvPr>
        </p:nvSpPr>
        <p:spPr/>
        <p:txBody>
          <a:bodyPr/>
          <a:lstStyle/>
          <a:p>
            <a:pPr algn="ctr"/>
            <a:r>
              <a:rPr lang="en-US" sz="4400" dirty="0"/>
              <a:t>Conclusion</a:t>
            </a:r>
          </a:p>
        </p:txBody>
      </p:sp>
      <p:sp>
        <p:nvSpPr>
          <p:cNvPr id="3" name="Content Placeholder 2">
            <a:extLst>
              <a:ext uri="{FF2B5EF4-FFF2-40B4-BE49-F238E27FC236}">
                <a16:creationId xmlns:a16="http://schemas.microsoft.com/office/drawing/2014/main" id="{5288734D-00E8-0C02-62B6-D4D7373370F5}"/>
              </a:ext>
            </a:extLst>
          </p:cNvPr>
          <p:cNvSpPr>
            <a:spLocks noGrp="1"/>
          </p:cNvSpPr>
          <p:nvPr>
            <p:ph idx="1"/>
          </p:nvPr>
        </p:nvSpPr>
        <p:spPr/>
        <p:txBody>
          <a:bodyPr>
            <a:normAutofit/>
          </a:bodyPr>
          <a:lstStyle/>
          <a:p>
            <a:pPr algn="ctr"/>
            <a:r>
              <a:rPr lang="en-US" sz="2000" dirty="0"/>
              <a:t>In this project, we aimed to detect unusual or suspicious activities in network traffic using </a:t>
            </a:r>
            <a:r>
              <a:rPr lang="en-US" sz="2000" b="1" dirty="0"/>
              <a:t>Wireshark</a:t>
            </a:r>
            <a:r>
              <a:rPr lang="en-US" sz="2000" dirty="0"/>
              <a:t> and </a:t>
            </a:r>
            <a:r>
              <a:rPr lang="en-US" sz="2000" b="1" dirty="0"/>
              <a:t>Zeek</a:t>
            </a:r>
            <a:r>
              <a:rPr lang="en-US" sz="2000" dirty="0"/>
              <a:t>. Yes, our project successfully solved the problem we aimed to address. By combining both tools, we were able to monitor network traffic, capture data packets, and identify possible security threats like unauthorized login attempts, suspicious DNS queries, and abnormal traffic spikes.</a:t>
            </a:r>
          </a:p>
          <a:p>
            <a:pPr algn="ctr"/>
            <a:r>
              <a:rPr lang="en-US" sz="2000" dirty="0"/>
              <a:t>From this project, we learned how to capture and analyze real network traffic, how to interpret logs and packet data, and how to spot warning signs of potential attacks. We also gained hands-on experience with two important cybersecurity tools and better understood the challenges of monitoring and securing a network in real time.</a:t>
            </a:r>
          </a:p>
        </p:txBody>
      </p:sp>
    </p:spTree>
    <p:extLst>
      <p:ext uri="{BB962C8B-B14F-4D97-AF65-F5344CB8AC3E}">
        <p14:creationId xmlns:p14="http://schemas.microsoft.com/office/powerpoint/2010/main" val="784351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1062D-9258-29F8-8B40-E645C7704997}"/>
              </a:ext>
            </a:extLst>
          </p:cNvPr>
          <p:cNvSpPr>
            <a:spLocks noGrp="1"/>
          </p:cNvSpPr>
          <p:nvPr>
            <p:ph type="title"/>
          </p:nvPr>
        </p:nvSpPr>
        <p:spPr/>
        <p:txBody>
          <a:bodyPr/>
          <a:lstStyle/>
          <a:p>
            <a:pPr algn="ctr"/>
            <a:r>
              <a:rPr lang="en-US" sz="4400" dirty="0"/>
              <a:t>Future Work:</a:t>
            </a:r>
          </a:p>
        </p:txBody>
      </p:sp>
      <p:sp>
        <p:nvSpPr>
          <p:cNvPr id="3" name="Content Placeholder 2">
            <a:extLst>
              <a:ext uri="{FF2B5EF4-FFF2-40B4-BE49-F238E27FC236}">
                <a16:creationId xmlns:a16="http://schemas.microsoft.com/office/drawing/2014/main" id="{11998875-CD4D-95D2-8C18-DEBFBFA54FE8}"/>
              </a:ext>
            </a:extLst>
          </p:cNvPr>
          <p:cNvSpPr>
            <a:spLocks noGrp="1"/>
          </p:cNvSpPr>
          <p:nvPr>
            <p:ph idx="1"/>
          </p:nvPr>
        </p:nvSpPr>
        <p:spPr/>
        <p:txBody>
          <a:bodyPr/>
          <a:lstStyle/>
          <a:p>
            <a:r>
              <a:rPr lang="en-US" sz="2000" dirty="0"/>
              <a:t>If we had more time, we would:</a:t>
            </a:r>
          </a:p>
          <a:p>
            <a:r>
              <a:rPr lang="en-US" sz="2000" dirty="0"/>
              <a:t>Set up a larger and more realistic network environment to analyze more complex traffic patterns.</a:t>
            </a:r>
          </a:p>
          <a:p>
            <a:r>
              <a:rPr lang="en-US" sz="2000" dirty="0"/>
              <a:t>Add machine learning techniques to automatically detect anomalies in the logs.</a:t>
            </a:r>
          </a:p>
          <a:p>
            <a:r>
              <a:rPr lang="en-US" sz="2000" dirty="0"/>
              <a:t>Improve encryption handling by integrating SSL decryption for deeper traffic inspection (in a legal and controlled environment).</a:t>
            </a:r>
          </a:p>
          <a:p>
            <a:r>
              <a:rPr lang="en-US" sz="2000" dirty="0"/>
              <a:t>Create a dashboard to visualize network activity for easier monitoring.</a:t>
            </a:r>
          </a:p>
          <a:p>
            <a:endParaRPr lang="en-US" dirty="0"/>
          </a:p>
        </p:txBody>
      </p:sp>
    </p:spTree>
    <p:extLst>
      <p:ext uri="{BB962C8B-B14F-4D97-AF65-F5344CB8AC3E}">
        <p14:creationId xmlns:p14="http://schemas.microsoft.com/office/powerpoint/2010/main" val="1323757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D9E5A-9575-6FD9-D0E7-D55028573FB5}"/>
              </a:ext>
            </a:extLst>
          </p:cNvPr>
          <p:cNvSpPr>
            <a:spLocks noGrp="1"/>
          </p:cNvSpPr>
          <p:nvPr>
            <p:ph type="title"/>
          </p:nvPr>
        </p:nvSpPr>
        <p:spPr/>
        <p:txBody>
          <a:bodyPr/>
          <a:lstStyle/>
          <a:p>
            <a:pPr algn="ctr"/>
            <a:r>
              <a:rPr lang="en-US" sz="4400" dirty="0"/>
              <a:t>References</a:t>
            </a:r>
          </a:p>
        </p:txBody>
      </p:sp>
      <p:sp>
        <p:nvSpPr>
          <p:cNvPr id="3" name="Content Placeholder 2">
            <a:extLst>
              <a:ext uri="{FF2B5EF4-FFF2-40B4-BE49-F238E27FC236}">
                <a16:creationId xmlns:a16="http://schemas.microsoft.com/office/drawing/2014/main" id="{CA3DB211-1D2D-1F57-2160-7542050E88C2}"/>
              </a:ext>
            </a:extLst>
          </p:cNvPr>
          <p:cNvSpPr>
            <a:spLocks noGrp="1"/>
          </p:cNvSpPr>
          <p:nvPr>
            <p:ph idx="1"/>
          </p:nvPr>
        </p:nvSpPr>
        <p:spPr/>
        <p:txBody>
          <a:bodyPr>
            <a:normAutofit lnSpcReduction="10000"/>
          </a:bodyPr>
          <a:lstStyle/>
          <a:p>
            <a:r>
              <a:rPr lang="en-US" sz="2000" dirty="0"/>
              <a:t>Wireshark Foundation. (2024). </a:t>
            </a:r>
            <a:r>
              <a:rPr lang="en-US" sz="2000" i="1" dirty="0"/>
              <a:t>Wireshark User Guide</a:t>
            </a:r>
            <a:r>
              <a:rPr lang="en-US" sz="2000" dirty="0"/>
              <a:t>. Retrieved from: </a:t>
            </a:r>
            <a:r>
              <a:rPr lang="en-US" sz="2000" dirty="0">
                <a:hlinkClick r:id="rId2"/>
              </a:rPr>
              <a:t>https://www.wireshark.org/docs/wsug_html_chunked/</a:t>
            </a:r>
            <a:endParaRPr lang="en-US" sz="2000" dirty="0"/>
          </a:p>
          <a:p>
            <a:r>
              <a:rPr lang="en-US" sz="2000" dirty="0"/>
              <a:t>The Zeek Project. (2024). </a:t>
            </a:r>
            <a:r>
              <a:rPr lang="en-US" sz="2000" i="1" dirty="0"/>
              <a:t>Zeek Documentation</a:t>
            </a:r>
            <a:r>
              <a:rPr lang="en-US" sz="2000" dirty="0"/>
              <a:t>. Retrieved from: </a:t>
            </a:r>
            <a:r>
              <a:rPr lang="en-US" sz="2000" dirty="0">
                <a:hlinkClick r:id="rId3"/>
              </a:rPr>
              <a:t>https://docs.zeek.org/en/current/</a:t>
            </a:r>
            <a:endParaRPr lang="en-US" sz="2000" dirty="0"/>
          </a:p>
          <a:p>
            <a:r>
              <a:rPr lang="en-US" sz="2000" dirty="0"/>
              <a:t>Bejtlich, R. (2014). </a:t>
            </a:r>
            <a:r>
              <a:rPr lang="en-US" sz="2000" i="1" dirty="0"/>
              <a:t>The Practice of Network Security Monitoring: Understanding Incident Detection and Response</a:t>
            </a:r>
            <a:r>
              <a:rPr lang="en-US" sz="2000" dirty="0"/>
              <a:t>. No Starch Press.</a:t>
            </a:r>
          </a:p>
          <a:p>
            <a:r>
              <a:rPr lang="en-US" sz="2000" dirty="0"/>
              <a:t>Scarfone, K., &amp; Mell, P. (2007). </a:t>
            </a:r>
            <a:r>
              <a:rPr lang="en-US" sz="2000" i="1" dirty="0"/>
              <a:t>Guide to Intrusion Detection and Prevention Systems (IDPS)</a:t>
            </a:r>
            <a:r>
              <a:rPr lang="en-US" sz="2000" dirty="0"/>
              <a:t>. NIST Special Publication 800-94. Retrieved from: </a:t>
            </a:r>
            <a:r>
              <a:rPr lang="en-US" sz="2000" dirty="0">
                <a:hlinkClick r:id="rId4"/>
              </a:rPr>
              <a:t>https://csrc.nist.gov/publications/detail/sp/800-94/archive/2007-02-01</a:t>
            </a:r>
            <a:endParaRPr lang="en-US" sz="2000" dirty="0"/>
          </a:p>
          <a:p>
            <a:r>
              <a:rPr lang="en-US" sz="2000" dirty="0"/>
              <a:t>Conti, G. (2007). </a:t>
            </a:r>
            <a:r>
              <a:rPr lang="en-US" sz="2000" i="1" dirty="0"/>
              <a:t>Security Data Visualization: Graphical Techniques for Network Analysis</a:t>
            </a:r>
            <a:r>
              <a:rPr lang="en-US" sz="2000" dirty="0"/>
              <a:t>. No Starch Press.</a:t>
            </a:r>
          </a:p>
        </p:txBody>
      </p:sp>
    </p:spTree>
    <p:extLst>
      <p:ext uri="{BB962C8B-B14F-4D97-AF65-F5344CB8AC3E}">
        <p14:creationId xmlns:p14="http://schemas.microsoft.com/office/powerpoint/2010/main" val="1883954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8DC78-CF59-8783-FBA4-A04FC7A71A78}"/>
              </a:ext>
            </a:extLst>
          </p:cNvPr>
          <p:cNvSpPr>
            <a:spLocks noGrp="1"/>
          </p:cNvSpPr>
          <p:nvPr>
            <p:ph type="title"/>
          </p:nvPr>
        </p:nvSpPr>
        <p:spPr>
          <a:xfrm>
            <a:off x="1154954" y="838200"/>
            <a:ext cx="8761413" cy="706964"/>
          </a:xfrm>
        </p:spPr>
        <p:txBody>
          <a:bodyPr/>
          <a:lstStyle/>
          <a:p>
            <a:pPr algn="ctr"/>
            <a:r>
              <a:rPr lang="en-US" sz="4000" dirty="0"/>
              <a:t>Key result or finding from  project</a:t>
            </a:r>
          </a:p>
        </p:txBody>
      </p:sp>
      <p:sp>
        <p:nvSpPr>
          <p:cNvPr id="3" name="Content Placeholder 2">
            <a:extLst>
              <a:ext uri="{FF2B5EF4-FFF2-40B4-BE49-F238E27FC236}">
                <a16:creationId xmlns:a16="http://schemas.microsoft.com/office/drawing/2014/main" id="{B3BA2608-79CC-ED01-41BA-80D71C088DFD}"/>
              </a:ext>
            </a:extLst>
          </p:cNvPr>
          <p:cNvSpPr>
            <a:spLocks noGrp="1"/>
          </p:cNvSpPr>
          <p:nvPr>
            <p:ph idx="1"/>
          </p:nvPr>
        </p:nvSpPr>
        <p:spPr>
          <a:xfrm>
            <a:off x="1154954" y="2603500"/>
            <a:ext cx="8825659" cy="2449267"/>
          </a:xfrm>
        </p:spPr>
        <p:txBody>
          <a:bodyPr>
            <a:normAutofit/>
          </a:bodyPr>
          <a:lstStyle/>
          <a:p>
            <a:pPr algn="ctr"/>
            <a:r>
              <a:rPr lang="en-US" sz="2400" dirty="0"/>
              <a:t>The key result showed that using both tools together was much more effective than using either one alone. We were able to detect hidden issues like strange DNS requests and unauthorized access attempts that might have been missed otherwise. This approach improves the way networks can be monitored and secured.</a:t>
            </a:r>
          </a:p>
        </p:txBody>
      </p:sp>
    </p:spTree>
    <p:extLst>
      <p:ext uri="{BB962C8B-B14F-4D97-AF65-F5344CB8AC3E}">
        <p14:creationId xmlns:p14="http://schemas.microsoft.com/office/powerpoint/2010/main" val="3514237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085E-CA83-A08E-45C6-A172196D9291}"/>
              </a:ext>
            </a:extLst>
          </p:cNvPr>
          <p:cNvSpPr>
            <a:spLocks noGrp="1"/>
          </p:cNvSpPr>
          <p:nvPr>
            <p:ph type="title"/>
          </p:nvPr>
        </p:nvSpPr>
        <p:spPr/>
        <p:txBody>
          <a:bodyPr/>
          <a:lstStyle/>
          <a:p>
            <a:pPr algn="ctr"/>
            <a:r>
              <a:rPr lang="en-US" sz="4400" b="1" dirty="0"/>
              <a:t>Table of Contents</a:t>
            </a:r>
            <a:endParaRPr lang="en-US" sz="4400" dirty="0"/>
          </a:p>
        </p:txBody>
      </p:sp>
      <p:sp>
        <p:nvSpPr>
          <p:cNvPr id="3" name="Content Placeholder 2">
            <a:extLst>
              <a:ext uri="{FF2B5EF4-FFF2-40B4-BE49-F238E27FC236}">
                <a16:creationId xmlns:a16="http://schemas.microsoft.com/office/drawing/2014/main" id="{8F888FC1-8802-EBCC-4790-1B483BBF72BF}"/>
              </a:ext>
            </a:extLst>
          </p:cNvPr>
          <p:cNvSpPr>
            <a:spLocks noGrp="1"/>
          </p:cNvSpPr>
          <p:nvPr>
            <p:ph idx="1"/>
          </p:nvPr>
        </p:nvSpPr>
        <p:spPr/>
        <p:txBody>
          <a:bodyPr>
            <a:normAutofit/>
          </a:bodyPr>
          <a:lstStyle/>
          <a:p>
            <a:r>
              <a:rPr lang="en-US" sz="2400" b="1" dirty="0"/>
              <a:t>Introduction</a:t>
            </a:r>
            <a:br>
              <a:rPr lang="en-US" sz="2400" dirty="0"/>
            </a:br>
            <a:r>
              <a:rPr lang="en-US" sz="2400" dirty="0"/>
              <a:t>1.1 What is the Project About?</a:t>
            </a:r>
            <a:br>
              <a:rPr lang="en-US" sz="2400" dirty="0"/>
            </a:br>
            <a:r>
              <a:rPr lang="en-US" sz="2400" dirty="0"/>
              <a:t>1.2 Why This Project?</a:t>
            </a:r>
            <a:br>
              <a:rPr lang="en-US" sz="2400" dirty="0"/>
            </a:br>
            <a:r>
              <a:rPr lang="en-US" sz="2400" dirty="0"/>
              <a:t>1.3 Project Overview</a:t>
            </a:r>
          </a:p>
          <a:p>
            <a:r>
              <a:rPr lang="en-US" sz="2400" dirty="0"/>
              <a:t>Objectives</a:t>
            </a:r>
          </a:p>
          <a:p>
            <a:r>
              <a:rPr lang="en-US" sz="2400" b="1" dirty="0"/>
              <a:t>Methodology</a:t>
            </a:r>
            <a:br>
              <a:rPr lang="en-US" sz="2400" dirty="0"/>
            </a:br>
            <a:r>
              <a:rPr lang="en-US" sz="2400" dirty="0"/>
              <a:t>3.1 Tools Used</a:t>
            </a:r>
            <a:br>
              <a:rPr lang="en-US" sz="2400" dirty="0"/>
            </a:br>
            <a:r>
              <a:rPr lang="en-US" sz="2400" dirty="0"/>
              <a:t>3.2 Network Traffic Capturing with Wireshark</a:t>
            </a:r>
            <a:br>
              <a:rPr lang="en-US" sz="2400" dirty="0"/>
            </a:br>
            <a:r>
              <a:rPr lang="en-US" sz="2400" dirty="0"/>
              <a:t>3.3 Network Traffic Monitoring with Zeek</a:t>
            </a:r>
          </a:p>
          <a:p>
            <a:endParaRPr lang="en-US" dirty="0"/>
          </a:p>
        </p:txBody>
      </p:sp>
    </p:spTree>
    <p:extLst>
      <p:ext uri="{BB962C8B-B14F-4D97-AF65-F5344CB8AC3E}">
        <p14:creationId xmlns:p14="http://schemas.microsoft.com/office/powerpoint/2010/main" val="3860604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E9FE-C723-F43C-8D91-6969794C892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E304A70-9EEC-B86B-2C91-2B51207C5C9F}"/>
              </a:ext>
            </a:extLst>
          </p:cNvPr>
          <p:cNvSpPr>
            <a:spLocks noGrp="1"/>
          </p:cNvSpPr>
          <p:nvPr>
            <p:ph idx="1"/>
          </p:nvPr>
        </p:nvSpPr>
        <p:spPr/>
        <p:txBody>
          <a:bodyPr>
            <a:normAutofit/>
          </a:bodyPr>
          <a:lstStyle/>
          <a:p>
            <a:r>
              <a:rPr lang="en-US" sz="2400" b="1" dirty="0"/>
              <a:t>Analyzing HTTP Traffic with Wireshark</a:t>
            </a:r>
            <a:br>
              <a:rPr lang="en-US" sz="2400" b="1" dirty="0"/>
            </a:br>
            <a:r>
              <a:rPr lang="en-US" sz="2400" dirty="0"/>
              <a:t>Exercise 1-4</a:t>
            </a:r>
            <a:br>
              <a:rPr lang="en-US" sz="2400" dirty="0"/>
            </a:br>
            <a:r>
              <a:rPr lang="en-US" sz="2400" dirty="0"/>
              <a:t>conclusion of above exercises</a:t>
            </a:r>
          </a:p>
          <a:p>
            <a:r>
              <a:rPr lang="en-US" sz="2400" b="1" dirty="0"/>
              <a:t>Detecting and Investigating Malware Traffic</a:t>
            </a:r>
            <a:br>
              <a:rPr lang="en-US" sz="2400" b="1" dirty="0"/>
            </a:br>
            <a:r>
              <a:rPr lang="en-US" sz="2400" dirty="0"/>
              <a:t>Exercise 1-5</a:t>
            </a:r>
            <a:br>
              <a:rPr lang="en-US" sz="2400" dirty="0"/>
            </a:br>
            <a:r>
              <a:rPr lang="en-US" sz="2400" dirty="0"/>
              <a:t>conclusion of above exercises</a:t>
            </a:r>
          </a:p>
          <a:p>
            <a:r>
              <a:rPr lang="en-US" sz="2400" b="1" dirty="0"/>
              <a:t>Results and Discussion</a:t>
            </a:r>
            <a:br>
              <a:rPr lang="en-US" sz="2400" dirty="0"/>
            </a:br>
            <a:r>
              <a:rPr lang="en-US" sz="2400" dirty="0"/>
              <a:t> Results</a:t>
            </a:r>
            <a:br>
              <a:rPr lang="en-US" sz="2400" dirty="0"/>
            </a:br>
            <a:r>
              <a:rPr lang="en-US" sz="2400" dirty="0"/>
              <a:t> Discussion</a:t>
            </a:r>
            <a:br>
              <a:rPr lang="en-US" sz="2400" dirty="0"/>
            </a:br>
            <a:r>
              <a:rPr lang="en-US" sz="2400" dirty="0"/>
              <a:t> Challenges</a:t>
            </a:r>
            <a:endParaRPr lang="en-US" sz="2400" b="1" dirty="0"/>
          </a:p>
          <a:p>
            <a:endParaRPr lang="en-US" b="1" dirty="0"/>
          </a:p>
        </p:txBody>
      </p:sp>
    </p:spTree>
    <p:extLst>
      <p:ext uri="{BB962C8B-B14F-4D97-AF65-F5344CB8AC3E}">
        <p14:creationId xmlns:p14="http://schemas.microsoft.com/office/powerpoint/2010/main" val="644825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E1445-672A-83F5-AAB8-F33B8021B2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DC8D75-BD8D-5090-AA99-F8DBF812D1A2}"/>
              </a:ext>
            </a:extLst>
          </p:cNvPr>
          <p:cNvSpPr>
            <a:spLocks noGrp="1"/>
          </p:cNvSpPr>
          <p:nvPr>
            <p:ph idx="1"/>
          </p:nvPr>
        </p:nvSpPr>
        <p:spPr/>
        <p:txBody>
          <a:bodyPr>
            <a:normAutofit/>
          </a:bodyPr>
          <a:lstStyle/>
          <a:p>
            <a:pPr lvl="1" algn="ctr"/>
            <a:r>
              <a:rPr lang="en-US" sz="2400" b="1" dirty="0"/>
              <a:t>Conclusion</a:t>
            </a:r>
            <a:br>
              <a:rPr lang="en-US" sz="3200" b="1" dirty="0"/>
            </a:br>
            <a:r>
              <a:rPr lang="en-US" sz="2000" dirty="0"/>
              <a:t>Did your project solve the problem you aimed to solve?</a:t>
            </a:r>
          </a:p>
          <a:p>
            <a:pPr marL="457200" lvl="1" indent="0" algn="ctr">
              <a:buNone/>
            </a:pPr>
            <a:r>
              <a:rPr lang="en-US" sz="2000" dirty="0"/>
              <a:t>     What did you learn from the project?</a:t>
            </a:r>
          </a:p>
          <a:p>
            <a:pPr algn="ctr"/>
            <a:endParaRPr lang="en-US" sz="3200" b="1" dirty="0"/>
          </a:p>
          <a:p>
            <a:pPr algn="ctr"/>
            <a:r>
              <a:rPr lang="en-US" sz="3200" b="1" dirty="0"/>
              <a:t>Future work</a:t>
            </a:r>
          </a:p>
          <a:p>
            <a:pPr algn="ctr"/>
            <a:r>
              <a:rPr lang="en-US" sz="3200" b="1" dirty="0"/>
              <a:t>References</a:t>
            </a:r>
          </a:p>
        </p:txBody>
      </p:sp>
    </p:spTree>
    <p:extLst>
      <p:ext uri="{BB962C8B-B14F-4D97-AF65-F5344CB8AC3E}">
        <p14:creationId xmlns:p14="http://schemas.microsoft.com/office/powerpoint/2010/main" val="160215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AF69-B00E-EEAF-3056-623489A41095}"/>
              </a:ext>
            </a:extLst>
          </p:cNvPr>
          <p:cNvSpPr>
            <a:spLocks noGrp="1"/>
          </p:cNvSpPr>
          <p:nvPr>
            <p:ph type="title"/>
          </p:nvPr>
        </p:nvSpPr>
        <p:spPr/>
        <p:txBody>
          <a:bodyPr>
            <a:normAutofit/>
          </a:bodyPr>
          <a:lstStyle/>
          <a:p>
            <a:pPr algn="ctr"/>
            <a:r>
              <a:rPr lang="en-US" sz="6000" dirty="0"/>
              <a:t>  Introduction</a:t>
            </a:r>
          </a:p>
        </p:txBody>
      </p:sp>
      <p:sp>
        <p:nvSpPr>
          <p:cNvPr id="3" name="Content Placeholder 2">
            <a:extLst>
              <a:ext uri="{FF2B5EF4-FFF2-40B4-BE49-F238E27FC236}">
                <a16:creationId xmlns:a16="http://schemas.microsoft.com/office/drawing/2014/main" id="{C16D7E5C-7EFF-C894-74E8-D389642F559A}"/>
              </a:ext>
            </a:extLst>
          </p:cNvPr>
          <p:cNvSpPr>
            <a:spLocks noGrp="1"/>
          </p:cNvSpPr>
          <p:nvPr>
            <p:ph idx="1"/>
          </p:nvPr>
        </p:nvSpPr>
        <p:spPr>
          <a:xfrm>
            <a:off x="1154954" y="2017336"/>
            <a:ext cx="8825659" cy="4002464"/>
          </a:xfrm>
        </p:spPr>
        <p:txBody>
          <a:bodyPr>
            <a:normAutofit fontScale="85000" lnSpcReduction="10000"/>
          </a:bodyPr>
          <a:lstStyle/>
          <a:p>
            <a:endParaRPr lang="en-US" dirty="0"/>
          </a:p>
          <a:p>
            <a:endParaRPr lang="en-US" dirty="0"/>
          </a:p>
          <a:p>
            <a:pPr algn="ctr"/>
            <a:r>
              <a:rPr lang="en-US" dirty="0"/>
              <a:t> This project is about analyzing network traffic to detect unusual or suspicious activities using two powerful tools: </a:t>
            </a:r>
            <a:r>
              <a:rPr lang="en-US" b="1" dirty="0"/>
              <a:t>Wireshark</a:t>
            </a:r>
            <a:r>
              <a:rPr lang="en-US" dirty="0"/>
              <a:t> and </a:t>
            </a:r>
            <a:r>
              <a:rPr lang="en-US" b="1" dirty="0"/>
              <a:t>Zeek</a:t>
            </a:r>
            <a:r>
              <a:rPr lang="en-US" dirty="0"/>
              <a:t>. In simple words, it means monitoring the data that travels across a network to check for problems, attacks, or anything abnormal that might harm the system.</a:t>
            </a:r>
          </a:p>
          <a:p>
            <a:pPr algn="ctr"/>
            <a:endParaRPr lang="en-US" dirty="0"/>
          </a:p>
          <a:p>
            <a:pPr algn="ctr"/>
            <a:r>
              <a:rPr lang="en-US" dirty="0"/>
              <a:t>We chose this project because in today’s world, most systems and businesses depend on networks for communication and data transfer. Cyberattacks, hacking, and data leaks often happen without anyone noticing until it’s too late. Network traffic analysis is important because it helps detect these threats early and ensures smooth and secure network operations. The problem we’re solving is the difficulty in spotting hidden cyber threats and network issues using normal security tools.</a:t>
            </a:r>
          </a:p>
          <a:p>
            <a:pPr algn="ctr"/>
            <a:endParaRPr lang="en-US" dirty="0"/>
          </a:p>
        </p:txBody>
      </p:sp>
    </p:spTree>
    <p:extLst>
      <p:ext uri="{BB962C8B-B14F-4D97-AF65-F5344CB8AC3E}">
        <p14:creationId xmlns:p14="http://schemas.microsoft.com/office/powerpoint/2010/main" val="1858428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A207-E452-CCA7-C241-3D10D3840C63}"/>
              </a:ext>
            </a:extLst>
          </p:cNvPr>
          <p:cNvSpPr>
            <a:spLocks noGrp="1"/>
          </p:cNvSpPr>
          <p:nvPr>
            <p:ph type="title"/>
          </p:nvPr>
        </p:nvSpPr>
        <p:spPr/>
        <p:txBody>
          <a:bodyPr>
            <a:normAutofit/>
          </a:bodyPr>
          <a:lstStyle/>
          <a:p>
            <a:pPr algn="ctr"/>
            <a:r>
              <a:rPr lang="en-US" sz="6000" dirty="0"/>
              <a:t>Tools Used</a:t>
            </a:r>
          </a:p>
        </p:txBody>
      </p:sp>
      <p:sp>
        <p:nvSpPr>
          <p:cNvPr id="3" name="Content Placeholder 2">
            <a:extLst>
              <a:ext uri="{FF2B5EF4-FFF2-40B4-BE49-F238E27FC236}">
                <a16:creationId xmlns:a16="http://schemas.microsoft.com/office/drawing/2014/main" id="{C5688B14-4A4C-A3B0-9C1B-3DAAF1F7D020}"/>
              </a:ext>
            </a:extLst>
          </p:cNvPr>
          <p:cNvSpPr>
            <a:spLocks noGrp="1"/>
          </p:cNvSpPr>
          <p:nvPr>
            <p:ph idx="1"/>
          </p:nvPr>
        </p:nvSpPr>
        <p:spPr/>
        <p:txBody>
          <a:bodyPr>
            <a:normAutofit/>
          </a:bodyPr>
          <a:lstStyle/>
          <a:p>
            <a:pPr algn="ctr"/>
            <a:r>
              <a:rPr lang="en-US" sz="4000" u="sng" dirty="0"/>
              <a:t>Wireshark:</a:t>
            </a:r>
            <a:br>
              <a:rPr lang="en-US" dirty="0"/>
            </a:br>
            <a:r>
              <a:rPr lang="en-US" dirty="0"/>
              <a:t>(I) Network protocol analyzer</a:t>
            </a:r>
            <a:br>
              <a:rPr lang="en-US" dirty="0"/>
            </a:br>
            <a:r>
              <a:rPr lang="en-US" dirty="0"/>
              <a:t>(II) Captures and inspects packets</a:t>
            </a:r>
          </a:p>
          <a:p>
            <a:pPr marL="0" indent="0" algn="ctr">
              <a:buNone/>
            </a:pPr>
            <a:endParaRPr lang="en-US" dirty="0"/>
          </a:p>
          <a:p>
            <a:pPr algn="ctr"/>
            <a:r>
              <a:rPr lang="en-US" sz="4000" u="sng" dirty="0"/>
              <a:t>Zeek:</a:t>
            </a:r>
            <a:br>
              <a:rPr lang="en-US" sz="4000" u="sng" dirty="0"/>
            </a:br>
            <a:r>
              <a:rPr lang="en-US" dirty="0"/>
              <a:t>(I) Network analysis framework</a:t>
            </a:r>
          </a:p>
          <a:p>
            <a:pPr marL="0" indent="0" algn="ctr">
              <a:buNone/>
            </a:pPr>
            <a:r>
              <a:rPr lang="en-US" dirty="0"/>
              <a:t>   (II) Generates logs and detects patterns/ anomalies</a:t>
            </a:r>
          </a:p>
        </p:txBody>
      </p:sp>
    </p:spTree>
    <p:extLst>
      <p:ext uri="{BB962C8B-B14F-4D97-AF65-F5344CB8AC3E}">
        <p14:creationId xmlns:p14="http://schemas.microsoft.com/office/powerpoint/2010/main" val="1861374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450</TotalTime>
  <Words>2349</Words>
  <Application>Microsoft Office PowerPoint</Application>
  <PresentationFormat>Widescreen</PresentationFormat>
  <Paragraphs>173</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Century Gothic</vt:lpstr>
      <vt:lpstr>Wingdings 3</vt:lpstr>
      <vt:lpstr>Ion</vt:lpstr>
      <vt:lpstr>Network Traffic Analysis Using Wireshark &amp; Zeek </vt:lpstr>
      <vt:lpstr>Abstract</vt:lpstr>
      <vt:lpstr>How is it solved </vt:lpstr>
      <vt:lpstr>Key result or finding from  project</vt:lpstr>
      <vt:lpstr>Table of Contents</vt:lpstr>
      <vt:lpstr>PowerPoint Presentation</vt:lpstr>
      <vt:lpstr>PowerPoint Presentation</vt:lpstr>
      <vt:lpstr>  Introduction</vt:lpstr>
      <vt:lpstr>Tools Used</vt:lpstr>
      <vt:lpstr>Objective</vt:lpstr>
      <vt:lpstr>Methodology – Environment Setup</vt:lpstr>
      <vt:lpstr>Methodology – Traffic Capture</vt:lpstr>
      <vt:lpstr>Pre-requisites</vt:lpstr>
      <vt:lpstr>Analyzing HTTP Traffic with Wireshark</vt:lpstr>
      <vt:lpstr>Exercises</vt:lpstr>
      <vt:lpstr>Exercice 2: Filter HTTP Traffic</vt:lpstr>
      <vt:lpstr>HTTP Capture </vt:lpstr>
      <vt:lpstr>Exercise 3: Analyze HTTP Requests</vt:lpstr>
      <vt:lpstr>Exercise 4: Analyze HTTP Responses</vt:lpstr>
      <vt:lpstr>Conclusion of above exercises</vt:lpstr>
      <vt:lpstr>Detecting and Investigating Malware Traffic</vt:lpstr>
      <vt:lpstr>Lab Set-up and Tools </vt:lpstr>
      <vt:lpstr>Exercises</vt:lpstr>
      <vt:lpstr>Pcap Files</vt:lpstr>
      <vt:lpstr>Exercise 2: Identify Malicious Traffic Patterns</vt:lpstr>
      <vt:lpstr>Exercise 3: Analyze Malicious Traffic</vt:lpstr>
      <vt:lpstr>Malicious Files</vt:lpstr>
      <vt:lpstr>Exercise 4: Follow the Malware's Communication Stream </vt:lpstr>
      <vt:lpstr>Exercise 5: Document and Report Findings</vt:lpstr>
      <vt:lpstr>Conclusion of above exercises</vt:lpstr>
      <vt:lpstr>Results and Discussion</vt:lpstr>
      <vt:lpstr>Discussion:</vt:lpstr>
      <vt:lpstr>Challenges:</vt:lpstr>
      <vt:lpstr>Conclusion</vt:lpstr>
      <vt:lpstr>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 Prakash Yadav</dc:creator>
  <cp:lastModifiedBy>Om Prakash Yadav</cp:lastModifiedBy>
  <cp:revision>7</cp:revision>
  <dcterms:created xsi:type="dcterms:W3CDTF">2025-07-11T14:59:14Z</dcterms:created>
  <dcterms:modified xsi:type="dcterms:W3CDTF">2025-07-16T10:14:32Z</dcterms:modified>
</cp:coreProperties>
</file>