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B0604020202020204" charset="0"/>
      <p:regular r:id="rId19"/>
    </p:embeddedFont>
    <p:embeddedFont>
      <p:font typeface="Economica" panose="020B0604020202020204" charset="0"/>
      <p:regular r:id="rId20"/>
      <p:bold r:id="rId21"/>
      <p:italic r:id="rId22"/>
      <p:boldItalic r:id="rId23"/>
    </p:embeddedFont>
    <p:embeddedFont>
      <p:font typeface="Open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d005e3ed3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d005e3ed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d005e3ed3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d005e3ed3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d005e3ed3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d005e3ed3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6b0f4dd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6b0f4dd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5e962cf9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5e962cf9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d005e3ed3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d005e3ed3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95e962cf9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95e962cf9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5e962cf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5e962cf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005e3ed3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5d005e3ed3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5e962cf9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5e962cf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5d005e3ed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5d005e3ed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d005e3ed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d005e3ed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005e3ed3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5d005e3ed3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d005e3ed3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d005e3ed3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d005e3ed3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d005e3ed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Generative AI</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28" name="Google Shape;128;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t>Generative AI is a subset of deep learning and Generative models are trained on huge amount of data. </a:t>
            </a:r>
            <a:r>
              <a:rPr lang="en-GB" sz="1400"/>
              <a:t>While training the generative model we don’t need to provide a label data, It is not possible when we have a huge amount of data, So, it's just try to see the relationship between the distribution of the data. </a:t>
            </a:r>
            <a:r>
              <a:rPr lang="en-GB" sz="1400" b="1">
                <a:solidFill>
                  <a:srgbClr val="A64D79"/>
                </a:solidFill>
              </a:rPr>
              <a:t>In Generative AI we give unstructured data to the LLM model for training purpose.</a:t>
            </a:r>
            <a:endParaRPr sz="1400" b="1">
              <a:solidFill>
                <a:srgbClr val="A64D79"/>
              </a:solidFill>
            </a:endParaRPr>
          </a:p>
          <a:p>
            <a:pPr marL="0" lvl="0" indent="0" algn="l" rtl="0">
              <a:spcBef>
                <a:spcPts val="1200"/>
              </a:spcBef>
              <a:spcAft>
                <a:spcPts val="1200"/>
              </a:spcAft>
              <a:buNone/>
            </a:pPr>
            <a:endParaRPr sz="1400"/>
          </a:p>
        </p:txBody>
      </p:sp>
      <p:pic>
        <p:nvPicPr>
          <p:cNvPr id="129" name="Google Shape;129;p22"/>
          <p:cNvPicPr preferRelativeResize="0"/>
          <p:nvPr/>
        </p:nvPicPr>
        <p:blipFill>
          <a:blip r:embed="rId3">
            <a:alphaModFix/>
          </a:blip>
          <a:stretch>
            <a:fillRect/>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What is LLMs?</a:t>
            </a:r>
            <a:endParaRPr b="1"/>
          </a:p>
        </p:txBody>
      </p:sp>
      <p:sp>
        <p:nvSpPr>
          <p:cNvPr id="135" name="Google Shape;135;p23"/>
          <p:cNvSpPr txBox="1">
            <a:spLocks noGrp="1"/>
          </p:cNvSpPr>
          <p:nvPr>
            <p:ph type="body" idx="1"/>
          </p:nvPr>
        </p:nvSpPr>
        <p:spPr>
          <a:xfrm>
            <a:off x="311700" y="1186600"/>
            <a:ext cx="8520600" cy="3354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GB" sz="1350">
                <a:solidFill>
                  <a:srgbClr val="222222"/>
                </a:solidFill>
                <a:highlight>
                  <a:srgbClr val="FFFFFF"/>
                </a:highlight>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350">
              <a:solidFill>
                <a:srgbClr val="222222"/>
              </a:solidFill>
              <a:highlight>
                <a:srgbClr val="FFFFFF"/>
              </a:highlight>
              <a:latin typeface="Arial"/>
              <a:ea typeface="Arial"/>
              <a:cs typeface="Arial"/>
              <a:sym typeface="Arial"/>
            </a:endParaRPr>
          </a:p>
          <a:p>
            <a:pPr marL="457200" lvl="0" indent="0" algn="l" rtl="0">
              <a:spcBef>
                <a:spcPts val="1200"/>
              </a:spcBef>
              <a:spcAft>
                <a:spcPts val="0"/>
              </a:spcAft>
              <a:buNone/>
            </a:pPr>
            <a:endParaRPr sz="1350">
              <a:solidFill>
                <a:srgbClr val="222222"/>
              </a:solidFill>
              <a:highlight>
                <a:srgbClr val="FFFFFF"/>
              </a:highlight>
              <a:latin typeface="Arial"/>
              <a:ea typeface="Arial"/>
              <a:cs typeface="Arial"/>
              <a:sym typeface="Arial"/>
            </a:endParaRPr>
          </a:p>
          <a:p>
            <a:pPr marL="457200" lvl="0" indent="0" algn="l" rtl="0">
              <a:spcBef>
                <a:spcPts val="1200"/>
              </a:spcBef>
              <a:spcAft>
                <a:spcPts val="1200"/>
              </a:spcAft>
              <a:buNone/>
            </a:pPr>
            <a:r>
              <a:rPr lang="en-GB" sz="1350">
                <a:solidFill>
                  <a:srgbClr val="222222"/>
                </a:solidFill>
                <a:highlight>
                  <a:srgbClr val="FFFFFF"/>
                </a:highlight>
                <a:latin typeface="Arial"/>
                <a:ea typeface="Arial"/>
                <a:cs typeface="Arial"/>
                <a:sym typeface="Arial"/>
              </a:rPr>
              <a:t>It is a language model which is responsible for performing task such as </a:t>
            </a:r>
            <a:r>
              <a:rPr lang="en-GB" sz="1350" b="1">
                <a:solidFill>
                  <a:srgbClr val="0000FF"/>
                </a:solidFill>
                <a:highlight>
                  <a:schemeClr val="lt1"/>
                </a:highlight>
                <a:latin typeface="Arial"/>
                <a:ea typeface="Arial"/>
                <a:cs typeface="Arial"/>
                <a:sym typeface="Arial"/>
              </a:rPr>
              <a:t>text </a:t>
            </a:r>
            <a:r>
              <a:rPr lang="en-GB" sz="1350">
                <a:solidFill>
                  <a:srgbClr val="222222"/>
                </a:solidFill>
                <a:highlight>
                  <a:srgbClr val="FFFFFF"/>
                </a:highlight>
                <a:latin typeface="Arial"/>
                <a:ea typeface="Arial"/>
                <a:cs typeface="Arial"/>
                <a:sym typeface="Arial"/>
              </a:rPr>
              <a:t>to </a:t>
            </a:r>
            <a:r>
              <a:rPr lang="en-GB" sz="1350" b="1">
                <a:solidFill>
                  <a:srgbClr val="0000FF"/>
                </a:solidFill>
                <a:highlight>
                  <a:srgbClr val="FFFFFF"/>
                </a:highlight>
                <a:latin typeface="Arial"/>
                <a:ea typeface="Arial"/>
                <a:cs typeface="Arial"/>
                <a:sym typeface="Arial"/>
              </a:rPr>
              <a:t>text generation , text to image generation and image to text generations.</a:t>
            </a:r>
            <a:endParaRPr sz="1350" b="1">
              <a:solidFill>
                <a:srgbClr val="0000F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What makes LLM so Powerful?</a:t>
            </a:r>
            <a:endParaRPr b="1"/>
          </a:p>
        </p:txBody>
      </p:sp>
      <p:sp>
        <p:nvSpPr>
          <p:cNvPr id="141" name="Google Shape;141;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In case of LLM, one model can be used for a whole variety of tasks like:-</a:t>
            </a:r>
            <a:endParaRPr/>
          </a:p>
          <a:p>
            <a:pPr marL="0" lvl="0" indent="0" algn="l" rtl="0">
              <a:spcBef>
                <a:spcPts val="1200"/>
              </a:spcBef>
              <a:spcAft>
                <a:spcPts val="0"/>
              </a:spcAft>
              <a:buNone/>
            </a:pPr>
            <a:r>
              <a:rPr lang="en-GB" b="1"/>
              <a:t>Text generation, Chatbot, summarizer, translation, code generation </a:t>
            </a:r>
            <a:endParaRPr b="1"/>
          </a:p>
          <a:p>
            <a:pPr marL="0" lvl="0" indent="0" algn="l" rtl="0">
              <a:spcBef>
                <a:spcPts val="1200"/>
              </a:spcBef>
              <a:spcAft>
                <a:spcPts val="0"/>
              </a:spcAft>
              <a:buNone/>
            </a:pPr>
            <a:r>
              <a:rPr lang="en-GB" b="1"/>
              <a:t>&amp; so on …</a:t>
            </a:r>
            <a:endParaRPr b="1"/>
          </a:p>
          <a:p>
            <a:pPr marL="0" lvl="0" indent="0" algn="l" rtl="0">
              <a:spcBef>
                <a:spcPts val="1200"/>
              </a:spcBef>
              <a:spcAft>
                <a:spcPts val="0"/>
              </a:spcAft>
              <a:buNone/>
            </a:pPr>
            <a:endParaRPr/>
          </a:p>
          <a:p>
            <a:pPr marL="0" lvl="0" indent="0" algn="l" rtl="0">
              <a:spcBef>
                <a:spcPts val="1200"/>
              </a:spcBef>
              <a:spcAft>
                <a:spcPts val="0"/>
              </a:spcAft>
              <a:buNone/>
            </a:pPr>
            <a:r>
              <a:rPr lang="en-GB">
                <a:solidFill>
                  <a:srgbClr val="9900FF"/>
                </a:solidFill>
              </a:rPr>
              <a:t>So, LLM is subset of Deep Learning &amp; it has some properties merge with</a:t>
            </a:r>
            <a:endParaRPr>
              <a:solidFill>
                <a:srgbClr val="9900FF"/>
              </a:solidFill>
            </a:endParaRPr>
          </a:p>
          <a:p>
            <a:pPr marL="0" lvl="0" indent="0" algn="l" rtl="0">
              <a:spcBef>
                <a:spcPts val="1200"/>
              </a:spcBef>
              <a:spcAft>
                <a:spcPts val="1200"/>
              </a:spcAft>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47" name="Google Shape;147;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8" name="Google Shape;148;p25"/>
          <p:cNvPicPr preferRelativeResize="0"/>
          <p:nvPr/>
        </p:nvPicPr>
        <p:blipFill>
          <a:blip r:embed="rId3">
            <a:alphaModFix/>
          </a:blip>
          <a:stretch>
            <a:fillRect/>
          </a:stretch>
        </p:blipFill>
        <p:spPr>
          <a:xfrm>
            <a:off x="1962150" y="933450"/>
            <a:ext cx="58293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960700" y="203815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GB" b="1"/>
              <a:t>Why LLM so Powerful?</a:t>
            </a:r>
            <a:endParaRPr b="1"/>
          </a:p>
        </p:txBody>
      </p:sp>
      <p:sp>
        <p:nvSpPr>
          <p:cNvPr id="159" name="Google Shape;159;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Train the model for a specific task</a:t>
            </a:r>
            <a:endParaRPr/>
          </a:p>
          <a:p>
            <a:pPr marL="457200" lvl="0" indent="0" algn="l" rtl="0">
              <a:spcBef>
                <a:spcPts val="1200"/>
              </a:spcBef>
              <a:spcAft>
                <a:spcPts val="1200"/>
              </a:spcAft>
              <a:buNone/>
            </a:pPr>
            <a:endParaRPr/>
          </a:p>
        </p:txBody>
      </p:sp>
      <p:pic>
        <p:nvPicPr>
          <p:cNvPr id="160" name="Google Shape;160;p27"/>
          <p:cNvPicPr preferRelativeResize="0"/>
          <p:nvPr/>
        </p:nvPicPr>
        <p:blipFill rotWithShape="1">
          <a:blip r:embed="rId3">
            <a:alphaModFix/>
          </a:blip>
          <a:srcRect b="18771"/>
          <a:stretch/>
        </p:blipFill>
        <p:spPr>
          <a:xfrm>
            <a:off x="602250" y="2023425"/>
            <a:ext cx="3690701" cy="2247374"/>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2326413"/>
            <a:ext cx="3126474" cy="16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Few milestone in large language model</a:t>
            </a:r>
            <a:endParaRPr b="1"/>
          </a:p>
        </p:txBody>
      </p:sp>
      <p:sp>
        <p:nvSpPr>
          <p:cNvPr id="167" name="Google Shape;167;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Bard</a:t>
            </a:r>
            <a:endParaRPr/>
          </a:p>
          <a:p>
            <a:pPr marL="457200" lvl="0" indent="-342900" algn="l" rtl="0">
              <a:spcBef>
                <a:spcPts val="0"/>
              </a:spcBef>
              <a:spcAft>
                <a:spcPts val="0"/>
              </a:spcAft>
              <a:buSzPts val="1800"/>
              <a:buChar char="●"/>
            </a:pPr>
            <a:r>
              <a:rPr lang="en-GB"/>
              <a:t>GPT</a:t>
            </a:r>
            <a:endParaRPr/>
          </a:p>
          <a:p>
            <a:pPr marL="457200" lvl="0" indent="-342900" algn="l" rtl="0">
              <a:spcBef>
                <a:spcPts val="0"/>
              </a:spcBef>
              <a:spcAft>
                <a:spcPts val="0"/>
              </a:spcAft>
              <a:buSzPts val="1800"/>
              <a:buChar char="●"/>
            </a:pPr>
            <a:r>
              <a:rPr lang="en-GB"/>
              <a:t>XLM</a:t>
            </a:r>
            <a:endParaRPr/>
          </a:p>
          <a:p>
            <a:pPr marL="457200" lvl="0" indent="-342900" algn="l" rtl="0">
              <a:spcBef>
                <a:spcPts val="0"/>
              </a:spcBef>
              <a:spcAft>
                <a:spcPts val="0"/>
              </a:spcAft>
              <a:buSzPts val="1800"/>
              <a:buChar char="●"/>
            </a:pPr>
            <a:r>
              <a:rPr lang="en-GB"/>
              <a:t>T5</a:t>
            </a:r>
            <a:endParaRPr/>
          </a:p>
          <a:p>
            <a:pPr marL="457200" lvl="0" indent="-342900" algn="l" rtl="0">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What you will learn?</a:t>
            </a:r>
            <a:endParaRPr b="1"/>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Generative AI?</a:t>
            </a:r>
            <a:endParaRPr/>
          </a:p>
          <a:p>
            <a:pPr marL="457200" lvl="0" indent="-342900" algn="l" rtl="0">
              <a:spcBef>
                <a:spcPts val="0"/>
              </a:spcBef>
              <a:spcAft>
                <a:spcPts val="0"/>
              </a:spcAft>
              <a:buSzPts val="1800"/>
              <a:buChar char="●"/>
            </a:pPr>
            <a:r>
              <a:rPr lang="en-GB"/>
              <a:t>Large Language Models </a:t>
            </a:r>
            <a:r>
              <a:rPr lang="en-GB" b="1"/>
              <a:t>(LLMs)</a:t>
            </a:r>
            <a:endParaRPr b="1"/>
          </a:p>
          <a:p>
            <a:pPr marL="457200" lvl="0" indent="-342900" algn="l" rtl="0">
              <a:spcBef>
                <a:spcPts val="0"/>
              </a:spcBef>
              <a:spcAft>
                <a:spcPts val="0"/>
              </a:spcAft>
              <a:buSzPts val="1800"/>
              <a:buChar char="●"/>
            </a:pPr>
            <a:r>
              <a:rPr lang="en-GB"/>
              <a:t>OpenAI </a:t>
            </a:r>
            <a:endParaRPr/>
          </a:p>
          <a:p>
            <a:pPr marL="457200" lvl="0" indent="-342900" algn="l" rtl="0">
              <a:spcBef>
                <a:spcPts val="0"/>
              </a:spcBef>
              <a:spcAft>
                <a:spcPts val="0"/>
              </a:spcAft>
              <a:buSzPts val="1800"/>
              <a:buChar char="●"/>
            </a:pPr>
            <a:r>
              <a:rPr lang="en-GB"/>
              <a:t>Langchain</a:t>
            </a:r>
            <a:endParaRPr/>
          </a:p>
          <a:p>
            <a:pPr marL="457200" lvl="0" indent="-342900" algn="l" rtl="0">
              <a:spcBef>
                <a:spcPts val="0"/>
              </a:spcBef>
              <a:spcAft>
                <a:spcPts val="0"/>
              </a:spcAft>
              <a:buSzPts val="1800"/>
              <a:buChar char="●"/>
            </a:pPr>
            <a:r>
              <a:rPr lang="en-GB"/>
              <a:t>Vector Database</a:t>
            </a:r>
            <a:endParaRPr/>
          </a:p>
          <a:p>
            <a:pPr marL="457200" lvl="0" indent="-342900" algn="l" rtl="0">
              <a:spcBef>
                <a:spcPts val="0"/>
              </a:spcBef>
              <a:spcAft>
                <a:spcPts val="0"/>
              </a:spcAft>
              <a:buSzPts val="1800"/>
              <a:buChar char="●"/>
            </a:pPr>
            <a:r>
              <a:rPr lang="en-GB"/>
              <a:t>Llama Index</a:t>
            </a:r>
            <a:endParaRPr/>
          </a:p>
          <a:p>
            <a:pPr marL="457200" lvl="0" indent="-342900" algn="l" rtl="0">
              <a:spcBef>
                <a:spcPts val="0"/>
              </a:spcBef>
              <a:spcAft>
                <a:spcPts val="0"/>
              </a:spcAft>
              <a:buSzPts val="1800"/>
              <a:buChar char="●"/>
            </a:pPr>
            <a:r>
              <a:rPr lang="en-GB"/>
              <a:t>Open Source LLM model</a:t>
            </a:r>
            <a:endParaRPr/>
          </a:p>
          <a:p>
            <a:pPr marL="457200" lvl="0" indent="-342900" algn="l" rtl="0">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GB" b="1"/>
              <a:t>Generative AI</a:t>
            </a:r>
            <a:endParaRPr b="1"/>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6" name="Google Shape;76;p15"/>
          <p:cNvPicPr preferRelativeResize="0"/>
          <p:nvPr/>
        </p:nvPicPr>
        <p:blipFill>
          <a:blip r:embed="rId3">
            <a:alphaModFix/>
          </a:blip>
          <a:stretch>
            <a:fillRect/>
          </a:stretch>
        </p:blipFill>
        <p:spPr>
          <a:xfrm>
            <a:off x="311700" y="1225225"/>
            <a:ext cx="5574276" cy="3135525"/>
          </a:xfrm>
          <a:prstGeom prst="rect">
            <a:avLst/>
          </a:prstGeom>
          <a:noFill/>
          <a:ln>
            <a:noFill/>
          </a:ln>
        </p:spPr>
      </p:pic>
      <p:sp>
        <p:nvSpPr>
          <p:cNvPr id="77" name="Google Shape;77;p15"/>
          <p:cNvSpPr txBox="1"/>
          <p:nvPr/>
        </p:nvSpPr>
        <p:spPr>
          <a:xfrm>
            <a:off x="6031650" y="1366975"/>
            <a:ext cx="2618100" cy="173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GB" b="1">
                <a:latin typeface="Open Sans"/>
                <a:ea typeface="Open Sans"/>
                <a:cs typeface="Open Sans"/>
                <a:sym typeface="Open Sans"/>
              </a:rPr>
              <a:t>ChatGPT</a:t>
            </a:r>
            <a:endParaRPr b="1">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b="1">
                <a:latin typeface="Open Sans"/>
                <a:ea typeface="Open Sans"/>
                <a:cs typeface="Open Sans"/>
                <a:sym typeface="Open Sans"/>
              </a:rPr>
              <a:t>Google Bard</a:t>
            </a:r>
            <a:endParaRPr b="1">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b="1">
                <a:latin typeface="Open Sans"/>
                <a:ea typeface="Open Sans"/>
                <a:cs typeface="Open Sans"/>
                <a:sym typeface="Open Sans"/>
              </a:rPr>
              <a:t>Meta Llama 2</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What is Generative AI?</a:t>
            </a:r>
            <a:endParaRPr b="1"/>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Generative AI generate new data based on training sample.Generative model can generate Image,Text, Audio, Videos etc. data as output.</a:t>
            </a:r>
            <a:endParaRPr/>
          </a:p>
          <a:p>
            <a:pPr marL="0" lvl="0" indent="0" algn="l" rtl="0">
              <a:spcBef>
                <a:spcPts val="1200"/>
              </a:spcBef>
              <a:spcAft>
                <a:spcPts val="0"/>
              </a:spcAft>
              <a:buNone/>
            </a:pPr>
            <a:endParaRPr>
              <a:solidFill>
                <a:srgbClr val="0C343D"/>
              </a:solidFill>
            </a:endParaRPr>
          </a:p>
          <a:p>
            <a:pPr marL="0" lvl="0" indent="0" algn="l" rtl="0">
              <a:spcBef>
                <a:spcPts val="1200"/>
              </a:spcBef>
              <a:spcAft>
                <a:spcPts val="0"/>
              </a:spcAft>
              <a:buNone/>
            </a:pPr>
            <a:r>
              <a:rPr lang="en-GB">
                <a:solidFill>
                  <a:srgbClr val="0C343D"/>
                </a:solidFill>
              </a:rPr>
              <a:t>So generative AI is a very huge topics, </a:t>
            </a:r>
            <a:endParaRPr>
              <a:solidFill>
                <a:srgbClr val="0C343D"/>
              </a:solidFill>
            </a:endParaRPr>
          </a:p>
          <a:p>
            <a:pPr marL="457200" lvl="0" indent="-342900" algn="l" rtl="0">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marL="457200" lvl="0" indent="-342900" algn="l" rtl="0">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Generative Model:</a:t>
            </a:r>
            <a:endParaRPr b="1"/>
          </a:p>
        </p:txBody>
      </p:sp>
      <p:sp>
        <p:nvSpPr>
          <p:cNvPr id="89" name="Google Shape;89;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0" name="Google Shape;90;p17"/>
          <p:cNvPicPr preferRelativeResize="0"/>
          <p:nvPr/>
        </p:nvPicPr>
        <p:blipFill>
          <a:blip r:embed="rId3">
            <a:alphaModFix/>
          </a:blip>
          <a:stretch>
            <a:fillRect/>
          </a:stretch>
        </p:blipFill>
        <p:spPr>
          <a:xfrm>
            <a:off x="3322150" y="2070625"/>
            <a:ext cx="2300150" cy="1380100"/>
          </a:xfrm>
          <a:prstGeom prst="rect">
            <a:avLst/>
          </a:prstGeom>
          <a:noFill/>
          <a:ln>
            <a:noFill/>
          </a:ln>
        </p:spPr>
      </p:pic>
      <p:sp>
        <p:nvSpPr>
          <p:cNvPr id="91" name="Google Shape;91;p17"/>
          <p:cNvSpPr/>
          <p:nvPr/>
        </p:nvSpPr>
        <p:spPr>
          <a:xfrm>
            <a:off x="1961625" y="2587200"/>
            <a:ext cx="1243500" cy="32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92" name="Google Shape;92;p17"/>
          <p:cNvSpPr txBox="1"/>
          <p:nvPr/>
        </p:nvSpPr>
        <p:spPr>
          <a:xfrm>
            <a:off x="903500" y="2536950"/>
            <a:ext cx="9411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Average"/>
                <a:ea typeface="Average"/>
                <a:cs typeface="Average"/>
                <a:sym typeface="Average"/>
              </a:rPr>
              <a:t>Questions</a:t>
            </a:r>
            <a:endParaRPr>
              <a:solidFill>
                <a:schemeClr val="dk1"/>
              </a:solidFill>
              <a:latin typeface="Average"/>
              <a:ea typeface="Average"/>
              <a:cs typeface="Average"/>
              <a:sym typeface="Average"/>
            </a:endParaRPr>
          </a:p>
        </p:txBody>
      </p:sp>
      <p:sp>
        <p:nvSpPr>
          <p:cNvPr id="93" name="Google Shape;93;p17"/>
          <p:cNvSpPr/>
          <p:nvPr/>
        </p:nvSpPr>
        <p:spPr>
          <a:xfrm>
            <a:off x="5739325" y="2637450"/>
            <a:ext cx="1243500" cy="32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94" name="Google Shape;94;p17"/>
          <p:cNvSpPr txBox="1"/>
          <p:nvPr/>
        </p:nvSpPr>
        <p:spPr>
          <a:xfrm>
            <a:off x="7164775" y="2587200"/>
            <a:ext cx="10215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Average"/>
                <a:ea typeface="Average"/>
                <a:cs typeface="Average"/>
                <a:sym typeface="Average"/>
              </a:rPr>
              <a:t>Responses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GB" b="1"/>
              <a:t>Where Generative AI Exists.</a:t>
            </a:r>
            <a:endParaRPr b="1"/>
          </a:p>
        </p:txBody>
      </p:sp>
      <p:sp>
        <p:nvSpPr>
          <p:cNvPr id="100" name="Google Shape;100;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1" name="Google Shape;101;p18"/>
          <p:cNvPicPr preferRelativeResize="0"/>
          <p:nvPr/>
        </p:nvPicPr>
        <p:blipFill>
          <a:blip r:embed="rId3">
            <a:alphaModFix/>
          </a:blip>
          <a:stretch>
            <a:fillRect/>
          </a:stretch>
        </p:blipFill>
        <p:spPr>
          <a:xfrm>
            <a:off x="311700" y="1225225"/>
            <a:ext cx="2538875" cy="2249450"/>
          </a:xfrm>
          <a:prstGeom prst="rect">
            <a:avLst/>
          </a:prstGeom>
          <a:noFill/>
          <a:ln>
            <a:noFill/>
          </a:ln>
        </p:spPr>
      </p:pic>
      <p:sp>
        <p:nvSpPr>
          <p:cNvPr id="102" name="Google Shape;102;p18"/>
          <p:cNvSpPr txBox="1"/>
          <p:nvPr/>
        </p:nvSpPr>
        <p:spPr>
          <a:xfrm>
            <a:off x="3050575" y="1428775"/>
            <a:ext cx="4935000" cy="280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Machine Learning is the subset of Artificial Intelligence</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Deep Learning is the subset of Machine Learning</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Generative AI is the subset of Deep Learning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t>Discriminative vs Generative Model</a:t>
            </a:r>
            <a:endParaRPr b="1"/>
          </a:p>
        </p:txBody>
      </p:sp>
      <p:pic>
        <p:nvPicPr>
          <p:cNvPr id="108" name="Google Shape;108;p19"/>
          <p:cNvPicPr preferRelativeResize="0"/>
          <p:nvPr/>
        </p:nvPicPr>
        <p:blipFill>
          <a:blip r:embed="rId3">
            <a:alphaModFix/>
          </a:blip>
          <a:stretch>
            <a:fillRect/>
          </a:stretch>
        </p:blipFill>
        <p:spPr>
          <a:xfrm>
            <a:off x="500700" y="1476900"/>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GB" b="1"/>
              <a:t>Discriminative vs Generative Model</a:t>
            </a:r>
            <a:endParaRPr b="1"/>
          </a:p>
        </p:txBody>
      </p:sp>
      <p:sp>
        <p:nvSpPr>
          <p:cNvPr id="114" name="Google Shape;114;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0"/>
          <p:cNvPicPr preferRelativeResize="0"/>
          <p:nvPr/>
        </p:nvPicPr>
        <p:blipFill>
          <a:blip r:embed="rId3">
            <a:alphaModFix/>
          </a:blip>
          <a:stretch>
            <a:fillRect/>
          </a:stretch>
        </p:blipFill>
        <p:spPr>
          <a:xfrm>
            <a:off x="37850" y="1270661"/>
            <a:ext cx="9144002" cy="30818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490538" y="0"/>
            <a:ext cx="6162924" cy="3466650"/>
          </a:xfrm>
          <a:prstGeom prst="rect">
            <a:avLst/>
          </a:prstGeom>
          <a:noFill/>
          <a:ln>
            <a:noFill/>
          </a:ln>
        </p:spPr>
      </p:pic>
      <p:sp>
        <p:nvSpPr>
          <p:cNvPr id="121" name="Google Shape;121;p21"/>
          <p:cNvSpPr txBox="1"/>
          <p:nvPr/>
        </p:nvSpPr>
        <p:spPr>
          <a:xfrm>
            <a:off x="1560050" y="3730200"/>
            <a:ext cx="2726100" cy="9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Clustering:</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K-Means</a:t>
            </a:r>
            <a:endParaRPr>
              <a:latin typeface="Open Sans"/>
              <a:ea typeface="Open Sans"/>
              <a:cs typeface="Open Sans"/>
              <a:sym typeface="Open Sans"/>
            </a:endParaRPr>
          </a:p>
          <a:p>
            <a:pPr marL="457200" lvl="0" indent="-317500" algn="l" rtl="0">
              <a:spcBef>
                <a:spcPts val="0"/>
              </a:spcBef>
              <a:spcAft>
                <a:spcPts val="0"/>
              </a:spcAft>
              <a:buSzPts val="1400"/>
              <a:buFont typeface="Open Sans"/>
              <a:buChar char="●"/>
            </a:pPr>
            <a:r>
              <a:rPr lang="en-GB">
                <a:latin typeface="Open Sans"/>
                <a:ea typeface="Open Sans"/>
                <a:cs typeface="Open Sans"/>
                <a:sym typeface="Open Sans"/>
              </a:rPr>
              <a:t>DBScan</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p:txBody>
      </p:sp>
      <p:sp>
        <p:nvSpPr>
          <p:cNvPr id="122" name="Google Shape;122;p21"/>
          <p:cNvSpPr txBox="1"/>
          <p:nvPr/>
        </p:nvSpPr>
        <p:spPr>
          <a:xfrm>
            <a:off x="4979275" y="3859450"/>
            <a:ext cx="2726100" cy="9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Classification &amp; Regression:</a:t>
            </a: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a:p>
            <a:pPr marL="45720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369</Words>
  <Application>Microsoft Office PowerPoint</Application>
  <PresentationFormat>On-screen Show (16:9)</PresentationFormat>
  <Paragraphs>56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Average</vt:lpstr>
      <vt:lpstr>Economica</vt:lpstr>
      <vt:lpstr>Open Sans</vt:lpstr>
      <vt:lpstr>Luxe</vt:lpstr>
      <vt:lpstr>Generative AI</vt:lpstr>
      <vt:lpstr>What you will learn?</vt:lpstr>
      <vt:lpstr>Generative AI</vt:lpstr>
      <vt:lpstr>What is Generative AI?</vt:lpstr>
      <vt:lpstr>Generative Model:</vt:lpstr>
      <vt:lpstr>Where Generative AI Exists.</vt:lpstr>
      <vt:lpstr>Discriminative vs Generative Model</vt:lpstr>
      <vt:lpstr>Discriminative vs Generative Model</vt:lpstr>
      <vt:lpstr>PowerPoint Presentation</vt:lpstr>
      <vt:lpstr>PowerPoint Presentation</vt:lpstr>
      <vt:lpstr>What is LLMs?</vt:lpstr>
      <vt:lpstr>What makes LLM so Powerful?</vt:lpstr>
      <vt:lpstr>PowerPoint Presentation</vt:lpstr>
      <vt:lpstr>Thank You!</vt:lpstr>
      <vt:lpstr>Why LLM so Powerful?</vt:lpstr>
      <vt:lpstr>Few milestone in large language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Abhinav</dc:creator>
  <cp:lastModifiedBy>Abhinav</cp:lastModifiedBy>
  <cp:revision>1</cp:revision>
  <dcterms:modified xsi:type="dcterms:W3CDTF">2025-04-22T06:45:04Z</dcterms:modified>
</cp:coreProperties>
</file>