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57" r:id="rId6"/>
    <p:sldId id="259" r:id="rId7"/>
    <p:sldId id="258"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58" y="31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4DF8B-1716-481F-93BF-963DD7D097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063614-B7ED-4B19-B2AD-E24CA6712B4C}">
      <dgm:prSet/>
      <dgm:spPr/>
      <dgm:t>
        <a:bodyPr/>
        <a:lstStyle/>
        <a:p>
          <a:pPr>
            <a:lnSpc>
              <a:spcPct val="100000"/>
            </a:lnSpc>
          </a:pPr>
          <a:r>
            <a:rPr lang="en-US" b="0" i="0"/>
            <a:t>Due to the increasing amounts of electronic data in the healthcare, life sciences, and bioscience industry, medical doctors and physicians are facing problems in analyzing the data using traditional diagnosing systems. Nevertheless, machine learning and deep learning techniques have aided doctors and experts in detecting deadly diseases in their early stages.</a:t>
          </a:r>
          <a:endParaRPr lang="en-US"/>
        </a:p>
      </dgm:t>
    </dgm:pt>
    <dgm:pt modelId="{D11F2C99-5E24-47CF-9287-C19D3D5907A7}" type="parTrans" cxnId="{8D8BBF50-C284-48BF-B730-E20147DCDEEE}">
      <dgm:prSet/>
      <dgm:spPr/>
      <dgm:t>
        <a:bodyPr/>
        <a:lstStyle/>
        <a:p>
          <a:endParaRPr lang="en-US"/>
        </a:p>
      </dgm:t>
    </dgm:pt>
    <dgm:pt modelId="{F6763AA4-A40B-4533-87CE-4A7DB175D067}" type="sibTrans" cxnId="{8D8BBF50-C284-48BF-B730-E20147DCDEEE}">
      <dgm:prSet/>
      <dgm:spPr/>
      <dgm:t>
        <a:bodyPr/>
        <a:lstStyle/>
        <a:p>
          <a:endParaRPr lang="en-US"/>
        </a:p>
      </dgm:t>
    </dgm:pt>
    <dgm:pt modelId="{1142461A-9BF5-49F3-A069-C9FD47A6254A}">
      <dgm:prSet/>
      <dgm:spPr/>
      <dgm:t>
        <a:bodyPr/>
        <a:lstStyle/>
        <a:p>
          <a:pPr>
            <a:lnSpc>
              <a:spcPct val="100000"/>
            </a:lnSpc>
          </a:pPr>
          <a:r>
            <a:rPr lang="en-US" b="0" i="0"/>
            <a:t>A brain tumor is the growth of abnormal cells in the brain tissues. It can be cancerous and non-cancerous. The brain tumor is the most dangerous disease and can be diagnosed efficiently and reliably with the help of technology. We can use automated techniques on MRI Images for accurate detection of brain tumors. </a:t>
          </a:r>
          <a:endParaRPr lang="en-US"/>
        </a:p>
      </dgm:t>
    </dgm:pt>
    <dgm:pt modelId="{478858BF-3906-46F7-B9CD-2690D02B9BD3}" type="parTrans" cxnId="{499AA3C8-93C2-42AF-826A-8AB197DDDEC0}">
      <dgm:prSet/>
      <dgm:spPr/>
      <dgm:t>
        <a:bodyPr/>
        <a:lstStyle/>
        <a:p>
          <a:endParaRPr lang="en-US"/>
        </a:p>
      </dgm:t>
    </dgm:pt>
    <dgm:pt modelId="{50FE2F59-3310-486F-B6C4-DF164FA58917}" type="sibTrans" cxnId="{499AA3C8-93C2-42AF-826A-8AB197DDDEC0}">
      <dgm:prSet/>
      <dgm:spPr/>
      <dgm:t>
        <a:bodyPr/>
        <a:lstStyle/>
        <a:p>
          <a:endParaRPr lang="en-US"/>
        </a:p>
      </dgm:t>
    </dgm:pt>
    <dgm:pt modelId="{034000E9-75E8-4E7D-BA20-8811DBD9A2F6}">
      <dgm:prSet/>
      <dgm:spPr/>
      <dgm:t>
        <a:bodyPr/>
        <a:lstStyle/>
        <a:p>
          <a:pPr>
            <a:lnSpc>
              <a:spcPct val="100000"/>
            </a:lnSpc>
          </a:pPr>
          <a:r>
            <a:rPr lang="en-US" b="0" i="0"/>
            <a:t>The aim of this project is to build a Brain Tumor detection model using a Convolutional Neural Network using the Brain MRI Images Dataset.</a:t>
          </a:r>
          <a:endParaRPr lang="en-US"/>
        </a:p>
      </dgm:t>
    </dgm:pt>
    <dgm:pt modelId="{D1E5F3BC-7703-4E79-A60E-C90FA5D185B3}" type="parTrans" cxnId="{1851E334-F50B-432C-A2E6-80F2F8D1749F}">
      <dgm:prSet/>
      <dgm:spPr/>
      <dgm:t>
        <a:bodyPr/>
        <a:lstStyle/>
        <a:p>
          <a:endParaRPr lang="en-US"/>
        </a:p>
      </dgm:t>
    </dgm:pt>
    <dgm:pt modelId="{3205F397-79AD-4579-8FCC-3BEC50F8687A}" type="sibTrans" cxnId="{1851E334-F50B-432C-A2E6-80F2F8D1749F}">
      <dgm:prSet/>
      <dgm:spPr/>
      <dgm:t>
        <a:bodyPr/>
        <a:lstStyle/>
        <a:p>
          <a:endParaRPr lang="en-US"/>
        </a:p>
      </dgm:t>
    </dgm:pt>
    <dgm:pt modelId="{131D64E3-5DEB-4096-B333-953AEDBC502C}" type="pres">
      <dgm:prSet presAssocID="{A214DF8B-1716-481F-93BF-963DD7D097FC}" presName="root" presStyleCnt="0">
        <dgm:presLayoutVars>
          <dgm:dir/>
          <dgm:resizeHandles val="exact"/>
        </dgm:presLayoutVars>
      </dgm:prSet>
      <dgm:spPr/>
    </dgm:pt>
    <dgm:pt modelId="{9A299A02-C5D4-42AD-91D8-84E76AB522BF}" type="pres">
      <dgm:prSet presAssocID="{00063614-B7ED-4B19-B2AD-E24CA6712B4C}" presName="compNode" presStyleCnt="0"/>
      <dgm:spPr/>
    </dgm:pt>
    <dgm:pt modelId="{F08BB29B-AFBE-4BEE-8676-C5136A896724}" type="pres">
      <dgm:prSet presAssocID="{00063614-B7ED-4B19-B2AD-E24CA6712B4C}" presName="bgRect" presStyleLbl="bgShp" presStyleIdx="0" presStyleCnt="3"/>
      <dgm:spPr/>
    </dgm:pt>
    <dgm:pt modelId="{AFBEBF7F-3625-4FFB-9FF6-2F688FC44963}" type="pres">
      <dgm:prSet presAssocID="{00063614-B7ED-4B19-B2AD-E24CA6712B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ethoscope"/>
        </a:ext>
      </dgm:extLst>
    </dgm:pt>
    <dgm:pt modelId="{1C959A3D-E5C6-4C52-ABD5-88D53EA571C0}" type="pres">
      <dgm:prSet presAssocID="{00063614-B7ED-4B19-B2AD-E24CA6712B4C}" presName="spaceRect" presStyleCnt="0"/>
      <dgm:spPr/>
    </dgm:pt>
    <dgm:pt modelId="{15E90AFA-6AC6-4FF5-9F13-6329E43E0863}" type="pres">
      <dgm:prSet presAssocID="{00063614-B7ED-4B19-B2AD-E24CA6712B4C}" presName="parTx" presStyleLbl="revTx" presStyleIdx="0" presStyleCnt="3">
        <dgm:presLayoutVars>
          <dgm:chMax val="0"/>
          <dgm:chPref val="0"/>
        </dgm:presLayoutVars>
      </dgm:prSet>
      <dgm:spPr/>
    </dgm:pt>
    <dgm:pt modelId="{21AEACA1-00A2-46FB-BB6A-965289149D0C}" type="pres">
      <dgm:prSet presAssocID="{F6763AA4-A40B-4533-87CE-4A7DB175D067}" presName="sibTrans" presStyleCnt="0"/>
      <dgm:spPr/>
    </dgm:pt>
    <dgm:pt modelId="{C4D7FBC8-3BFE-47C0-A8C8-90C940572DEA}" type="pres">
      <dgm:prSet presAssocID="{1142461A-9BF5-49F3-A069-C9FD47A6254A}" presName="compNode" presStyleCnt="0"/>
      <dgm:spPr/>
    </dgm:pt>
    <dgm:pt modelId="{8F609879-4264-4C0E-8EE9-AD7179537E46}" type="pres">
      <dgm:prSet presAssocID="{1142461A-9BF5-49F3-A069-C9FD47A6254A}" presName="bgRect" presStyleLbl="bgShp" presStyleIdx="1" presStyleCnt="3"/>
      <dgm:spPr/>
    </dgm:pt>
    <dgm:pt modelId="{D3A2C774-7AC8-4EDD-A274-BAB55258BD88}" type="pres">
      <dgm:prSet presAssocID="{1142461A-9BF5-49F3-A069-C9FD47A625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a:ext>
      </dgm:extLst>
    </dgm:pt>
    <dgm:pt modelId="{CEC23712-CEC0-4B56-9337-2966365716A9}" type="pres">
      <dgm:prSet presAssocID="{1142461A-9BF5-49F3-A069-C9FD47A6254A}" presName="spaceRect" presStyleCnt="0"/>
      <dgm:spPr/>
    </dgm:pt>
    <dgm:pt modelId="{2ADEB2F5-2112-4D81-8ED7-D0B902C08CCB}" type="pres">
      <dgm:prSet presAssocID="{1142461A-9BF5-49F3-A069-C9FD47A6254A}" presName="parTx" presStyleLbl="revTx" presStyleIdx="1" presStyleCnt="3">
        <dgm:presLayoutVars>
          <dgm:chMax val="0"/>
          <dgm:chPref val="0"/>
        </dgm:presLayoutVars>
      </dgm:prSet>
      <dgm:spPr/>
    </dgm:pt>
    <dgm:pt modelId="{0E6CC7D5-9A6A-48A6-BB57-3684BE358D20}" type="pres">
      <dgm:prSet presAssocID="{50FE2F59-3310-486F-B6C4-DF164FA58917}" presName="sibTrans" presStyleCnt="0"/>
      <dgm:spPr/>
    </dgm:pt>
    <dgm:pt modelId="{061662B4-2248-4138-A8AA-5670401DFF45}" type="pres">
      <dgm:prSet presAssocID="{034000E9-75E8-4E7D-BA20-8811DBD9A2F6}" presName="compNode" presStyleCnt="0"/>
      <dgm:spPr/>
    </dgm:pt>
    <dgm:pt modelId="{C96B1F38-D872-4CDC-9D0F-61D218CC994C}" type="pres">
      <dgm:prSet presAssocID="{034000E9-75E8-4E7D-BA20-8811DBD9A2F6}" presName="bgRect" presStyleLbl="bgShp" presStyleIdx="2" presStyleCnt="3"/>
      <dgm:spPr/>
    </dgm:pt>
    <dgm:pt modelId="{F9538A4D-E2EE-4DA5-8EEA-0A33AE8671B0}" type="pres">
      <dgm:prSet presAssocID="{034000E9-75E8-4E7D-BA20-8811DBD9A2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CF91F6A5-3F15-48A9-B895-8980CC942141}" type="pres">
      <dgm:prSet presAssocID="{034000E9-75E8-4E7D-BA20-8811DBD9A2F6}" presName="spaceRect" presStyleCnt="0"/>
      <dgm:spPr/>
    </dgm:pt>
    <dgm:pt modelId="{E664C243-C7C8-49FA-9671-D26E86A9E8AB}" type="pres">
      <dgm:prSet presAssocID="{034000E9-75E8-4E7D-BA20-8811DBD9A2F6}" presName="parTx" presStyleLbl="revTx" presStyleIdx="2" presStyleCnt="3">
        <dgm:presLayoutVars>
          <dgm:chMax val="0"/>
          <dgm:chPref val="0"/>
        </dgm:presLayoutVars>
      </dgm:prSet>
      <dgm:spPr/>
    </dgm:pt>
  </dgm:ptLst>
  <dgm:cxnLst>
    <dgm:cxn modelId="{1851E334-F50B-432C-A2E6-80F2F8D1749F}" srcId="{A214DF8B-1716-481F-93BF-963DD7D097FC}" destId="{034000E9-75E8-4E7D-BA20-8811DBD9A2F6}" srcOrd="2" destOrd="0" parTransId="{D1E5F3BC-7703-4E79-A60E-C90FA5D185B3}" sibTransId="{3205F397-79AD-4579-8FCC-3BEC50F8687A}"/>
    <dgm:cxn modelId="{0F77085E-C4F4-4334-91FD-CE563EA2E23B}" type="presOf" srcId="{A214DF8B-1716-481F-93BF-963DD7D097FC}" destId="{131D64E3-5DEB-4096-B333-953AEDBC502C}" srcOrd="0" destOrd="0" presId="urn:microsoft.com/office/officeart/2018/2/layout/IconVerticalSolidList"/>
    <dgm:cxn modelId="{8D8BBF50-C284-48BF-B730-E20147DCDEEE}" srcId="{A214DF8B-1716-481F-93BF-963DD7D097FC}" destId="{00063614-B7ED-4B19-B2AD-E24CA6712B4C}" srcOrd="0" destOrd="0" parTransId="{D11F2C99-5E24-47CF-9287-C19D3D5907A7}" sibTransId="{F6763AA4-A40B-4533-87CE-4A7DB175D067}"/>
    <dgm:cxn modelId="{4583F275-BB2D-4EDD-AE95-68033A46B363}" type="presOf" srcId="{1142461A-9BF5-49F3-A069-C9FD47A6254A}" destId="{2ADEB2F5-2112-4D81-8ED7-D0B902C08CCB}" srcOrd="0" destOrd="0" presId="urn:microsoft.com/office/officeart/2018/2/layout/IconVerticalSolidList"/>
    <dgm:cxn modelId="{FABA0EA7-82C7-4E6A-9421-8221046E3E80}" type="presOf" srcId="{00063614-B7ED-4B19-B2AD-E24CA6712B4C}" destId="{15E90AFA-6AC6-4FF5-9F13-6329E43E0863}" srcOrd="0" destOrd="0" presId="urn:microsoft.com/office/officeart/2018/2/layout/IconVerticalSolidList"/>
    <dgm:cxn modelId="{499AA3C8-93C2-42AF-826A-8AB197DDDEC0}" srcId="{A214DF8B-1716-481F-93BF-963DD7D097FC}" destId="{1142461A-9BF5-49F3-A069-C9FD47A6254A}" srcOrd="1" destOrd="0" parTransId="{478858BF-3906-46F7-B9CD-2690D02B9BD3}" sibTransId="{50FE2F59-3310-486F-B6C4-DF164FA58917}"/>
    <dgm:cxn modelId="{3582A2C9-7237-430D-8C76-6B71246FB12F}" type="presOf" srcId="{034000E9-75E8-4E7D-BA20-8811DBD9A2F6}" destId="{E664C243-C7C8-49FA-9671-D26E86A9E8AB}" srcOrd="0" destOrd="0" presId="urn:microsoft.com/office/officeart/2018/2/layout/IconVerticalSolidList"/>
    <dgm:cxn modelId="{D36BA3C0-D292-45B5-9705-4010ACAD2567}" type="presParOf" srcId="{131D64E3-5DEB-4096-B333-953AEDBC502C}" destId="{9A299A02-C5D4-42AD-91D8-84E76AB522BF}" srcOrd="0" destOrd="0" presId="urn:microsoft.com/office/officeart/2018/2/layout/IconVerticalSolidList"/>
    <dgm:cxn modelId="{4BEA98B3-4A07-461C-8127-000489BEA76C}" type="presParOf" srcId="{9A299A02-C5D4-42AD-91D8-84E76AB522BF}" destId="{F08BB29B-AFBE-4BEE-8676-C5136A896724}" srcOrd="0" destOrd="0" presId="urn:microsoft.com/office/officeart/2018/2/layout/IconVerticalSolidList"/>
    <dgm:cxn modelId="{8AFCE69C-3BCE-4F3A-9FD4-1240EFEE1E0B}" type="presParOf" srcId="{9A299A02-C5D4-42AD-91D8-84E76AB522BF}" destId="{AFBEBF7F-3625-4FFB-9FF6-2F688FC44963}" srcOrd="1" destOrd="0" presId="urn:microsoft.com/office/officeart/2018/2/layout/IconVerticalSolidList"/>
    <dgm:cxn modelId="{0EF79CCD-020B-4A2E-92C3-F1F582433D15}" type="presParOf" srcId="{9A299A02-C5D4-42AD-91D8-84E76AB522BF}" destId="{1C959A3D-E5C6-4C52-ABD5-88D53EA571C0}" srcOrd="2" destOrd="0" presId="urn:microsoft.com/office/officeart/2018/2/layout/IconVerticalSolidList"/>
    <dgm:cxn modelId="{C1A5172E-D6EC-4792-8FBB-1A6CD468D3A0}" type="presParOf" srcId="{9A299A02-C5D4-42AD-91D8-84E76AB522BF}" destId="{15E90AFA-6AC6-4FF5-9F13-6329E43E0863}" srcOrd="3" destOrd="0" presId="urn:microsoft.com/office/officeart/2018/2/layout/IconVerticalSolidList"/>
    <dgm:cxn modelId="{56AF20D8-E725-4F1E-BD2E-62DF7FE6289D}" type="presParOf" srcId="{131D64E3-5DEB-4096-B333-953AEDBC502C}" destId="{21AEACA1-00A2-46FB-BB6A-965289149D0C}" srcOrd="1" destOrd="0" presId="urn:microsoft.com/office/officeart/2018/2/layout/IconVerticalSolidList"/>
    <dgm:cxn modelId="{75D4481F-366B-4FB7-8EDA-71EDE9B65DED}" type="presParOf" srcId="{131D64E3-5DEB-4096-B333-953AEDBC502C}" destId="{C4D7FBC8-3BFE-47C0-A8C8-90C940572DEA}" srcOrd="2" destOrd="0" presId="urn:microsoft.com/office/officeart/2018/2/layout/IconVerticalSolidList"/>
    <dgm:cxn modelId="{003A410A-77BE-4390-A8CE-3EE096B9F00B}" type="presParOf" srcId="{C4D7FBC8-3BFE-47C0-A8C8-90C940572DEA}" destId="{8F609879-4264-4C0E-8EE9-AD7179537E46}" srcOrd="0" destOrd="0" presId="urn:microsoft.com/office/officeart/2018/2/layout/IconVerticalSolidList"/>
    <dgm:cxn modelId="{21AA035E-268C-4A6B-9A1E-A9AF9C829DD9}" type="presParOf" srcId="{C4D7FBC8-3BFE-47C0-A8C8-90C940572DEA}" destId="{D3A2C774-7AC8-4EDD-A274-BAB55258BD88}" srcOrd="1" destOrd="0" presId="urn:microsoft.com/office/officeart/2018/2/layout/IconVerticalSolidList"/>
    <dgm:cxn modelId="{633D524B-E62D-4B74-82C8-DEE7311B7144}" type="presParOf" srcId="{C4D7FBC8-3BFE-47C0-A8C8-90C940572DEA}" destId="{CEC23712-CEC0-4B56-9337-2966365716A9}" srcOrd="2" destOrd="0" presId="urn:microsoft.com/office/officeart/2018/2/layout/IconVerticalSolidList"/>
    <dgm:cxn modelId="{41686122-429C-4F06-9ADB-1A62F21825CD}" type="presParOf" srcId="{C4D7FBC8-3BFE-47C0-A8C8-90C940572DEA}" destId="{2ADEB2F5-2112-4D81-8ED7-D0B902C08CCB}" srcOrd="3" destOrd="0" presId="urn:microsoft.com/office/officeart/2018/2/layout/IconVerticalSolidList"/>
    <dgm:cxn modelId="{EB82C47B-EE25-490D-9513-C513155F9FE0}" type="presParOf" srcId="{131D64E3-5DEB-4096-B333-953AEDBC502C}" destId="{0E6CC7D5-9A6A-48A6-BB57-3684BE358D20}" srcOrd="3" destOrd="0" presId="urn:microsoft.com/office/officeart/2018/2/layout/IconVerticalSolidList"/>
    <dgm:cxn modelId="{A4ABC7F4-BD80-45CA-8AA0-4CE3DFFF67CD}" type="presParOf" srcId="{131D64E3-5DEB-4096-B333-953AEDBC502C}" destId="{061662B4-2248-4138-A8AA-5670401DFF45}" srcOrd="4" destOrd="0" presId="urn:microsoft.com/office/officeart/2018/2/layout/IconVerticalSolidList"/>
    <dgm:cxn modelId="{E0B68D63-E808-47AA-993A-C873B074A5F6}" type="presParOf" srcId="{061662B4-2248-4138-A8AA-5670401DFF45}" destId="{C96B1F38-D872-4CDC-9D0F-61D218CC994C}" srcOrd="0" destOrd="0" presId="urn:microsoft.com/office/officeart/2018/2/layout/IconVerticalSolidList"/>
    <dgm:cxn modelId="{E90FBE95-346F-4A04-AC05-87893E468F81}" type="presParOf" srcId="{061662B4-2248-4138-A8AA-5670401DFF45}" destId="{F9538A4D-E2EE-4DA5-8EEA-0A33AE8671B0}" srcOrd="1" destOrd="0" presId="urn:microsoft.com/office/officeart/2018/2/layout/IconVerticalSolidList"/>
    <dgm:cxn modelId="{C7AB1B30-E43C-439C-A8A3-DB3833A4A3C9}" type="presParOf" srcId="{061662B4-2248-4138-A8AA-5670401DFF45}" destId="{CF91F6A5-3F15-48A9-B895-8980CC942141}" srcOrd="2" destOrd="0" presId="urn:microsoft.com/office/officeart/2018/2/layout/IconVerticalSolidList"/>
    <dgm:cxn modelId="{D0CB4D70-0F6B-4F36-962E-2D32EBB33D2F}" type="presParOf" srcId="{061662B4-2248-4138-A8AA-5670401DFF45}" destId="{E664C243-C7C8-49FA-9671-D26E86A9E8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BB29B-AFBE-4BEE-8676-C5136A896724}">
      <dsp:nvSpPr>
        <dsp:cNvPr id="0" name=""/>
        <dsp:cNvSpPr/>
      </dsp:nvSpPr>
      <dsp:spPr>
        <a:xfrm>
          <a:off x="0" y="561"/>
          <a:ext cx="9720072" cy="13141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BEBF7F-3625-4FFB-9FF6-2F688FC44963}">
      <dsp:nvSpPr>
        <dsp:cNvPr id="0" name=""/>
        <dsp:cNvSpPr/>
      </dsp:nvSpPr>
      <dsp:spPr>
        <a:xfrm>
          <a:off x="397524" y="296240"/>
          <a:ext cx="722770" cy="722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E90AFA-6AC6-4FF5-9F13-6329E43E0863}">
      <dsp:nvSpPr>
        <dsp:cNvPr id="0" name=""/>
        <dsp:cNvSpPr/>
      </dsp:nvSpPr>
      <dsp:spPr>
        <a:xfrm>
          <a:off x="1517819" y="561"/>
          <a:ext cx="8202253" cy="1314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79" tIns="139079" rIns="139079" bIns="139079" numCol="1" spcCol="1270" anchor="ctr" anchorCtr="0">
          <a:noAutofit/>
        </a:bodyPr>
        <a:lstStyle/>
        <a:p>
          <a:pPr marL="0" lvl="0" indent="0" algn="l" defTabSz="711200">
            <a:lnSpc>
              <a:spcPct val="100000"/>
            </a:lnSpc>
            <a:spcBef>
              <a:spcPct val="0"/>
            </a:spcBef>
            <a:spcAft>
              <a:spcPct val="35000"/>
            </a:spcAft>
            <a:buNone/>
          </a:pPr>
          <a:r>
            <a:rPr lang="en-US" sz="1600" b="0" i="0" kern="1200"/>
            <a:t>Due to the increasing amounts of electronic data in the healthcare, life sciences, and bioscience industry, medical doctors and physicians are facing problems in analyzing the data using traditional diagnosing systems. Nevertheless, machine learning and deep learning techniques have aided doctors and experts in detecting deadly diseases in their early stages.</a:t>
          </a:r>
          <a:endParaRPr lang="en-US" sz="1600" kern="1200"/>
        </a:p>
      </dsp:txBody>
      <dsp:txXfrm>
        <a:off x="1517819" y="561"/>
        <a:ext cx="8202253" cy="1314129"/>
      </dsp:txXfrm>
    </dsp:sp>
    <dsp:sp modelId="{8F609879-4264-4C0E-8EE9-AD7179537E46}">
      <dsp:nvSpPr>
        <dsp:cNvPr id="0" name=""/>
        <dsp:cNvSpPr/>
      </dsp:nvSpPr>
      <dsp:spPr>
        <a:xfrm>
          <a:off x="0" y="1643222"/>
          <a:ext cx="9720072" cy="13141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2C774-7AC8-4EDD-A274-BAB55258BD88}">
      <dsp:nvSpPr>
        <dsp:cNvPr id="0" name=""/>
        <dsp:cNvSpPr/>
      </dsp:nvSpPr>
      <dsp:spPr>
        <a:xfrm>
          <a:off x="397524" y="1938902"/>
          <a:ext cx="722770" cy="722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EB2F5-2112-4D81-8ED7-D0B902C08CCB}">
      <dsp:nvSpPr>
        <dsp:cNvPr id="0" name=""/>
        <dsp:cNvSpPr/>
      </dsp:nvSpPr>
      <dsp:spPr>
        <a:xfrm>
          <a:off x="1517819" y="1643222"/>
          <a:ext cx="8202253" cy="1314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79" tIns="139079" rIns="139079" bIns="139079" numCol="1" spcCol="1270" anchor="ctr" anchorCtr="0">
          <a:noAutofit/>
        </a:bodyPr>
        <a:lstStyle/>
        <a:p>
          <a:pPr marL="0" lvl="0" indent="0" algn="l" defTabSz="711200">
            <a:lnSpc>
              <a:spcPct val="100000"/>
            </a:lnSpc>
            <a:spcBef>
              <a:spcPct val="0"/>
            </a:spcBef>
            <a:spcAft>
              <a:spcPct val="35000"/>
            </a:spcAft>
            <a:buNone/>
          </a:pPr>
          <a:r>
            <a:rPr lang="en-US" sz="1600" b="0" i="0" kern="1200"/>
            <a:t>A brain tumor is the growth of abnormal cells in the brain tissues. It can be cancerous and non-cancerous. The brain tumor is the most dangerous disease and can be diagnosed efficiently and reliably with the help of technology. We can use automated techniques on MRI Images for accurate detection of brain tumors. </a:t>
          </a:r>
          <a:endParaRPr lang="en-US" sz="1600" kern="1200"/>
        </a:p>
      </dsp:txBody>
      <dsp:txXfrm>
        <a:off x="1517819" y="1643222"/>
        <a:ext cx="8202253" cy="1314129"/>
      </dsp:txXfrm>
    </dsp:sp>
    <dsp:sp modelId="{C96B1F38-D872-4CDC-9D0F-61D218CC994C}">
      <dsp:nvSpPr>
        <dsp:cNvPr id="0" name=""/>
        <dsp:cNvSpPr/>
      </dsp:nvSpPr>
      <dsp:spPr>
        <a:xfrm>
          <a:off x="0" y="3285884"/>
          <a:ext cx="9720072" cy="13141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38A4D-E2EE-4DA5-8EEA-0A33AE8671B0}">
      <dsp:nvSpPr>
        <dsp:cNvPr id="0" name=""/>
        <dsp:cNvSpPr/>
      </dsp:nvSpPr>
      <dsp:spPr>
        <a:xfrm>
          <a:off x="397524" y="3581563"/>
          <a:ext cx="722770" cy="722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64C243-C7C8-49FA-9671-D26E86A9E8AB}">
      <dsp:nvSpPr>
        <dsp:cNvPr id="0" name=""/>
        <dsp:cNvSpPr/>
      </dsp:nvSpPr>
      <dsp:spPr>
        <a:xfrm>
          <a:off x="1517819" y="3285884"/>
          <a:ext cx="8202253" cy="1314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79" tIns="139079" rIns="139079" bIns="139079" numCol="1" spcCol="1270" anchor="ctr" anchorCtr="0">
          <a:noAutofit/>
        </a:bodyPr>
        <a:lstStyle/>
        <a:p>
          <a:pPr marL="0" lvl="0" indent="0" algn="l" defTabSz="711200">
            <a:lnSpc>
              <a:spcPct val="100000"/>
            </a:lnSpc>
            <a:spcBef>
              <a:spcPct val="0"/>
            </a:spcBef>
            <a:spcAft>
              <a:spcPct val="35000"/>
            </a:spcAft>
            <a:buNone/>
          </a:pPr>
          <a:r>
            <a:rPr lang="en-US" sz="1600" b="0" i="0" kern="1200"/>
            <a:t>The aim of this project is to build a Brain Tumor detection model using a Convolutional Neural Network using the Brain MRI Images Dataset.</a:t>
          </a:r>
          <a:endParaRPr lang="en-US" sz="1600" kern="1200"/>
        </a:p>
      </dsp:txBody>
      <dsp:txXfrm>
        <a:off x="1517819" y="3285884"/>
        <a:ext cx="8202253" cy="13141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7/27/2024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7/27/2024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navoneel/brain-mri-images-for-brain-tumor-det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293567" y="3433318"/>
            <a:ext cx="7501651" cy="1090938"/>
          </a:xfrm>
        </p:spPr>
        <p:txBody>
          <a:bodyPr anchor="b">
            <a:normAutofit fontScale="90000"/>
          </a:bodyPr>
          <a:lstStyle/>
          <a:p>
            <a:pPr algn="l"/>
            <a:r>
              <a:rPr lang="en-US" dirty="0">
                <a:solidFill>
                  <a:srgbClr val="FFFFFF"/>
                </a:solidFill>
              </a:rPr>
              <a:t>Brain Tumor Detection Using CNN</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Karan  Gautam</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E2BA-03B9-6719-98E0-3E5783A83BEA}"/>
              </a:ext>
            </a:extLst>
          </p:cNvPr>
          <p:cNvSpPr>
            <a:spLocks noGrp="1"/>
          </p:cNvSpPr>
          <p:nvPr>
            <p:ph type="title"/>
          </p:nvPr>
        </p:nvSpPr>
        <p:spPr>
          <a:xfrm>
            <a:off x="1024128" y="585216"/>
            <a:ext cx="9720072" cy="1499616"/>
          </a:xfrm>
        </p:spPr>
        <p:txBody>
          <a:bodyPr vert="horz" lIns="91440" tIns="45720" rIns="91440" bIns="45720" rtlCol="0">
            <a:normAutofit/>
          </a:bodyPr>
          <a:lstStyle/>
          <a:p>
            <a:r>
              <a:rPr lang="en-US" u="sng" spc="200" dirty="0"/>
              <a:t>Model Evaluation and Validation</a:t>
            </a:r>
          </a:p>
        </p:txBody>
      </p:sp>
      <p:pic>
        <p:nvPicPr>
          <p:cNvPr id="7" name="Picture 6" descr="A graph of a bar chart&#10;&#10;Description automatically generated with medium confidence">
            <a:extLst>
              <a:ext uri="{FF2B5EF4-FFF2-40B4-BE49-F238E27FC236}">
                <a16:creationId xmlns:a16="http://schemas.microsoft.com/office/drawing/2014/main" id="{C7EEF8D1-671D-37FF-82C4-845012D56921}"/>
              </a:ext>
            </a:extLst>
          </p:cNvPr>
          <p:cNvPicPr>
            <a:picLocks noChangeAspect="1"/>
          </p:cNvPicPr>
          <p:nvPr/>
        </p:nvPicPr>
        <p:blipFill>
          <a:blip r:embed="rId2"/>
          <a:stretch>
            <a:fillRect/>
          </a:stretch>
        </p:blipFill>
        <p:spPr>
          <a:xfrm>
            <a:off x="7802096" y="1759809"/>
            <a:ext cx="3942229" cy="3607138"/>
          </a:xfrm>
          <a:prstGeom prst="rect">
            <a:avLst/>
          </a:prstGeom>
          <a:ln>
            <a:solidFill>
              <a:schemeClr val="tx1"/>
            </a:solidFill>
          </a:ln>
        </p:spPr>
      </p:pic>
      <p:pic>
        <p:nvPicPr>
          <p:cNvPr id="5" name="Picture 4" descr="A graph of a training and training">
            <a:extLst>
              <a:ext uri="{FF2B5EF4-FFF2-40B4-BE49-F238E27FC236}">
                <a16:creationId xmlns:a16="http://schemas.microsoft.com/office/drawing/2014/main" id="{BF62BC0B-21CA-C050-FA2B-61BD6C256924}"/>
              </a:ext>
            </a:extLst>
          </p:cNvPr>
          <p:cNvPicPr>
            <a:picLocks noChangeAspect="1"/>
          </p:cNvPicPr>
          <p:nvPr/>
        </p:nvPicPr>
        <p:blipFill>
          <a:blip r:embed="rId3"/>
          <a:stretch>
            <a:fillRect/>
          </a:stretch>
        </p:blipFill>
        <p:spPr>
          <a:xfrm>
            <a:off x="833628" y="2390507"/>
            <a:ext cx="6693583" cy="3882277"/>
          </a:xfrm>
          <a:prstGeom prst="rect">
            <a:avLst/>
          </a:prstGeom>
          <a:ln>
            <a:solidFill>
              <a:schemeClr val="tx1"/>
            </a:solidFill>
          </a:ln>
        </p:spPr>
      </p:pic>
      <p:sp>
        <p:nvSpPr>
          <p:cNvPr id="3" name="Content Placeholder 2">
            <a:extLst>
              <a:ext uri="{FF2B5EF4-FFF2-40B4-BE49-F238E27FC236}">
                <a16:creationId xmlns:a16="http://schemas.microsoft.com/office/drawing/2014/main" id="{CF10AE81-1C9B-B532-5C19-63D8EEB75113}"/>
              </a:ext>
            </a:extLst>
          </p:cNvPr>
          <p:cNvSpPr>
            <a:spLocks noGrp="1"/>
          </p:cNvSpPr>
          <p:nvPr>
            <p:ph idx="1"/>
          </p:nvPr>
        </p:nvSpPr>
        <p:spPr>
          <a:xfrm>
            <a:off x="1024128" y="1851469"/>
            <a:ext cx="2576702" cy="466725"/>
          </a:xfrm>
        </p:spPr>
        <p:txBody>
          <a:bodyPr vert="horz" lIns="91440" tIns="45720" rIns="91440" bIns="45720" rtlCol="0">
            <a:normAutofit/>
          </a:bodyPr>
          <a:lstStyle/>
          <a:p>
            <a:pPr marL="0" indent="0">
              <a:spcBef>
                <a:spcPts val="0"/>
              </a:spcBef>
              <a:buNone/>
            </a:pPr>
            <a:r>
              <a:rPr lang="en-US" sz="2000" dirty="0"/>
              <a:t>Model 1: Frozen CNN</a:t>
            </a:r>
          </a:p>
        </p:txBody>
      </p:sp>
      <p:pic>
        <p:nvPicPr>
          <p:cNvPr id="11" name="Picture 10">
            <a:extLst>
              <a:ext uri="{FF2B5EF4-FFF2-40B4-BE49-F238E27FC236}">
                <a16:creationId xmlns:a16="http://schemas.microsoft.com/office/drawing/2014/main" id="{51EE0B5B-1723-79C1-E3E5-110F2ACD4B6E}"/>
              </a:ext>
            </a:extLst>
          </p:cNvPr>
          <p:cNvPicPr>
            <a:picLocks noChangeAspect="1"/>
          </p:cNvPicPr>
          <p:nvPr/>
        </p:nvPicPr>
        <p:blipFill>
          <a:blip r:embed="rId4"/>
          <a:stretch>
            <a:fillRect/>
          </a:stretch>
        </p:blipFill>
        <p:spPr>
          <a:xfrm>
            <a:off x="7802096" y="5532918"/>
            <a:ext cx="2494429" cy="885825"/>
          </a:xfrm>
          <a:prstGeom prst="rect">
            <a:avLst/>
          </a:prstGeom>
          <a:ln>
            <a:solidFill>
              <a:schemeClr val="tx1"/>
            </a:solidFill>
          </a:ln>
        </p:spPr>
      </p:pic>
      <p:pic>
        <p:nvPicPr>
          <p:cNvPr id="13" name="Picture 12">
            <a:extLst>
              <a:ext uri="{FF2B5EF4-FFF2-40B4-BE49-F238E27FC236}">
                <a16:creationId xmlns:a16="http://schemas.microsoft.com/office/drawing/2014/main" id="{BF08B68E-1713-0F74-977E-98AEAAE3F340}"/>
              </a:ext>
            </a:extLst>
          </p:cNvPr>
          <p:cNvPicPr>
            <a:picLocks noChangeAspect="1"/>
          </p:cNvPicPr>
          <p:nvPr/>
        </p:nvPicPr>
        <p:blipFill>
          <a:blip r:embed="rId5"/>
          <a:stretch>
            <a:fillRect/>
          </a:stretch>
        </p:blipFill>
        <p:spPr>
          <a:xfrm>
            <a:off x="10467975" y="5790092"/>
            <a:ext cx="1562100" cy="371475"/>
          </a:xfrm>
          <a:prstGeom prst="rect">
            <a:avLst/>
          </a:prstGeom>
          <a:ln>
            <a:solidFill>
              <a:schemeClr val="tx1"/>
            </a:solidFill>
          </a:ln>
        </p:spPr>
      </p:pic>
    </p:spTree>
    <p:extLst>
      <p:ext uri="{BB962C8B-B14F-4D97-AF65-F5344CB8AC3E}">
        <p14:creationId xmlns:p14="http://schemas.microsoft.com/office/powerpoint/2010/main" val="387150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E2BA-03B9-6719-98E0-3E5783A83BEA}"/>
              </a:ext>
            </a:extLst>
          </p:cNvPr>
          <p:cNvSpPr>
            <a:spLocks noGrp="1"/>
          </p:cNvSpPr>
          <p:nvPr>
            <p:ph type="title"/>
          </p:nvPr>
        </p:nvSpPr>
        <p:spPr>
          <a:xfrm>
            <a:off x="1024127" y="432816"/>
            <a:ext cx="9720072" cy="1499616"/>
          </a:xfrm>
        </p:spPr>
        <p:txBody>
          <a:bodyPr vert="horz" lIns="91440" tIns="45720" rIns="91440" bIns="45720" rtlCol="0">
            <a:normAutofit/>
          </a:bodyPr>
          <a:lstStyle/>
          <a:p>
            <a:r>
              <a:rPr lang="en-US" u="sng" spc="200" dirty="0"/>
              <a:t>Model Evaluation and Validation</a:t>
            </a:r>
          </a:p>
        </p:txBody>
      </p:sp>
      <p:sp>
        <p:nvSpPr>
          <p:cNvPr id="3" name="Content Placeholder 2">
            <a:extLst>
              <a:ext uri="{FF2B5EF4-FFF2-40B4-BE49-F238E27FC236}">
                <a16:creationId xmlns:a16="http://schemas.microsoft.com/office/drawing/2014/main" id="{CF10AE81-1C9B-B532-5C19-63D8EEB75113}"/>
              </a:ext>
            </a:extLst>
          </p:cNvPr>
          <p:cNvSpPr>
            <a:spLocks noGrp="1"/>
          </p:cNvSpPr>
          <p:nvPr>
            <p:ph idx="1"/>
          </p:nvPr>
        </p:nvSpPr>
        <p:spPr>
          <a:xfrm>
            <a:off x="1024127" y="1851469"/>
            <a:ext cx="5777843" cy="466725"/>
          </a:xfrm>
        </p:spPr>
        <p:txBody>
          <a:bodyPr vert="horz" lIns="91440" tIns="45720" rIns="91440" bIns="45720" rtlCol="0">
            <a:normAutofit/>
          </a:bodyPr>
          <a:lstStyle/>
          <a:p>
            <a:pPr marL="0" indent="0">
              <a:spcBef>
                <a:spcPts val="0"/>
              </a:spcBef>
              <a:buNone/>
            </a:pPr>
            <a:r>
              <a:rPr lang="en-US" sz="2000" dirty="0"/>
              <a:t>Model 2: Unfreezing and fine-tuning the entire network</a:t>
            </a:r>
          </a:p>
        </p:txBody>
      </p:sp>
      <p:pic>
        <p:nvPicPr>
          <p:cNvPr id="9" name="Picture 8" descr="A graph of accuracy and accuracy&#10;&#10;Description automatically generated with medium confidence">
            <a:extLst>
              <a:ext uri="{FF2B5EF4-FFF2-40B4-BE49-F238E27FC236}">
                <a16:creationId xmlns:a16="http://schemas.microsoft.com/office/drawing/2014/main" id="{F065EB9B-10F5-02C8-33EA-9446CFD2DAB3}"/>
              </a:ext>
            </a:extLst>
          </p:cNvPr>
          <p:cNvPicPr>
            <a:picLocks noChangeAspect="1"/>
          </p:cNvPicPr>
          <p:nvPr/>
        </p:nvPicPr>
        <p:blipFill>
          <a:blip r:embed="rId2"/>
          <a:stretch>
            <a:fillRect/>
          </a:stretch>
        </p:blipFill>
        <p:spPr>
          <a:xfrm>
            <a:off x="7434834" y="1684020"/>
            <a:ext cx="4142232" cy="3794760"/>
          </a:xfrm>
          <a:prstGeom prst="rect">
            <a:avLst/>
          </a:prstGeom>
          <a:ln>
            <a:solidFill>
              <a:schemeClr val="tx1"/>
            </a:solidFill>
          </a:ln>
        </p:spPr>
      </p:pic>
      <p:pic>
        <p:nvPicPr>
          <p:cNvPr id="12" name="Picture 11">
            <a:extLst>
              <a:ext uri="{FF2B5EF4-FFF2-40B4-BE49-F238E27FC236}">
                <a16:creationId xmlns:a16="http://schemas.microsoft.com/office/drawing/2014/main" id="{FB5AB2F0-C2B1-5319-539B-DAE671ADD7CD}"/>
              </a:ext>
            </a:extLst>
          </p:cNvPr>
          <p:cNvPicPr>
            <a:picLocks noChangeAspect="1"/>
          </p:cNvPicPr>
          <p:nvPr/>
        </p:nvPicPr>
        <p:blipFill>
          <a:blip r:embed="rId3"/>
          <a:stretch>
            <a:fillRect/>
          </a:stretch>
        </p:blipFill>
        <p:spPr>
          <a:xfrm>
            <a:off x="7158037" y="5653087"/>
            <a:ext cx="2619375" cy="847725"/>
          </a:xfrm>
          <a:prstGeom prst="rect">
            <a:avLst/>
          </a:prstGeom>
          <a:ln>
            <a:solidFill>
              <a:schemeClr val="tx1"/>
            </a:solidFill>
          </a:ln>
        </p:spPr>
      </p:pic>
      <p:pic>
        <p:nvPicPr>
          <p:cNvPr id="14" name="Picture 13">
            <a:extLst>
              <a:ext uri="{FF2B5EF4-FFF2-40B4-BE49-F238E27FC236}">
                <a16:creationId xmlns:a16="http://schemas.microsoft.com/office/drawing/2014/main" id="{588E5CD0-6B9B-413B-B33F-9D0EAE44A09A}"/>
              </a:ext>
            </a:extLst>
          </p:cNvPr>
          <p:cNvPicPr>
            <a:picLocks noChangeAspect="1"/>
          </p:cNvPicPr>
          <p:nvPr/>
        </p:nvPicPr>
        <p:blipFill>
          <a:blip r:embed="rId4"/>
          <a:stretch>
            <a:fillRect/>
          </a:stretch>
        </p:blipFill>
        <p:spPr>
          <a:xfrm>
            <a:off x="10014966" y="5901309"/>
            <a:ext cx="1562100" cy="371475"/>
          </a:xfrm>
          <a:prstGeom prst="rect">
            <a:avLst/>
          </a:prstGeom>
          <a:ln>
            <a:solidFill>
              <a:schemeClr val="tx1"/>
            </a:solidFill>
          </a:ln>
        </p:spPr>
      </p:pic>
      <p:pic>
        <p:nvPicPr>
          <p:cNvPr id="16" name="Picture 15" descr="A graph of training and training accuracy&#10;&#10;Description automatically generated">
            <a:extLst>
              <a:ext uri="{FF2B5EF4-FFF2-40B4-BE49-F238E27FC236}">
                <a16:creationId xmlns:a16="http://schemas.microsoft.com/office/drawing/2014/main" id="{87BA759F-8077-0A1B-6B5D-26CE84A7C874}"/>
              </a:ext>
            </a:extLst>
          </p:cNvPr>
          <p:cNvPicPr>
            <a:picLocks noChangeAspect="1"/>
          </p:cNvPicPr>
          <p:nvPr/>
        </p:nvPicPr>
        <p:blipFill>
          <a:blip r:embed="rId5"/>
          <a:stretch>
            <a:fillRect/>
          </a:stretch>
        </p:blipFill>
        <p:spPr>
          <a:xfrm>
            <a:off x="797259" y="2486024"/>
            <a:ext cx="6044346" cy="3609976"/>
          </a:xfrm>
          <a:prstGeom prst="rect">
            <a:avLst/>
          </a:prstGeom>
        </p:spPr>
      </p:pic>
    </p:spTree>
    <p:extLst>
      <p:ext uri="{BB962C8B-B14F-4D97-AF65-F5344CB8AC3E}">
        <p14:creationId xmlns:p14="http://schemas.microsoft.com/office/powerpoint/2010/main" val="63178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C55C9-82A0-59C9-A589-BDF0BB962D3F}"/>
              </a:ext>
            </a:extLst>
          </p:cNvPr>
          <p:cNvSpPr>
            <a:spLocks noGrp="1"/>
          </p:cNvSpPr>
          <p:nvPr>
            <p:ph type="title"/>
          </p:nvPr>
        </p:nvSpPr>
        <p:spPr>
          <a:xfrm>
            <a:off x="636805" y="640080"/>
            <a:ext cx="3378099" cy="3034857"/>
          </a:xfrm>
        </p:spPr>
        <p:txBody>
          <a:bodyPr vert="horz" lIns="91440" tIns="45720" rIns="91440" bIns="45720" rtlCol="0" anchor="b">
            <a:normAutofit/>
          </a:bodyPr>
          <a:lstStyle/>
          <a:p>
            <a:r>
              <a:rPr lang="en-US" sz="4400" u="sng" kern="1200" cap="all" spc="200" baseline="0" dirty="0">
                <a:solidFill>
                  <a:schemeClr val="tx1">
                    <a:lumMod val="95000"/>
                    <a:lumOff val="5000"/>
                  </a:schemeClr>
                </a:solidFill>
                <a:latin typeface="+mj-lt"/>
                <a:ea typeface="+mj-ea"/>
                <a:cs typeface="+mj-cs"/>
              </a:rPr>
              <a:t>Model Evaluation and Validation</a:t>
            </a:r>
            <a:endParaRPr lang="en-US" sz="4400"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263AAD4A-3941-0A5E-2348-7EC80D08C4B7}"/>
              </a:ext>
            </a:extLst>
          </p:cNvPr>
          <p:cNvSpPr>
            <a:spLocks noGrp="1"/>
          </p:cNvSpPr>
          <p:nvPr>
            <p:ph idx="1"/>
          </p:nvPr>
        </p:nvSpPr>
        <p:spPr>
          <a:xfrm>
            <a:off x="636806" y="3849539"/>
            <a:ext cx="3378098" cy="2367405"/>
          </a:xfrm>
        </p:spPr>
        <p:txBody>
          <a:bodyPr vert="horz" lIns="91440" tIns="45720" rIns="91440" bIns="45720" rtlCol="0" anchor="t">
            <a:normAutofit/>
          </a:bodyPr>
          <a:lstStyle/>
          <a:p>
            <a:pPr marL="0" indent="0">
              <a:lnSpc>
                <a:spcPct val="100000"/>
              </a:lnSpc>
              <a:spcBef>
                <a:spcPts val="0"/>
              </a:spcBef>
              <a:buNone/>
            </a:pPr>
            <a:r>
              <a:rPr lang="en-US" sz="2400" dirty="0">
                <a:solidFill>
                  <a:schemeClr val="tx1">
                    <a:lumMod val="95000"/>
                    <a:lumOff val="5000"/>
                  </a:schemeClr>
                </a:solidFill>
              </a:rPr>
              <a:t>AUC-ROC Curve</a:t>
            </a:r>
          </a:p>
        </p:txBody>
      </p:sp>
      <p:cxnSp>
        <p:nvCxnSpPr>
          <p:cNvPr id="18" name="Straight Connector 17">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graph showing the results of a brain tumor detection&#10;&#10;Description automatically generated">
            <a:extLst>
              <a:ext uri="{FF2B5EF4-FFF2-40B4-BE49-F238E27FC236}">
                <a16:creationId xmlns:a16="http://schemas.microsoft.com/office/drawing/2014/main" id="{414EAD09-3031-CE80-A5DC-35CDA18EDA75}"/>
              </a:ext>
            </a:extLst>
          </p:cNvPr>
          <p:cNvPicPr>
            <a:picLocks noChangeAspect="1"/>
          </p:cNvPicPr>
          <p:nvPr/>
        </p:nvPicPr>
        <p:blipFill>
          <a:blip r:embed="rId2"/>
          <a:stretch>
            <a:fillRect/>
          </a:stretch>
        </p:blipFill>
        <p:spPr>
          <a:xfrm>
            <a:off x="4654984" y="1110393"/>
            <a:ext cx="6896936" cy="4638189"/>
          </a:xfrm>
          <a:prstGeom prst="rect">
            <a:avLst/>
          </a:prstGeom>
          <a:ln>
            <a:solidFill>
              <a:schemeClr val="tx1"/>
            </a:solidFill>
          </a:ln>
        </p:spPr>
      </p:pic>
    </p:spTree>
    <p:extLst>
      <p:ext uri="{BB962C8B-B14F-4D97-AF65-F5344CB8AC3E}">
        <p14:creationId xmlns:p14="http://schemas.microsoft.com/office/powerpoint/2010/main" val="99768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6746CB3F-C7A5-2453-4CAE-54C9147A8F2C}"/>
              </a:ext>
            </a:extLst>
          </p:cNvPr>
          <p:cNvPicPr>
            <a:picLocks noChangeAspect="1"/>
          </p:cNvPicPr>
          <p:nvPr/>
        </p:nvPicPr>
        <p:blipFill>
          <a:blip r:embed="rId2">
            <a:alphaModFix amt="25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11DAB6DE-D546-372B-0D63-4F8489553E9F}"/>
              </a:ext>
            </a:extLst>
          </p:cNvPr>
          <p:cNvSpPr>
            <a:spLocks noGrp="1"/>
          </p:cNvSpPr>
          <p:nvPr>
            <p:ph type="title"/>
          </p:nvPr>
        </p:nvSpPr>
        <p:spPr>
          <a:xfrm>
            <a:off x="1024128" y="585216"/>
            <a:ext cx="9720072" cy="1499616"/>
          </a:xfrm>
        </p:spPr>
        <p:txBody>
          <a:bodyPr>
            <a:normAutofit/>
          </a:bodyPr>
          <a:lstStyle/>
          <a:p>
            <a:r>
              <a:rPr lang="en-IN">
                <a:solidFill>
                  <a:srgbClr val="FFFFFF"/>
                </a:solidFill>
              </a:rPr>
              <a:t>Conclusion</a:t>
            </a:r>
          </a:p>
        </p:txBody>
      </p:sp>
      <p:cxnSp>
        <p:nvCxnSpPr>
          <p:cNvPr id="16" name="Straight Connector 15">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A32311-A790-5053-C488-579B9D3116B6}"/>
              </a:ext>
            </a:extLst>
          </p:cNvPr>
          <p:cNvSpPr>
            <a:spLocks noGrp="1"/>
          </p:cNvSpPr>
          <p:nvPr>
            <p:ph idx="1"/>
          </p:nvPr>
        </p:nvSpPr>
        <p:spPr>
          <a:xfrm>
            <a:off x="1024128" y="2286000"/>
            <a:ext cx="9720073" cy="4023360"/>
          </a:xfrm>
        </p:spPr>
        <p:txBody>
          <a:bodyPr>
            <a:normAutofit/>
          </a:bodyPr>
          <a:lstStyle/>
          <a:p>
            <a:pPr marL="0" indent="0">
              <a:lnSpc>
                <a:spcPct val="100000"/>
              </a:lnSpc>
              <a:buNone/>
            </a:pPr>
            <a:r>
              <a:rPr lang="en-US" dirty="0">
                <a:solidFill>
                  <a:srgbClr val="FFFFFF"/>
                </a:solidFill>
              </a:rPr>
              <a:t>Disease prediction has the potential to become a stakeholder's asset. These include health insurance companies, government, etc. It identifies patients at risk of hazardous disease, which then helps the physicians and clinicians take suitable actions to avoid or minimize the risk. In this project, we have built a VGG19 CNN model using transfer learning and the best model was built after fine-tuning. Our model gave a test accuracy of 96.00% and a training accuracy of 100%. The F1 Score of this model is 97.02% and the AUC is 97.00%. This model can be deployed in a web application for the prediction of brain tumors. This web app will be extremely useful for doctors and physicians in accurately predicting brain tumors from MRI images of patients. </a:t>
            </a:r>
            <a:endParaRPr lang="en-IN" dirty="0">
              <a:solidFill>
                <a:srgbClr val="FFFFFF"/>
              </a:solidFill>
            </a:endParaRPr>
          </a:p>
        </p:txBody>
      </p:sp>
    </p:spTree>
    <p:extLst>
      <p:ext uri="{BB962C8B-B14F-4D97-AF65-F5344CB8AC3E}">
        <p14:creationId xmlns:p14="http://schemas.microsoft.com/office/powerpoint/2010/main" val="353943925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7" name="Straight Connector 26">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B3FC8AC-A1BE-F984-F615-19F43E5F016E}"/>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31" name="Rectangle 3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FCD9F-7CF9-5F5E-830B-973999983BB4}"/>
              </a:ext>
            </a:extLst>
          </p:cNvPr>
          <p:cNvSpPr>
            <a:spLocks noGrp="1"/>
          </p:cNvSpPr>
          <p:nvPr>
            <p:ph type="title"/>
          </p:nvPr>
        </p:nvSpPr>
        <p:spPr>
          <a:xfrm>
            <a:off x="4309349" y="3429000"/>
            <a:ext cx="7501651" cy="1090938"/>
          </a:xfrm>
        </p:spPr>
        <p:txBody>
          <a:bodyPr vert="horz" lIns="91440" tIns="45720" rIns="91440" bIns="45720" rtlCol="0" anchor="b">
            <a:normAutofit/>
          </a:bodyPr>
          <a:lstStyle/>
          <a:p>
            <a:r>
              <a:rPr lang="en-US" kern="1200" cap="all" spc="200" baseline="0">
                <a:solidFill>
                  <a:srgbClr val="FFFFFF"/>
                </a:solidFill>
                <a:latin typeface="+mj-lt"/>
                <a:ea typeface="+mj-ea"/>
                <a:cs typeface="+mj-cs"/>
              </a:rPr>
              <a:t>Thank you</a:t>
            </a:r>
          </a:p>
        </p:txBody>
      </p:sp>
      <p:cxnSp>
        <p:nvCxnSpPr>
          <p:cNvPr id="33" name="Straight Connector 3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8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726F0-DF3B-1ACD-F717-A2A83CC6EA4A}"/>
              </a:ext>
            </a:extLst>
          </p:cNvPr>
          <p:cNvSpPr>
            <a:spLocks noGrp="1"/>
          </p:cNvSpPr>
          <p:nvPr>
            <p:ph type="title"/>
          </p:nvPr>
        </p:nvSpPr>
        <p:spPr>
          <a:xfrm>
            <a:off x="1024128" y="585216"/>
            <a:ext cx="6007027" cy="1499616"/>
          </a:xfrm>
        </p:spPr>
        <p:txBody>
          <a:bodyPr>
            <a:normAutofit/>
          </a:bodyPr>
          <a:lstStyle/>
          <a:p>
            <a:r>
              <a:rPr lang="en-IN">
                <a:solidFill>
                  <a:srgbClr val="FFFFFF"/>
                </a:solidFill>
              </a:rPr>
              <a:t>Outlines</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EDCB59-B517-1B5C-0A46-A8ED06F31735}"/>
              </a:ext>
            </a:extLst>
          </p:cNvPr>
          <p:cNvSpPr>
            <a:spLocks noGrp="1"/>
          </p:cNvSpPr>
          <p:nvPr>
            <p:ph idx="1"/>
          </p:nvPr>
        </p:nvSpPr>
        <p:spPr>
          <a:xfrm>
            <a:off x="1024128" y="2286000"/>
            <a:ext cx="6007027" cy="4023360"/>
          </a:xfrm>
        </p:spPr>
        <p:txBody>
          <a:bodyPr>
            <a:normAutofit/>
          </a:bodyPr>
          <a:lstStyle/>
          <a:p>
            <a:pPr>
              <a:buFont typeface="Courier New" panose="02070309020205020404" pitchFamily="49" charset="0"/>
              <a:buChar char="o"/>
            </a:pPr>
            <a:r>
              <a:rPr lang="en-IN">
                <a:solidFill>
                  <a:srgbClr val="FFFFFF"/>
                </a:solidFill>
              </a:rPr>
              <a:t> Project Overview</a:t>
            </a:r>
          </a:p>
          <a:p>
            <a:pPr>
              <a:buFont typeface="Courier New" panose="02070309020205020404" pitchFamily="49" charset="0"/>
              <a:buChar char="o"/>
            </a:pPr>
            <a:r>
              <a:rPr lang="en-IN">
                <a:solidFill>
                  <a:srgbClr val="FFFFFF"/>
                </a:solidFill>
              </a:rPr>
              <a:t> Data Source</a:t>
            </a:r>
          </a:p>
          <a:p>
            <a:pPr>
              <a:buFont typeface="Courier New" panose="02070309020205020404" pitchFamily="49" charset="0"/>
              <a:buChar char="o"/>
            </a:pPr>
            <a:r>
              <a:rPr lang="en-IN">
                <a:solidFill>
                  <a:srgbClr val="FFFFFF"/>
                </a:solidFill>
              </a:rPr>
              <a:t> Exploratory Data Analysis</a:t>
            </a:r>
          </a:p>
          <a:p>
            <a:pPr>
              <a:buFont typeface="Courier New" panose="02070309020205020404" pitchFamily="49" charset="0"/>
              <a:buChar char="o"/>
            </a:pPr>
            <a:r>
              <a:rPr lang="en-IN">
                <a:solidFill>
                  <a:srgbClr val="FFFFFF"/>
                </a:solidFill>
              </a:rPr>
              <a:t> Algorithms and Techniques </a:t>
            </a:r>
          </a:p>
          <a:p>
            <a:pPr>
              <a:buFont typeface="Courier New" panose="02070309020205020404" pitchFamily="49" charset="0"/>
              <a:buChar char="o"/>
            </a:pPr>
            <a:r>
              <a:rPr lang="en-IN">
                <a:solidFill>
                  <a:srgbClr val="FFFFFF"/>
                </a:solidFill>
              </a:rPr>
              <a:t> Methodology</a:t>
            </a:r>
          </a:p>
          <a:p>
            <a:pPr>
              <a:buFont typeface="Courier New" panose="02070309020205020404" pitchFamily="49" charset="0"/>
              <a:buChar char="o"/>
            </a:pPr>
            <a:r>
              <a:rPr lang="en-IN">
                <a:solidFill>
                  <a:srgbClr val="FFFFFF"/>
                </a:solidFill>
              </a:rPr>
              <a:t> Model Evaluation and Validation </a:t>
            </a:r>
          </a:p>
          <a:p>
            <a:pPr>
              <a:buFont typeface="Courier New" panose="02070309020205020404" pitchFamily="49" charset="0"/>
              <a:buChar char="o"/>
            </a:pPr>
            <a:r>
              <a:rPr lang="en-IN">
                <a:solidFill>
                  <a:srgbClr val="FFFFFF"/>
                </a:solidFill>
              </a:rPr>
              <a:t> Conclusion </a:t>
            </a:r>
          </a:p>
        </p:txBody>
      </p:sp>
      <p:pic>
        <p:nvPicPr>
          <p:cNvPr id="5" name="Picture 4" descr="Complex maths formulae on a blackboard">
            <a:extLst>
              <a:ext uri="{FF2B5EF4-FFF2-40B4-BE49-F238E27FC236}">
                <a16:creationId xmlns:a16="http://schemas.microsoft.com/office/drawing/2014/main" id="{EAD82184-FD03-150C-8CC7-529D22A4C9AE}"/>
              </a:ext>
            </a:extLst>
          </p:cNvPr>
          <p:cNvPicPr>
            <a:picLocks noChangeAspect="1"/>
          </p:cNvPicPr>
          <p:nvPr/>
        </p:nvPicPr>
        <p:blipFill>
          <a:blip r:embed="rId2"/>
          <a:srcRect l="32268" r="18344" b="-1"/>
          <a:stretch/>
        </p:blipFill>
        <p:spPr>
          <a:xfrm>
            <a:off x="7552266" y="10"/>
            <a:ext cx="4639734" cy="6857990"/>
          </a:xfrm>
          <a:prstGeom prst="rect">
            <a:avLst/>
          </a:prstGeom>
        </p:spPr>
      </p:pic>
    </p:spTree>
    <p:extLst>
      <p:ext uri="{BB962C8B-B14F-4D97-AF65-F5344CB8AC3E}">
        <p14:creationId xmlns:p14="http://schemas.microsoft.com/office/powerpoint/2010/main" val="269923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453D-EF55-B530-3D61-3A8F1FC3925B}"/>
              </a:ext>
            </a:extLst>
          </p:cNvPr>
          <p:cNvSpPr>
            <a:spLocks noGrp="1"/>
          </p:cNvSpPr>
          <p:nvPr>
            <p:ph type="title"/>
          </p:nvPr>
        </p:nvSpPr>
        <p:spPr/>
        <p:txBody>
          <a:bodyPr/>
          <a:lstStyle/>
          <a:p>
            <a:r>
              <a:rPr lang="en-IN" dirty="0"/>
              <a:t>Project Overview</a:t>
            </a:r>
          </a:p>
        </p:txBody>
      </p:sp>
      <p:graphicFrame>
        <p:nvGraphicFramePr>
          <p:cNvPr id="5" name="Content Placeholder 2">
            <a:extLst>
              <a:ext uri="{FF2B5EF4-FFF2-40B4-BE49-F238E27FC236}">
                <a16:creationId xmlns:a16="http://schemas.microsoft.com/office/drawing/2014/main" id="{AEDDBE83-711B-0B77-0980-836D81581C02}"/>
              </a:ext>
            </a:extLst>
          </p:cNvPr>
          <p:cNvGraphicFramePr>
            <a:graphicFrameLocks noGrp="1"/>
          </p:cNvGraphicFramePr>
          <p:nvPr>
            <p:ph idx="1"/>
          </p:nvPr>
        </p:nvGraphicFramePr>
        <p:xfrm>
          <a:off x="1024128" y="1866899"/>
          <a:ext cx="9720073" cy="460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75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83A32-F973-E621-C9F6-A8C10CA8895C}"/>
              </a:ext>
            </a:extLst>
          </p:cNvPr>
          <p:cNvSpPr>
            <a:spLocks noGrp="1"/>
          </p:cNvSpPr>
          <p:nvPr>
            <p:ph type="title"/>
          </p:nvPr>
        </p:nvSpPr>
        <p:spPr>
          <a:xfrm>
            <a:off x="964788" y="804333"/>
            <a:ext cx="3391900" cy="5249334"/>
          </a:xfrm>
        </p:spPr>
        <p:txBody>
          <a:bodyPr>
            <a:normAutofit/>
          </a:bodyPr>
          <a:lstStyle/>
          <a:p>
            <a:pPr algn="r"/>
            <a:r>
              <a:rPr lang="en-IN" dirty="0"/>
              <a:t>Data Source</a:t>
            </a:r>
            <a:endParaRPr lang="en-IN"/>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2DDFE8-8408-34C4-D5D2-8D954D18DD95}"/>
              </a:ext>
            </a:extLst>
          </p:cNvPr>
          <p:cNvSpPr>
            <a:spLocks noGrp="1"/>
          </p:cNvSpPr>
          <p:nvPr>
            <p:ph idx="1"/>
          </p:nvPr>
        </p:nvSpPr>
        <p:spPr>
          <a:xfrm>
            <a:off x="4999330" y="804333"/>
            <a:ext cx="6257721" cy="5249334"/>
          </a:xfrm>
        </p:spPr>
        <p:txBody>
          <a:bodyPr anchor="ctr">
            <a:normAutofit/>
          </a:bodyPr>
          <a:lstStyle/>
          <a:p>
            <a:pPr marL="0" indent="0">
              <a:buNone/>
            </a:pPr>
            <a:r>
              <a:rPr lang="en-US" b="0" i="0" dirty="0">
                <a:effectLst/>
                <a:highlight>
                  <a:srgbClr val="FFFFFF"/>
                </a:highlight>
                <a:latin typeface="-apple-system"/>
              </a:rPr>
              <a:t>The dataset that will be used in this project is </a:t>
            </a:r>
            <a:r>
              <a:rPr lang="en-US" b="0" i="0" u="sng" dirty="0">
                <a:effectLst/>
                <a:highlight>
                  <a:srgbClr val="FFFFFF"/>
                </a:highlight>
                <a:latin typeface="-apple-system"/>
                <a:hlinkClick r:id="rId2"/>
              </a:rPr>
              <a:t>Brain MRI Images for Brain Tumor Detection</a:t>
            </a:r>
            <a:r>
              <a:rPr lang="en-US" b="0" i="0" dirty="0">
                <a:effectLst/>
                <a:highlight>
                  <a:srgbClr val="FFFFFF"/>
                </a:highlight>
                <a:latin typeface="-apple-system"/>
              </a:rPr>
              <a:t>. This dataset will be obtained from Kaggle. The dataset encompasses two folders named "yes" and "no." These folders collectively contain 253 brain MRI images. The images are grayscale and come in different sizes, i.e., they have distinct widths, heights, and the number of channels. The folder "yes" consists of 155 tumorous brain MRI images, and the folder "no" consists of 98 non-tumorous brain MRI images.</a:t>
            </a:r>
            <a:endParaRPr lang="en-IN" dirty="0"/>
          </a:p>
        </p:txBody>
      </p:sp>
    </p:spTree>
    <p:extLst>
      <p:ext uri="{BB962C8B-B14F-4D97-AF65-F5344CB8AC3E}">
        <p14:creationId xmlns:p14="http://schemas.microsoft.com/office/powerpoint/2010/main" val="265171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6672A-7A5C-1D06-977D-411395D9DD80}"/>
              </a:ext>
            </a:extLst>
          </p:cNvPr>
          <p:cNvSpPr>
            <a:spLocks noGrp="1"/>
          </p:cNvSpPr>
          <p:nvPr>
            <p:ph type="title"/>
          </p:nvPr>
        </p:nvSpPr>
        <p:spPr>
          <a:xfrm>
            <a:off x="1024129" y="585216"/>
            <a:ext cx="3779085" cy="1499616"/>
          </a:xfrm>
        </p:spPr>
        <p:txBody>
          <a:bodyPr>
            <a:normAutofit/>
          </a:bodyPr>
          <a:lstStyle/>
          <a:p>
            <a:r>
              <a:rPr lang="en-IN">
                <a:solidFill>
                  <a:srgbClr val="FFFFFF"/>
                </a:solidFill>
              </a:rPr>
              <a:t>Exploratory Data Analysis</a:t>
            </a:r>
          </a:p>
        </p:txBody>
      </p:sp>
      <p:cxnSp>
        <p:nvCxnSpPr>
          <p:cNvPr id="19" name="Straight Connector 1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4B8643-EB80-03EC-7CD5-036FDF2FDD1E}"/>
              </a:ext>
            </a:extLst>
          </p:cNvPr>
          <p:cNvSpPr>
            <a:spLocks noGrp="1"/>
          </p:cNvSpPr>
          <p:nvPr>
            <p:ph idx="1"/>
          </p:nvPr>
        </p:nvSpPr>
        <p:spPr>
          <a:xfrm>
            <a:off x="1024129" y="2286000"/>
            <a:ext cx="3791711" cy="3931920"/>
          </a:xfrm>
        </p:spPr>
        <p:txBody>
          <a:bodyPr>
            <a:normAutofit/>
          </a:bodyPr>
          <a:lstStyle/>
          <a:p>
            <a:r>
              <a:rPr lang="en-US" dirty="0">
                <a:solidFill>
                  <a:srgbClr val="FFFFFF"/>
                </a:solidFill>
              </a:rPr>
              <a:t>The Brain MRI Images for Brain Tumor Detection dataset consists of two classes of images: tumorous and non-tumorous. To visualize the count of data points/ images, I have plotted a bar plot for it shows the count of brain MRI images in the original dataset. </a:t>
            </a:r>
            <a:endParaRPr lang="en-IN" dirty="0">
              <a:solidFill>
                <a:srgbClr val="FFFFFF"/>
              </a:solidFill>
            </a:endParaRPr>
          </a:p>
        </p:txBody>
      </p:sp>
      <p:pic>
        <p:nvPicPr>
          <p:cNvPr id="7" name="Picture 6" descr="A graph showing a number of purple squares&#10;&#10;Description automatically generated">
            <a:extLst>
              <a:ext uri="{FF2B5EF4-FFF2-40B4-BE49-F238E27FC236}">
                <a16:creationId xmlns:a16="http://schemas.microsoft.com/office/drawing/2014/main" id="{3E193168-E825-1B83-7357-B6AA873AFFFF}"/>
              </a:ext>
            </a:extLst>
          </p:cNvPr>
          <p:cNvPicPr>
            <a:picLocks noChangeAspect="1"/>
          </p:cNvPicPr>
          <p:nvPr/>
        </p:nvPicPr>
        <p:blipFill>
          <a:blip r:embed="rId2"/>
          <a:stretch>
            <a:fillRect/>
          </a:stretch>
        </p:blipFill>
        <p:spPr>
          <a:xfrm>
            <a:off x="6007874" y="1485900"/>
            <a:ext cx="5659782" cy="3905249"/>
          </a:xfrm>
          <a:prstGeom prst="rect">
            <a:avLst/>
          </a:prstGeom>
          <a:ln>
            <a:solidFill>
              <a:schemeClr val="tx1"/>
            </a:solidFill>
          </a:ln>
        </p:spPr>
      </p:pic>
    </p:spTree>
    <p:extLst>
      <p:ext uri="{BB962C8B-B14F-4D97-AF65-F5344CB8AC3E}">
        <p14:creationId xmlns:p14="http://schemas.microsoft.com/office/powerpoint/2010/main" val="171125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3C82-CDD3-B919-064D-0656DDF5E727}"/>
              </a:ext>
            </a:extLst>
          </p:cNvPr>
          <p:cNvSpPr>
            <a:spLocks noGrp="1"/>
          </p:cNvSpPr>
          <p:nvPr>
            <p:ph type="title"/>
          </p:nvPr>
        </p:nvSpPr>
        <p:spPr>
          <a:xfrm>
            <a:off x="1024128" y="585216"/>
            <a:ext cx="5867061" cy="1499616"/>
          </a:xfrm>
        </p:spPr>
        <p:txBody>
          <a:bodyPr>
            <a:normAutofit/>
          </a:bodyPr>
          <a:lstStyle/>
          <a:p>
            <a:r>
              <a:rPr lang="en-IN"/>
              <a:t>Data augmentation</a:t>
            </a:r>
          </a:p>
        </p:txBody>
      </p:sp>
      <p:pic>
        <p:nvPicPr>
          <p:cNvPr id="1026" name="Picture 2">
            <a:extLst>
              <a:ext uri="{FF2B5EF4-FFF2-40B4-BE49-F238E27FC236}">
                <a16:creationId xmlns:a16="http://schemas.microsoft.com/office/drawing/2014/main" id="{2966FEEF-5112-112D-96A1-1EFBBF79EB29}"/>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7551" y="2209800"/>
            <a:ext cx="5235415" cy="3886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79497C77-23C4-94E6-AF55-C3AFBB328F42}"/>
              </a:ext>
            </a:extLst>
          </p:cNvPr>
          <p:cNvSpPr>
            <a:spLocks noGrp="1"/>
          </p:cNvSpPr>
          <p:nvPr>
            <p:ph idx="1"/>
          </p:nvPr>
        </p:nvSpPr>
        <p:spPr>
          <a:xfrm>
            <a:off x="8021490" y="585216"/>
            <a:ext cx="3527043" cy="5586984"/>
          </a:xfrm>
        </p:spPr>
        <p:txBody>
          <a:bodyPr anchor="ctr">
            <a:normAutofit/>
          </a:bodyPr>
          <a:lstStyle/>
          <a:p>
            <a:r>
              <a:rPr lang="en-US" sz="2000" dirty="0">
                <a:solidFill>
                  <a:srgbClr val="FFFFFF"/>
                </a:solidFill>
              </a:rPr>
              <a:t>The initial dataset was imbalanced and unsuitable for training the model. Therefore, I performed data augmentation to increase and balance the data. The graph illustrates the count of brain MRI images after data augmentation. From the plot, we can infer that the new dataset consists of 2065 images, with 1085 images belonging to the tumorous class and 980 images belonging to the non-tumorous class.</a:t>
            </a:r>
          </a:p>
        </p:txBody>
      </p:sp>
    </p:spTree>
    <p:extLst>
      <p:ext uri="{BB962C8B-B14F-4D97-AF65-F5344CB8AC3E}">
        <p14:creationId xmlns:p14="http://schemas.microsoft.com/office/powerpoint/2010/main" val="122249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176F-BDF9-FC6C-5410-0CFB6F1627CE}"/>
              </a:ext>
            </a:extLst>
          </p:cNvPr>
          <p:cNvSpPr>
            <a:spLocks noGrp="1"/>
          </p:cNvSpPr>
          <p:nvPr>
            <p:ph type="title"/>
          </p:nvPr>
        </p:nvSpPr>
        <p:spPr>
          <a:xfrm>
            <a:off x="1024128" y="585216"/>
            <a:ext cx="6319647" cy="1499616"/>
          </a:xfrm>
        </p:spPr>
        <p:txBody>
          <a:bodyPr>
            <a:normAutofit/>
          </a:bodyPr>
          <a:lstStyle/>
          <a:p>
            <a:r>
              <a:rPr lang="en-IN" dirty="0"/>
              <a:t>Algorithms and Techniques</a:t>
            </a:r>
          </a:p>
        </p:txBody>
      </p:sp>
      <p:sp>
        <p:nvSpPr>
          <p:cNvPr id="3" name="Content Placeholder 2">
            <a:extLst>
              <a:ext uri="{FF2B5EF4-FFF2-40B4-BE49-F238E27FC236}">
                <a16:creationId xmlns:a16="http://schemas.microsoft.com/office/drawing/2014/main" id="{E7EF0A62-CC99-E21E-EE1C-4D386D9A8E80}"/>
              </a:ext>
            </a:extLst>
          </p:cNvPr>
          <p:cNvSpPr>
            <a:spLocks noGrp="1"/>
          </p:cNvSpPr>
          <p:nvPr>
            <p:ph idx="1"/>
          </p:nvPr>
        </p:nvSpPr>
        <p:spPr>
          <a:xfrm>
            <a:off x="1024128" y="2286000"/>
            <a:ext cx="4429615" cy="3931920"/>
          </a:xfrm>
        </p:spPr>
        <p:txBody>
          <a:bodyPr>
            <a:normAutofit/>
          </a:bodyPr>
          <a:lstStyle/>
          <a:p>
            <a:r>
              <a:rPr lang="en-US" sz="1900" dirty="0"/>
              <a:t>A Convolutional Neural Network (CNN) model is used in this problem. Convolutional Neural Network aspires to process data with a grid structure. CNN consists of three-layer types: the Convolutional Layer, Pooling Layer, and Fully Connected Layer. The convolutional layer is the most essential and the primary layer in the CNN architecture. Next, to reduce the dimensionality of the feature map, the pooling layer comes into play. Lastly, the outputs from the final pooling layer or the convolutional layer are fed as the input to the fully connected layer after flattening</a:t>
            </a:r>
            <a:endParaRPr lang="en-IN" sz="1900" dirty="0"/>
          </a:p>
        </p:txBody>
      </p:sp>
      <p:pic>
        <p:nvPicPr>
          <p:cNvPr id="2050" name="Picture 2" descr="Sensors 23 02045 g001">
            <a:extLst>
              <a:ext uri="{FF2B5EF4-FFF2-40B4-BE49-F238E27FC236}">
                <a16:creationId xmlns:a16="http://schemas.microsoft.com/office/drawing/2014/main" id="{EFB424A2-B1AC-FD9C-3F99-BADA788020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24525" y="3015966"/>
            <a:ext cx="5912815" cy="192750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93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176F-BDF9-FC6C-5410-0CFB6F1627CE}"/>
              </a:ext>
            </a:extLst>
          </p:cNvPr>
          <p:cNvSpPr>
            <a:spLocks noGrp="1"/>
          </p:cNvSpPr>
          <p:nvPr>
            <p:ph type="title"/>
          </p:nvPr>
        </p:nvSpPr>
        <p:spPr>
          <a:xfrm>
            <a:off x="1024129" y="585216"/>
            <a:ext cx="4431792" cy="1499616"/>
          </a:xfrm>
        </p:spPr>
        <p:txBody>
          <a:bodyPr>
            <a:normAutofit/>
          </a:bodyPr>
          <a:lstStyle/>
          <a:p>
            <a:r>
              <a:rPr lang="en-IN"/>
              <a:t>Algorithms and Techniques</a:t>
            </a:r>
            <a:endParaRPr lang="en-IN" dirty="0"/>
          </a:p>
        </p:txBody>
      </p:sp>
      <p:sp>
        <p:nvSpPr>
          <p:cNvPr id="3" name="Content Placeholder 2">
            <a:extLst>
              <a:ext uri="{FF2B5EF4-FFF2-40B4-BE49-F238E27FC236}">
                <a16:creationId xmlns:a16="http://schemas.microsoft.com/office/drawing/2014/main" id="{E7EF0A62-CC99-E21E-EE1C-4D386D9A8E80}"/>
              </a:ext>
            </a:extLst>
          </p:cNvPr>
          <p:cNvSpPr>
            <a:spLocks noGrp="1"/>
          </p:cNvSpPr>
          <p:nvPr>
            <p:ph idx="1"/>
          </p:nvPr>
        </p:nvSpPr>
        <p:spPr>
          <a:xfrm>
            <a:off x="1024128" y="2286000"/>
            <a:ext cx="4429615" cy="3931920"/>
          </a:xfrm>
        </p:spPr>
        <p:txBody>
          <a:bodyPr>
            <a:normAutofit/>
          </a:bodyPr>
          <a:lstStyle/>
          <a:p>
            <a:r>
              <a:rPr lang="en-US" sz="1900" dirty="0"/>
              <a:t>Transfer learning has been performed in this project. It is a machine learning technique in which we reuse a pre-trained model as the commencing point for a model on a new task. We have built 2 models using VGG19 CNN architecture and fine-tuned them using transfer learning.</a:t>
            </a:r>
          </a:p>
          <a:p>
            <a:r>
              <a:rPr lang="en-US" sz="1900" dirty="0"/>
              <a:t>In this project, to classify brain MRI images into tumorous and non-tumorous, we have used VGG19 CNN architecture. It is a 19-layers deep convolutional neural network. VGG19 is an advanced convolutional neural network with pre-trained layers.</a:t>
            </a:r>
            <a:endParaRPr lang="en-IN" sz="1900" dirty="0"/>
          </a:p>
        </p:txBody>
      </p:sp>
      <p:pic>
        <p:nvPicPr>
          <p:cNvPr id="3074" name="Picture 2">
            <a:extLst>
              <a:ext uri="{FF2B5EF4-FFF2-40B4-BE49-F238E27FC236}">
                <a16:creationId xmlns:a16="http://schemas.microsoft.com/office/drawing/2014/main" id="{6CFB80F6-5434-CDD9-F9B3-E87392CCC2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1"/>
          <a:stretch/>
        </p:blipFill>
        <p:spPr bwMode="auto">
          <a:xfrm>
            <a:off x="6096000" y="2036545"/>
            <a:ext cx="5455921" cy="278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04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art of brain">
            <a:extLst>
              <a:ext uri="{FF2B5EF4-FFF2-40B4-BE49-F238E27FC236}">
                <a16:creationId xmlns:a16="http://schemas.microsoft.com/office/drawing/2014/main" id="{88E8F93E-0229-B3E5-A353-FF82C65860DF}"/>
              </a:ext>
            </a:extLst>
          </p:cNvPr>
          <p:cNvPicPr>
            <a:picLocks noChangeAspect="1"/>
          </p:cNvPicPr>
          <p:nvPr/>
        </p:nvPicPr>
        <p:blipFill>
          <a:blip r:embed="rId2">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1C2AE51-8E53-FD16-537D-C559729F192D}"/>
              </a:ext>
            </a:extLst>
          </p:cNvPr>
          <p:cNvSpPr>
            <a:spLocks noGrp="1"/>
          </p:cNvSpPr>
          <p:nvPr>
            <p:ph type="title"/>
          </p:nvPr>
        </p:nvSpPr>
        <p:spPr>
          <a:xfrm>
            <a:off x="1024128" y="585216"/>
            <a:ext cx="9720072" cy="1499616"/>
          </a:xfrm>
        </p:spPr>
        <p:txBody>
          <a:bodyPr>
            <a:normAutofit/>
          </a:bodyPr>
          <a:lstStyle/>
          <a:p>
            <a:r>
              <a:rPr lang="en-IN">
                <a:solidFill>
                  <a:srgbClr val="FFFFFF"/>
                </a:solidFill>
              </a:rPr>
              <a:t>Methodology</a:t>
            </a:r>
          </a:p>
        </p:txBody>
      </p:sp>
      <p:cxnSp>
        <p:nvCxnSpPr>
          <p:cNvPr id="9" name="Straight Connector 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09E489-202C-5121-896B-EA7B7B9D02F2}"/>
              </a:ext>
            </a:extLst>
          </p:cNvPr>
          <p:cNvSpPr>
            <a:spLocks noGrp="1"/>
          </p:cNvSpPr>
          <p:nvPr>
            <p:ph idx="1"/>
          </p:nvPr>
        </p:nvSpPr>
        <p:spPr>
          <a:xfrm>
            <a:off x="1024128" y="2286000"/>
            <a:ext cx="9720073" cy="4023360"/>
          </a:xfrm>
        </p:spPr>
        <p:txBody>
          <a:bodyPr>
            <a:normAutofit/>
          </a:bodyPr>
          <a:lstStyle/>
          <a:p>
            <a:pPr marL="0" indent="0">
              <a:buNone/>
            </a:pPr>
            <a:r>
              <a:rPr lang="en-US" sz="1700" dirty="0">
                <a:solidFill>
                  <a:srgbClr val="FFFFFF"/>
                </a:solidFill>
              </a:rPr>
              <a:t>Data Preprocessing </a:t>
            </a:r>
          </a:p>
          <a:p>
            <a:pPr marL="0" indent="0">
              <a:buNone/>
            </a:pPr>
            <a:r>
              <a:rPr lang="en-US" sz="1700" dirty="0">
                <a:solidFill>
                  <a:srgbClr val="FFFFFF"/>
                </a:solidFill>
              </a:rPr>
              <a:t>The preprocessing of data consists of the following steps: </a:t>
            </a:r>
          </a:p>
          <a:p>
            <a:r>
              <a:rPr lang="en-US" sz="1700" dirty="0">
                <a:solidFill>
                  <a:srgbClr val="FFFFFF"/>
                </a:solidFill>
              </a:rPr>
              <a:t>1. To compute the extreme points along the contour of the brain in the image, apply a cropping strategy using OpenCV. Crop the part of the image that represents only the brain. </a:t>
            </a:r>
          </a:p>
          <a:p>
            <a:r>
              <a:rPr lang="en-US" sz="1700" dirty="0">
                <a:solidFill>
                  <a:srgbClr val="FFFFFF"/>
                </a:solidFill>
              </a:rPr>
              <a:t>2. Resize the images as they come in distinct sizes from the dataset. Resize all our images to (240, 240, 3) to feed them as input to the Convolutional Neural Network. </a:t>
            </a:r>
          </a:p>
          <a:p>
            <a:r>
              <a:rPr lang="en-US" sz="1700" dirty="0">
                <a:solidFill>
                  <a:srgbClr val="FFFFFF"/>
                </a:solidFill>
              </a:rPr>
              <a:t>3. Apply normalization techniques as we want to scale the pixel values in the range 0-1. </a:t>
            </a:r>
          </a:p>
          <a:p>
            <a:r>
              <a:rPr lang="en-US" sz="1700" dirty="0">
                <a:solidFill>
                  <a:srgbClr val="FFFFFF"/>
                </a:solidFill>
              </a:rPr>
              <a:t>4. Append the label to y and the image to X. </a:t>
            </a:r>
          </a:p>
          <a:p>
            <a:r>
              <a:rPr lang="en-US" sz="1700" dirty="0">
                <a:solidFill>
                  <a:srgbClr val="FFFFFF"/>
                </a:solidFill>
              </a:rPr>
              <a:t>5. Shuffle X and y as the data is ordered, meaning the first part of the array belongs to one class and the second part belongs to the other, and we don't desire that. </a:t>
            </a:r>
          </a:p>
          <a:p>
            <a:r>
              <a:rPr lang="en-US" sz="1700" dirty="0">
                <a:solidFill>
                  <a:srgbClr val="FFFFFF"/>
                </a:solidFill>
              </a:rPr>
              <a:t>6. Split X and y into training, validation, and test set by 70%, 15%, and 15%.</a:t>
            </a:r>
            <a:endParaRPr lang="en-IN" sz="1700" dirty="0">
              <a:solidFill>
                <a:srgbClr val="FFFFFF"/>
              </a:solidFill>
            </a:endParaRPr>
          </a:p>
        </p:txBody>
      </p:sp>
    </p:spTree>
    <p:extLst>
      <p:ext uri="{BB962C8B-B14F-4D97-AF65-F5344CB8AC3E}">
        <p14:creationId xmlns:p14="http://schemas.microsoft.com/office/powerpoint/2010/main" val="51779307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145</TotalTime>
  <Words>950</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Courier New</vt:lpstr>
      <vt:lpstr>Tw Cen MT</vt:lpstr>
      <vt:lpstr>Tw Cen MT Condensed</vt:lpstr>
      <vt:lpstr>Wingdings 3</vt:lpstr>
      <vt:lpstr>Integral</vt:lpstr>
      <vt:lpstr>Brain Tumor Detection Using CNN</vt:lpstr>
      <vt:lpstr>Outlines</vt:lpstr>
      <vt:lpstr>Project Overview</vt:lpstr>
      <vt:lpstr>Data Source</vt:lpstr>
      <vt:lpstr>Exploratory Data Analysis</vt:lpstr>
      <vt:lpstr>Data augmentation</vt:lpstr>
      <vt:lpstr>Algorithms and Techniques</vt:lpstr>
      <vt:lpstr>Algorithms and Techniques</vt:lpstr>
      <vt:lpstr>Methodology</vt:lpstr>
      <vt:lpstr>Model Evaluation and Validation</vt:lpstr>
      <vt:lpstr>Model Evaluation and Validation</vt:lpstr>
      <vt:lpstr>Model Evaluation and Validation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Karan Gautam</dc:creator>
  <cp:lastModifiedBy>Karan Gautam</cp:lastModifiedBy>
  <cp:revision>2</cp:revision>
  <dcterms:created xsi:type="dcterms:W3CDTF">2024-07-27T15:25:54Z</dcterms:created>
  <dcterms:modified xsi:type="dcterms:W3CDTF">2024-07-27T21:34:06Z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2024-07-27T19:08:26Z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30fe489b-6dc9-4f1c-9e00-44893df3a0f2</vt:lpwstr>
  </property>
  <property fmtid="{D5CDD505-2E9C-101B-9397-08002B2CF9AE}" pid="8" name="MSIP_Label_defa4170-0d19-0005-0004-bc88714345d2_ActionId">
    <vt:lpwstr>125e8fd9-5109-4985-a634-640617639c0f</vt:lpwstr>
  </property>
  <property fmtid="{D5CDD505-2E9C-101B-9397-08002B2CF9AE}" pid="9" name="MSIP_Label_defa4170-0d19-0005-0004-bc88714345d2_ContentBits">
    <vt:lpwstr>0</vt:lpwstr>
  </property>
</Properties>
</file>