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3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91" r:id="rId13"/>
    <p:sldId id="392" r:id="rId14"/>
    <p:sldId id="393" r:id="rId15"/>
    <p:sldId id="266" r:id="rId16"/>
    <p:sldId id="267" r:id="rId17"/>
    <p:sldId id="268" r:id="rId18"/>
    <p:sldId id="269" r:id="rId19"/>
    <p:sldId id="270" r:id="rId20"/>
    <p:sldId id="273" r:id="rId21"/>
    <p:sldId id="272" r:id="rId22"/>
    <p:sldId id="274" r:id="rId23"/>
    <p:sldId id="275" r:id="rId24"/>
    <p:sldId id="276" r:id="rId25"/>
    <p:sldId id="377" r:id="rId26"/>
    <p:sldId id="379" r:id="rId27"/>
    <p:sldId id="381" r:id="rId28"/>
    <p:sldId id="383" r:id="rId29"/>
    <p:sldId id="371" r:id="rId30"/>
    <p:sldId id="279" r:id="rId31"/>
    <p:sldId id="281" r:id="rId32"/>
    <p:sldId id="283" r:id="rId33"/>
    <p:sldId id="284" r:id="rId34"/>
    <p:sldId id="285" r:id="rId35"/>
    <p:sldId id="286" r:id="rId36"/>
    <p:sldId id="288" r:id="rId37"/>
    <p:sldId id="386" r:id="rId38"/>
    <p:sldId id="388" r:id="rId39"/>
    <p:sldId id="289" r:id="rId40"/>
    <p:sldId id="321" r:id="rId41"/>
    <p:sldId id="325" r:id="rId42"/>
    <p:sldId id="327" r:id="rId43"/>
    <p:sldId id="395" r:id="rId44"/>
    <p:sldId id="396" r:id="rId45"/>
    <p:sldId id="340" r:id="rId46"/>
    <p:sldId id="341" r:id="rId47"/>
    <p:sldId id="397" r:id="rId48"/>
    <p:sldId id="398" r:id="rId49"/>
    <p:sldId id="349" r:id="rId50"/>
    <p:sldId id="35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21F"/>
    <a:srgbClr val="FFDD4C"/>
    <a:srgbClr val="0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E2A6-A3DF-4DC7-94A5-B1041E9DE8B3}" type="datetimeFigureOut">
              <a:rPr lang="en-CA" smtClean="0"/>
              <a:t>2020-05-21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2454-AE20-47A7-BB86-F42A54276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15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B7E3C75-3DE5-49C2-8B4A-358344F3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8572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9C153E7-9F6B-4B20-B5C9-428827082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B6ED-3260-482D-A7D3-6018DE2E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78DD-DC38-41C0-AECB-26040DBF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7FA7-3C67-4A81-8986-A24E03D9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4772-E4CE-4395-8FDF-D3FF27A5E395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36C5-246A-4B87-8B28-9D2173C7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C24B-B4C6-44F3-BA96-14433E49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7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5A07-7D62-4602-A343-B5D5A55D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791B-C4C3-436C-9FCD-A0B343E2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4920-D960-4CFC-8B1E-65E979CE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A891-6B37-4E14-A588-CD2ACF52A680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602D-2691-4F06-905B-CA967BB0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C9606-349D-4035-8CA8-269431FE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34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23C54-AAC6-4678-938C-8C24FC79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861FC-839F-41DE-95BF-B8EA0069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93A1-AF2D-4567-AE84-FD7B7B56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E191-7EB5-4031-A25A-9458C5D9F835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7FD3-AB9D-4E1C-84A8-90790E66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979C-1C2A-4FC3-8E6D-EFB90E9B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39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771D-37D1-4CCC-B37B-EB74B218B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      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635A-7FFF-4EC6-9F52-C4A46C5F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B39C-CB0D-4693-A786-4D770809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7042-7940-4BE0-A4F3-9FADEB0FC32F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A5F9-CD0E-4F05-9EE9-AB42DB25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Pearson Education ©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EAA68-EC8E-4E49-A1C9-E366F75F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1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2189-821E-4330-87BE-CF51A9BE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69AA0-6AD7-459A-BA6A-0D19EB49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EF4A-3A07-4DDB-819B-5717D5A2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BCD-D17C-4D7D-A3EF-84C6F6214614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149B-9CDC-4C58-A059-D33EA2A2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D835-19E6-44AC-BB47-EF67DDD0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31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AA8-93D2-4DE5-89D0-CFE645DE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99FA-EC21-4D40-A7D0-6D8989F25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3FCC1-119D-4AC7-9504-218FA8290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ED1F0-6E22-4B91-BA59-1073DDD7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0A09-41B8-4467-A684-44BDC1B7476B}" type="datetime1">
              <a:rPr lang="en-CA" smtClean="0"/>
              <a:t>2020-05-21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A9AD-E46E-4F5D-B197-152CABAD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DB18-6E3B-4398-93C6-0D0CE876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9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3349-DD02-4037-8DD2-CBB53B01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B4D15-3E42-47AC-8C17-D4FD46CA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5A953-8253-4D7F-B333-E64D000B4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EFEAA-D6A2-4A5C-B40B-3BC0593F9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16081-DBDE-4C37-930C-3F4EEA2B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7E360-79E5-42DA-BA40-A8132FC3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F4F7-51A7-4F45-9922-42BCB44DDF65}" type="datetime1">
              <a:rPr lang="en-CA" smtClean="0"/>
              <a:t>2020-05-21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964AF-A7F9-4BDA-953B-D07656A2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D8112-A798-4273-AF0B-0172368A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10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AB34-5456-4D17-B04E-E7580AFF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A8B9E-C7E7-49D8-A4C1-BFAF3091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6D5F-17E4-4B2D-98A0-698EE45B4B82}" type="datetime1">
              <a:rPr lang="en-CA" smtClean="0"/>
              <a:t>2020-05-21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E2678-31EF-4D36-903E-C9231BAF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7E48-CEB3-43EF-A9E0-849E15F8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62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EFCC6-057E-4775-B899-8C62BF69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D61B-00BD-4F5A-B513-2791860741F3}" type="datetime1">
              <a:rPr lang="en-CA" smtClean="0"/>
              <a:t>2020-05-21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363E2-3E5A-4675-956F-AB9A1B6D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CE8BF-945B-4890-8290-19B8A006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A4D5-EB8D-4F3A-91DC-1A02056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052D-E126-402C-8655-C2DCBD74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DA15-17E0-46F6-8FC8-264A76BEC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B924E-0BDF-4AAC-9DEE-B4773446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EA1-DD85-4CFD-B2E6-7F0F89BE21F4}" type="datetime1">
              <a:rPr lang="en-CA" smtClean="0"/>
              <a:t>2020-05-21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D9C0-5D9C-40A4-9AA5-1FA2635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FCFA-349C-4BCB-954A-9AB6F22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0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60A6-7E29-41DC-A6D1-412D6BD7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6855D-05C5-45F1-AE4E-AB79DB8D1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901C-ADCE-41B8-BB35-CBB772675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3907D-E801-41BA-A7BA-2FC6C034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C1AD-2152-4EAA-AF37-7D6272FC371F}" type="datetime1">
              <a:rPr lang="en-CA" smtClean="0"/>
              <a:t>2020-05-21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DE9E9-4113-42E6-A4FC-07720D83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DB823-12ED-4751-9C51-11762671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42E62-B5A7-4E96-9D75-0CAD1476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rgbClr val="003A6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      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D94F8-2902-4458-94A3-D5214116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1953"/>
            <a:ext cx="10515600" cy="508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3"/>
              </a:buBlip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914400" marR="0" lvl="1" indent="-396875" algn="l" defTabSz="91281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Blip>
                <a:blip r:embed="rId14"/>
              </a:buBlip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83EB-E175-4D3D-A5B1-E1A3C95ED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FE21-130B-4B5B-A910-0297A1E25E97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3DDC-5E4F-4F40-B77C-F524493E1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en-US" dirty="0"/>
              <a:t>Pearson Education © 2014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AC85-F824-4D3D-A369-9E0109365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1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FFDD4C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1pPr>
    </p:titleStyle>
    <p:bodyStyle>
      <a:lvl1pPr marL="396875" marR="0" indent="-396875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Blip>
          <a:blip r:embed="rId13"/>
        </a:buBlip>
        <a:tabLst/>
        <a:defRPr sz="2400" kern="1200">
          <a:solidFill>
            <a:schemeClr val="tx1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1pPr>
      <a:lvl2pPr marL="914400" marR="0" indent="-396875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Blip>
          <a:blip r:embed="rId14"/>
        </a:buBlip>
        <a:tabLst/>
        <a:defRPr sz="1800" kern="1200">
          <a:solidFill>
            <a:schemeClr val="tx1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CD34-61E6-48C3-9B4E-B0153E599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091" y="789362"/>
            <a:ext cx="10892901" cy="1465566"/>
          </a:xfrm>
          <a:prstGeom prst="round2SameRect">
            <a:avLst>
              <a:gd name="adj1" fmla="val 16667"/>
              <a:gd name="adj2" fmla="val 20287"/>
            </a:avLst>
          </a:prstGeom>
          <a:solidFill>
            <a:srgbClr val="003A69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FFDD4C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IS2020 COMP 8157</a:t>
            </a:r>
            <a:r>
              <a:rPr lang="en-US" sz="2800" dirty="0"/>
              <a:t>: Advanced Database Topics </a:t>
            </a:r>
            <a:br>
              <a:rPr lang="en-US" sz="2800" dirty="0">
                <a:solidFill>
                  <a:srgbClr val="FFDD4C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</a:br>
            <a:r>
              <a:rPr lang="en-US" sz="2400" dirty="0">
                <a:solidFill>
                  <a:srgbClr val="FFDD4C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Lecture </a:t>
            </a:r>
            <a:r>
              <a:rPr lang="en-US" sz="2400" dirty="0"/>
              <a:t>02: The Relational Model and Calculus</a:t>
            </a:r>
            <a:endParaRPr lang="en-CA" sz="6600" dirty="0">
              <a:solidFill>
                <a:srgbClr val="FFDD4C"/>
              </a:solidFill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253EB-1C9B-41DF-8C86-0A7CAF7D5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541" y="2464304"/>
            <a:ext cx="9144000" cy="36043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Dr. Kalyani Selvarajah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kalyanis@uwindsor.ca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/>
              <a:t>School of Computer Science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/>
              <a:t>University of Windsor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/>
              <a:t>Windsor, Ontario, Canada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May 20, 2020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pic>
        <p:nvPicPr>
          <p:cNvPr id="1028" name="Picture 4" descr="The UWindsor Logo | University of Windsor">
            <a:extLst>
              <a:ext uri="{FF2B5EF4-FFF2-40B4-BE49-F238E27FC236}">
                <a16:creationId xmlns:a16="http://schemas.microsoft.com/office/drawing/2014/main" id="{84772CBE-3768-4325-B749-4DC38836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63" y="4995714"/>
            <a:ext cx="1100556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55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DE7C-F1CE-4201-AA86-82051854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EE34-34A9-4CB4-86DC-60EBC187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000" dirty="0"/>
              <a:t>Relation name is distinct from all other relation names in relational schema.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Each cell of relation contains exactly one atomic (single) value.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Each attribute has a distinct name.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Values of an attribute are all from the same domain.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Each tuple is distinct; there are no duplicate tuples.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Order of attributes has no significance.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Order of tuples has no significance, theoretically.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F9CC-89A3-4284-A63F-4DFC2685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001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5F70-56CE-4762-9E4A-4C272D7D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Relational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BA41-3C6F-4937-A382-EAF0DCAB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altLang="en-US" b="1" dirty="0" err="1">
                <a:solidFill>
                  <a:srgbClr val="C00000"/>
                </a:solidFill>
              </a:rPr>
              <a:t>Superkey</a:t>
            </a:r>
            <a:endParaRPr lang="en-GB" altLang="en-US" b="1" dirty="0">
              <a:solidFill>
                <a:srgbClr val="C00000"/>
              </a:solidFill>
            </a:endParaRPr>
          </a:p>
          <a:p>
            <a:pPr lvl="1"/>
            <a:r>
              <a:rPr lang="en-GB" altLang="en-US" sz="2400" dirty="0"/>
              <a:t>An attribute, or set of attributes, that uniquely identifies a tuple within a relation.</a:t>
            </a:r>
          </a:p>
          <a:p>
            <a:r>
              <a:rPr lang="en-GB" altLang="en-US" b="1" dirty="0">
                <a:solidFill>
                  <a:srgbClr val="C00000"/>
                </a:solidFill>
              </a:rPr>
              <a:t>Candidate Key</a:t>
            </a:r>
          </a:p>
          <a:p>
            <a:pPr lvl="1"/>
            <a:r>
              <a:rPr lang="en-GB" altLang="en-US" sz="2400" dirty="0" err="1"/>
              <a:t>Superkey</a:t>
            </a:r>
            <a:r>
              <a:rPr lang="en-GB" altLang="en-US" sz="2400" dirty="0"/>
              <a:t> (K) such that no proper subset is a </a:t>
            </a:r>
            <a:r>
              <a:rPr lang="en-GB" altLang="en-US" sz="2400" dirty="0" err="1"/>
              <a:t>superkey</a:t>
            </a:r>
            <a:r>
              <a:rPr lang="en-GB" altLang="en-US" sz="2400" dirty="0"/>
              <a:t> within the relation. </a:t>
            </a:r>
          </a:p>
          <a:p>
            <a:pPr lvl="1"/>
            <a:r>
              <a:rPr lang="en-GB" altLang="en-US" sz="2400" dirty="0"/>
              <a:t>In each tuple of R, values of K uniquely identify that tuple (uniqueness).</a:t>
            </a:r>
          </a:p>
          <a:p>
            <a:pPr lvl="1"/>
            <a:r>
              <a:rPr lang="en-GB" altLang="en-US" sz="2400" dirty="0"/>
              <a:t>No proper subset of K has the uniqueness property (irreducibility).</a:t>
            </a:r>
          </a:p>
          <a:p>
            <a:r>
              <a:rPr lang="en-GB" altLang="en-US" b="1" dirty="0">
                <a:solidFill>
                  <a:srgbClr val="C00000"/>
                </a:solidFill>
              </a:rPr>
              <a:t>Primary Key</a:t>
            </a:r>
          </a:p>
          <a:p>
            <a:pPr lvl="1"/>
            <a:r>
              <a:rPr lang="en-GB" altLang="en-US" sz="2400" dirty="0"/>
              <a:t>Candidate key selected to identify tuples uniquely within  relation.</a:t>
            </a:r>
          </a:p>
          <a:p>
            <a:pPr lvl="1">
              <a:lnSpc>
                <a:spcPct val="40000"/>
              </a:lnSpc>
            </a:pPr>
            <a:endParaRPr lang="en-GB" altLang="en-US" sz="2400" dirty="0"/>
          </a:p>
          <a:p>
            <a:r>
              <a:rPr lang="en-GB" altLang="en-US" b="1" dirty="0">
                <a:solidFill>
                  <a:srgbClr val="C00000"/>
                </a:solidFill>
              </a:rPr>
              <a:t>Alternate Keys</a:t>
            </a:r>
          </a:p>
          <a:p>
            <a:pPr lvl="1"/>
            <a:r>
              <a:rPr lang="en-GB" altLang="en-US" sz="2400" dirty="0"/>
              <a:t>Candidate keys that are not selected to be primary key. </a:t>
            </a:r>
          </a:p>
          <a:p>
            <a:pPr lvl="1">
              <a:lnSpc>
                <a:spcPct val="40000"/>
              </a:lnSpc>
            </a:pPr>
            <a:endParaRPr lang="en-GB" altLang="en-US" sz="2400" dirty="0"/>
          </a:p>
          <a:p>
            <a:r>
              <a:rPr lang="en-GB" altLang="en-US" b="1" dirty="0">
                <a:solidFill>
                  <a:srgbClr val="C00000"/>
                </a:solidFill>
              </a:rPr>
              <a:t>Foreign Key</a:t>
            </a:r>
          </a:p>
          <a:p>
            <a:pPr lvl="1"/>
            <a:r>
              <a:rPr lang="en-GB" altLang="en-US" sz="2400" dirty="0"/>
              <a:t>Attribute, or set of attributes, within one relation that matches candidate key of some (possibly same) relation.</a:t>
            </a:r>
            <a:endParaRPr lang="en-GB" altLang="en-US" sz="3000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D3820-A34C-46F6-B7A1-A43ADABD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86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1FA9-2A6F-4B28-A7AB-C443B2EE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Representing Relational Database Schemas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75D8-0B50-4EF5-AFE8-5C379EA0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relational </a:t>
            </a:r>
            <a:r>
              <a:rPr lang="en-US" dirty="0"/>
              <a:t>schema for part of the </a:t>
            </a:r>
            <a:r>
              <a:rPr lang="en-US" b="1" i="1" dirty="0" err="1"/>
              <a:t>DreamHome</a:t>
            </a:r>
            <a:r>
              <a:rPr lang="en-US" i="1" dirty="0"/>
              <a:t> </a:t>
            </a:r>
            <a:r>
              <a:rPr lang="en-US" dirty="0"/>
              <a:t>case study is: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B9685-7A27-410F-9F39-33666049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585" y="1983721"/>
            <a:ext cx="9739204" cy="343736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8E65-0493-4CA7-B343-48BD195A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703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A7A6-D707-482D-A354-93977DF6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Instance of relational schema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D2D31-1E31-4AEB-97A6-E836A5FA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" y="1025166"/>
            <a:ext cx="3981053" cy="229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02403-1973-46F3-ACAC-802232F3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4" y="3247499"/>
            <a:ext cx="5390470" cy="2240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ACD1A-67B7-4451-9C64-FC59BD4BB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5" y="927717"/>
            <a:ext cx="8010525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ACDE4-865A-455D-815F-35CCB7B3D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4724495"/>
            <a:ext cx="6962775" cy="20002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BE9C3-5BAC-4BCF-8924-25068EFD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704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A7A6-D707-482D-A354-93977DF6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Instance of relational schema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B77E5-A62F-45EC-BDB9-FA71CFD9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" y="1216284"/>
            <a:ext cx="8277225" cy="196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4C9A75-1396-4F82-9D21-35569FE8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377" y="3679567"/>
            <a:ext cx="7953375" cy="234315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5B9B36-F093-46DB-99F5-0F9708FF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3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C36E-1D2D-4FD2-8792-EA994CAE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1B0F-C47F-4104-AFC1-92E0B708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Null</a:t>
            </a:r>
          </a:p>
          <a:p>
            <a:pPr lvl="1"/>
            <a:r>
              <a:rPr lang="en-GB" altLang="en-US" sz="2000" dirty="0"/>
              <a:t>Represents value for an attribute that is currently unknown or not applicable for tuple.</a:t>
            </a:r>
          </a:p>
          <a:p>
            <a:pPr lvl="1"/>
            <a:r>
              <a:rPr lang="en-GB" altLang="en-US" sz="2000" dirty="0"/>
              <a:t>Deals with incomplete or exceptional data.</a:t>
            </a:r>
          </a:p>
          <a:p>
            <a:pPr lvl="1"/>
            <a:r>
              <a:rPr lang="en-GB" altLang="en-US" sz="2000" dirty="0"/>
              <a:t>Represents the absence of a value and is not the same as zero or spaces, which are values</a:t>
            </a:r>
          </a:p>
          <a:p>
            <a:pPr marL="517525" lvl="1" indent="0">
              <a:buNone/>
            </a:pPr>
            <a:endParaRPr lang="en-GB" altLang="en-US" sz="2000" dirty="0"/>
          </a:p>
          <a:p>
            <a:r>
              <a:rPr lang="en-GB" altLang="en-US" dirty="0"/>
              <a:t>Entity Integrity</a:t>
            </a:r>
          </a:p>
          <a:p>
            <a:pPr lvl="1"/>
            <a:r>
              <a:rPr lang="en-GB" altLang="en-US" dirty="0"/>
              <a:t>In a base relation, no attribute of a primary key can be null.</a:t>
            </a:r>
          </a:p>
          <a:p>
            <a:endParaRPr lang="en-GB" altLang="en-US" dirty="0"/>
          </a:p>
          <a:p>
            <a:r>
              <a:rPr lang="en-GB" altLang="en-US" dirty="0"/>
              <a:t>Referential Integrity</a:t>
            </a:r>
          </a:p>
          <a:p>
            <a:pPr lvl="1"/>
            <a:r>
              <a:rPr lang="en-GB" altLang="en-US" dirty="0"/>
              <a:t>If foreign key exists in a relation, either foreign key value must match a candidate key value of some tuple in its home relation or foreign key value must be wholly null.</a:t>
            </a:r>
          </a:p>
          <a:p>
            <a:endParaRPr lang="en-CA" sz="2000" dirty="0"/>
          </a:p>
          <a:p>
            <a:r>
              <a:rPr lang="en-GB" altLang="en-US" dirty="0"/>
              <a:t>General Constraints</a:t>
            </a:r>
          </a:p>
          <a:p>
            <a:pPr lvl="1"/>
            <a:r>
              <a:rPr lang="en-GB" altLang="en-US" dirty="0"/>
              <a:t>Additional rules specified by users or database administrators that define or constrain some aspect of the enterprise.</a:t>
            </a:r>
          </a:p>
          <a:p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B2978-1F08-4941-B907-0D57B050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89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0460-0D5F-4D54-BEB3-090E8E50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" pitchFamily="18" charset="0"/>
                <a:cs typeface="Times" pitchFamily="18" charset="0"/>
              </a:rPr>
              <a:t>	Views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F3A3-836F-4F01-9EA2-BB4CF918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Base Relation</a:t>
            </a:r>
          </a:p>
          <a:p>
            <a:pPr lvl="1"/>
            <a:r>
              <a:rPr lang="en-GB" altLang="en-US" dirty="0"/>
              <a:t>Named relation corresponding to an entity in conceptual schema, whose tuples are physically stored in database.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View</a:t>
            </a:r>
          </a:p>
          <a:p>
            <a:pPr lvl="1"/>
            <a:r>
              <a:rPr lang="en-GB" altLang="en-US" dirty="0"/>
              <a:t>Dynamic result of one or more relational operations operating on base relations to produce another relation</a:t>
            </a:r>
          </a:p>
          <a:p>
            <a:pPr lvl="1"/>
            <a:endParaRPr lang="en-GB" dirty="0"/>
          </a:p>
          <a:p>
            <a:r>
              <a:rPr lang="en-GB" altLang="en-US" sz="2000" dirty="0"/>
              <a:t>A virtual relation that does not necessarily actually exist in the database but is produced upon request, at time of request.</a:t>
            </a:r>
          </a:p>
          <a:p>
            <a:endParaRPr lang="en-GB" altLang="en-US" sz="2000" dirty="0"/>
          </a:p>
          <a:p>
            <a:r>
              <a:rPr lang="en-GB" altLang="en-US" sz="2000" dirty="0"/>
              <a:t>Contents of a view are defined as a query on one or more base relations. </a:t>
            </a:r>
          </a:p>
          <a:p>
            <a:endParaRPr lang="en-GB" altLang="en-US" sz="2000" dirty="0"/>
          </a:p>
          <a:p>
            <a:r>
              <a:rPr lang="en-GB" altLang="en-US" sz="2000" dirty="0"/>
              <a:t>Views are dynamic, meaning that changes made to base relations that affect view attributes are immediately reflected in the view. 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D284F-CD76-4B31-9218-6C8E87E9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234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24E8-4A9B-4319-9708-1171E4E1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Purpose of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C381-6F66-4F2A-ACFB-3DDFD764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000" dirty="0"/>
              <a:t>Provides powerful and flexible security mechanism by hiding parts of database from certain users. </a:t>
            </a:r>
          </a:p>
          <a:p>
            <a:pPr>
              <a:spcBef>
                <a:spcPts val="300"/>
              </a:spcBef>
            </a:pPr>
            <a:endParaRPr lang="en-GB" altLang="en-US" sz="2000" dirty="0"/>
          </a:p>
          <a:p>
            <a:r>
              <a:rPr lang="en-GB" altLang="en-US" sz="2000" dirty="0"/>
              <a:t>Permits users to access data in a customized way, so that same data can be seen by different users in different ways, at same time.</a:t>
            </a:r>
          </a:p>
          <a:p>
            <a:pPr>
              <a:spcBef>
                <a:spcPts val="300"/>
              </a:spcBef>
            </a:pPr>
            <a:endParaRPr lang="en-GB" altLang="en-US" sz="2000" dirty="0"/>
          </a:p>
          <a:p>
            <a:r>
              <a:rPr lang="en-GB" altLang="en-US" sz="2000" dirty="0"/>
              <a:t>Can simplify complex operations on base relations. 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03CF1-4AB1-44BD-A77F-B1DBDABA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978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D6AA-7A5E-4DF5-B7F0-59EF3D66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" pitchFamily="18" charset="0"/>
                <a:cs typeface="Times" pitchFamily="18" charset="0"/>
              </a:rPr>
              <a:t>	Updating Views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8C02-0967-4DF1-B1AC-6E1A235D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000" dirty="0"/>
              <a:t>All updates to a base relation should be immediately reflected in all views that reference that base relation. </a:t>
            </a:r>
          </a:p>
          <a:p>
            <a:endParaRPr lang="en-GB" altLang="en-US" sz="2000" dirty="0"/>
          </a:p>
          <a:p>
            <a:r>
              <a:rPr lang="en-GB" altLang="en-US" sz="2000" dirty="0"/>
              <a:t>If view is updated, underlying base relation should reflect change.</a:t>
            </a:r>
          </a:p>
          <a:p>
            <a:endParaRPr lang="en-GB" altLang="en-US" sz="2000" dirty="0"/>
          </a:p>
          <a:p>
            <a:r>
              <a:rPr lang="en-GB" altLang="en-US" sz="2000" dirty="0"/>
              <a:t>There are restrictions on types of modifications that can be made through views:</a:t>
            </a:r>
          </a:p>
          <a:p>
            <a:pPr lvl="1"/>
            <a:r>
              <a:rPr lang="en-GB" altLang="en-US" dirty="0"/>
              <a:t>Updates are allowed if query involves a single base relation and contains a candidate key of base relation.</a:t>
            </a:r>
          </a:p>
          <a:p>
            <a:pPr lvl="1"/>
            <a:r>
              <a:rPr lang="en-GB" altLang="en-US" dirty="0"/>
              <a:t>Updates are not allowed involving multiple base relations.</a:t>
            </a:r>
          </a:p>
          <a:p>
            <a:pPr lvl="1"/>
            <a:r>
              <a:rPr lang="en-GB" altLang="en-US" dirty="0"/>
              <a:t>Updates are not allowed involving aggregation or grouping operations.</a:t>
            </a:r>
          </a:p>
          <a:p>
            <a:endParaRPr lang="en-GB" altLang="en-US" sz="1600" dirty="0"/>
          </a:p>
          <a:p>
            <a:r>
              <a:rPr lang="en-GB" altLang="en-US" sz="2000" dirty="0"/>
              <a:t>Classes of views are defined as:</a:t>
            </a:r>
          </a:p>
          <a:p>
            <a:pPr lvl="1"/>
            <a:r>
              <a:rPr lang="en-GB" altLang="en-US" dirty="0"/>
              <a:t>theoretically not updateable;</a:t>
            </a:r>
          </a:p>
          <a:p>
            <a:pPr lvl="1"/>
            <a:r>
              <a:rPr lang="en-GB" altLang="en-US" dirty="0"/>
              <a:t>theoretically updateable;</a:t>
            </a:r>
          </a:p>
          <a:p>
            <a:pPr lvl="1"/>
            <a:r>
              <a:rPr lang="en-GB" altLang="en-US" dirty="0"/>
              <a:t>partially updateable. 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0E387-E400-4345-AD60-01BE4E3F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296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5C645D-E83D-4575-B2FE-217A554E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Relational Algebra and Relational Calculus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BA5A9-6039-4AF0-BBF2-9B147B0E2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7A361-626C-47B8-973A-09C5B86F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</p:spTree>
    <p:extLst>
      <p:ext uri="{BB962C8B-B14F-4D97-AF65-F5344CB8AC3E}">
        <p14:creationId xmlns:p14="http://schemas.microsoft.com/office/powerpoint/2010/main" val="369184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D72F-6365-4EE5-A225-A4A16C13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FAF2-7843-4857-B038-5460177D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1"/>
            <a:ext cx="10515600" cy="3564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Reference: </a:t>
            </a:r>
          </a:p>
          <a:p>
            <a:pPr marL="0" indent="0">
              <a:buNone/>
            </a:pPr>
            <a:r>
              <a:rPr lang="en-US" dirty="0"/>
              <a:t>Database Systems: A Practical Approach to Design, Implementation, and Management, 6/E Thomas Connolly and Carolyn </a:t>
            </a:r>
            <a:r>
              <a:rPr lang="en-US" dirty="0" err="1"/>
              <a:t>Begg</a:t>
            </a: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69CF4-FBDD-4007-9600-D6B26593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177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06647-05C8-4119-9059-6A403E01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EE93CC-2C40-4D8A-B507-D1B4630A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000" dirty="0"/>
              <a:t>Relational algebra and relational calculus are formal languages associated with the relational model.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Informally, relational algebra is a (high-level) procedural language and relational calculus a non-procedural language.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However, formally both are equivalent to one another.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A language that produces a relation that can be derived using relational calculus is </a:t>
            </a:r>
            <a:r>
              <a:rPr lang="en-GB" altLang="en-US" sz="2000" u="sng" dirty="0"/>
              <a:t>relationally complete</a:t>
            </a:r>
            <a:r>
              <a:rPr lang="en-GB" altLang="en-US" sz="2000" dirty="0"/>
              <a:t>.</a:t>
            </a:r>
          </a:p>
          <a:p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09ECA4-EE9E-4AA4-AE3D-52B2EF96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0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E2048C7-B1A8-453A-A5A1-E6011C604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>
                <a:latin typeface="Times" pitchFamily="18" charset="0"/>
              </a:rPr>
              <a:t>	Relational Algebra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3DEBC40-F9D1-4954-991A-6BB2B76355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2880" y="1270355"/>
            <a:ext cx="10361427" cy="47180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Relational algebra operations work on one or more relations to define another relation without changing the original relations.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Both operands and results are relations, so output from one operation can become input to another operation. 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Allows expressions to be nested, just as in arithmetic. This property is called </a:t>
            </a:r>
            <a:r>
              <a:rPr lang="en-GB" altLang="en-US" sz="2000" u="sng" dirty="0"/>
              <a:t>closure</a:t>
            </a:r>
            <a:r>
              <a:rPr lang="en-GB" altLang="en-US" sz="2000" dirty="0"/>
              <a:t>.</a:t>
            </a:r>
          </a:p>
          <a:p>
            <a:r>
              <a:rPr lang="en-GB" altLang="en-US" sz="2000" dirty="0"/>
              <a:t>Five basic operations in relational algebra: Selection, Projection, Cartesian product, Union,  and Set Difference. </a:t>
            </a:r>
          </a:p>
          <a:p>
            <a:endParaRPr lang="en-GB" altLang="en-US" sz="2000" dirty="0"/>
          </a:p>
          <a:p>
            <a:r>
              <a:rPr lang="en-GB" altLang="en-US" sz="2000" dirty="0"/>
              <a:t>These perform most of the data retrieval operations needed.</a:t>
            </a:r>
          </a:p>
          <a:p>
            <a:endParaRPr lang="en-GB" altLang="en-US" sz="2000" dirty="0"/>
          </a:p>
          <a:p>
            <a:r>
              <a:rPr lang="en-GB" altLang="en-US" sz="2000" dirty="0"/>
              <a:t>Also have Join, Intersection, and Division operations, which can be expressed in terms of 5 basic operations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A4A691-F3BC-46E9-AD99-B8CDC55E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FD87-BE5A-49F9-91DD-07C15565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Relational Algebra Operations</a:t>
            </a:r>
          </a:p>
        </p:txBody>
      </p:sp>
      <p:pic>
        <p:nvPicPr>
          <p:cNvPr id="4" name="Picture 3" descr="C04NF01a">
            <a:extLst>
              <a:ext uri="{FF2B5EF4-FFF2-40B4-BE49-F238E27FC236}">
                <a16:creationId xmlns:a16="http://schemas.microsoft.com/office/drawing/2014/main" id="{E3E84307-B4B8-471D-9D93-4838EC01D3AC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81" y="941387"/>
            <a:ext cx="7488237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E7F20-FD6F-4501-A684-603B12C2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35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4652-7640-433A-9D20-95B3683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GB" b="1" dirty="0"/>
              <a:t>Selection (or Restriction)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A5F6-4A1E-425B-B89F-F23B41AF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</a:t>
            </a:r>
            <a:r>
              <a:rPr lang="en-GB" altLang="en-US" sz="2800" baseline="-14000" dirty="0">
                <a:solidFill>
                  <a:srgbClr val="000000"/>
                </a:solidFill>
              </a:rPr>
              <a:t>predicate</a:t>
            </a:r>
            <a:r>
              <a:rPr lang="en-GB" altLang="en-US" sz="2800" dirty="0">
                <a:solidFill>
                  <a:srgbClr val="000000"/>
                </a:solidFill>
              </a:rPr>
              <a:t> (R)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400" dirty="0">
                <a:solidFill>
                  <a:srgbClr val="000000"/>
                </a:solidFill>
              </a:rPr>
              <a:t>Works on a single relation R and defines a relation that contains only those tuples (rows) of R that satisfy the specified condition (</a:t>
            </a:r>
            <a:r>
              <a:rPr lang="en-GB" altLang="en-US" sz="2400" i="1" dirty="0">
                <a:solidFill>
                  <a:srgbClr val="000000"/>
                </a:solidFill>
              </a:rPr>
              <a:t>predicate</a:t>
            </a:r>
            <a:r>
              <a:rPr lang="en-GB" altLang="en-US" sz="2400" dirty="0">
                <a:solidFill>
                  <a:srgbClr val="000000"/>
                </a:solidFill>
              </a:rPr>
              <a:t>).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GB" alt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GB" altLang="en-US" b="1" dirty="0"/>
              <a:t>	</a:t>
            </a:r>
            <a:r>
              <a:rPr lang="en-GB" altLang="en-US" dirty="0"/>
              <a:t>List all staff with a salary greater than £10,000.</a:t>
            </a:r>
          </a:p>
          <a:p>
            <a:pPr lvl="1">
              <a:lnSpc>
                <a:spcPct val="30000"/>
              </a:lnSpc>
            </a:pPr>
            <a:endParaRPr lang="en-GB" altLang="en-US" dirty="0"/>
          </a:p>
          <a:p>
            <a:pPr lvl="1">
              <a:buNone/>
            </a:pPr>
            <a:r>
              <a:rPr lang="en-GB" altLang="en-US" dirty="0">
                <a:sym typeface="WP MultinationalA Roman" pitchFamily="18" charset="2"/>
              </a:rPr>
              <a:t>	</a:t>
            </a:r>
            <a:r>
              <a:rPr lang="en-GB" altLang="en-US" dirty="0">
                <a:sym typeface="Symbol" panose="05050102010706020507" pitchFamily="18" charset="2"/>
              </a:rPr>
              <a:t></a:t>
            </a:r>
            <a:r>
              <a:rPr lang="en-GB" altLang="en-US" baseline="-25000" dirty="0"/>
              <a:t>salary &gt; 10000</a:t>
            </a:r>
            <a:r>
              <a:rPr lang="en-GB" altLang="en-US" dirty="0"/>
              <a:t> (Staff)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GB" altLang="en-US" dirty="0">
              <a:solidFill>
                <a:srgbClr val="000000"/>
              </a:solidFill>
            </a:endParaRPr>
          </a:p>
          <a:p>
            <a:endParaRPr lang="en-CA" dirty="0"/>
          </a:p>
        </p:txBody>
      </p:sp>
      <p:pic>
        <p:nvPicPr>
          <p:cNvPr id="4" name="Picture 5" descr="DS3-Figure 04-02">
            <a:extLst>
              <a:ext uri="{FF2B5EF4-FFF2-40B4-BE49-F238E27FC236}">
                <a16:creationId xmlns:a16="http://schemas.microsoft.com/office/drawing/2014/main" id="{8CCA30A8-ACE3-4F42-99D3-7F9458FF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25" y="4224670"/>
            <a:ext cx="762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4228-5281-47AE-8CA1-D9A63C00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2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9B6FAB9-FE2E-4A29-B4F2-6EE95A119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Projection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298F6FE-856C-4332-BF18-8942C6524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4116" y="1256376"/>
            <a:ext cx="10330823" cy="464469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sym typeface="Symbol" panose="05050102010706020507" pitchFamily="18" charset="2"/>
              </a:rPr>
              <a:t></a:t>
            </a:r>
            <a:r>
              <a:rPr lang="en-GB" altLang="en-US" baseline="-14000" dirty="0"/>
              <a:t>col1, . . . , </a:t>
            </a:r>
            <a:r>
              <a:rPr lang="en-GB" altLang="en-US" baseline="-14000" dirty="0" err="1"/>
              <a:t>coln</a:t>
            </a:r>
            <a:r>
              <a:rPr lang="en-GB" altLang="en-US" dirty="0"/>
              <a:t>(R)</a:t>
            </a:r>
          </a:p>
          <a:p>
            <a:pPr lvl="1" eaLnBrk="1" hangingPunct="1"/>
            <a:r>
              <a:rPr lang="en-GB" altLang="en-US" dirty="0"/>
              <a:t>Works on a single relation R and defines a relation that contains a vertical subset of R, extracting the values of specified attributes and eliminating duplicates.</a:t>
            </a:r>
          </a:p>
          <a:p>
            <a:pPr lvl="1" eaLnBrk="1" hangingPunct="1"/>
            <a:endParaRPr lang="en-GB" altLang="en-US" dirty="0"/>
          </a:p>
          <a:p>
            <a:r>
              <a:rPr lang="en-GB" altLang="en-US" dirty="0"/>
              <a:t>Example:</a:t>
            </a:r>
          </a:p>
          <a:p>
            <a:pPr marL="893763" lvl="0" indent="0">
              <a:buNone/>
            </a:pPr>
            <a:r>
              <a:rPr lang="en-GB" altLang="en-US" sz="2000" dirty="0">
                <a:solidFill>
                  <a:prstClr val="black"/>
                </a:solidFill>
              </a:rPr>
              <a:t>	Produce a list of salaries for all staff, showing only  </a:t>
            </a:r>
            <a:r>
              <a:rPr lang="en-GB" altLang="en-US" sz="2000" dirty="0" err="1">
                <a:solidFill>
                  <a:prstClr val="black"/>
                </a:solidFill>
              </a:rPr>
              <a:t>staffNo</a:t>
            </a:r>
            <a:r>
              <a:rPr lang="en-GB" altLang="en-US" sz="2000" dirty="0">
                <a:solidFill>
                  <a:prstClr val="black"/>
                </a:solidFill>
              </a:rPr>
              <a:t>, </a:t>
            </a:r>
            <a:r>
              <a:rPr lang="en-GB" altLang="en-US" sz="2000" dirty="0" err="1">
                <a:solidFill>
                  <a:prstClr val="black"/>
                </a:solidFill>
              </a:rPr>
              <a:t>fName</a:t>
            </a:r>
            <a:r>
              <a:rPr lang="en-GB" altLang="en-US" sz="2000" dirty="0">
                <a:solidFill>
                  <a:prstClr val="black"/>
                </a:solidFill>
              </a:rPr>
              <a:t>, </a:t>
            </a:r>
            <a:r>
              <a:rPr lang="en-GB" altLang="en-US" sz="2000" dirty="0" err="1">
                <a:solidFill>
                  <a:prstClr val="black"/>
                </a:solidFill>
              </a:rPr>
              <a:t>lName</a:t>
            </a:r>
            <a:r>
              <a:rPr lang="en-GB" altLang="en-US" sz="2000" dirty="0">
                <a:solidFill>
                  <a:prstClr val="black"/>
                </a:solidFill>
              </a:rPr>
              <a:t>, and salary details.</a:t>
            </a:r>
            <a:endParaRPr lang="en-GB" altLang="en-US" sz="2000" i="1" dirty="0">
              <a:solidFill>
                <a:prstClr val="black"/>
              </a:solidFill>
            </a:endParaRPr>
          </a:p>
          <a:p>
            <a:pPr lvl="1">
              <a:lnSpc>
                <a:spcPct val="30000"/>
              </a:lnSpc>
            </a:pPr>
            <a:endParaRPr lang="en-GB" altLang="en-US" i="1" dirty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en-GB" altLang="en-US" dirty="0">
                <a:solidFill>
                  <a:prstClr val="black"/>
                </a:solidFill>
                <a:sym typeface="WP MultinationalA Roman" pitchFamily="18" charset="2"/>
              </a:rPr>
              <a:t>	</a:t>
            </a:r>
            <a:r>
              <a:rPr lang="en-GB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</a:t>
            </a:r>
            <a:r>
              <a:rPr lang="en-GB" altLang="en-US" sz="2400" baseline="-14000" dirty="0" err="1">
                <a:solidFill>
                  <a:prstClr val="black"/>
                </a:solidFill>
              </a:rPr>
              <a:t>staffNo</a:t>
            </a:r>
            <a:r>
              <a:rPr lang="en-GB" altLang="en-US" sz="2400" baseline="-14000" dirty="0">
                <a:solidFill>
                  <a:prstClr val="black"/>
                </a:solidFill>
              </a:rPr>
              <a:t>, </a:t>
            </a:r>
            <a:r>
              <a:rPr lang="en-GB" altLang="en-US" sz="2400" baseline="-14000" dirty="0" err="1">
                <a:solidFill>
                  <a:prstClr val="black"/>
                </a:solidFill>
              </a:rPr>
              <a:t>fName</a:t>
            </a:r>
            <a:r>
              <a:rPr lang="en-GB" altLang="en-US" sz="2400" baseline="-14000" dirty="0">
                <a:solidFill>
                  <a:prstClr val="black"/>
                </a:solidFill>
              </a:rPr>
              <a:t>, </a:t>
            </a:r>
            <a:r>
              <a:rPr lang="en-GB" altLang="en-US" sz="2400" baseline="-14000" dirty="0" err="1">
                <a:solidFill>
                  <a:prstClr val="black"/>
                </a:solidFill>
              </a:rPr>
              <a:t>lName</a:t>
            </a:r>
            <a:r>
              <a:rPr lang="en-GB" altLang="en-US" sz="2400" baseline="-14000" dirty="0">
                <a:solidFill>
                  <a:prstClr val="black"/>
                </a:solidFill>
              </a:rPr>
              <a:t>, salary</a:t>
            </a:r>
            <a:r>
              <a:rPr lang="en-GB" altLang="en-US" sz="2400" dirty="0">
                <a:solidFill>
                  <a:prstClr val="black"/>
                </a:solidFill>
              </a:rPr>
              <a:t>(Staff)</a:t>
            </a:r>
          </a:p>
          <a:p>
            <a:pPr lvl="1"/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pic>
        <p:nvPicPr>
          <p:cNvPr id="6" name="Picture 5" descr="DS3-Figure 04-03">
            <a:extLst>
              <a:ext uri="{FF2B5EF4-FFF2-40B4-BE49-F238E27FC236}">
                <a16:creationId xmlns:a16="http://schemas.microsoft.com/office/drawing/2014/main" id="{168F9675-E5CD-45BD-ADA8-5D6CEF8F4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895" y="3578722"/>
            <a:ext cx="3889375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4DB5F2-84EC-469C-BEF4-039F79E0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4E61477C-1C57-43BE-A485-39CD1F9B7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/>
              <a:t>	Union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FF8C974F-3AEE-49BA-B435-FE16D584A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0605" y="1268413"/>
            <a:ext cx="10792046" cy="5111122"/>
          </a:xfrm>
        </p:spPr>
        <p:txBody>
          <a:bodyPr/>
          <a:lstStyle/>
          <a:p>
            <a:pPr eaLnBrk="1" hangingPunct="1"/>
            <a:r>
              <a:rPr lang="en-GB" altLang="en-US" dirty="0"/>
              <a:t>R </a:t>
            </a:r>
            <a:r>
              <a:rPr lang="en-GB" altLang="en-US" dirty="0">
                <a:sym typeface="Symbol" panose="05050102010706020507" pitchFamily="18" charset="2"/>
              </a:rPr>
              <a:t></a:t>
            </a:r>
            <a:r>
              <a:rPr lang="en-GB" altLang="en-US" dirty="0"/>
              <a:t> S</a:t>
            </a:r>
          </a:p>
          <a:p>
            <a:pPr lvl="1" eaLnBrk="1" hangingPunct="1"/>
            <a:r>
              <a:rPr lang="en-GB" altLang="en-US" dirty="0"/>
              <a:t>Union of two relations R and S defines a relation that contains all the tuples of R, or S, or both R and S, duplicate tuples being eliminated. </a:t>
            </a:r>
          </a:p>
          <a:p>
            <a:pPr lvl="1" eaLnBrk="1" hangingPunct="1"/>
            <a:r>
              <a:rPr lang="en-GB" altLang="en-US" dirty="0"/>
              <a:t>R and S must be union-compatible.</a:t>
            </a:r>
          </a:p>
          <a:p>
            <a:pPr lvl="1" eaLnBrk="1" hangingPunct="1">
              <a:buFontTx/>
              <a:buNone/>
            </a:pPr>
            <a:endParaRPr lang="en-GB" altLang="en-US" dirty="0"/>
          </a:p>
          <a:p>
            <a:pPr eaLnBrk="1" hangingPunct="1"/>
            <a:r>
              <a:rPr lang="en-GB" altLang="en-US" dirty="0"/>
              <a:t>If R and S have </a:t>
            </a:r>
            <a:r>
              <a:rPr lang="en-GB" altLang="en-US" i="1" dirty="0"/>
              <a:t>I</a:t>
            </a:r>
            <a:r>
              <a:rPr lang="en-GB" altLang="en-US" dirty="0"/>
              <a:t> and </a:t>
            </a:r>
            <a:r>
              <a:rPr lang="en-GB" altLang="en-US" i="1" dirty="0"/>
              <a:t>J</a:t>
            </a:r>
            <a:r>
              <a:rPr lang="en-GB" altLang="en-US" dirty="0"/>
              <a:t> tuples, respectively, union is obtained by concatenating them into one relation with a maximum of (</a:t>
            </a:r>
            <a:r>
              <a:rPr lang="en-GB" altLang="en-US" i="1" dirty="0"/>
              <a:t>I</a:t>
            </a:r>
            <a:r>
              <a:rPr lang="en-GB" altLang="en-US" dirty="0"/>
              <a:t> + </a:t>
            </a:r>
            <a:r>
              <a:rPr lang="en-GB" altLang="en-US" i="1" dirty="0"/>
              <a:t>J</a:t>
            </a:r>
            <a:r>
              <a:rPr lang="en-GB" altLang="en-US" dirty="0"/>
              <a:t>) tuples.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Example:</a:t>
            </a:r>
          </a:p>
          <a:p>
            <a:pPr marL="0" indent="0">
              <a:buNone/>
            </a:pPr>
            <a:r>
              <a:rPr lang="en-GB" altLang="en-US" b="1" dirty="0"/>
              <a:t>	</a:t>
            </a:r>
            <a:r>
              <a:rPr lang="en-GB" altLang="en-US" sz="2000" dirty="0"/>
              <a:t>List all cities where there is either a branch office or a property for rent.</a:t>
            </a:r>
          </a:p>
          <a:p>
            <a:pPr lvl="1">
              <a:lnSpc>
                <a:spcPct val="40000"/>
              </a:lnSpc>
            </a:pPr>
            <a:endParaRPr lang="en-GB" altLang="en-US" sz="1600" dirty="0"/>
          </a:p>
          <a:p>
            <a:pPr lvl="1">
              <a:buNone/>
            </a:pPr>
            <a:r>
              <a:rPr lang="en-GB" altLang="en-US" sz="2000" dirty="0"/>
              <a:t>	</a:t>
            </a:r>
            <a:r>
              <a:rPr lang="en-GB" altLang="en-US" sz="2000" dirty="0">
                <a:sym typeface="Symbol" panose="05050102010706020507" pitchFamily="18" charset="2"/>
              </a:rPr>
              <a:t></a:t>
            </a:r>
            <a:r>
              <a:rPr lang="en-GB" altLang="en-US" sz="2000" baseline="-14000" dirty="0"/>
              <a:t>city</a:t>
            </a:r>
            <a:r>
              <a:rPr lang="en-GB" altLang="en-US" sz="2000" dirty="0"/>
              <a:t>(Branch) </a:t>
            </a:r>
            <a:r>
              <a:rPr lang="en-GB" altLang="en-US" sz="2000" dirty="0">
                <a:sym typeface="Symbol" panose="05050102010706020507" pitchFamily="18" charset="2"/>
              </a:rPr>
              <a:t></a:t>
            </a:r>
            <a:r>
              <a:rPr lang="en-GB" altLang="en-US" sz="2000" dirty="0"/>
              <a:t> </a:t>
            </a:r>
            <a:r>
              <a:rPr lang="en-GB" altLang="en-US" sz="2000" dirty="0">
                <a:sym typeface="Symbol" panose="05050102010706020507" pitchFamily="18" charset="2"/>
              </a:rPr>
              <a:t></a:t>
            </a:r>
            <a:r>
              <a:rPr lang="en-GB" altLang="en-US" sz="2000" baseline="-14000" dirty="0"/>
              <a:t>city</a:t>
            </a:r>
            <a:r>
              <a:rPr lang="en-GB" altLang="en-US" sz="2000" dirty="0"/>
              <a:t>(</a:t>
            </a:r>
            <a:r>
              <a:rPr lang="en-GB" altLang="en-US" sz="2000" dirty="0" err="1"/>
              <a:t>PropertyForRent</a:t>
            </a:r>
            <a:r>
              <a:rPr lang="en-GB" altLang="en-US" sz="2000" dirty="0"/>
              <a:t>)</a:t>
            </a:r>
          </a:p>
          <a:p>
            <a:pPr lvl="1"/>
            <a:endParaRPr lang="en-GB" altLang="en-US" dirty="0"/>
          </a:p>
        </p:txBody>
      </p:sp>
      <p:pic>
        <p:nvPicPr>
          <p:cNvPr id="6" name="Picture 5" descr="DS3-Figure 04-04">
            <a:extLst>
              <a:ext uri="{FF2B5EF4-FFF2-40B4-BE49-F238E27FC236}">
                <a16:creationId xmlns:a16="http://schemas.microsoft.com/office/drawing/2014/main" id="{A9596139-98E5-478A-9734-6F14D574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365" y="4739951"/>
            <a:ext cx="1233131" cy="191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BD5F9E-4D2C-4B5B-A328-2F4BFE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F586CA86-665E-41EA-8198-70C4FC80E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Set Difference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B9036823-FE6C-403C-BE39-7C800FC16F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5031" y="1279046"/>
            <a:ext cx="10600661" cy="488783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/>
              <a:t>R – S</a:t>
            </a:r>
          </a:p>
          <a:p>
            <a:pPr lvl="1" eaLnBrk="1" hangingPunct="1"/>
            <a:r>
              <a:rPr lang="en-GB" altLang="en-US" dirty="0"/>
              <a:t>Defines a relation consisting of the tuples that are in relation R, but not in S. </a:t>
            </a:r>
          </a:p>
          <a:p>
            <a:pPr lvl="1" eaLnBrk="1" hangingPunct="1"/>
            <a:r>
              <a:rPr lang="en-GB" altLang="en-US" dirty="0"/>
              <a:t>R and S must be union-compatible.</a:t>
            </a:r>
          </a:p>
          <a:p>
            <a:pPr lvl="1" eaLnBrk="1" hangingPunct="1"/>
            <a:endParaRPr lang="en-GB" altLang="en-US" dirty="0"/>
          </a:p>
          <a:p>
            <a:r>
              <a:rPr lang="en-GB" altLang="en-US" dirty="0"/>
              <a:t>Example: </a:t>
            </a:r>
          </a:p>
          <a:p>
            <a:pPr marL="0" indent="0">
              <a:buNone/>
            </a:pPr>
            <a:r>
              <a:rPr lang="en-GB" altLang="en-US" dirty="0"/>
              <a:t>	</a:t>
            </a:r>
            <a:r>
              <a:rPr lang="en-GB" altLang="en-US" sz="2000" dirty="0"/>
              <a:t>List all cities where there is a branch office but no properties for rent.</a:t>
            </a:r>
          </a:p>
          <a:p>
            <a:pPr lvl="1">
              <a:lnSpc>
                <a:spcPct val="50000"/>
              </a:lnSpc>
            </a:pPr>
            <a:endParaRPr lang="en-GB" altLang="en-US" sz="1600" i="1" dirty="0"/>
          </a:p>
          <a:p>
            <a:pPr lvl="1">
              <a:buNone/>
            </a:pPr>
            <a:r>
              <a:rPr lang="en-GB" altLang="en-US" dirty="0"/>
              <a:t>	</a:t>
            </a:r>
            <a:r>
              <a:rPr lang="en-GB" altLang="en-US" dirty="0">
                <a:sym typeface="Symbol" panose="05050102010706020507" pitchFamily="18" charset="2"/>
              </a:rPr>
              <a:t></a:t>
            </a:r>
            <a:r>
              <a:rPr lang="en-GB" altLang="en-US" baseline="-14000" dirty="0"/>
              <a:t>city</a:t>
            </a:r>
            <a:r>
              <a:rPr lang="en-GB" altLang="en-US" dirty="0"/>
              <a:t>(Branch) – </a:t>
            </a:r>
            <a:r>
              <a:rPr lang="en-GB" altLang="en-US" dirty="0">
                <a:sym typeface="Symbol" panose="05050102010706020507" pitchFamily="18" charset="2"/>
              </a:rPr>
              <a:t></a:t>
            </a:r>
            <a:r>
              <a:rPr lang="en-GB" altLang="en-US" baseline="-14000" dirty="0"/>
              <a:t>city</a:t>
            </a:r>
            <a:r>
              <a:rPr lang="en-GB" altLang="en-US" dirty="0"/>
              <a:t>(</a:t>
            </a:r>
            <a:r>
              <a:rPr lang="en-GB" altLang="en-US" dirty="0" err="1"/>
              <a:t>PropertyForRent</a:t>
            </a:r>
            <a:r>
              <a:rPr lang="en-GB" altLang="en-US" dirty="0"/>
              <a:t>)</a:t>
            </a:r>
          </a:p>
          <a:p>
            <a:pPr marL="0" indent="0">
              <a:buNone/>
            </a:pPr>
            <a:endParaRPr lang="en-GB" altLang="en-US" dirty="0"/>
          </a:p>
        </p:txBody>
      </p:sp>
      <p:pic>
        <p:nvPicPr>
          <p:cNvPr id="6" name="Picture 5" descr="DS3-Figure 04-05">
            <a:extLst>
              <a:ext uri="{FF2B5EF4-FFF2-40B4-BE49-F238E27FC236}">
                <a16:creationId xmlns:a16="http://schemas.microsoft.com/office/drawing/2014/main" id="{BE9C09EF-2B76-4B87-8D4C-90A5B2B9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02101"/>
            <a:ext cx="17526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461902-955B-42D2-92AC-B409B09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050">
            <a:extLst>
              <a:ext uri="{FF2B5EF4-FFF2-40B4-BE49-F238E27FC236}">
                <a16:creationId xmlns:a16="http://schemas.microsoft.com/office/drawing/2014/main" id="{3752A323-7883-4762-ADA5-8C08D3D75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Intersection</a:t>
            </a:r>
          </a:p>
        </p:txBody>
      </p:sp>
      <p:sp>
        <p:nvSpPr>
          <p:cNvPr id="191491" name="Rectangle 2051">
            <a:extLst>
              <a:ext uri="{FF2B5EF4-FFF2-40B4-BE49-F238E27FC236}">
                <a16:creationId xmlns:a16="http://schemas.microsoft.com/office/drawing/2014/main" id="{C1D64758-F04E-4FD9-A781-44938A691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6297" y="1341437"/>
            <a:ext cx="10536865" cy="496366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/>
              <a:t>R </a:t>
            </a:r>
            <a:r>
              <a:rPr lang="en-GB" altLang="en-US" noProof="1">
                <a:sym typeface="Symbol" panose="05050102010706020507" pitchFamily="18" charset="2"/>
              </a:rPr>
              <a:t></a:t>
            </a:r>
            <a:r>
              <a:rPr lang="en-GB" altLang="en-US" dirty="0"/>
              <a:t> S</a:t>
            </a:r>
          </a:p>
          <a:p>
            <a:pPr lvl="1" eaLnBrk="1" hangingPunct="1"/>
            <a:r>
              <a:rPr lang="en-GB" altLang="en-US" dirty="0"/>
              <a:t>Defines a relation consisting of the set of all tuples that are in both R and S. </a:t>
            </a:r>
          </a:p>
          <a:p>
            <a:pPr lvl="1" eaLnBrk="1" hangingPunct="1"/>
            <a:r>
              <a:rPr lang="en-GB" altLang="en-US" dirty="0"/>
              <a:t>R and S must be union-compatible.</a:t>
            </a:r>
          </a:p>
          <a:p>
            <a:pPr lvl="1" eaLnBrk="1" hangingPunct="1"/>
            <a:endParaRPr lang="en-GB" altLang="en-US" dirty="0"/>
          </a:p>
          <a:p>
            <a:pPr algn="just" eaLnBrk="1" hangingPunct="1"/>
            <a:r>
              <a:rPr lang="en-GB" altLang="en-US" dirty="0"/>
              <a:t>Expressed using basic operations:</a:t>
            </a:r>
          </a:p>
          <a:p>
            <a:pPr lvl="1" algn="just"/>
            <a:r>
              <a:rPr lang="en-GB" altLang="en-US" noProof="1"/>
              <a:t>R </a:t>
            </a:r>
            <a:r>
              <a:rPr lang="en-GB" altLang="en-US" noProof="1">
                <a:sym typeface="Symbol" panose="05050102010706020507" pitchFamily="18" charset="2"/>
              </a:rPr>
              <a:t></a:t>
            </a:r>
            <a:r>
              <a:rPr lang="en-GB" altLang="en-US" noProof="1"/>
              <a:t> S = R – (R – S)</a:t>
            </a:r>
          </a:p>
          <a:p>
            <a:pPr lvl="1" algn="just"/>
            <a:endParaRPr lang="en-GB" altLang="en-US" noProof="1"/>
          </a:p>
          <a:p>
            <a:pPr algn="just"/>
            <a:r>
              <a:rPr lang="en-GB" altLang="en-US" noProof="1"/>
              <a:t>Example: </a:t>
            </a:r>
          </a:p>
          <a:p>
            <a:pPr lvl="1"/>
            <a:r>
              <a:rPr lang="en-GB" altLang="en-US" dirty="0"/>
              <a:t>List all cities where there is both a branch office and at least one property for rent.</a:t>
            </a:r>
          </a:p>
          <a:p>
            <a:pPr lvl="1">
              <a:lnSpc>
                <a:spcPct val="40000"/>
              </a:lnSpc>
            </a:pPr>
            <a:endParaRPr lang="en-GB" altLang="en-US" i="1" dirty="0"/>
          </a:p>
          <a:p>
            <a:pPr lvl="1">
              <a:buNone/>
            </a:pPr>
            <a:r>
              <a:rPr lang="en-GB" altLang="en-US" sz="2000" dirty="0"/>
              <a:t>	</a:t>
            </a:r>
            <a:r>
              <a:rPr lang="en-GB" altLang="en-US" sz="2000" dirty="0">
                <a:sym typeface="Symbol" panose="05050102010706020507" pitchFamily="18" charset="2"/>
              </a:rPr>
              <a:t></a:t>
            </a:r>
            <a:r>
              <a:rPr lang="en-GB" altLang="en-US" sz="2000" baseline="-14000" dirty="0"/>
              <a:t>city</a:t>
            </a:r>
            <a:r>
              <a:rPr lang="en-GB" altLang="en-US" sz="2000" dirty="0"/>
              <a:t>(Branch) </a:t>
            </a:r>
            <a:r>
              <a:rPr lang="en-GB" altLang="en-US" sz="2000" noProof="1">
                <a:sym typeface="Symbol" panose="05050102010706020507" pitchFamily="18" charset="2"/>
              </a:rPr>
              <a:t></a:t>
            </a:r>
            <a:r>
              <a:rPr lang="en-GB" altLang="en-US" sz="2000" dirty="0"/>
              <a:t> </a:t>
            </a:r>
            <a:r>
              <a:rPr lang="en-GB" altLang="en-US" sz="2000" dirty="0">
                <a:sym typeface="Symbol" panose="05050102010706020507" pitchFamily="18" charset="2"/>
              </a:rPr>
              <a:t></a:t>
            </a:r>
            <a:r>
              <a:rPr lang="en-GB" altLang="en-US" sz="2000" baseline="-14000" dirty="0"/>
              <a:t>city</a:t>
            </a:r>
            <a:r>
              <a:rPr lang="en-GB" altLang="en-US" sz="2000" dirty="0"/>
              <a:t>(</a:t>
            </a:r>
            <a:r>
              <a:rPr lang="en-GB" altLang="en-US" sz="2000" dirty="0" err="1"/>
              <a:t>PropertyForRent</a:t>
            </a:r>
            <a:r>
              <a:rPr lang="en-GB" altLang="en-US" sz="2000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noProof="1"/>
          </a:p>
        </p:txBody>
      </p:sp>
      <p:pic>
        <p:nvPicPr>
          <p:cNvPr id="6" name="Picture 1029" descr="DS3-Figure 04-06">
            <a:extLst>
              <a:ext uri="{FF2B5EF4-FFF2-40B4-BE49-F238E27FC236}">
                <a16:creationId xmlns:a16="http://schemas.microsoft.com/office/drawing/2014/main" id="{0A1A9B06-B266-4940-96F5-21CDED09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82" y="4423208"/>
            <a:ext cx="1698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190EB8-3D08-4400-B4E0-05E320C7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DB5FB5E-A1FD-4074-8B8C-20E816E2C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Cartesian product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354EF84-6350-487D-8871-B2976B262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7563" y="1180214"/>
            <a:ext cx="10621925" cy="4848446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/>
              <a:t>R X S	</a:t>
            </a:r>
          </a:p>
          <a:p>
            <a:pPr lvl="1" eaLnBrk="1" hangingPunct="1"/>
            <a:r>
              <a:rPr lang="en-GB" altLang="en-US" dirty="0"/>
              <a:t>Defines a relation that is the concatenation of every tuple of relation R with every tuple of relation S.</a:t>
            </a:r>
          </a:p>
          <a:p>
            <a:pPr lvl="1" eaLnBrk="1" hangingPunct="1"/>
            <a:endParaRPr lang="en-GB" altLang="en-US" dirty="0"/>
          </a:p>
          <a:p>
            <a:r>
              <a:rPr lang="en-GB" altLang="en-US" dirty="0"/>
              <a:t>Example:</a:t>
            </a:r>
          </a:p>
          <a:p>
            <a:pPr lvl="1"/>
            <a:r>
              <a:rPr lang="en-GB" altLang="en-US" dirty="0"/>
              <a:t>List the names and comments of all clients who have viewed a property for rent.</a:t>
            </a:r>
          </a:p>
          <a:p>
            <a:pPr lvl="1">
              <a:buNone/>
            </a:pPr>
            <a:r>
              <a:rPr lang="en-GB" altLang="en-US" sz="2400" dirty="0"/>
              <a:t>(</a:t>
            </a:r>
            <a:r>
              <a:rPr lang="en-GB" altLang="en-US" sz="2400" dirty="0">
                <a:sym typeface="Symbol" panose="05050102010706020507" pitchFamily="18" charset="2"/>
              </a:rPr>
              <a:t></a:t>
            </a:r>
            <a:r>
              <a:rPr lang="en-GB" altLang="en-US" sz="2400" baseline="-14000" dirty="0" err="1"/>
              <a:t>clientNo</a:t>
            </a:r>
            <a:r>
              <a:rPr lang="en-GB" altLang="en-US" sz="2400" baseline="-14000" dirty="0"/>
              <a:t>, </a:t>
            </a:r>
            <a:r>
              <a:rPr lang="en-GB" altLang="en-US" sz="2400" baseline="-14000" dirty="0" err="1"/>
              <a:t>fName</a:t>
            </a:r>
            <a:r>
              <a:rPr lang="en-GB" altLang="en-US" sz="2400" baseline="-14000" dirty="0"/>
              <a:t>, </a:t>
            </a:r>
            <a:r>
              <a:rPr lang="en-GB" altLang="en-US" sz="2400" baseline="-14000" dirty="0" err="1"/>
              <a:t>lName</a:t>
            </a:r>
            <a:r>
              <a:rPr lang="en-GB" altLang="en-US" sz="2400" dirty="0"/>
              <a:t>(Client)) X (</a:t>
            </a:r>
            <a:r>
              <a:rPr lang="en-GB" altLang="en-US" sz="2400" dirty="0">
                <a:sym typeface="Symbol" panose="05050102010706020507" pitchFamily="18" charset="2"/>
              </a:rPr>
              <a:t></a:t>
            </a:r>
            <a:r>
              <a:rPr lang="en-GB" altLang="en-US" sz="2400" baseline="-14000" dirty="0" err="1"/>
              <a:t>clientNo</a:t>
            </a:r>
            <a:r>
              <a:rPr lang="en-GB" altLang="en-US" sz="2400" baseline="-14000" dirty="0"/>
              <a:t>, </a:t>
            </a:r>
            <a:r>
              <a:rPr lang="en-GB" altLang="en-US" sz="2400" baseline="-14000" dirty="0" err="1"/>
              <a:t>propertyNo</a:t>
            </a:r>
            <a:r>
              <a:rPr lang="en-GB" altLang="en-US" sz="2400" baseline="-14000" dirty="0"/>
              <a:t>, comment </a:t>
            </a:r>
            <a:r>
              <a:rPr lang="en-GB" altLang="en-US" sz="2400" dirty="0"/>
              <a:t>(Viewing))</a:t>
            </a:r>
          </a:p>
          <a:p>
            <a:endParaRPr lang="en-GB" altLang="en-US" dirty="0"/>
          </a:p>
        </p:txBody>
      </p:sp>
      <p:pic>
        <p:nvPicPr>
          <p:cNvPr id="6" name="Picture 1029" descr="DS3-Figure 04-07">
            <a:extLst>
              <a:ext uri="{FF2B5EF4-FFF2-40B4-BE49-F238E27FC236}">
                <a16:creationId xmlns:a16="http://schemas.microsoft.com/office/drawing/2014/main" id="{0691C5CA-BC8A-43A8-857F-A659DFAE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39" y="3604437"/>
            <a:ext cx="3916325" cy="318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8DEAF5-EE86-47E6-ADC6-F3230BBD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050">
            <a:extLst>
              <a:ext uri="{FF2B5EF4-FFF2-40B4-BE49-F238E27FC236}">
                <a16:creationId xmlns:a16="http://schemas.microsoft.com/office/drawing/2014/main" id="{4951AB48-A3FE-47A1-A693-F5C56644E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Cartesian product and Selection</a:t>
            </a:r>
          </a:p>
        </p:txBody>
      </p:sp>
      <p:sp>
        <p:nvSpPr>
          <p:cNvPr id="177155" name="Rectangle 2051">
            <a:extLst>
              <a:ext uri="{FF2B5EF4-FFF2-40B4-BE49-F238E27FC236}">
                <a16:creationId xmlns:a16="http://schemas.microsoft.com/office/drawing/2014/main" id="{EFB8B93A-06A0-46F5-A1E1-A306CA9F6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9459" y="1410362"/>
            <a:ext cx="10600661" cy="1594776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/>
              <a:t>Example:</a:t>
            </a:r>
          </a:p>
          <a:p>
            <a:pPr marL="517525" lvl="1" indent="0">
              <a:buNone/>
            </a:pPr>
            <a:r>
              <a:rPr lang="en-GB" altLang="en-US" dirty="0"/>
              <a:t>Use selection operation to extract those tuples where </a:t>
            </a:r>
            <a:r>
              <a:rPr lang="en-GB" altLang="en-US" dirty="0" err="1"/>
              <a:t>Client.clientNo</a:t>
            </a:r>
            <a:r>
              <a:rPr lang="en-GB" altLang="en-US" dirty="0"/>
              <a:t> = </a:t>
            </a:r>
            <a:r>
              <a:rPr lang="en-GB" altLang="en-US" dirty="0" err="1"/>
              <a:t>Viewing.clientNo</a:t>
            </a:r>
            <a:r>
              <a:rPr lang="en-GB" altLang="en-US" dirty="0"/>
              <a:t>.</a:t>
            </a:r>
          </a:p>
          <a:p>
            <a:pPr lvl="1">
              <a:buNone/>
            </a:pPr>
            <a:r>
              <a:rPr lang="en-GB" altLang="en-US" sz="2400" noProof="1"/>
              <a:t>s</a:t>
            </a:r>
            <a:r>
              <a:rPr lang="en-GB" altLang="en-US" sz="2400" baseline="-25000" dirty="0"/>
              <a:t>Client</a:t>
            </a:r>
            <a:r>
              <a:rPr lang="en-GB" altLang="en-US" sz="2400" baseline="-25000" noProof="1"/>
              <a:t>.</a:t>
            </a:r>
            <a:r>
              <a:rPr lang="en-GB" altLang="en-US" sz="2400" baseline="-25000" dirty="0" err="1"/>
              <a:t>clientN</a:t>
            </a:r>
            <a:r>
              <a:rPr lang="en-GB" altLang="en-US" sz="2400" baseline="-25000" noProof="1"/>
              <a:t>o = </a:t>
            </a:r>
            <a:r>
              <a:rPr lang="en-GB" altLang="en-US" sz="2400" baseline="-25000" dirty="0"/>
              <a:t>V</a:t>
            </a:r>
            <a:r>
              <a:rPr lang="en-GB" altLang="en-US" sz="2400" baseline="-25000" noProof="1"/>
              <a:t>iewing.</a:t>
            </a:r>
            <a:r>
              <a:rPr lang="en-GB" altLang="en-US" sz="2400" baseline="-25000" dirty="0" err="1"/>
              <a:t>clientN</a:t>
            </a:r>
            <a:r>
              <a:rPr lang="en-GB" altLang="en-US" sz="2400" baseline="-25000" noProof="1"/>
              <a:t>o</a:t>
            </a:r>
            <a:r>
              <a:rPr lang="en-GB" altLang="en-US" sz="2400" noProof="1"/>
              <a:t>((</a:t>
            </a:r>
            <a:r>
              <a:rPr lang="en-GB" altLang="en-US" sz="2400" b="1" noProof="1">
                <a:latin typeface="Symbol" panose="05050102010706020507" pitchFamily="18" charset="2"/>
              </a:rPr>
              <a:t>Õ</a:t>
            </a:r>
            <a:r>
              <a:rPr lang="en-GB" altLang="en-US" sz="2400" baseline="-25000" dirty="0" err="1"/>
              <a:t>clientNo</a:t>
            </a:r>
            <a:r>
              <a:rPr lang="en-GB" altLang="en-US" sz="2400" baseline="-25000" noProof="1"/>
              <a:t>,</a:t>
            </a:r>
            <a:r>
              <a:rPr lang="en-GB" altLang="en-US" sz="2400" baseline="-25000" dirty="0"/>
              <a:t> </a:t>
            </a:r>
            <a:r>
              <a:rPr lang="en-GB" altLang="en-US" sz="2400" baseline="-25000" noProof="1"/>
              <a:t>f</a:t>
            </a:r>
            <a:r>
              <a:rPr lang="en-GB" altLang="en-US" sz="2400" baseline="-25000" dirty="0"/>
              <a:t>N</a:t>
            </a:r>
            <a:r>
              <a:rPr lang="en-GB" altLang="en-US" sz="2400" baseline="-25000" noProof="1"/>
              <a:t>ame,</a:t>
            </a:r>
            <a:r>
              <a:rPr lang="en-GB" altLang="en-US" sz="2400" baseline="-25000" dirty="0"/>
              <a:t> </a:t>
            </a:r>
            <a:r>
              <a:rPr lang="en-GB" altLang="en-US" sz="2400" baseline="-25000" noProof="1"/>
              <a:t>l</a:t>
            </a:r>
            <a:r>
              <a:rPr lang="en-GB" altLang="en-US" sz="2400" baseline="-25000" dirty="0"/>
              <a:t>N</a:t>
            </a:r>
            <a:r>
              <a:rPr lang="en-GB" altLang="en-US" sz="2400" baseline="-25000" noProof="1"/>
              <a:t>ame</a:t>
            </a:r>
            <a:r>
              <a:rPr lang="en-GB" altLang="en-US" sz="2400" noProof="1"/>
              <a:t>(</a:t>
            </a:r>
            <a:r>
              <a:rPr lang="en-GB" altLang="en-US" sz="2400" dirty="0"/>
              <a:t>Client</a:t>
            </a:r>
            <a:r>
              <a:rPr lang="en-GB" altLang="en-US" sz="2400" noProof="1"/>
              <a:t>)) </a:t>
            </a:r>
            <a:r>
              <a:rPr lang="en-GB" altLang="en-US" sz="2400" noProof="1">
                <a:sym typeface="Symbol" panose="05050102010706020507" pitchFamily="18" charset="2"/>
              </a:rPr>
              <a:t></a:t>
            </a:r>
            <a:r>
              <a:rPr lang="en-GB" altLang="en-US" sz="2400" noProof="1"/>
              <a:t> (</a:t>
            </a:r>
            <a:r>
              <a:rPr lang="en-GB" altLang="en-US" sz="2400" b="1" noProof="1">
                <a:latin typeface="Symbol" panose="05050102010706020507" pitchFamily="18" charset="2"/>
              </a:rPr>
              <a:t>Õ</a:t>
            </a:r>
            <a:r>
              <a:rPr lang="en-GB" altLang="en-US" sz="2400" baseline="-25000" dirty="0" err="1"/>
              <a:t>clientN</a:t>
            </a:r>
            <a:r>
              <a:rPr lang="en-GB" altLang="en-US" sz="2400" baseline="-25000" noProof="1"/>
              <a:t>o,</a:t>
            </a:r>
            <a:r>
              <a:rPr lang="en-GB" altLang="en-US" sz="2400" baseline="-25000" dirty="0"/>
              <a:t> </a:t>
            </a:r>
            <a:r>
              <a:rPr lang="en-GB" altLang="en-US" sz="2400" baseline="-25000" noProof="1"/>
              <a:t>p</a:t>
            </a:r>
            <a:r>
              <a:rPr lang="en-GB" altLang="en-US" sz="2400" baseline="-25000" dirty="0" err="1"/>
              <a:t>ropertyN</a:t>
            </a:r>
            <a:r>
              <a:rPr lang="en-GB" altLang="en-US" sz="2400" baseline="-25000" noProof="1"/>
              <a:t>o,</a:t>
            </a:r>
            <a:r>
              <a:rPr lang="en-GB" altLang="en-US" sz="2400" baseline="-25000" dirty="0"/>
              <a:t> </a:t>
            </a:r>
            <a:r>
              <a:rPr lang="en-GB" altLang="en-US" sz="2400" baseline="-25000" noProof="1"/>
              <a:t>comment</a:t>
            </a:r>
            <a:r>
              <a:rPr lang="en-GB" altLang="en-US" sz="2400" noProof="1"/>
              <a:t>(Viewing)))</a:t>
            </a:r>
          </a:p>
          <a:p>
            <a:pPr lvl="1" algn="just" eaLnBrk="1" hangingPunct="1"/>
            <a:endParaRPr lang="en-GB" altLang="en-US" sz="2400" noProof="1"/>
          </a:p>
          <a:p>
            <a:pPr lvl="1" algn="just" eaLnBrk="1" hangingPunct="1"/>
            <a:endParaRPr lang="en-GB" altLang="en-US" sz="2400" noProof="1"/>
          </a:p>
          <a:p>
            <a:pPr lvl="1" algn="just" eaLnBrk="1" hangingPunct="1"/>
            <a:endParaRPr lang="en-GB" altLang="en-US" sz="2400" noProof="1"/>
          </a:p>
          <a:p>
            <a:pPr lvl="1" algn="just" eaLnBrk="1" hangingPunct="1"/>
            <a:endParaRPr lang="en-GB" altLang="en-US" sz="2400" noProof="1"/>
          </a:p>
          <a:p>
            <a:pPr algn="just" eaLnBrk="1" hangingPunct="1"/>
            <a:endParaRPr lang="en-GB" altLang="en-US" dirty="0"/>
          </a:p>
          <a:p>
            <a:pPr eaLnBrk="1" hangingPunct="1"/>
            <a:endParaRPr lang="en-GB" altLang="en-US" dirty="0"/>
          </a:p>
        </p:txBody>
      </p:sp>
      <p:pic>
        <p:nvPicPr>
          <p:cNvPr id="177158" name="Picture 2054" descr="DS3-Figure 04-08">
            <a:extLst>
              <a:ext uri="{FF2B5EF4-FFF2-40B4-BE49-F238E27FC236}">
                <a16:creationId xmlns:a16="http://schemas.microsoft.com/office/drawing/2014/main" id="{1C16109E-248D-4297-96A6-F035A883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31" y="3313464"/>
            <a:ext cx="640873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0" name="Text Box 2056">
            <a:extLst>
              <a:ext uri="{FF2B5EF4-FFF2-40B4-BE49-F238E27FC236}">
                <a16:creationId xmlns:a16="http://schemas.microsoft.com/office/drawing/2014/main" id="{E82D0A75-815E-4C32-A64B-8AB97392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292" y="5629941"/>
            <a:ext cx="105262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Cartesian product and Selection can be reduced to a single operation called a </a:t>
            </a:r>
            <a:r>
              <a:rPr lang="en-GB" sz="2000" b="1" dirty="0">
                <a:solidFill>
                  <a:srgbClr val="C00000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Join</a:t>
            </a:r>
            <a:r>
              <a:rPr lang="en-GB" sz="1600" b="1" dirty="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.</a:t>
            </a:r>
            <a:endParaRPr lang="en-GB" sz="1600" dirty="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GB" sz="1600" dirty="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75BE3-45F2-4C0F-B476-D30C18A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6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AED1-F9A1-4819-87B3-F6F996D0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Relational Model Terminology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2881-E89A-4F5F-BCDA-F14DC1D3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A relation </a:t>
            </a:r>
            <a:r>
              <a:rPr lang="en-GB" altLang="en-US" dirty="0">
                <a:solidFill>
                  <a:srgbClr val="000000"/>
                </a:solidFill>
              </a:rPr>
              <a:t>is a table with columns and rows.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GB" altLang="en-US" sz="2000" dirty="0">
                <a:solidFill>
                  <a:srgbClr val="000000"/>
                </a:solidFill>
              </a:rPr>
              <a:t>Only applies to logical structure of the database, not the physical structure.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Attribute</a:t>
            </a:r>
            <a:r>
              <a:rPr lang="en-GB" altLang="en-US" dirty="0">
                <a:solidFill>
                  <a:srgbClr val="000000"/>
                </a:solidFill>
              </a:rPr>
              <a:t> is a named column of a relation.</a:t>
            </a:r>
            <a:endParaRPr lang="en-GB" altLang="en-US" b="1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Domain </a:t>
            </a:r>
            <a:r>
              <a:rPr lang="en-GB" altLang="en-US" dirty="0">
                <a:solidFill>
                  <a:srgbClr val="000000"/>
                </a:solidFill>
              </a:rPr>
              <a:t>is the set of allowable values for one or more attributes.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</a:rPr>
              <a:t>Tuple is a row of a relation.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C00000"/>
                </a:solidFill>
              </a:rPr>
              <a:t>Degree</a:t>
            </a:r>
            <a:r>
              <a:rPr lang="en-US" altLang="en-US" dirty="0">
                <a:solidFill>
                  <a:srgbClr val="000000"/>
                </a:solidFill>
              </a:rPr>
              <a:t> is the number of attributes in a relation.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C00000"/>
                </a:solidFill>
              </a:rPr>
              <a:t>Cardinality</a:t>
            </a:r>
            <a:r>
              <a:rPr lang="en-US" altLang="en-US" dirty="0">
                <a:solidFill>
                  <a:srgbClr val="000000"/>
                </a:solidFill>
              </a:rPr>
              <a:t> is the number of tuples in a relation.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C00000"/>
                </a:solidFill>
              </a:rPr>
              <a:t>Relational Database </a:t>
            </a:r>
            <a:r>
              <a:rPr lang="en-US" altLang="en-US" dirty="0">
                <a:solidFill>
                  <a:srgbClr val="000000"/>
                </a:solidFill>
              </a:rPr>
              <a:t>is a collection of normalized relations with distinct relation names.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endParaRPr lang="en-GB" altLang="en-US" sz="2800" dirty="0">
              <a:solidFill>
                <a:srgbClr val="000000"/>
              </a:solidFill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F07BF-FA3A-4290-A046-489AA443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6195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C918E28-7E31-4BCF-867D-570612BB9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</a:t>
            </a:r>
            <a:r>
              <a:rPr lang="en-GB" dirty="0"/>
              <a:t>Join Operations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CB618C9-FF9B-4024-91FA-63F2955C6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014" y="1233377"/>
            <a:ext cx="11015329" cy="501856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Join is a derivative of Cartesian product.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Equivalent to performing a Selection, using join predicate as selection formula, over Cartesian product of the two operand relations. 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One of the most difficult operations to implement efficiently in an RDBMS and one reason why RDBMSs have intrinsic performance problems</a:t>
            </a:r>
            <a:r>
              <a:rPr lang="en-GB" altLang="en-US" b="1" dirty="0"/>
              <a:t>.</a:t>
            </a:r>
          </a:p>
          <a:p>
            <a:r>
              <a:rPr lang="en-GB" altLang="en-US" sz="2000" dirty="0"/>
              <a:t>Various forms of join operation</a:t>
            </a:r>
          </a:p>
          <a:p>
            <a:pPr lvl="1"/>
            <a:r>
              <a:rPr lang="en-GB" altLang="en-US" dirty="0"/>
              <a:t>Theta join</a:t>
            </a:r>
          </a:p>
          <a:p>
            <a:pPr lvl="1"/>
            <a:r>
              <a:rPr lang="en-GB" altLang="en-US" dirty="0"/>
              <a:t>Equijoin (a particular type of Theta join)</a:t>
            </a:r>
          </a:p>
          <a:p>
            <a:pPr lvl="1"/>
            <a:r>
              <a:rPr lang="en-GB" altLang="en-US" dirty="0"/>
              <a:t>Natural join</a:t>
            </a:r>
          </a:p>
          <a:p>
            <a:pPr lvl="1"/>
            <a:r>
              <a:rPr lang="en-GB" altLang="en-US" dirty="0"/>
              <a:t>Outer join</a:t>
            </a:r>
          </a:p>
          <a:p>
            <a:pPr lvl="1"/>
            <a:r>
              <a:rPr lang="en-GB" altLang="en-US" dirty="0" err="1"/>
              <a:t>Semijoin</a:t>
            </a:r>
            <a:endParaRPr lang="en-GB" altLang="en-US" dirty="0"/>
          </a:p>
          <a:p>
            <a:pPr eaLnBrk="1" hangingPunct="1">
              <a:lnSpc>
                <a:spcPct val="150000"/>
              </a:lnSpc>
            </a:pPr>
            <a:endParaRPr lang="en-GB" altLang="en-US" b="1" dirty="0"/>
          </a:p>
          <a:p>
            <a:pPr eaLnBrk="1" hangingPunct="1">
              <a:lnSpc>
                <a:spcPct val="150000"/>
              </a:lnSpc>
            </a:pPr>
            <a:endParaRPr lang="en-GB" alt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6AEB7D-AD16-410B-A3E8-D34A3A7E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9BE9ECD-909D-4292-BE02-ABDB8700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just" eaLnBrk="1" hangingPunct="1">
              <a:defRPr/>
            </a:pPr>
            <a:r>
              <a:rPr lang="en-GB" dirty="0"/>
              <a:t>	Theta join (</a:t>
            </a:r>
            <a:r>
              <a:rPr lang="en-GB" dirty="0">
                <a:sym typeface="Symbol" pitchFamily="18" charset="2"/>
              </a:rPr>
              <a:t></a:t>
            </a:r>
            <a:r>
              <a:rPr lang="en-GB" dirty="0"/>
              <a:t>-join)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E9D3860-1655-473F-92F1-7EA26EA646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5423" y="1341438"/>
            <a:ext cx="10972800" cy="4867976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/>
              <a:t>R       </a:t>
            </a:r>
            <a:r>
              <a:rPr lang="en-GB" altLang="en-US" baseline="-20000" dirty="0"/>
              <a:t>F</a:t>
            </a:r>
            <a:r>
              <a:rPr lang="en-GB" altLang="en-US" dirty="0"/>
              <a:t>S	</a:t>
            </a:r>
          </a:p>
          <a:p>
            <a:pPr lvl="1" eaLnBrk="1" hangingPunct="1"/>
            <a:r>
              <a:rPr lang="en-GB" altLang="en-US" dirty="0"/>
              <a:t>Defines a relation that contains tuples satisfying the predicate F from the Cartesian product of R and S. </a:t>
            </a:r>
          </a:p>
          <a:p>
            <a:pPr lvl="1" eaLnBrk="1" hangingPunct="1"/>
            <a:r>
              <a:rPr lang="en-GB" altLang="en-US" dirty="0"/>
              <a:t>The predicate F is of the form R.a</a:t>
            </a:r>
            <a:r>
              <a:rPr lang="en-GB" altLang="en-US" baseline="-20000" dirty="0"/>
              <a:t>i</a:t>
            </a:r>
            <a:r>
              <a:rPr lang="en-GB" altLang="en-US" dirty="0"/>
              <a:t> </a:t>
            </a:r>
            <a:r>
              <a:rPr lang="en-GB" altLang="en-US" dirty="0">
                <a:sym typeface="Symbol" panose="05050102010706020507" pitchFamily="18" charset="2"/>
              </a:rPr>
              <a:t></a:t>
            </a:r>
            <a:r>
              <a:rPr lang="en-GB" altLang="en-US" dirty="0"/>
              <a:t> S.b</a:t>
            </a:r>
            <a:r>
              <a:rPr lang="en-GB" altLang="en-US" baseline="-20000" dirty="0"/>
              <a:t>i</a:t>
            </a:r>
            <a:r>
              <a:rPr lang="en-GB" altLang="en-US" dirty="0"/>
              <a:t> where </a:t>
            </a:r>
            <a:r>
              <a:rPr lang="en-GB" altLang="en-US" dirty="0">
                <a:sym typeface="Symbol" panose="05050102010706020507" pitchFamily="18" charset="2"/>
              </a:rPr>
              <a:t></a:t>
            </a:r>
            <a:r>
              <a:rPr lang="en-GB" altLang="en-US" dirty="0"/>
              <a:t> may be one of the comparison operators (&lt;, </a:t>
            </a:r>
            <a:r>
              <a:rPr lang="en-GB" altLang="en-US" dirty="0">
                <a:sym typeface="Symbol" panose="05050102010706020507" pitchFamily="18" charset="2"/>
              </a:rPr>
              <a:t></a:t>
            </a:r>
            <a:r>
              <a:rPr lang="en-GB" altLang="en-US" dirty="0"/>
              <a:t>, &gt;, </a:t>
            </a:r>
            <a:r>
              <a:rPr lang="en-GB" altLang="en-US" dirty="0">
                <a:sym typeface="Symbol" panose="05050102010706020507" pitchFamily="18" charset="2"/>
              </a:rPr>
              <a:t></a:t>
            </a:r>
            <a:r>
              <a:rPr lang="en-GB" altLang="en-US" dirty="0"/>
              <a:t>, =, </a:t>
            </a:r>
            <a:r>
              <a:rPr lang="en-GB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GB" altLang="en-US" dirty="0"/>
              <a:t>).</a:t>
            </a:r>
          </a:p>
          <a:p>
            <a:pPr lvl="1" eaLnBrk="1" hangingPunct="1"/>
            <a:endParaRPr lang="en-GB" altLang="en-US" dirty="0"/>
          </a:p>
          <a:p>
            <a:r>
              <a:rPr lang="en-GB" altLang="en-US" sz="2000" dirty="0"/>
              <a:t>Can rewrite Theta join using basic Selection and Cartesian product operations.</a:t>
            </a:r>
          </a:p>
          <a:p>
            <a:pPr lvl="2">
              <a:lnSpc>
                <a:spcPct val="70000"/>
              </a:lnSpc>
              <a:buNone/>
            </a:pPr>
            <a:r>
              <a:rPr lang="en-GB" altLang="en-US" dirty="0"/>
              <a:t>	</a:t>
            </a:r>
          </a:p>
          <a:p>
            <a:pPr lvl="2">
              <a:buNone/>
            </a:pPr>
            <a:r>
              <a:rPr lang="en-GB" altLang="en-US" sz="2800" dirty="0"/>
              <a:t>R      </a:t>
            </a:r>
            <a:r>
              <a:rPr lang="en-GB" altLang="en-US" sz="2800" baseline="-14000" dirty="0"/>
              <a:t>F</a:t>
            </a:r>
            <a:r>
              <a:rPr lang="en-GB" altLang="en-US" sz="2800" dirty="0"/>
              <a:t>S = </a:t>
            </a:r>
            <a:r>
              <a:rPr lang="en-GB" altLang="en-US" sz="2800" dirty="0">
                <a:sym typeface="Symbol" panose="05050102010706020507" pitchFamily="18" charset="2"/>
              </a:rPr>
              <a:t></a:t>
            </a:r>
            <a:r>
              <a:rPr lang="en-GB" altLang="en-US" sz="2800" baseline="-14000" dirty="0"/>
              <a:t>F</a:t>
            </a:r>
            <a:r>
              <a:rPr lang="en-GB" altLang="en-US" sz="2800" dirty="0"/>
              <a:t>(R </a:t>
            </a:r>
            <a:r>
              <a:rPr lang="en-GB" altLang="en-US" sz="2800" dirty="0">
                <a:sym typeface="Symbol" panose="05050102010706020507" pitchFamily="18" charset="2"/>
              </a:rPr>
              <a:t></a:t>
            </a:r>
            <a:r>
              <a:rPr lang="en-GB" altLang="en-US" sz="2800" dirty="0"/>
              <a:t> S)</a:t>
            </a:r>
            <a:endParaRPr lang="en-GB" altLang="en-US" dirty="0"/>
          </a:p>
          <a:p>
            <a:endParaRPr lang="en-GB" altLang="en-US" dirty="0"/>
          </a:p>
          <a:p>
            <a:r>
              <a:rPr lang="en-GB" altLang="en-US" sz="2000" dirty="0"/>
              <a:t>Degree of a Theta join is sum of degrees of the operand relations R and S. If predicate F contains only equality (=), the term </a:t>
            </a:r>
            <a:r>
              <a:rPr lang="en-GB" altLang="en-US" sz="2000" i="1" dirty="0"/>
              <a:t>Equijoin</a:t>
            </a:r>
            <a:r>
              <a:rPr lang="en-GB" altLang="en-US" sz="2000" dirty="0"/>
              <a:t> is used. </a:t>
            </a:r>
          </a:p>
          <a:p>
            <a:endParaRPr lang="en-GB" altLang="en-US" dirty="0"/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F93175F3-1040-4F45-86EF-82F4B9540831}"/>
              </a:ext>
            </a:extLst>
          </p:cNvPr>
          <p:cNvGrpSpPr>
            <a:grpSpLocks/>
          </p:cNvGrpSpPr>
          <p:nvPr/>
        </p:nvGrpSpPr>
        <p:grpSpPr bwMode="auto">
          <a:xfrm>
            <a:off x="1463747" y="1463048"/>
            <a:ext cx="304800" cy="244475"/>
            <a:chOff x="2448" y="9360"/>
            <a:chExt cx="288" cy="144"/>
          </a:xfrm>
        </p:grpSpPr>
        <p:sp>
          <p:nvSpPr>
            <p:cNvPr id="57351" name="Line 5">
              <a:extLst>
                <a:ext uri="{FF2B5EF4-FFF2-40B4-BE49-F238E27FC236}">
                  <a16:creationId xmlns:a16="http://schemas.microsoft.com/office/drawing/2014/main" id="{9C0C47CF-FA92-4101-90C4-EF21B115E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7352" name="Line 6">
              <a:extLst>
                <a:ext uri="{FF2B5EF4-FFF2-40B4-BE49-F238E27FC236}">
                  <a16:creationId xmlns:a16="http://schemas.microsoft.com/office/drawing/2014/main" id="{25F21A29-A850-40C5-A85A-A2428962C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7353" name="Line 7">
              <a:extLst>
                <a:ext uri="{FF2B5EF4-FFF2-40B4-BE49-F238E27FC236}">
                  <a16:creationId xmlns:a16="http://schemas.microsoft.com/office/drawing/2014/main" id="{F37EAEA4-FA6A-4D6D-8E06-90A900477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7354" name="Line 8">
              <a:extLst>
                <a:ext uri="{FF2B5EF4-FFF2-40B4-BE49-F238E27FC236}">
                  <a16:creationId xmlns:a16="http://schemas.microsoft.com/office/drawing/2014/main" id="{081CA45A-5755-4B54-8112-C29A2C2F1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E5115C60-9A0B-4B4A-BC5D-D82AD23B575F}"/>
              </a:ext>
            </a:extLst>
          </p:cNvPr>
          <p:cNvGrpSpPr>
            <a:grpSpLocks/>
          </p:cNvGrpSpPr>
          <p:nvPr/>
        </p:nvGrpSpPr>
        <p:grpSpPr bwMode="auto">
          <a:xfrm>
            <a:off x="2016639" y="3802211"/>
            <a:ext cx="304800" cy="244475"/>
            <a:chOff x="2448" y="9360"/>
            <a:chExt cx="288" cy="144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2C906D0E-24E9-4B86-931E-C53E5C3FC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2F9C2E83-6DDC-4F43-A982-0699728AB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9F97969E-689D-4230-A062-F812D3989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1AC1F074-B046-4F4E-BA64-A62DA2CA3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6E5C-658A-4363-8214-43E234B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9D31E2A-7CDF-4C6D-9031-C864EAAC7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</a:t>
            </a:r>
            <a:r>
              <a:rPr lang="en-GB" dirty="0"/>
              <a:t>Equijoin</a:t>
            </a:r>
            <a:r>
              <a:rPr lang="en-GB" b="1" dirty="0"/>
              <a:t>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6440076-188D-4624-A547-A1D122667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9219" y="1412874"/>
            <a:ext cx="10749516" cy="486662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/>
              <a:t>List the names and comments of all clients who have viewed a property for rent.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	(</a:t>
            </a:r>
            <a:r>
              <a:rPr lang="en-GB" altLang="en-US" dirty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/>
              <a:t>clientNo</a:t>
            </a:r>
            <a:r>
              <a:rPr lang="en-GB" altLang="en-US" baseline="-14000" dirty="0"/>
              <a:t>, </a:t>
            </a:r>
            <a:r>
              <a:rPr lang="en-GB" altLang="en-US" baseline="-14000" dirty="0" err="1"/>
              <a:t>fName</a:t>
            </a:r>
            <a:r>
              <a:rPr lang="en-GB" altLang="en-US" baseline="-14000" dirty="0"/>
              <a:t>, </a:t>
            </a:r>
            <a:r>
              <a:rPr lang="en-GB" altLang="en-US" baseline="-14000" dirty="0" err="1"/>
              <a:t>lName</a:t>
            </a:r>
            <a:r>
              <a:rPr lang="en-GB" altLang="en-US" dirty="0"/>
              <a:t>(Client))      </a:t>
            </a:r>
            <a:r>
              <a:rPr lang="en-GB" altLang="en-US" baseline="-14000" dirty="0" err="1"/>
              <a:t>Client.clientNo</a:t>
            </a:r>
            <a:r>
              <a:rPr lang="en-GB" altLang="en-US" baseline="-14000" dirty="0"/>
              <a:t> = </a:t>
            </a:r>
            <a:r>
              <a:rPr lang="en-GB" altLang="en-US" baseline="-14000" dirty="0" err="1"/>
              <a:t>Viewing.clientNo</a:t>
            </a:r>
            <a:r>
              <a:rPr lang="en-GB" altLang="en-US" baseline="-14000" dirty="0"/>
              <a:t> </a:t>
            </a:r>
            <a:r>
              <a:rPr lang="en-GB" altLang="en-US" dirty="0"/>
              <a:t>(</a:t>
            </a:r>
            <a:r>
              <a:rPr lang="en-GB" altLang="en-US" dirty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/>
              <a:t>clientNo</a:t>
            </a:r>
            <a:r>
              <a:rPr lang="en-GB" altLang="en-US" baseline="-14000" dirty="0"/>
              <a:t>, </a:t>
            </a:r>
            <a:r>
              <a:rPr lang="en-GB" altLang="en-US" baseline="-14000" dirty="0" err="1"/>
              <a:t>propertyNo</a:t>
            </a:r>
            <a:r>
              <a:rPr lang="en-GB" altLang="en-US" baseline="-14000" dirty="0"/>
              <a:t>, comment</a:t>
            </a:r>
            <a:r>
              <a:rPr lang="en-GB" altLang="en-US" dirty="0"/>
              <a:t>(Viewing))</a:t>
            </a:r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DEF10915-AE15-4101-B863-713E6C602268}"/>
              </a:ext>
            </a:extLst>
          </p:cNvPr>
          <p:cNvGrpSpPr>
            <a:grpSpLocks/>
          </p:cNvGrpSpPr>
          <p:nvPr/>
        </p:nvGrpSpPr>
        <p:grpSpPr bwMode="auto">
          <a:xfrm>
            <a:off x="4428464" y="2162175"/>
            <a:ext cx="304800" cy="244475"/>
            <a:chOff x="2448" y="9360"/>
            <a:chExt cx="288" cy="144"/>
          </a:xfrm>
        </p:grpSpPr>
        <p:sp>
          <p:nvSpPr>
            <p:cNvPr id="59400" name="Line 5">
              <a:extLst>
                <a:ext uri="{FF2B5EF4-FFF2-40B4-BE49-F238E27FC236}">
                  <a16:creationId xmlns:a16="http://schemas.microsoft.com/office/drawing/2014/main" id="{41B046CB-B0C4-4574-90A6-7105DC546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9401" name="Line 6">
              <a:extLst>
                <a:ext uri="{FF2B5EF4-FFF2-40B4-BE49-F238E27FC236}">
                  <a16:creationId xmlns:a16="http://schemas.microsoft.com/office/drawing/2014/main" id="{8A23435F-27F3-4943-A9AB-AAA22B1B4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9402" name="Line 7">
              <a:extLst>
                <a:ext uri="{FF2B5EF4-FFF2-40B4-BE49-F238E27FC236}">
                  <a16:creationId xmlns:a16="http://schemas.microsoft.com/office/drawing/2014/main" id="{D2C0EFFD-8E89-4424-9494-E131672AA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9403" name="Line 8">
              <a:extLst>
                <a:ext uri="{FF2B5EF4-FFF2-40B4-BE49-F238E27FC236}">
                  <a16:creationId xmlns:a16="http://schemas.microsoft.com/office/drawing/2014/main" id="{DC0313FF-9C6B-4B81-87E9-1DCC83ED3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49163" name="Picture 11" descr="DS3-Figure 04-08">
            <a:extLst>
              <a:ext uri="{FF2B5EF4-FFF2-40B4-BE49-F238E27FC236}">
                <a16:creationId xmlns:a16="http://schemas.microsoft.com/office/drawing/2014/main" id="{74E0610F-D328-437D-BDFF-37F83CA4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77" y="2762398"/>
            <a:ext cx="69342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3CA0E2-0A3D-4366-A194-F4DD1D90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004DF6D-BF59-4EA3-B768-559E1B065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</a:t>
            </a:r>
            <a:r>
              <a:rPr lang="en-GB" dirty="0"/>
              <a:t>Natural join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B6CD4EF-C9D0-4622-9B36-7677E149B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54" y="1254254"/>
            <a:ext cx="10749733" cy="484970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/>
              <a:t>R      S	</a:t>
            </a:r>
          </a:p>
          <a:p>
            <a:pPr lvl="1" eaLnBrk="1" hangingPunct="1"/>
            <a:r>
              <a:rPr lang="en-GB" altLang="en-US" dirty="0"/>
              <a:t>An Equijoin of the two relations R and S over all common attributes </a:t>
            </a:r>
            <a:r>
              <a:rPr lang="en-GB" altLang="en-US" i="1" dirty="0"/>
              <a:t>x</a:t>
            </a:r>
            <a:r>
              <a:rPr lang="en-GB" altLang="en-US" dirty="0"/>
              <a:t>. One occurrence of each common attribute is eliminated from the result.</a:t>
            </a:r>
          </a:p>
          <a:p>
            <a:pPr lvl="1" eaLnBrk="1" hangingPunct="1"/>
            <a:endParaRPr lang="en-GB" altLang="en-US" dirty="0"/>
          </a:p>
          <a:p>
            <a:pPr>
              <a:lnSpc>
                <a:spcPct val="110000"/>
              </a:lnSpc>
            </a:pPr>
            <a:r>
              <a:rPr lang="en-GB" altLang="en-US" dirty="0"/>
              <a:t>List the names and comments of all clients who have viewed a property for rent.</a:t>
            </a:r>
          </a:p>
          <a:p>
            <a:pPr lvl="1">
              <a:buNone/>
            </a:pPr>
            <a:r>
              <a:rPr lang="en-GB" altLang="en-US" dirty="0"/>
              <a:t>(</a:t>
            </a:r>
            <a:r>
              <a:rPr lang="en-GB" altLang="en-US" dirty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/>
              <a:t>clientNo</a:t>
            </a:r>
            <a:r>
              <a:rPr lang="en-GB" altLang="en-US" baseline="-14000" dirty="0"/>
              <a:t>, </a:t>
            </a:r>
            <a:r>
              <a:rPr lang="en-GB" altLang="en-US" baseline="-14000" dirty="0" err="1"/>
              <a:t>fName</a:t>
            </a:r>
            <a:r>
              <a:rPr lang="en-GB" altLang="en-US" baseline="-14000" dirty="0"/>
              <a:t>, </a:t>
            </a:r>
            <a:r>
              <a:rPr lang="en-GB" altLang="en-US" baseline="-14000" dirty="0" err="1"/>
              <a:t>lName</a:t>
            </a:r>
            <a:r>
              <a:rPr lang="en-GB" altLang="en-US" dirty="0"/>
              <a:t>(Client))      </a:t>
            </a:r>
          </a:p>
          <a:p>
            <a:pPr lvl="1">
              <a:buNone/>
            </a:pPr>
            <a:r>
              <a:rPr lang="en-GB" altLang="en-US" baseline="-14000" dirty="0"/>
              <a:t> </a:t>
            </a:r>
            <a:r>
              <a:rPr lang="en-GB" altLang="en-US" dirty="0"/>
              <a:t>(</a:t>
            </a:r>
            <a:r>
              <a:rPr lang="en-GB" altLang="en-US" dirty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/>
              <a:t>clientNo</a:t>
            </a:r>
            <a:r>
              <a:rPr lang="en-GB" altLang="en-US" baseline="-14000" dirty="0"/>
              <a:t>, </a:t>
            </a:r>
            <a:r>
              <a:rPr lang="en-GB" altLang="en-US" baseline="-14000" dirty="0" err="1"/>
              <a:t>propertyNo</a:t>
            </a:r>
            <a:r>
              <a:rPr lang="en-GB" altLang="en-US" baseline="-14000" dirty="0"/>
              <a:t>, comment</a:t>
            </a:r>
            <a:r>
              <a:rPr lang="en-GB" altLang="en-US" dirty="0"/>
              <a:t>(Viewing))</a:t>
            </a:r>
          </a:p>
          <a:p>
            <a:pPr lvl="1">
              <a:buNone/>
            </a:pPr>
            <a:endParaRPr lang="en-GB" altLang="en-US" dirty="0"/>
          </a:p>
          <a:p>
            <a:r>
              <a:rPr lang="en-GB" altLang="en-US" dirty="0"/>
              <a:t>Example 1:</a:t>
            </a:r>
          </a:p>
          <a:p>
            <a:pPr marL="517525" lvl="1" indent="0">
              <a:lnSpc>
                <a:spcPct val="110000"/>
              </a:lnSpc>
              <a:buNone/>
            </a:pPr>
            <a:r>
              <a:rPr lang="en-GB" altLang="en-US" dirty="0"/>
              <a:t>List the names and comments of all clients who have viewed a property for rent.</a:t>
            </a:r>
          </a:p>
          <a:p>
            <a:pPr lvl="1">
              <a:buNone/>
            </a:pPr>
            <a:r>
              <a:rPr lang="en-GB" altLang="en-US" dirty="0"/>
              <a:t>(</a:t>
            </a:r>
            <a:r>
              <a:rPr lang="en-GB" altLang="en-US" dirty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/>
              <a:t>clientNo</a:t>
            </a:r>
            <a:r>
              <a:rPr lang="en-GB" altLang="en-US" baseline="-14000" dirty="0"/>
              <a:t>, </a:t>
            </a:r>
            <a:r>
              <a:rPr lang="en-GB" altLang="en-US" baseline="-14000" dirty="0" err="1"/>
              <a:t>fName</a:t>
            </a:r>
            <a:r>
              <a:rPr lang="en-GB" altLang="en-US" baseline="-14000" dirty="0"/>
              <a:t>, </a:t>
            </a:r>
            <a:r>
              <a:rPr lang="en-GB" altLang="en-US" baseline="-14000" dirty="0" err="1"/>
              <a:t>lName</a:t>
            </a:r>
            <a:r>
              <a:rPr lang="en-GB" altLang="en-US" dirty="0"/>
              <a:t>(Client))        </a:t>
            </a:r>
            <a:r>
              <a:rPr lang="en-GB" altLang="en-US" baseline="-14000" dirty="0"/>
              <a:t> </a:t>
            </a:r>
            <a:r>
              <a:rPr lang="en-GB" altLang="en-US" dirty="0"/>
              <a:t>(</a:t>
            </a:r>
            <a:r>
              <a:rPr lang="en-GB" altLang="en-US" dirty="0">
                <a:sym typeface="Symbol" panose="05050102010706020507" pitchFamily="18" charset="2"/>
              </a:rPr>
              <a:t></a:t>
            </a:r>
            <a:r>
              <a:rPr lang="en-GB" altLang="en-US" baseline="-14000" dirty="0" err="1"/>
              <a:t>clientNo</a:t>
            </a:r>
            <a:r>
              <a:rPr lang="en-GB" altLang="en-US" baseline="-14000" dirty="0"/>
              <a:t>, </a:t>
            </a:r>
            <a:r>
              <a:rPr lang="en-GB" altLang="en-US" baseline="-14000" dirty="0" err="1"/>
              <a:t>propertyNo</a:t>
            </a:r>
            <a:r>
              <a:rPr lang="en-GB" altLang="en-US" baseline="-14000" dirty="0"/>
              <a:t>, comment</a:t>
            </a:r>
            <a:r>
              <a:rPr lang="en-GB" altLang="en-US" dirty="0"/>
              <a:t>(Viewing))</a:t>
            </a:r>
          </a:p>
        </p:txBody>
      </p:sp>
      <p:grpSp>
        <p:nvGrpSpPr>
          <p:cNvPr id="50180" name="Group 4">
            <a:extLst>
              <a:ext uri="{FF2B5EF4-FFF2-40B4-BE49-F238E27FC236}">
                <a16:creationId xmlns:a16="http://schemas.microsoft.com/office/drawing/2014/main" id="{F24723F6-9938-4386-96FF-53764F37CB46}"/>
              </a:ext>
            </a:extLst>
          </p:cNvPr>
          <p:cNvGrpSpPr>
            <a:grpSpLocks/>
          </p:cNvGrpSpPr>
          <p:nvPr/>
        </p:nvGrpSpPr>
        <p:grpSpPr bwMode="auto">
          <a:xfrm>
            <a:off x="1628803" y="1358982"/>
            <a:ext cx="304800" cy="244475"/>
            <a:chOff x="2448" y="9360"/>
            <a:chExt cx="288" cy="144"/>
          </a:xfrm>
        </p:grpSpPr>
        <p:sp>
          <p:nvSpPr>
            <p:cNvPr id="60423" name="Line 5">
              <a:extLst>
                <a:ext uri="{FF2B5EF4-FFF2-40B4-BE49-F238E27FC236}">
                  <a16:creationId xmlns:a16="http://schemas.microsoft.com/office/drawing/2014/main" id="{EE1D7C06-36F4-4700-BB9E-87222A418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424" name="Line 6">
              <a:extLst>
                <a:ext uri="{FF2B5EF4-FFF2-40B4-BE49-F238E27FC236}">
                  <a16:creationId xmlns:a16="http://schemas.microsoft.com/office/drawing/2014/main" id="{53B6EDAF-296A-4F9A-B1D5-4EEAB85D0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425" name="Line 7">
              <a:extLst>
                <a:ext uri="{FF2B5EF4-FFF2-40B4-BE49-F238E27FC236}">
                  <a16:creationId xmlns:a16="http://schemas.microsoft.com/office/drawing/2014/main" id="{AC23A7B9-C48B-47FB-9DBC-9966EF23F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426" name="Line 8">
              <a:extLst>
                <a:ext uri="{FF2B5EF4-FFF2-40B4-BE49-F238E27FC236}">
                  <a16:creationId xmlns:a16="http://schemas.microsoft.com/office/drawing/2014/main" id="{F6E1150F-C188-4911-819D-4AEE33731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5920D-97CA-4D5D-AC75-5C1019B96CFD}"/>
              </a:ext>
            </a:extLst>
          </p:cNvPr>
          <p:cNvGrpSpPr>
            <a:grpSpLocks/>
          </p:cNvGrpSpPr>
          <p:nvPr/>
        </p:nvGrpSpPr>
        <p:grpSpPr bwMode="auto">
          <a:xfrm>
            <a:off x="4279641" y="4789666"/>
            <a:ext cx="304800" cy="244475"/>
            <a:chOff x="2448" y="9360"/>
            <a:chExt cx="288" cy="144"/>
          </a:xfrm>
        </p:grpSpPr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CED14866-5533-426B-84BC-95B96F35D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06C79000-77E5-4FE3-BBA4-9A84FE899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BFB3E0E7-C6E5-4060-A37B-A8F38B154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4178F17-82D1-4802-B048-52FB72432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15" name="Picture 15" descr="DS3-Figure 04-09">
            <a:extLst>
              <a:ext uri="{FF2B5EF4-FFF2-40B4-BE49-F238E27FC236}">
                <a16:creationId xmlns:a16="http://schemas.microsoft.com/office/drawing/2014/main" id="{4A42C729-A9DA-4928-98EC-872F6AD5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68" y="5159696"/>
            <a:ext cx="3900184" cy="166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8FD5-F794-41E2-9C1E-9AE881DA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EC3F83D-A24A-4179-84FD-E4FB59AFA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</a:t>
            </a:r>
            <a:r>
              <a:rPr lang="en-GB" dirty="0"/>
              <a:t>Outer join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BEBAC53-8B74-4948-AD6E-62684D229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3143" y="1173486"/>
            <a:ext cx="11053666" cy="5087354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/>
              <a:t>To display rows in the result that do not have matching values in the join column, use Outer join.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R       S</a:t>
            </a:r>
          </a:p>
          <a:p>
            <a:pPr lvl="1" eaLnBrk="1" hangingPunct="1"/>
            <a:r>
              <a:rPr lang="en-GB" altLang="en-US" dirty="0"/>
              <a:t>(Left) outer join is join in which tuples from R that do not have matching values in common columns of S are also included in result relation.</a:t>
            </a:r>
          </a:p>
          <a:p>
            <a:pPr lvl="1" eaLnBrk="1" hangingPunct="1"/>
            <a:r>
              <a:rPr lang="en-GB" altLang="en-US" dirty="0"/>
              <a:t>Example: </a:t>
            </a:r>
          </a:p>
          <a:p>
            <a:pPr marL="517525" lvl="1" indent="0">
              <a:buNone/>
            </a:pPr>
            <a:r>
              <a:rPr lang="en-GB" altLang="en-US" b="1" dirty="0"/>
              <a:t>	</a:t>
            </a:r>
            <a:r>
              <a:rPr lang="en-GB" altLang="en-US" dirty="0"/>
              <a:t>Produce a status report on property viewings.</a:t>
            </a:r>
            <a:endParaRPr lang="en-GB" altLang="en-US" i="1" dirty="0"/>
          </a:p>
          <a:p>
            <a:pPr lvl="1">
              <a:lnSpc>
                <a:spcPct val="10000"/>
              </a:lnSpc>
            </a:pPr>
            <a:endParaRPr lang="en-GB" altLang="en-US" i="1" dirty="0"/>
          </a:p>
          <a:p>
            <a:pPr lvl="1">
              <a:buNone/>
            </a:pPr>
            <a:r>
              <a:rPr lang="en-GB" altLang="en-US" dirty="0">
                <a:sym typeface="Symbol" panose="05050102010706020507" pitchFamily="18" charset="2"/>
              </a:rPr>
              <a:t>	</a:t>
            </a:r>
            <a:r>
              <a:rPr lang="en-GB" altLang="en-US" b="1" dirty="0">
                <a:sym typeface="Symbol" panose="05050102010706020507" pitchFamily="18" charset="2"/>
              </a:rPr>
              <a:t></a:t>
            </a:r>
            <a:r>
              <a:rPr lang="en-GB" altLang="en-US" b="1" baseline="-14000" dirty="0" err="1"/>
              <a:t>propertyNo</a:t>
            </a:r>
            <a:r>
              <a:rPr lang="en-GB" altLang="en-US" b="1" baseline="-14000" dirty="0"/>
              <a:t>, street, city</a:t>
            </a:r>
            <a:r>
              <a:rPr lang="en-GB" altLang="en-US" b="1" dirty="0"/>
              <a:t>(</a:t>
            </a:r>
            <a:r>
              <a:rPr lang="en-GB" altLang="en-US" b="1" dirty="0" err="1"/>
              <a:t>PropertyForRent</a:t>
            </a:r>
            <a:r>
              <a:rPr lang="en-GB" altLang="en-US" b="1" dirty="0"/>
              <a:t>)        Viewing</a:t>
            </a:r>
          </a:p>
          <a:p>
            <a:pPr marL="914400" lvl="2" indent="0">
              <a:buNone/>
            </a:pPr>
            <a:endParaRPr lang="en-GB" altLang="en-US" dirty="0"/>
          </a:p>
          <a:p>
            <a:pPr lvl="1" eaLnBrk="1" hangingPunct="1"/>
            <a:endParaRPr lang="en-GB" altLang="en-US" dirty="0"/>
          </a:p>
        </p:txBody>
      </p:sp>
      <p:grpSp>
        <p:nvGrpSpPr>
          <p:cNvPr id="51204" name="Group 4">
            <a:extLst>
              <a:ext uri="{FF2B5EF4-FFF2-40B4-BE49-F238E27FC236}">
                <a16:creationId xmlns:a16="http://schemas.microsoft.com/office/drawing/2014/main" id="{296B6458-C5C3-4E35-B3A9-E74EBB35E9AB}"/>
              </a:ext>
            </a:extLst>
          </p:cNvPr>
          <p:cNvGrpSpPr>
            <a:grpSpLocks/>
          </p:cNvGrpSpPr>
          <p:nvPr/>
        </p:nvGrpSpPr>
        <p:grpSpPr bwMode="auto">
          <a:xfrm>
            <a:off x="1496007" y="2383971"/>
            <a:ext cx="304800" cy="242888"/>
            <a:chOff x="1568" y="8789"/>
            <a:chExt cx="313" cy="144"/>
          </a:xfrm>
        </p:grpSpPr>
        <p:sp>
          <p:nvSpPr>
            <p:cNvPr id="62471" name="Line 5">
              <a:extLst>
                <a:ext uri="{FF2B5EF4-FFF2-40B4-BE49-F238E27FC236}">
                  <a16:creationId xmlns:a16="http://schemas.microsoft.com/office/drawing/2014/main" id="{6EE57266-A921-44C3-827B-8105D4001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2472" name="Line 6">
              <a:extLst>
                <a:ext uri="{FF2B5EF4-FFF2-40B4-BE49-F238E27FC236}">
                  <a16:creationId xmlns:a16="http://schemas.microsoft.com/office/drawing/2014/main" id="{2F995B78-3C0E-4C2E-B7E7-558966791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2473" name="Line 7">
              <a:extLst>
                <a:ext uri="{FF2B5EF4-FFF2-40B4-BE49-F238E27FC236}">
                  <a16:creationId xmlns:a16="http://schemas.microsoft.com/office/drawing/2014/main" id="{1864D304-B7BA-4498-A0BC-D05CD9220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2474" name="Line 8">
              <a:extLst>
                <a:ext uri="{FF2B5EF4-FFF2-40B4-BE49-F238E27FC236}">
                  <a16:creationId xmlns:a16="http://schemas.microsoft.com/office/drawing/2014/main" id="{45D01342-5781-45DB-9067-429F96BA6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2475" name="Line 9">
              <a:extLst>
                <a:ext uri="{FF2B5EF4-FFF2-40B4-BE49-F238E27FC236}">
                  <a16:creationId xmlns:a16="http://schemas.microsoft.com/office/drawing/2014/main" id="{A4EC6DC4-6AE0-41C9-B476-D74D58ED6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EFD7FE91-AE24-4130-B0A0-214D50DE045D}"/>
              </a:ext>
            </a:extLst>
          </p:cNvPr>
          <p:cNvGrpSpPr>
            <a:grpSpLocks/>
          </p:cNvGrpSpPr>
          <p:nvPr/>
        </p:nvGrpSpPr>
        <p:grpSpPr bwMode="auto">
          <a:xfrm>
            <a:off x="5329335" y="3807992"/>
            <a:ext cx="304800" cy="242888"/>
            <a:chOff x="1568" y="8789"/>
            <a:chExt cx="313" cy="144"/>
          </a:xfrm>
        </p:grpSpPr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9FF6907-75D0-4AA5-B9EA-527831064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16AA4CD-F017-490C-9072-9AD41C038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3864F65-3100-4437-9974-F1C4B5AFB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2278DA0-050B-453F-BB5B-9E79D1CFE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5BA36CF3-99AB-4A37-81FE-EC96DF42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18" name="Picture 17" descr="DS3-Figure 04-10">
            <a:extLst>
              <a:ext uri="{FF2B5EF4-FFF2-40B4-BE49-F238E27FC236}">
                <a16:creationId xmlns:a16="http://schemas.microsoft.com/office/drawing/2014/main" id="{6667FDE9-AD83-468E-93D8-F7CC3587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06" y="4158622"/>
            <a:ext cx="6289185" cy="252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42BEC2-74DD-4441-B390-26A13F08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F414903-CABB-4CF7-83B7-F8E07AD1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dirty="0"/>
              <a:t>	</a:t>
            </a:r>
            <a:r>
              <a:rPr lang="en-GB" dirty="0" err="1"/>
              <a:t>Semijoin</a:t>
            </a:r>
            <a:endParaRPr lang="en-GB" dirty="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E03099-BE1D-47BA-AF70-C2B658A1C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3" y="1259633"/>
            <a:ext cx="10786187" cy="515049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/>
              <a:t>R     </a:t>
            </a:r>
            <a:r>
              <a:rPr lang="en-GB" altLang="en-US" baseline="-14000" dirty="0"/>
              <a:t>F </a:t>
            </a:r>
            <a:r>
              <a:rPr lang="en-GB" altLang="en-US" dirty="0"/>
              <a:t>S	</a:t>
            </a:r>
          </a:p>
          <a:p>
            <a:pPr lvl="1" eaLnBrk="1" hangingPunct="1"/>
            <a:r>
              <a:rPr lang="en-GB" altLang="en-US" dirty="0"/>
              <a:t>Defines a relation that contains the tuples of R that participate in the join of R with S.</a:t>
            </a:r>
          </a:p>
          <a:p>
            <a:pPr lvl="1" eaLnBrk="1" hangingPunct="1"/>
            <a:endParaRPr lang="en-GB" altLang="en-US" dirty="0"/>
          </a:p>
          <a:p>
            <a:r>
              <a:rPr lang="en-GB" altLang="en-US" dirty="0"/>
              <a:t>Can rewrite </a:t>
            </a:r>
            <a:r>
              <a:rPr lang="en-GB" altLang="en-US" dirty="0" err="1"/>
              <a:t>Semijoin</a:t>
            </a:r>
            <a:r>
              <a:rPr lang="en-GB" altLang="en-US" dirty="0"/>
              <a:t> using Projection and Join:</a:t>
            </a:r>
          </a:p>
          <a:p>
            <a:pPr marL="0" indent="0">
              <a:buNone/>
            </a:pPr>
            <a:r>
              <a:rPr lang="en-GB" altLang="en-US" dirty="0"/>
              <a:t>	R    </a:t>
            </a:r>
            <a:r>
              <a:rPr lang="en-GB" altLang="en-US" baseline="-14000" dirty="0"/>
              <a:t>F </a:t>
            </a:r>
            <a:r>
              <a:rPr lang="en-GB" altLang="en-US" dirty="0"/>
              <a:t>S	 = </a:t>
            </a:r>
            <a:r>
              <a:rPr lang="en-GB" altLang="en-US" dirty="0">
                <a:sym typeface="Symbol" panose="05050102010706020507" pitchFamily="18" charset="2"/>
              </a:rPr>
              <a:t></a:t>
            </a:r>
            <a:r>
              <a:rPr lang="en-GB" altLang="en-US" baseline="-14000" dirty="0"/>
              <a:t>A</a:t>
            </a:r>
            <a:r>
              <a:rPr lang="en-GB" altLang="en-US" dirty="0"/>
              <a:t>(R      </a:t>
            </a:r>
            <a:r>
              <a:rPr lang="en-GB" altLang="en-US" baseline="-25000" dirty="0"/>
              <a:t>F</a:t>
            </a:r>
            <a:r>
              <a:rPr lang="en-GB" altLang="en-US" dirty="0"/>
              <a:t> S)</a:t>
            </a:r>
          </a:p>
          <a:p>
            <a:pPr marL="0" indent="0">
              <a:buNone/>
            </a:pPr>
            <a:endParaRPr lang="en-GB" altLang="en-US" dirty="0"/>
          </a:p>
          <a:p>
            <a:r>
              <a:rPr lang="en-GB" altLang="en-US" dirty="0">
                <a:solidFill>
                  <a:prstClr val="black"/>
                </a:solidFill>
              </a:rPr>
              <a:t>Example: </a:t>
            </a:r>
          </a:p>
          <a:p>
            <a:pPr marL="517525" lvl="1" indent="0">
              <a:buNone/>
            </a:pPr>
            <a:r>
              <a:rPr lang="en-GB" altLang="en-US" dirty="0"/>
              <a:t>List complete details of all staff who work at the branch in Glasgow</a:t>
            </a:r>
          </a:p>
          <a:p>
            <a:pPr marL="517525" lvl="1" indent="0">
              <a:buNone/>
            </a:pPr>
            <a:r>
              <a:rPr lang="en-GB" altLang="en-US" b="1" dirty="0"/>
              <a:t>Staff    </a:t>
            </a:r>
            <a:r>
              <a:rPr lang="en-GB" altLang="en-US" b="1" baseline="-25000" dirty="0" err="1"/>
              <a:t>Staff.branchNo</a:t>
            </a:r>
            <a:r>
              <a:rPr lang="en-GB" altLang="en-US" b="1" baseline="-25000" dirty="0"/>
              <a:t>=</a:t>
            </a:r>
            <a:r>
              <a:rPr lang="en-GB" altLang="en-US" b="1" baseline="-25000" dirty="0" err="1"/>
              <a:t>Branch.branchNo</a:t>
            </a:r>
            <a:r>
              <a:rPr lang="en-GB" altLang="en-US" b="1" dirty="0"/>
              <a:t>(</a:t>
            </a:r>
            <a:r>
              <a:rPr lang="en-GB" altLang="en-US" b="1" dirty="0">
                <a:sym typeface="Symbol" panose="05050102010706020507" pitchFamily="18" charset="2"/>
              </a:rPr>
              <a:t></a:t>
            </a:r>
            <a:r>
              <a:rPr lang="en-GB" altLang="en-US" b="1" baseline="-25000" dirty="0"/>
              <a:t>city=‘Glasgow’</a:t>
            </a:r>
            <a:r>
              <a:rPr lang="en-GB" altLang="en-US" b="1" dirty="0"/>
              <a:t>(Branch))</a:t>
            </a:r>
          </a:p>
          <a:p>
            <a:pPr marL="517525" lvl="1" indent="0">
              <a:buNone/>
            </a:pPr>
            <a:endParaRPr lang="en-GB" alt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b="1" dirty="0"/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B8AE1E3A-9829-4B12-A2DD-51BABD5FE90D}"/>
              </a:ext>
            </a:extLst>
          </p:cNvPr>
          <p:cNvGrpSpPr>
            <a:grpSpLocks/>
          </p:cNvGrpSpPr>
          <p:nvPr/>
        </p:nvGrpSpPr>
        <p:grpSpPr bwMode="auto">
          <a:xfrm>
            <a:off x="1665112" y="1389383"/>
            <a:ext cx="228600" cy="241300"/>
            <a:chOff x="2685" y="8520"/>
            <a:chExt cx="170" cy="142"/>
          </a:xfrm>
        </p:grpSpPr>
        <p:sp>
          <p:nvSpPr>
            <p:cNvPr id="64529" name="Line 5">
              <a:extLst>
                <a:ext uri="{FF2B5EF4-FFF2-40B4-BE49-F238E27FC236}">
                  <a16:creationId xmlns:a16="http://schemas.microsoft.com/office/drawing/2014/main" id="{0E53452F-272A-4D2E-96E8-8D9937088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530" name="Line 6">
              <a:extLst>
                <a:ext uri="{FF2B5EF4-FFF2-40B4-BE49-F238E27FC236}">
                  <a16:creationId xmlns:a16="http://schemas.microsoft.com/office/drawing/2014/main" id="{AF38F940-30DD-4383-AFE3-1A3EACA47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531" name="Line 7">
              <a:extLst>
                <a:ext uri="{FF2B5EF4-FFF2-40B4-BE49-F238E27FC236}">
                  <a16:creationId xmlns:a16="http://schemas.microsoft.com/office/drawing/2014/main" id="{8582ED98-34BE-4120-8885-873EEE089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2237" name="Group 13">
            <a:extLst>
              <a:ext uri="{FF2B5EF4-FFF2-40B4-BE49-F238E27FC236}">
                <a16:creationId xmlns:a16="http://schemas.microsoft.com/office/drawing/2014/main" id="{E3293764-AE60-4996-ABB7-787E1E41F8F2}"/>
              </a:ext>
            </a:extLst>
          </p:cNvPr>
          <p:cNvGrpSpPr>
            <a:grpSpLocks/>
          </p:cNvGrpSpPr>
          <p:nvPr/>
        </p:nvGrpSpPr>
        <p:grpSpPr bwMode="auto">
          <a:xfrm>
            <a:off x="2082282" y="2660555"/>
            <a:ext cx="228600" cy="241300"/>
            <a:chOff x="2685" y="8520"/>
            <a:chExt cx="170" cy="142"/>
          </a:xfrm>
        </p:grpSpPr>
        <p:sp>
          <p:nvSpPr>
            <p:cNvPr id="64526" name="Line 14">
              <a:extLst>
                <a:ext uri="{FF2B5EF4-FFF2-40B4-BE49-F238E27FC236}">
                  <a16:creationId xmlns:a16="http://schemas.microsoft.com/office/drawing/2014/main" id="{87C9112C-2D4A-45F1-9572-0531EA759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527" name="Line 15">
              <a:extLst>
                <a:ext uri="{FF2B5EF4-FFF2-40B4-BE49-F238E27FC236}">
                  <a16:creationId xmlns:a16="http://schemas.microsoft.com/office/drawing/2014/main" id="{BEF94F1B-625C-494F-9121-92DBE61FC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528" name="Line 16">
              <a:extLst>
                <a:ext uri="{FF2B5EF4-FFF2-40B4-BE49-F238E27FC236}">
                  <a16:creationId xmlns:a16="http://schemas.microsoft.com/office/drawing/2014/main" id="{E2F3E264-BAA4-41D7-AF50-75CF4B210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2241" name="Group 17">
            <a:extLst>
              <a:ext uri="{FF2B5EF4-FFF2-40B4-BE49-F238E27FC236}">
                <a16:creationId xmlns:a16="http://schemas.microsoft.com/office/drawing/2014/main" id="{0083A4EC-40AE-49D9-8ED7-8CA7A82B90F7}"/>
              </a:ext>
            </a:extLst>
          </p:cNvPr>
          <p:cNvGrpSpPr>
            <a:grpSpLocks/>
          </p:cNvGrpSpPr>
          <p:nvPr/>
        </p:nvGrpSpPr>
        <p:grpSpPr bwMode="auto">
          <a:xfrm>
            <a:off x="4024604" y="2639621"/>
            <a:ext cx="304800" cy="244475"/>
            <a:chOff x="2448" y="9360"/>
            <a:chExt cx="288" cy="144"/>
          </a:xfrm>
        </p:grpSpPr>
        <p:sp>
          <p:nvSpPr>
            <p:cNvPr id="64522" name="Line 18">
              <a:extLst>
                <a:ext uri="{FF2B5EF4-FFF2-40B4-BE49-F238E27FC236}">
                  <a16:creationId xmlns:a16="http://schemas.microsoft.com/office/drawing/2014/main" id="{6A8E88DD-EFF1-4FB9-9F06-2B8870E82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523" name="Line 19">
              <a:extLst>
                <a:ext uri="{FF2B5EF4-FFF2-40B4-BE49-F238E27FC236}">
                  <a16:creationId xmlns:a16="http://schemas.microsoft.com/office/drawing/2014/main" id="{3C69183D-7835-4887-8CA5-D0C545E9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524" name="Line 20">
              <a:extLst>
                <a:ext uri="{FF2B5EF4-FFF2-40B4-BE49-F238E27FC236}">
                  <a16:creationId xmlns:a16="http://schemas.microsoft.com/office/drawing/2014/main" id="{A7EC43A2-267D-47C6-A292-C703F9625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525" name="Line 21">
              <a:extLst>
                <a:ext uri="{FF2B5EF4-FFF2-40B4-BE49-F238E27FC236}">
                  <a16:creationId xmlns:a16="http://schemas.microsoft.com/office/drawing/2014/main" id="{924DC0AE-F2C3-467A-A81D-1E636022E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0" name="Group 13">
            <a:extLst>
              <a:ext uri="{FF2B5EF4-FFF2-40B4-BE49-F238E27FC236}">
                <a16:creationId xmlns:a16="http://schemas.microsoft.com/office/drawing/2014/main" id="{9EDB11A1-93FA-4088-9DAB-7F4BFF2EA5EF}"/>
              </a:ext>
            </a:extLst>
          </p:cNvPr>
          <p:cNvGrpSpPr>
            <a:grpSpLocks/>
          </p:cNvGrpSpPr>
          <p:nvPr/>
        </p:nvGrpSpPr>
        <p:grpSpPr bwMode="auto">
          <a:xfrm>
            <a:off x="1893712" y="3993530"/>
            <a:ext cx="228600" cy="241300"/>
            <a:chOff x="2685" y="8520"/>
            <a:chExt cx="170" cy="142"/>
          </a:xfrm>
        </p:grpSpPr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804AFA34-823B-422F-9B7B-903A36787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EDC0C8E9-4B09-464E-8AA8-401A346BA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F84B630-1057-479D-9720-57DCF4AD5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24" name="Picture 1037" descr="DS3-Figure 04-11">
            <a:extLst>
              <a:ext uri="{FF2B5EF4-FFF2-40B4-BE49-F238E27FC236}">
                <a16:creationId xmlns:a16="http://schemas.microsoft.com/office/drawing/2014/main" id="{0F70897B-265D-4AD3-BAD7-2673B612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58" y="4386976"/>
            <a:ext cx="7696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8E3253-D922-4CE1-A2BE-85C3B6C7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535A9BE-FA1D-4E4B-9357-519228617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</a:t>
            </a:r>
            <a:r>
              <a:rPr lang="en-GB" dirty="0"/>
              <a:t>Division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780752B-ABCF-4FA4-86B4-121795A96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1134" y="1082350"/>
            <a:ext cx="11084768" cy="524380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/>
              <a:t>R </a:t>
            </a:r>
            <a:r>
              <a:rPr lang="en-GB" altLang="en-US" dirty="0">
                <a:sym typeface="Symbol" panose="05050102010706020507" pitchFamily="18" charset="2"/>
              </a:rPr>
              <a:t></a:t>
            </a:r>
            <a:r>
              <a:rPr lang="en-GB" altLang="en-US" dirty="0"/>
              <a:t> S</a:t>
            </a:r>
          </a:p>
          <a:p>
            <a:pPr lvl="1" eaLnBrk="1" hangingPunct="1"/>
            <a:r>
              <a:rPr lang="en-GB" altLang="en-US" sz="2400" dirty="0"/>
              <a:t>Defines a relation over the attributes C that consists of set of tuples from R that match combination of </a:t>
            </a:r>
            <a:r>
              <a:rPr lang="en-GB" altLang="en-US" sz="2400" i="1" dirty="0"/>
              <a:t>every</a:t>
            </a:r>
            <a:r>
              <a:rPr lang="en-GB" altLang="en-US" sz="2400" dirty="0"/>
              <a:t> tuple in S.</a:t>
            </a:r>
          </a:p>
          <a:p>
            <a:pPr lvl="1" eaLnBrk="1" hangingPunct="1">
              <a:lnSpc>
                <a:spcPct val="60000"/>
              </a:lnSpc>
            </a:pPr>
            <a:endParaRPr lang="en-GB" altLang="en-US" sz="2400" dirty="0"/>
          </a:p>
          <a:p>
            <a:pPr eaLnBrk="1" hangingPunct="1"/>
            <a:r>
              <a:rPr lang="en-GB" altLang="en-US" dirty="0"/>
              <a:t>Expressed using basic operations:</a:t>
            </a:r>
            <a:endParaRPr lang="en-GB" altLang="en-US" dirty="0">
              <a:latin typeface="Times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noProof="1"/>
              <a:t>	T</a:t>
            </a:r>
            <a:r>
              <a:rPr lang="en-GB" altLang="en-US" baseline="-25000" noProof="1"/>
              <a:t>1</a:t>
            </a:r>
            <a:r>
              <a:rPr lang="en-GB" altLang="en-US" noProof="1"/>
              <a:t> </a:t>
            </a:r>
            <a:r>
              <a:rPr lang="en-GB" altLang="en-US" noProof="1">
                <a:sym typeface="Symbol" panose="05050102010706020507" pitchFamily="18" charset="2"/>
              </a:rPr>
              <a:t></a:t>
            </a:r>
            <a:r>
              <a:rPr lang="en-GB" altLang="en-US" noProof="1"/>
              <a:t> </a:t>
            </a:r>
            <a:r>
              <a:rPr lang="en-GB" altLang="en-US" noProof="1">
                <a:sym typeface="Symbol" panose="05050102010706020507" pitchFamily="18" charset="2"/>
              </a:rPr>
              <a:t></a:t>
            </a:r>
            <a:r>
              <a:rPr lang="en-GB" altLang="en-US" baseline="-25000" noProof="1"/>
              <a:t>C</a:t>
            </a:r>
            <a:r>
              <a:rPr lang="en-GB" altLang="en-US" noProof="1"/>
              <a:t>(R)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noProof="1"/>
              <a:t>	T</a:t>
            </a:r>
            <a:r>
              <a:rPr lang="en-GB" altLang="en-US" baseline="-25000" noProof="1"/>
              <a:t>2</a:t>
            </a:r>
            <a:r>
              <a:rPr lang="en-GB" altLang="en-US" noProof="1"/>
              <a:t> </a:t>
            </a:r>
            <a:r>
              <a:rPr lang="en-GB" altLang="en-US" noProof="1">
                <a:sym typeface="Symbol" panose="05050102010706020507" pitchFamily="18" charset="2"/>
              </a:rPr>
              <a:t></a:t>
            </a:r>
            <a:r>
              <a:rPr lang="en-GB" altLang="en-US" noProof="1"/>
              <a:t> </a:t>
            </a:r>
            <a:r>
              <a:rPr lang="en-GB" altLang="en-US" noProof="1">
                <a:sym typeface="Symbol" panose="05050102010706020507" pitchFamily="18" charset="2"/>
              </a:rPr>
              <a:t></a:t>
            </a:r>
            <a:r>
              <a:rPr lang="en-GB" altLang="en-US" baseline="-25000" noProof="1"/>
              <a:t>C</a:t>
            </a:r>
            <a:r>
              <a:rPr lang="en-GB" altLang="en-US" noProof="1"/>
              <a:t>((S X T</a:t>
            </a:r>
            <a:r>
              <a:rPr lang="en-GB" altLang="en-US" baseline="-25000" noProof="1"/>
              <a:t>1</a:t>
            </a:r>
            <a:r>
              <a:rPr lang="en-GB" altLang="en-US" noProof="1"/>
              <a:t>) – 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noProof="1"/>
              <a:t>	T </a:t>
            </a:r>
            <a:r>
              <a:rPr lang="en-GB" altLang="en-US" noProof="1">
                <a:sym typeface="Symbol" panose="05050102010706020507" pitchFamily="18" charset="2"/>
              </a:rPr>
              <a:t></a:t>
            </a:r>
            <a:r>
              <a:rPr lang="en-GB" altLang="en-US" noProof="1"/>
              <a:t> T</a:t>
            </a:r>
            <a:r>
              <a:rPr lang="en-GB" altLang="en-US" baseline="-25000" noProof="1"/>
              <a:t>1</a:t>
            </a:r>
            <a:r>
              <a:rPr lang="en-GB" altLang="en-US" noProof="1"/>
              <a:t> – T</a:t>
            </a:r>
            <a:r>
              <a:rPr lang="en-GB" altLang="en-US" baseline="-25000" noProof="1"/>
              <a:t>2</a:t>
            </a:r>
          </a:p>
          <a:p>
            <a:pPr lvl="0"/>
            <a:r>
              <a:rPr lang="en-GB" altLang="en-US" dirty="0">
                <a:solidFill>
                  <a:prstClr val="black"/>
                </a:solidFill>
              </a:rPr>
              <a:t>Example:</a:t>
            </a:r>
            <a:endParaRPr lang="en-GB" altLang="en-US" dirty="0">
              <a:solidFill>
                <a:prstClr val="black"/>
              </a:solidFill>
              <a:latin typeface="Times" panose="02020603050405020304" pitchFamily="18" charset="0"/>
            </a:endParaRPr>
          </a:p>
          <a:p>
            <a:pPr marL="517525" lvl="1" indent="0">
              <a:buNone/>
            </a:pPr>
            <a:r>
              <a:rPr lang="en-GB" altLang="en-US" dirty="0">
                <a:solidFill>
                  <a:prstClr val="black"/>
                </a:solidFill>
              </a:rPr>
              <a:t>Identify all clients who have viewed all properties with three rooms.</a:t>
            </a:r>
          </a:p>
          <a:p>
            <a:pPr lvl="1">
              <a:lnSpc>
                <a:spcPct val="0"/>
              </a:lnSpc>
            </a:pPr>
            <a:endParaRPr lang="en-GB" altLang="en-US" b="1" dirty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en-GB" altLang="en-US" sz="2400" b="1" dirty="0">
                <a:solidFill>
                  <a:prstClr val="black"/>
                </a:solidFill>
              </a:rPr>
              <a:t>	</a:t>
            </a:r>
            <a:r>
              <a:rPr lang="en-GB" altLang="en-US" b="1" dirty="0">
                <a:solidFill>
                  <a:prstClr val="black"/>
                </a:solidFill>
              </a:rPr>
              <a:t>(</a:t>
            </a:r>
            <a:r>
              <a:rPr lang="en-GB" altLang="en-US" b="1" dirty="0">
                <a:solidFill>
                  <a:prstClr val="black"/>
                </a:solidFill>
                <a:sym typeface="Symbol" panose="05050102010706020507" pitchFamily="18" charset="2"/>
              </a:rPr>
              <a:t></a:t>
            </a:r>
            <a:r>
              <a:rPr lang="en-GB" altLang="en-US" b="1" baseline="-14000" dirty="0" err="1">
                <a:solidFill>
                  <a:prstClr val="black"/>
                </a:solidFill>
              </a:rPr>
              <a:t>clientNo</a:t>
            </a:r>
            <a:r>
              <a:rPr lang="en-GB" altLang="en-US" b="1" baseline="-14000" dirty="0">
                <a:solidFill>
                  <a:prstClr val="black"/>
                </a:solidFill>
              </a:rPr>
              <a:t>, </a:t>
            </a:r>
            <a:r>
              <a:rPr lang="en-GB" altLang="en-US" b="1" baseline="-14000" dirty="0" err="1">
                <a:solidFill>
                  <a:prstClr val="black"/>
                </a:solidFill>
              </a:rPr>
              <a:t>propertyNo</a:t>
            </a:r>
            <a:r>
              <a:rPr lang="en-GB" altLang="en-US" b="1" dirty="0">
                <a:solidFill>
                  <a:prstClr val="black"/>
                </a:solidFill>
              </a:rPr>
              <a:t>(Viewing)) </a:t>
            </a:r>
            <a:r>
              <a:rPr lang="en-GB" altLang="en-US" b="1" dirty="0">
                <a:solidFill>
                  <a:prstClr val="black"/>
                </a:solidFill>
                <a:sym typeface="Symbol" panose="05050102010706020507" pitchFamily="18" charset="2"/>
              </a:rPr>
              <a:t></a:t>
            </a:r>
            <a:r>
              <a:rPr lang="en-GB" altLang="en-US" b="1" dirty="0">
                <a:solidFill>
                  <a:prstClr val="black"/>
                </a:solidFill>
              </a:rPr>
              <a:t> (</a:t>
            </a:r>
            <a:r>
              <a:rPr lang="en-GB" altLang="en-US" b="1" dirty="0">
                <a:solidFill>
                  <a:prstClr val="black"/>
                </a:solidFill>
                <a:sym typeface="Symbol" panose="05050102010706020507" pitchFamily="18" charset="2"/>
              </a:rPr>
              <a:t></a:t>
            </a:r>
            <a:r>
              <a:rPr lang="en-GB" altLang="en-US" b="1" baseline="-14000" dirty="0" err="1">
                <a:solidFill>
                  <a:prstClr val="black"/>
                </a:solidFill>
              </a:rPr>
              <a:t>propertyNo</a:t>
            </a:r>
            <a:r>
              <a:rPr lang="en-GB" altLang="en-US" b="1" dirty="0">
                <a:solidFill>
                  <a:prstClr val="black"/>
                </a:solidFill>
              </a:rPr>
              <a:t>(</a:t>
            </a:r>
            <a:r>
              <a:rPr lang="en-GB" altLang="en-US" b="1" dirty="0">
                <a:solidFill>
                  <a:prstClr val="black"/>
                </a:solidFill>
                <a:sym typeface="Symbol" panose="05050102010706020507" pitchFamily="18" charset="2"/>
              </a:rPr>
              <a:t></a:t>
            </a:r>
            <a:r>
              <a:rPr lang="en-GB" altLang="en-US" b="1" baseline="-14000" dirty="0">
                <a:solidFill>
                  <a:prstClr val="black"/>
                </a:solidFill>
              </a:rPr>
              <a:t>rooms = 3</a:t>
            </a:r>
            <a:r>
              <a:rPr lang="en-GB" altLang="en-US" b="1" dirty="0">
                <a:solidFill>
                  <a:prstClr val="black"/>
                </a:solidFill>
              </a:rPr>
              <a:t> (</a:t>
            </a:r>
            <a:r>
              <a:rPr lang="en-GB" altLang="en-US" b="1" dirty="0" err="1">
                <a:solidFill>
                  <a:prstClr val="black"/>
                </a:solidFill>
              </a:rPr>
              <a:t>PropertyForRent</a:t>
            </a:r>
            <a:r>
              <a:rPr lang="en-GB" altLang="en-US" b="1" dirty="0">
                <a:solidFill>
                  <a:prstClr val="black"/>
                </a:solidFill>
              </a:rPr>
              <a:t>)))</a:t>
            </a:r>
            <a:endParaRPr lang="en-GB" altLang="en-US" sz="2400" dirty="0"/>
          </a:p>
        </p:txBody>
      </p:sp>
      <p:pic>
        <p:nvPicPr>
          <p:cNvPr id="6" name="Picture 5" descr="DS3-Figure 04-12">
            <a:extLst>
              <a:ext uri="{FF2B5EF4-FFF2-40B4-BE49-F238E27FC236}">
                <a16:creationId xmlns:a16="http://schemas.microsoft.com/office/drawing/2014/main" id="{7141C991-B19F-4C9C-9056-42992D06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20" y="5125797"/>
            <a:ext cx="4646645" cy="173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05D515-3573-4863-BD4B-1FF02366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CB18240F-E25F-4EC2-9865-0CBC3CD0B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</a:t>
            </a:r>
            <a:r>
              <a:rPr lang="en-GB" dirty="0"/>
              <a:t>Aggregate Operations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326ADBFE-361A-4BB9-92CE-C1273CF61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0465" y="1412874"/>
            <a:ext cx="11094098" cy="505323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</a:t>
            </a:r>
            <a:r>
              <a:rPr lang="en-US" altLang="en-US" baseline="-25000" dirty="0"/>
              <a:t>AL</a:t>
            </a:r>
            <a:r>
              <a:rPr lang="en-US" altLang="en-US" dirty="0"/>
              <a:t>(R) </a:t>
            </a:r>
            <a:r>
              <a:rPr lang="en-GB" altLang="en-US" dirty="0"/>
              <a:t>	</a:t>
            </a:r>
          </a:p>
          <a:p>
            <a:pPr lvl="1" eaLnBrk="1" hangingPunct="1"/>
            <a:r>
              <a:rPr lang="en-US" altLang="en-US" dirty="0"/>
              <a:t>Applies aggregate function list, AL, to R to define a relation over the aggregate list. </a:t>
            </a:r>
          </a:p>
          <a:p>
            <a:pPr lvl="1" eaLnBrk="1" hangingPunct="1"/>
            <a:r>
              <a:rPr lang="en-US" altLang="en-US" dirty="0"/>
              <a:t>AL contains one or more (&lt;</a:t>
            </a:r>
            <a:r>
              <a:rPr lang="en-US" altLang="en-US" dirty="0" err="1"/>
              <a:t>aggregate_function</a:t>
            </a:r>
            <a:r>
              <a:rPr lang="en-US" altLang="en-US" dirty="0"/>
              <a:t>&gt;, &lt;attribute&gt;) pairs </a:t>
            </a:r>
            <a:r>
              <a:rPr lang="en-GB" altLang="en-US" dirty="0"/>
              <a:t>.</a:t>
            </a:r>
          </a:p>
          <a:p>
            <a:pPr eaLnBrk="1" hangingPunct="1"/>
            <a:r>
              <a:rPr lang="en-GB" altLang="en-US" dirty="0"/>
              <a:t>Main aggregate functions are: COUNT, SUM, AVG, MIN, and MAX.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Example: </a:t>
            </a:r>
          </a:p>
          <a:p>
            <a:pPr lvl="1"/>
            <a:r>
              <a:rPr lang="en-GB" altLang="en-US" dirty="0"/>
              <a:t>How many properties cost more than £350 per month to rent?</a:t>
            </a:r>
          </a:p>
          <a:p>
            <a:pPr lvl="1">
              <a:lnSpc>
                <a:spcPct val="0"/>
              </a:lnSpc>
            </a:pPr>
            <a:endParaRPr lang="en-GB" altLang="en-US" sz="2400" b="1" dirty="0"/>
          </a:p>
          <a:p>
            <a:pPr lvl="1">
              <a:buNone/>
            </a:pPr>
            <a:r>
              <a:rPr lang="en-GB" altLang="en-US" sz="2000" b="1" dirty="0"/>
              <a:t>	</a:t>
            </a:r>
            <a:r>
              <a:rPr lang="en-US" altLang="en-US" sz="2000" b="1" dirty="0">
                <a:sym typeface="Symbol" panose="05050102010706020507" pitchFamily="18" charset="2"/>
              </a:rPr>
              <a:t></a:t>
            </a:r>
            <a:r>
              <a:rPr lang="en-US" altLang="en-US" sz="2000" b="1" baseline="-25000" dirty="0"/>
              <a:t>R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myCount</a:t>
            </a:r>
            <a:r>
              <a:rPr lang="en-US" altLang="en-US" sz="2000" b="1" dirty="0"/>
              <a:t>) </a:t>
            </a:r>
            <a:r>
              <a:rPr lang="en-US" altLang="en-US" sz="2000" b="1" dirty="0">
                <a:sym typeface="Symbol" panose="05050102010706020507" pitchFamily="18" charset="2"/>
              </a:rPr>
              <a:t></a:t>
            </a:r>
            <a:r>
              <a:rPr lang="en-US" altLang="en-US" sz="2000" b="1" baseline="-25000" dirty="0"/>
              <a:t>COUNT</a:t>
            </a:r>
            <a:r>
              <a:rPr lang="en-US" altLang="en-US" sz="2000" b="1" dirty="0"/>
              <a:t> </a:t>
            </a:r>
            <a:r>
              <a:rPr lang="en-US" altLang="en-US" sz="2000" b="1" baseline="-25000" dirty="0" err="1"/>
              <a:t>propertyNo</a:t>
            </a:r>
            <a:r>
              <a:rPr lang="en-US" altLang="en-US" sz="2000" b="1" dirty="0"/>
              <a:t> (</a:t>
            </a:r>
            <a:r>
              <a:rPr lang="el-GR" altLang="en-US" sz="2000" b="1" dirty="0">
                <a:cs typeface="Times New Roman" panose="02020603050405020304" pitchFamily="18" charset="0"/>
              </a:rPr>
              <a:t>σ</a:t>
            </a:r>
            <a:r>
              <a:rPr lang="en-US" altLang="en-US" sz="2000" b="1" baseline="-25000" dirty="0"/>
              <a:t>rent &gt; 350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PropertyForRent</a:t>
            </a:r>
            <a:r>
              <a:rPr lang="en-US" altLang="en-US" sz="2000" b="1" dirty="0"/>
              <a:t>))</a:t>
            </a:r>
            <a:r>
              <a:rPr lang="en-US" altLang="en-US" sz="2000" dirty="0"/>
              <a:t> </a:t>
            </a:r>
            <a:endParaRPr lang="en-GB" altLang="en-US" sz="2000" dirty="0"/>
          </a:p>
          <a:p>
            <a:pPr lvl="1"/>
            <a:endParaRPr lang="en-GB" altLang="en-US" dirty="0"/>
          </a:p>
        </p:txBody>
      </p:sp>
      <p:pic>
        <p:nvPicPr>
          <p:cNvPr id="6" name="Picture 5" descr="C04NF13a">
            <a:extLst>
              <a:ext uri="{FF2B5EF4-FFF2-40B4-BE49-F238E27FC236}">
                <a16:creationId xmlns:a16="http://schemas.microsoft.com/office/drawing/2014/main" id="{ABF71387-4E21-48AD-AE45-FCFF99F0A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3017" y="4596623"/>
            <a:ext cx="1601171" cy="1641526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9F03E-BFE6-4519-8511-9CD76D70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97BEFFAB-4BFE-4A02-BF96-91BB016F9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b="1" dirty="0"/>
              <a:t>	</a:t>
            </a:r>
            <a:r>
              <a:rPr lang="en-GB" dirty="0"/>
              <a:t>Grouping Operation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FD2F401D-6054-4D91-A7A4-5716E73E1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175" y="1156996"/>
            <a:ext cx="11122089" cy="429924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baseline="-25000" dirty="0"/>
              <a:t>GA</a:t>
            </a:r>
            <a:r>
              <a:rPr lang="en-US" altLang="en-US" dirty="0">
                <a:sym typeface="Symbol" panose="05050102010706020507" pitchFamily="18" charset="2"/>
              </a:rPr>
              <a:t></a:t>
            </a:r>
            <a:r>
              <a:rPr lang="en-US" altLang="en-US" baseline="-25000" dirty="0"/>
              <a:t>AL</a:t>
            </a:r>
            <a:r>
              <a:rPr lang="en-US" altLang="en-US" dirty="0"/>
              <a:t>(R) </a:t>
            </a:r>
            <a:r>
              <a:rPr lang="en-GB" altLang="en-US" dirty="0"/>
              <a:t>	</a:t>
            </a:r>
          </a:p>
          <a:p>
            <a:pPr lvl="1" eaLnBrk="1" hangingPunct="1"/>
            <a:r>
              <a:rPr lang="en-US" altLang="en-US" dirty="0"/>
              <a:t>Groups tuples of R by grouping attributes, GA, and then applies aggregate function list, AL, to define a new relation. </a:t>
            </a:r>
          </a:p>
          <a:p>
            <a:pPr lvl="1" eaLnBrk="1" hangingPunct="1"/>
            <a:r>
              <a:rPr lang="en-US" altLang="en-US" dirty="0"/>
              <a:t>AL contains one or more (&lt;</a:t>
            </a:r>
            <a:r>
              <a:rPr lang="en-US" altLang="en-US" dirty="0" err="1"/>
              <a:t>aggregate_function</a:t>
            </a:r>
            <a:r>
              <a:rPr lang="en-US" altLang="en-US" dirty="0"/>
              <a:t>&gt;, &lt;attribute&gt;) pairs. </a:t>
            </a:r>
          </a:p>
          <a:p>
            <a:pPr lvl="1" eaLnBrk="1" hangingPunct="1"/>
            <a:r>
              <a:rPr lang="en-US" altLang="en-US" dirty="0"/>
              <a:t>Resulting relation contains the grouping attributes, GA, along with results of each of the aggregate functions</a:t>
            </a:r>
            <a:r>
              <a:rPr lang="en-GB" altLang="en-US" dirty="0"/>
              <a:t>.</a:t>
            </a:r>
          </a:p>
          <a:p>
            <a:pPr lvl="1" eaLnBrk="1" hangingPunct="1"/>
            <a:endParaRPr lang="en-GB" altLang="en-US" dirty="0"/>
          </a:p>
          <a:p>
            <a:r>
              <a:rPr lang="en-GB" altLang="en-US" dirty="0"/>
              <a:t>Example: </a:t>
            </a:r>
          </a:p>
          <a:p>
            <a:pPr lvl="1"/>
            <a:r>
              <a:rPr lang="en-GB" altLang="en-US" dirty="0"/>
              <a:t>Find the number of staff working in each branch and the sum of their salaries.</a:t>
            </a:r>
          </a:p>
          <a:p>
            <a:pPr lvl="1">
              <a:lnSpc>
                <a:spcPct val="0"/>
              </a:lnSpc>
            </a:pPr>
            <a:endParaRPr lang="en-GB" altLang="en-US" sz="2400" b="1" dirty="0"/>
          </a:p>
          <a:p>
            <a:pPr lvl="1">
              <a:buNone/>
            </a:pPr>
            <a:r>
              <a:rPr lang="en-GB" altLang="en-US" b="1" dirty="0"/>
              <a:t>	</a:t>
            </a:r>
            <a:r>
              <a:rPr lang="en-US" altLang="en-US" sz="2000" b="1" dirty="0">
                <a:sym typeface="Symbol" panose="05050102010706020507" pitchFamily="18" charset="2"/>
              </a:rPr>
              <a:t></a:t>
            </a:r>
            <a:r>
              <a:rPr lang="en-US" altLang="en-US" sz="2000" b="1" baseline="-25000" dirty="0"/>
              <a:t>R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branchNo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myCount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mySum</a:t>
            </a:r>
            <a:r>
              <a:rPr lang="en-US" altLang="en-US" sz="2000" b="1" dirty="0"/>
              <a:t>) </a:t>
            </a:r>
            <a:r>
              <a:rPr lang="en-US" altLang="en-US" sz="2000" b="1" baseline="-25000" dirty="0" err="1"/>
              <a:t>branchNo</a:t>
            </a:r>
            <a:r>
              <a:rPr lang="en-US" altLang="en-US" sz="2000" b="1" baseline="-25000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 </a:t>
            </a:r>
            <a:r>
              <a:rPr lang="en-US" altLang="en-US" sz="2000" b="1" baseline="-25000" dirty="0"/>
              <a:t>COUNT </a:t>
            </a:r>
            <a:r>
              <a:rPr lang="en-US" altLang="en-US" sz="2000" b="1" baseline="-25000" dirty="0" err="1"/>
              <a:t>staffNo</a:t>
            </a:r>
            <a:r>
              <a:rPr lang="en-US" altLang="en-US" sz="2000" b="1" baseline="-25000" dirty="0"/>
              <a:t>,</a:t>
            </a:r>
            <a:r>
              <a:rPr lang="en-US" altLang="en-US" sz="2000" b="1" dirty="0"/>
              <a:t> </a:t>
            </a:r>
            <a:r>
              <a:rPr lang="en-US" altLang="en-US" sz="2000" b="1" baseline="-25000" dirty="0"/>
              <a:t>SUM salary</a:t>
            </a:r>
            <a:r>
              <a:rPr lang="en-US" altLang="en-US" sz="2000" b="1" dirty="0"/>
              <a:t> (Staff) </a:t>
            </a:r>
            <a:endParaRPr lang="en-GB" altLang="en-US" sz="2000" b="1" dirty="0"/>
          </a:p>
          <a:p>
            <a:endParaRPr lang="en-GB" altLang="en-US" dirty="0"/>
          </a:p>
        </p:txBody>
      </p:sp>
      <p:pic>
        <p:nvPicPr>
          <p:cNvPr id="6" name="Picture 6" descr="C04NF14">
            <a:extLst>
              <a:ext uri="{FF2B5EF4-FFF2-40B4-BE49-F238E27FC236}">
                <a16:creationId xmlns:a16="http://schemas.microsoft.com/office/drawing/2014/main" id="{40AA9647-A178-4479-B93B-3255A59A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5370" y="4405029"/>
            <a:ext cx="4221259" cy="210241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E23F22-7C05-4F24-9653-2D599091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F7833E2-7DB0-4A71-93AE-4D72BC4C3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dirty="0"/>
              <a:t>	Relational Calculus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328802E-DED6-4747-B40E-CD8504DB8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176" y="1138334"/>
            <a:ext cx="11280710" cy="529045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sz="2200" dirty="0"/>
              <a:t>Relational calculus query specifies </a:t>
            </a:r>
            <a:r>
              <a:rPr lang="en-GB" altLang="en-US" sz="2200" i="1" dirty="0"/>
              <a:t>what</a:t>
            </a:r>
            <a:r>
              <a:rPr lang="en-GB" altLang="en-US" sz="2200" dirty="0"/>
              <a:t> is to be retrieved rather than </a:t>
            </a:r>
            <a:r>
              <a:rPr lang="en-GB" altLang="en-US" sz="2200" i="1" dirty="0"/>
              <a:t>how</a:t>
            </a:r>
            <a:r>
              <a:rPr lang="en-GB" altLang="en-US" sz="2200" dirty="0"/>
              <a:t> to retrieve it. </a:t>
            </a:r>
          </a:p>
          <a:p>
            <a:pPr lvl="1" eaLnBrk="1" hangingPunct="1"/>
            <a:r>
              <a:rPr lang="en-GB" altLang="en-US" dirty="0"/>
              <a:t>No description of how to evaluate a query.</a:t>
            </a:r>
          </a:p>
          <a:p>
            <a:pPr lvl="1" eaLnBrk="1" hangingPunct="1">
              <a:lnSpc>
                <a:spcPct val="30000"/>
              </a:lnSpc>
            </a:pPr>
            <a:endParaRPr lang="en-GB" altLang="en-US" dirty="0"/>
          </a:p>
          <a:p>
            <a:pPr eaLnBrk="1" hangingPunct="1"/>
            <a:r>
              <a:rPr lang="en-GB" altLang="en-US" sz="2200" dirty="0"/>
              <a:t>In first-order logic (or predicate calculus), </a:t>
            </a:r>
            <a:r>
              <a:rPr lang="en-GB" altLang="en-US" sz="2200" i="1" dirty="0"/>
              <a:t>predicate</a:t>
            </a:r>
            <a:r>
              <a:rPr lang="en-GB" altLang="en-US" sz="2200" dirty="0"/>
              <a:t> is a truth-valued function with arguments. 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200" dirty="0"/>
          </a:p>
          <a:p>
            <a:pPr eaLnBrk="1" hangingPunct="1"/>
            <a:r>
              <a:rPr lang="en-GB" altLang="en-US" sz="2200" dirty="0"/>
              <a:t>When we substitute values for the arguments, function yields an expression, called a </a:t>
            </a:r>
            <a:r>
              <a:rPr lang="en-GB" altLang="en-US" sz="2200" i="1" dirty="0"/>
              <a:t>proposition</a:t>
            </a:r>
            <a:r>
              <a:rPr lang="en-GB" altLang="en-US" sz="2200" dirty="0"/>
              <a:t>, which can be either true or false. </a:t>
            </a:r>
          </a:p>
          <a:p>
            <a:r>
              <a:rPr lang="en-GB" altLang="en-US" sz="2200" dirty="0"/>
              <a:t>If predicate contains a variable (e.g. ‘</a:t>
            </a:r>
            <a:r>
              <a:rPr lang="en-GB" altLang="en-US" sz="2200" i="1" dirty="0"/>
              <a:t>x</a:t>
            </a:r>
            <a:r>
              <a:rPr lang="en-GB" altLang="en-US" sz="2200" dirty="0"/>
              <a:t> is a member of staff’), there must be a range for </a:t>
            </a:r>
            <a:r>
              <a:rPr lang="en-GB" altLang="en-US" sz="2200" i="1" dirty="0"/>
              <a:t>x</a:t>
            </a:r>
            <a:r>
              <a:rPr lang="en-GB" altLang="en-US" sz="2200" dirty="0"/>
              <a:t>. </a:t>
            </a:r>
          </a:p>
          <a:p>
            <a:pPr lvl="1">
              <a:lnSpc>
                <a:spcPct val="40000"/>
              </a:lnSpc>
            </a:pPr>
            <a:endParaRPr lang="en-GB" altLang="en-US" sz="2200" dirty="0"/>
          </a:p>
          <a:p>
            <a:r>
              <a:rPr lang="en-GB" altLang="en-US" sz="2200" dirty="0"/>
              <a:t>When we substitute some values of this range for </a:t>
            </a:r>
            <a:r>
              <a:rPr lang="en-GB" altLang="en-US" sz="2200" i="1" dirty="0"/>
              <a:t>x</a:t>
            </a:r>
            <a:r>
              <a:rPr lang="en-GB" altLang="en-US" sz="2200" dirty="0"/>
              <a:t>, proposition may be true; for other values, it may be false. </a:t>
            </a:r>
          </a:p>
          <a:p>
            <a:pPr lvl="1">
              <a:lnSpc>
                <a:spcPct val="40000"/>
              </a:lnSpc>
            </a:pPr>
            <a:endParaRPr lang="en-GB" altLang="en-US" sz="2200" dirty="0"/>
          </a:p>
          <a:p>
            <a:r>
              <a:rPr lang="en-GB" altLang="en-US" sz="2200" dirty="0"/>
              <a:t>When applied to databases, relational calculus has forms: </a:t>
            </a:r>
            <a:r>
              <a:rPr lang="en-GB" altLang="en-US" sz="2200" i="1" dirty="0"/>
              <a:t>tuple</a:t>
            </a:r>
            <a:r>
              <a:rPr lang="en-GB" altLang="en-US" sz="2200" dirty="0"/>
              <a:t> and </a:t>
            </a:r>
            <a:r>
              <a:rPr lang="en-GB" altLang="en-US" sz="2200" i="1" dirty="0"/>
              <a:t>domain.</a:t>
            </a:r>
          </a:p>
          <a:p>
            <a:pPr eaLnBrk="1" hangingPunct="1"/>
            <a:endParaRPr lang="en-GB" alt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C9DC-F84D-41A4-AE6B-B8628DA3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CB5F-447B-4D0D-B6D2-ABD21154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Instances of  Branch and Staff Relations</a:t>
            </a:r>
            <a:endParaRPr lang="en-CA" dirty="0"/>
          </a:p>
        </p:txBody>
      </p:sp>
      <p:pic>
        <p:nvPicPr>
          <p:cNvPr id="4" name="Picture 4" descr="C03NF01">
            <a:extLst>
              <a:ext uri="{FF2B5EF4-FFF2-40B4-BE49-F238E27FC236}">
                <a16:creationId xmlns:a16="http://schemas.microsoft.com/office/drawing/2014/main" id="{1895D81C-14B3-47CF-A4C0-8C83AE7E2E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603" y="992551"/>
            <a:ext cx="6412564" cy="560679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74597-4D37-4418-8D88-7CD11F11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696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82A1A394-A333-4BC3-AF74-7BBBE4E83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b="1" noProof="1">
                <a:latin typeface="Times" pitchFamily="18" charset="0"/>
              </a:rPr>
              <a:t>	</a:t>
            </a:r>
            <a:r>
              <a:rPr lang="en-GB" noProof="1"/>
              <a:t>Tuple Relational Calculus</a:t>
            </a:r>
            <a:endParaRPr lang="en-GB" i="1" noProof="1">
              <a:solidFill>
                <a:srgbClr val="000000"/>
              </a:solidFill>
            </a:endParaRPr>
          </a:p>
        </p:txBody>
      </p:sp>
      <p:sp>
        <p:nvSpPr>
          <p:cNvPr id="99331" name="Rectangle 1027">
            <a:extLst>
              <a:ext uri="{FF2B5EF4-FFF2-40B4-BE49-F238E27FC236}">
                <a16:creationId xmlns:a16="http://schemas.microsoft.com/office/drawing/2014/main" id="{A0A6E4B7-9EC6-420A-993C-1962C9FAE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1804" y="1052514"/>
            <a:ext cx="10926146" cy="5366947"/>
          </a:xfrm>
        </p:spPr>
        <p:txBody>
          <a:bodyPr/>
          <a:lstStyle/>
          <a:p>
            <a:pPr eaLnBrk="1" hangingPunct="1"/>
            <a:r>
              <a:rPr lang="en-GB" altLang="en-US" dirty="0"/>
              <a:t>Interested in finding tuples for which a predicate is true. Based on use of </a:t>
            </a:r>
            <a:r>
              <a:rPr lang="en-GB" altLang="en-US" u="sng" dirty="0"/>
              <a:t>tuple variables</a:t>
            </a:r>
            <a:r>
              <a:rPr lang="en-GB" altLang="en-US" dirty="0"/>
              <a:t>. 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dirty="0"/>
          </a:p>
          <a:p>
            <a:pPr algn="just" eaLnBrk="1" hangingPunct="1"/>
            <a:r>
              <a:rPr lang="en-GB" altLang="en-US" dirty="0"/>
              <a:t>Tuple variable is a variable that ‘ranges over’ a named relation: i.e., variable whose only permitted values are tuples of the relation. </a:t>
            </a:r>
          </a:p>
          <a:p>
            <a:pPr lvl="1" algn="just" eaLnBrk="1" hangingPunct="1">
              <a:lnSpc>
                <a:spcPct val="20000"/>
              </a:lnSpc>
            </a:pPr>
            <a:endParaRPr lang="en-GB" altLang="en-US" dirty="0"/>
          </a:p>
          <a:p>
            <a:pPr eaLnBrk="1" hangingPunct="1"/>
            <a:r>
              <a:rPr lang="en-GB" altLang="en-US" dirty="0"/>
              <a:t>Specify range of a tuple variable </a:t>
            </a:r>
            <a:r>
              <a:rPr lang="en-GB" altLang="en-US" i="1" dirty="0"/>
              <a:t>S</a:t>
            </a:r>
            <a:r>
              <a:rPr lang="en-GB" altLang="en-US" dirty="0"/>
              <a:t> as the Staff relation as: </a:t>
            </a:r>
          </a:p>
          <a:p>
            <a:pPr lvl="1" algn="just" eaLnBrk="1" hangingPunct="1">
              <a:buFontTx/>
              <a:buNone/>
            </a:pPr>
            <a:r>
              <a:rPr lang="en-GB" altLang="en-US" noProof="1"/>
              <a:t>	Staff</a:t>
            </a:r>
            <a:r>
              <a:rPr lang="en-GB" altLang="en-US" dirty="0"/>
              <a:t>(S)</a:t>
            </a:r>
            <a:endParaRPr lang="en-GB" altLang="en-US" noProof="1"/>
          </a:p>
          <a:p>
            <a:pPr algn="just" eaLnBrk="1" hangingPunct="1"/>
            <a:r>
              <a:rPr lang="en-GB" altLang="en-US" dirty="0"/>
              <a:t>To find set of all tuples S such that P(S) is true:</a:t>
            </a:r>
            <a:endParaRPr lang="en-GB" altLang="en-US" i="1" dirty="0"/>
          </a:p>
          <a:p>
            <a:pPr lvl="1" algn="just" eaLnBrk="1" hangingPunct="1">
              <a:buFontTx/>
              <a:buNone/>
            </a:pPr>
            <a:r>
              <a:rPr lang="en-GB" altLang="en-US" noProof="1"/>
              <a:t>	{S | P(S)}</a:t>
            </a:r>
          </a:p>
          <a:p>
            <a:pPr lvl="1" algn="just" eaLnBrk="1" hangingPunct="1">
              <a:buFontTx/>
              <a:buNone/>
            </a:pPr>
            <a:endParaRPr lang="en-GB" altLang="en-US" noProof="1"/>
          </a:p>
          <a:p>
            <a:pPr algn="just"/>
            <a:r>
              <a:rPr lang="en-GB" altLang="en-US" dirty="0"/>
              <a:t>Examples:</a:t>
            </a:r>
          </a:p>
          <a:p>
            <a:pPr marL="517525" lvl="1" indent="0" algn="just">
              <a:buNone/>
            </a:pPr>
            <a:r>
              <a:rPr lang="en-GB" altLang="en-US" dirty="0"/>
              <a:t>To find details of all staff earning more than £10,000:</a:t>
            </a:r>
          </a:p>
          <a:p>
            <a:pPr lvl="1">
              <a:buNone/>
            </a:pPr>
            <a:r>
              <a:rPr lang="en-GB" altLang="en-US" noProof="1"/>
              <a:t>	{S | </a:t>
            </a:r>
            <a:r>
              <a:rPr lang="en-GB" altLang="en-US" dirty="0"/>
              <a:t>Staff(S) </a:t>
            </a:r>
            <a:r>
              <a:rPr lang="en-GB" altLang="en-US" dirty="0">
                <a:sym typeface="Symbol" panose="05050102010706020507" pitchFamily="18" charset="2"/>
              </a:rPr>
              <a:t></a:t>
            </a:r>
            <a:r>
              <a:rPr lang="en-GB" altLang="en-US" dirty="0"/>
              <a:t> </a:t>
            </a:r>
            <a:r>
              <a:rPr lang="en-GB" altLang="en-US" noProof="1"/>
              <a:t>S.salary &gt; 10000}</a:t>
            </a:r>
            <a:endParaRPr lang="en-GB" altLang="en-US" dirty="0"/>
          </a:p>
          <a:p>
            <a:pPr lvl="1">
              <a:buNone/>
            </a:pPr>
            <a:endParaRPr lang="en-GB" altLang="en-US" dirty="0"/>
          </a:p>
          <a:p>
            <a:pPr marL="517525" lvl="1" indent="0" algn="just">
              <a:buNone/>
            </a:pPr>
            <a:r>
              <a:rPr lang="en-GB" altLang="en-US" dirty="0"/>
              <a:t>To find a particular attribute, such as salary, write:</a:t>
            </a:r>
          </a:p>
          <a:p>
            <a:pPr lvl="1" algn="just">
              <a:buNone/>
            </a:pPr>
            <a:r>
              <a:rPr lang="en-GB" altLang="en-US" noProof="1"/>
              <a:t>	{S.salary | </a:t>
            </a:r>
            <a:r>
              <a:rPr lang="en-GB" altLang="en-US" dirty="0"/>
              <a:t>Staff(S) </a:t>
            </a:r>
            <a:r>
              <a:rPr lang="en-GB" altLang="en-US" sz="3200" dirty="0">
                <a:sym typeface="Symbol" panose="05050102010706020507" pitchFamily="18" charset="2"/>
              </a:rPr>
              <a:t></a:t>
            </a:r>
            <a:r>
              <a:rPr lang="en-GB" altLang="en-US" dirty="0"/>
              <a:t> </a:t>
            </a:r>
            <a:r>
              <a:rPr lang="en-GB" altLang="en-US" noProof="1"/>
              <a:t>S.salary &gt; 10000}</a:t>
            </a:r>
            <a:endParaRPr lang="en-GB" altLang="en-US" sz="3200" noProof="1"/>
          </a:p>
          <a:p>
            <a:pPr lvl="1" algn="just" eaLnBrk="1" hangingPunct="1">
              <a:buFontTx/>
              <a:buNone/>
            </a:pPr>
            <a:endParaRPr lang="en-GB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657D23-20E5-4D62-A7BF-9D27E353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0C9696E-A224-4002-8EA1-E36083480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GB" b="1" noProof="1">
                <a:latin typeface="Times" pitchFamily="18" charset="0"/>
              </a:rPr>
              <a:t>	</a:t>
            </a:r>
            <a:r>
              <a:rPr lang="en-GB" noProof="1"/>
              <a:t>Tuple Relational Calculus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27" name="Rectangle 3">
                <a:extLst>
                  <a:ext uri="{FF2B5EF4-FFF2-40B4-BE49-F238E27FC236}">
                    <a16:creationId xmlns:a16="http://schemas.microsoft.com/office/drawing/2014/main" id="{4A9D8BC4-5D7A-4D47-84BB-31FC9DAEDFE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9167" y="1203649"/>
                <a:ext cx="11094098" cy="5299788"/>
              </a:xfrm>
            </p:spPr>
            <p:txBody>
              <a:bodyPr/>
              <a:lstStyle/>
              <a:p>
                <a:pPr eaLnBrk="1" hangingPunct="1"/>
                <a:r>
                  <a:rPr lang="en-GB" altLang="en-US" sz="2200" dirty="0"/>
                  <a:t>Can use two </a:t>
                </a:r>
                <a:r>
                  <a:rPr lang="en-GB" altLang="en-US" sz="2200" i="1" dirty="0"/>
                  <a:t>quantifiers </a:t>
                </a:r>
                <a:r>
                  <a:rPr lang="en-GB" altLang="en-US" sz="2200" dirty="0"/>
                  <a:t>to tell how many instances the predicate applies to:</a:t>
                </a:r>
              </a:p>
              <a:p>
                <a:pPr lvl="1" algn="just" eaLnBrk="1" hangingPunct="1"/>
                <a:r>
                  <a:rPr lang="en-GB" altLang="en-US" dirty="0"/>
                  <a:t>Existential quantifier </a:t>
                </a:r>
                <a14:m>
                  <m:oMath xmlns:m="http://schemas.openxmlformats.org/officeDocument/2006/math">
                    <m:r>
                      <a:rPr lang="en-GB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GB" altLang="en-US" dirty="0"/>
                  <a:t> (‘there exists’) </a:t>
                </a:r>
              </a:p>
              <a:p>
                <a:pPr lvl="1" algn="just" eaLnBrk="1" hangingPunct="1"/>
                <a:r>
                  <a:rPr lang="en-GB" altLang="en-US" dirty="0"/>
                  <a:t>Universal quantifier </a:t>
                </a:r>
                <a14:m>
                  <m:oMath xmlns:m="http://schemas.openxmlformats.org/officeDocument/2006/math">
                    <m:r>
                      <a:rPr lang="en-GB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altLang="en-US" dirty="0"/>
                  <a:t> (‘for all’) </a:t>
                </a:r>
              </a:p>
              <a:p>
                <a:pPr lvl="1" algn="just" eaLnBrk="1" hangingPunct="1"/>
                <a:endParaRPr lang="en-GB" altLang="en-US" dirty="0"/>
              </a:p>
              <a:p>
                <a:r>
                  <a:rPr lang="en-GB" altLang="en-US" sz="2200" dirty="0"/>
                  <a:t>Tuple variables qualified by </a:t>
                </a:r>
                <a14:m>
                  <m:oMath xmlns:m="http://schemas.openxmlformats.org/officeDocument/2006/math">
                    <m:r>
                      <a:rPr lang="en-GB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altLang="en-US" sz="2200" dirty="0"/>
                  <a:t> or</a:t>
                </a:r>
                <a:r>
                  <a:rPr lang="en-GB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GB" altLang="en-US" sz="2200" dirty="0"/>
                  <a:t>are called </a:t>
                </a:r>
                <a:r>
                  <a:rPr lang="en-GB" altLang="en-US" sz="2200" i="1" dirty="0"/>
                  <a:t>bound</a:t>
                </a:r>
                <a:r>
                  <a:rPr lang="en-GB" altLang="en-US" sz="2200" dirty="0"/>
                  <a:t> variables, otherwise called </a:t>
                </a:r>
                <a:r>
                  <a:rPr lang="en-GB" altLang="en-US" sz="2200" i="1" dirty="0"/>
                  <a:t>free</a:t>
                </a:r>
                <a:r>
                  <a:rPr lang="en-GB" altLang="en-US" sz="2200" dirty="0"/>
                  <a:t> variables.</a:t>
                </a:r>
              </a:p>
              <a:p>
                <a:pPr eaLnBrk="1" hangingPunct="1"/>
                <a:endParaRPr lang="en-GB" altLang="en-US" sz="2200" dirty="0"/>
              </a:p>
              <a:p>
                <a:r>
                  <a:rPr lang="en-GB" altLang="en-US" sz="2200" dirty="0"/>
                  <a:t>Existential quantifier used in formulae that must be true for at least one instance, such as:</a:t>
                </a:r>
              </a:p>
              <a:p>
                <a:pPr lvl="1">
                  <a:lnSpc>
                    <a:spcPct val="20000"/>
                  </a:lnSpc>
                </a:pPr>
                <a:endParaRPr lang="en-GB" altLang="en-US" sz="1600" dirty="0"/>
              </a:p>
              <a:p>
                <a:pPr lvl="1" algn="just">
                  <a:buNone/>
                </a:pPr>
                <a:r>
                  <a:rPr lang="en-GB" altLang="en-US" sz="2000" noProof="1"/>
                  <a:t>	</a:t>
                </a:r>
                <a:r>
                  <a:rPr lang="en-GB" altLang="en-US" sz="2000" dirty="0"/>
                  <a:t>Staff(S) </a:t>
                </a:r>
                <a14:m>
                  <m:oMath xmlns:m="http://schemas.openxmlformats.org/officeDocument/2006/math">
                    <m:r>
                      <a:rPr lang="en-GB" altLang="en-US" sz="200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GB" altLang="en-US" sz="2000" noProof="1"/>
                  <a:t> </a:t>
                </a:r>
                <a:r>
                  <a:rPr lang="en-GB" altLang="en-US" sz="2000" dirty="0"/>
                  <a:t>(</a:t>
                </a:r>
                <a14:m>
                  <m:oMath xmlns:m="http://schemas.openxmlformats.org/officeDocument/2006/math">
                    <m:r>
                      <a:rPr lang="en-GB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GB" altLang="en-US" sz="2000" noProof="1"/>
                  <a:t>B</a:t>
                </a:r>
                <a:r>
                  <a:rPr lang="en-GB" altLang="en-US" sz="2000" dirty="0"/>
                  <a:t>)</a:t>
                </a:r>
                <a:r>
                  <a:rPr lang="en-GB" altLang="en-US" sz="2000" noProof="1"/>
                  <a:t>(</a:t>
                </a:r>
                <a:r>
                  <a:rPr lang="en-GB" altLang="en-US" sz="2000" dirty="0"/>
                  <a:t>Branch(B) </a:t>
                </a:r>
                <a14:m>
                  <m:oMath xmlns:m="http://schemas.openxmlformats.org/officeDocument/2006/math">
                    <m:r>
                      <a:rPr lang="en-GB" altLang="en-US" sz="2000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GB" altLang="en-US" sz="2000" dirty="0"/>
                  <a:t>(</a:t>
                </a:r>
                <a:r>
                  <a:rPr lang="en-GB" altLang="en-US" sz="2000" noProof="1"/>
                  <a:t>B.</a:t>
                </a:r>
                <a:r>
                  <a:rPr lang="en-GB" altLang="en-US" sz="2000" dirty="0" err="1"/>
                  <a:t>branchN</a:t>
                </a:r>
                <a:r>
                  <a:rPr lang="en-GB" altLang="en-US" sz="2000" noProof="1"/>
                  <a:t>o = S.</a:t>
                </a:r>
                <a:r>
                  <a:rPr lang="en-GB" altLang="en-US" sz="2000" dirty="0" err="1"/>
                  <a:t>branchN</a:t>
                </a:r>
                <a:r>
                  <a:rPr lang="en-GB" altLang="en-US" sz="2000" noProof="1"/>
                  <a:t>o</a:t>
                </a:r>
                <a:r>
                  <a:rPr lang="en-GB" altLang="en-US" sz="2000" dirty="0"/>
                  <a:t>)</a:t>
                </a:r>
                <a:r>
                  <a:rPr lang="en-GB" altLang="en-US" sz="2000" noProof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en-US" sz="2000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GB" altLang="en-US" sz="2000" noProof="1"/>
                  <a:t>B.</a:t>
                </a:r>
                <a:r>
                  <a:rPr lang="en-GB" altLang="en-US" sz="2000" dirty="0"/>
                  <a:t>c</a:t>
                </a:r>
                <a:r>
                  <a:rPr lang="en-GB" altLang="en-US" sz="2000" noProof="1"/>
                  <a:t>ity = ‘London’)</a:t>
                </a:r>
              </a:p>
              <a:p>
                <a:pPr lvl="1">
                  <a:lnSpc>
                    <a:spcPct val="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altLang="en-US" sz="2000" noProof="1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altLang="en-US" sz="2200" dirty="0"/>
                  <a:t>Means ‘There exists a Branch tuple with same </a:t>
                </a:r>
                <a:r>
                  <a:rPr lang="en-GB" altLang="en-US" sz="2200" dirty="0" err="1"/>
                  <a:t>branchNo</a:t>
                </a:r>
                <a:r>
                  <a:rPr lang="en-GB" altLang="en-US" sz="2200" dirty="0"/>
                  <a:t> as the </a:t>
                </a:r>
                <a:r>
                  <a:rPr lang="en-GB" altLang="en-US" sz="2200" dirty="0" err="1"/>
                  <a:t>branchNo</a:t>
                </a:r>
                <a:r>
                  <a:rPr lang="en-GB" altLang="en-US" sz="2200" dirty="0"/>
                  <a:t> of the current Staff tuple, </a:t>
                </a:r>
                <a:r>
                  <a:rPr lang="en-GB" altLang="en-US" sz="2200" i="1" dirty="0"/>
                  <a:t>S</a:t>
                </a:r>
                <a:r>
                  <a:rPr lang="en-GB" altLang="en-US" sz="2200" dirty="0"/>
                  <a:t>, and is located in London’. </a:t>
                </a:r>
                <a:endParaRPr lang="en-GB" altLang="en-US" sz="2200" noProof="1"/>
              </a:p>
              <a:p>
                <a:pPr eaLnBrk="1" hangingPunct="1"/>
                <a:endParaRPr lang="en-GB" altLang="en-US" sz="2200" dirty="0"/>
              </a:p>
              <a:p>
                <a:pPr eaLnBrk="1" hangingPunct="1"/>
                <a:endParaRPr lang="en-GB" altLang="en-US" sz="2200" dirty="0"/>
              </a:p>
              <a:p>
                <a:pPr eaLnBrk="1" hangingPunct="1"/>
                <a:endParaRPr lang="en-GB" altLang="en-US" sz="2200" dirty="0"/>
              </a:p>
            </p:txBody>
          </p:sp>
        </mc:Choice>
        <mc:Fallback xmlns="">
          <p:sp>
            <p:nvSpPr>
              <p:cNvPr id="103427" name="Rectangle 3">
                <a:extLst>
                  <a:ext uri="{FF2B5EF4-FFF2-40B4-BE49-F238E27FC236}">
                    <a16:creationId xmlns:a16="http://schemas.microsoft.com/office/drawing/2014/main" id="{4A9D8BC4-5D7A-4D47-84BB-31FC9DAED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167" y="1203649"/>
                <a:ext cx="11094098" cy="5299788"/>
              </a:xfrm>
              <a:blipFill>
                <a:blip r:embed="rId2"/>
                <a:stretch>
                  <a:fillRect t="-6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870AB8-A1B4-4267-8A39-21291274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B939648-5910-40F3-A3BA-476D70731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1" noProof="1">
                <a:latin typeface="Times" pitchFamily="18" charset="0"/>
              </a:rPr>
              <a:t>	</a:t>
            </a:r>
            <a:r>
              <a:rPr lang="en-GB" noProof="1"/>
              <a:t>Tuple Relational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75" name="Rectangle 3">
                <a:extLst>
                  <a:ext uri="{FF2B5EF4-FFF2-40B4-BE49-F238E27FC236}">
                    <a16:creationId xmlns:a16="http://schemas.microsoft.com/office/drawing/2014/main" id="{AAF86B10-30D5-4697-AC17-BF6E7A19A33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34518" y="1341438"/>
                <a:ext cx="10792918" cy="5269224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 eaLnBrk="1" hangingPunct="1"/>
                <a:r>
                  <a:rPr lang="en-GB" altLang="en-US" dirty="0"/>
                  <a:t>Universal quantifier is used in statements about every instance, such as: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noProof="1"/>
                  <a:t>	</a:t>
                </a:r>
                <a:r>
                  <a:rPr lang="en-GB" altLang="en-US" dirty="0"/>
                  <a:t>(</a:t>
                </a:r>
                <a14:m>
                  <m:oMath xmlns:m="http://schemas.openxmlformats.org/officeDocument/2006/math">
                    <m:r>
                      <a:rPr lang="en-GB" altLang="en-US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noProof="1"/>
                  <a:t>B</a:t>
                </a:r>
                <a:r>
                  <a:rPr lang="en-GB" altLang="en-US" dirty="0"/>
                  <a:t>)</a:t>
                </a:r>
                <a:r>
                  <a:rPr lang="en-GB" altLang="en-US" noProof="1"/>
                  <a:t> (B.</a:t>
                </a:r>
                <a:r>
                  <a:rPr lang="en-GB" altLang="en-US" dirty="0"/>
                  <a:t>c</a:t>
                </a:r>
                <a:r>
                  <a:rPr lang="en-GB" altLang="en-US" noProof="1"/>
                  <a:t>ity </a:t>
                </a:r>
                <a:r>
                  <a:rPr lang="en-GB" altLang="en-US" noProof="1">
                    <a:sym typeface="Symbol" panose="05050102010706020507" pitchFamily="18" charset="2"/>
                  </a:rPr>
                  <a:t></a:t>
                </a:r>
                <a:r>
                  <a:rPr lang="en-GB" altLang="en-US" noProof="1"/>
                  <a:t> ‘Paris’)</a:t>
                </a:r>
              </a:p>
              <a:p>
                <a:pPr lvl="1">
                  <a:lnSpc>
                    <a:spcPct val="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altLang="en-US" noProof="1"/>
              </a:p>
              <a:p>
                <a:pPr algn="just" eaLnBrk="1" hangingPunct="1"/>
                <a:r>
                  <a:rPr lang="en-GB" altLang="en-US" dirty="0"/>
                  <a:t>Means ‘For all Branch tuples, the address is not in Paris’. </a:t>
                </a:r>
              </a:p>
              <a:p>
                <a:pPr algn="just" eaLnBrk="1" hangingPunct="1">
                  <a:lnSpc>
                    <a:spcPct val="70000"/>
                  </a:lnSpc>
                </a:pPr>
                <a:endParaRPr lang="en-GB" altLang="en-US" dirty="0"/>
              </a:p>
              <a:p>
                <a:pPr algn="just" eaLnBrk="1" hangingPunct="1"/>
                <a:r>
                  <a:rPr lang="en-GB" altLang="en-US" dirty="0"/>
                  <a:t>Can also use </a:t>
                </a:r>
                <a:r>
                  <a:rPr lang="en-GB" altLang="en-US" noProof="1"/>
                  <a:t>~</a:t>
                </a:r>
                <a:r>
                  <a:rPr lang="en-GB" altLang="en-US" dirty="0"/>
                  <a:t>(</a:t>
                </a:r>
                <a14:m>
                  <m:oMath xmlns:m="http://schemas.openxmlformats.org/officeDocument/2006/math">
                    <m:r>
                      <a:rPr lang="en-GB" altLang="en-US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GB" altLang="en-US" noProof="1"/>
                  <a:t>B</a:t>
                </a:r>
                <a:r>
                  <a:rPr lang="en-GB" altLang="en-US" dirty="0"/>
                  <a:t>)</a:t>
                </a:r>
                <a:r>
                  <a:rPr lang="en-GB" altLang="en-US" noProof="1"/>
                  <a:t> (B.</a:t>
                </a:r>
                <a:r>
                  <a:rPr lang="en-GB" altLang="en-US" dirty="0"/>
                  <a:t>c</a:t>
                </a:r>
                <a:r>
                  <a:rPr lang="en-GB" altLang="en-US" noProof="1"/>
                  <a:t>ity = ‘Paris’) </a:t>
                </a:r>
                <a:r>
                  <a:rPr lang="en-GB" altLang="en-US" dirty="0"/>
                  <a:t>which means ‘There are no branches with an address in Paris’.</a:t>
                </a:r>
              </a:p>
              <a:p>
                <a:pPr marL="0" indent="0" algn="just" eaLnBrk="1" hangingPunct="1">
                  <a:buNone/>
                </a:pPr>
                <a:endParaRPr lang="en-GB" altLang="en-US" dirty="0"/>
              </a:p>
              <a:p>
                <a:r>
                  <a:rPr lang="en-GB" altLang="en-US" dirty="0"/>
                  <a:t>Formulae should be unambiguous and make sense. </a:t>
                </a:r>
              </a:p>
              <a:p>
                <a:pPr algn="just"/>
                <a:r>
                  <a:rPr lang="en-GB" altLang="en-US" dirty="0"/>
                  <a:t>A (well-formed) formula is made out of </a:t>
                </a:r>
                <a:r>
                  <a:rPr lang="en-GB" altLang="en-US" u="sng" dirty="0"/>
                  <a:t>atoms</a:t>
                </a:r>
                <a:r>
                  <a:rPr lang="en-GB" altLang="en-US" dirty="0"/>
                  <a:t>:</a:t>
                </a:r>
              </a:p>
              <a:p>
                <a:pPr lvl="2" algn="just"/>
                <a:r>
                  <a:rPr lang="en-US" altLang="en-US" i="1" dirty="0"/>
                  <a:t>R(S</a:t>
                </a:r>
                <a:r>
                  <a:rPr lang="en-US" altLang="en-US" i="1" baseline="-30000" dirty="0"/>
                  <a:t>i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, where </a:t>
                </a:r>
                <a:r>
                  <a:rPr lang="en-US" altLang="en-US" i="1" dirty="0"/>
                  <a:t>S</a:t>
                </a:r>
                <a:r>
                  <a:rPr lang="en-US" altLang="en-US" i="1" baseline="-30000" dirty="0"/>
                  <a:t>i</a:t>
                </a:r>
                <a:r>
                  <a:rPr lang="en-US" altLang="en-US" dirty="0"/>
                  <a:t> is a tuple variable and 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 is a relation</a:t>
                </a:r>
              </a:p>
              <a:p>
                <a:pPr lvl="2" algn="just"/>
                <a:r>
                  <a:rPr lang="en-US" altLang="en-US" i="1" dirty="0"/>
                  <a:t>S</a:t>
                </a:r>
                <a:r>
                  <a:rPr lang="en-US" altLang="en-US" i="1" baseline="-30000" dirty="0"/>
                  <a:t>i</a:t>
                </a:r>
                <a:r>
                  <a:rPr lang="en-US" altLang="en-US" i="1" dirty="0"/>
                  <a:t>.a</a:t>
                </a:r>
                <a:r>
                  <a:rPr lang="en-US" altLang="en-US" i="1" baseline="-30000" dirty="0"/>
                  <a:t>1</a:t>
                </a:r>
                <a:r>
                  <a:rPr lang="en-US" altLang="en-US" i="1" dirty="0"/>
                  <a:t> </a:t>
                </a:r>
                <a:r>
                  <a:rPr lang="en-US" altLang="en-US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q</a:t>
                </a:r>
                <a:r>
                  <a:rPr lang="en-US" altLang="en-US" i="1" dirty="0"/>
                  <a:t> S</a:t>
                </a:r>
                <a:r>
                  <a:rPr lang="en-US" altLang="en-US" i="1" baseline="-30000" dirty="0"/>
                  <a:t>j</a:t>
                </a:r>
                <a:r>
                  <a:rPr lang="en-US" altLang="en-US" i="1" dirty="0"/>
                  <a:t>.a</a:t>
                </a:r>
                <a:r>
                  <a:rPr lang="en-US" altLang="en-US" i="1" baseline="-30000" dirty="0"/>
                  <a:t>2</a:t>
                </a:r>
                <a:endParaRPr lang="en-US" altLang="en-US" dirty="0"/>
              </a:p>
              <a:p>
                <a:pPr lvl="2" algn="just"/>
                <a:r>
                  <a:rPr lang="en-US" alt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i="1" baseline="-30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.a</a:t>
                </a:r>
                <a:r>
                  <a:rPr lang="en-US" altLang="en-US" i="1" baseline="-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i="1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q </a:t>
                </a:r>
                <a:r>
                  <a:rPr lang="en-US" altLang="en-US" i="1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altLang="en-US" dirty="0">
                    <a:latin typeface="Times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altLang="en-US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Can recursively build up formulae from atoms</a:t>
                </a:r>
                <a:r>
                  <a:rPr lang="en-GB" altLang="en-US" dirty="0">
                    <a:latin typeface="Times" panose="02020603050405020304" pitchFamily="18" charset="0"/>
                  </a:rPr>
                  <a:t>:</a:t>
                </a:r>
              </a:p>
              <a:p>
                <a:pPr lvl="2" algn="just"/>
                <a:r>
                  <a:rPr lang="en-GB" altLang="en-US" dirty="0">
                    <a:latin typeface="Times" panose="02020603050405020304" pitchFamily="18" charset="0"/>
                  </a:rPr>
                  <a:t>An atom is a formula</a:t>
                </a:r>
              </a:p>
              <a:p>
                <a:pPr lvl="2" algn="just"/>
                <a:r>
                  <a:rPr lang="en-GB" altLang="en-US" dirty="0">
                    <a:latin typeface="Times" panose="02020603050405020304" pitchFamily="18" charset="0"/>
                  </a:rPr>
                  <a:t>If 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F</a:t>
                </a:r>
                <a:r>
                  <a:rPr lang="en-GB" altLang="en-US" baseline="-25000" dirty="0">
                    <a:latin typeface="Times" panose="02020603050405020304" pitchFamily="18" charset="0"/>
                  </a:rPr>
                  <a:t>1</a:t>
                </a:r>
                <a:r>
                  <a:rPr lang="en-GB" altLang="en-US" dirty="0">
                    <a:latin typeface="Times" panose="02020603050405020304" pitchFamily="18" charset="0"/>
                  </a:rPr>
                  <a:t> and 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F</a:t>
                </a:r>
                <a:r>
                  <a:rPr lang="en-GB" altLang="en-US" baseline="-25000" dirty="0">
                    <a:latin typeface="Times" panose="02020603050405020304" pitchFamily="18" charset="0"/>
                  </a:rPr>
                  <a:t>2</a:t>
                </a:r>
                <a:r>
                  <a:rPr lang="en-GB" altLang="en-US" dirty="0">
                    <a:latin typeface="Times" panose="02020603050405020304" pitchFamily="18" charset="0"/>
                  </a:rPr>
                  <a:t> are formulae, so are their conjunction, 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F</a:t>
                </a:r>
                <a:r>
                  <a:rPr lang="en-GB" altLang="en-US" baseline="-25000" dirty="0">
                    <a:latin typeface="Times" panose="02020603050405020304" pitchFamily="18" charset="0"/>
                  </a:rPr>
                  <a:t>1</a:t>
                </a:r>
                <a:r>
                  <a:rPr lang="en-GB" altLang="en-US" dirty="0">
                    <a:latin typeface="Times" panose="02020603050405020304" pitchFamily="18" charset="0"/>
                  </a:rPr>
                  <a:t> </a:t>
                </a:r>
                <a:r>
                  <a:rPr lang="en-GB" altLang="en-US" dirty="0">
                    <a:latin typeface="Symbol" panose="05050102010706020507" pitchFamily="18" charset="2"/>
                  </a:rPr>
                  <a:t>Ù</a:t>
                </a:r>
                <a:r>
                  <a:rPr lang="en-GB" altLang="en-US" dirty="0">
                    <a:latin typeface="Times" panose="02020603050405020304" pitchFamily="18" charset="0"/>
                  </a:rPr>
                  <a:t> 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F</a:t>
                </a:r>
                <a:r>
                  <a:rPr lang="en-GB" altLang="en-US" baseline="-25000" dirty="0">
                    <a:latin typeface="Times" panose="02020603050405020304" pitchFamily="18" charset="0"/>
                  </a:rPr>
                  <a:t>2</a:t>
                </a:r>
                <a:r>
                  <a:rPr lang="en-GB" altLang="en-US" dirty="0">
                    <a:latin typeface="Times" panose="02020603050405020304" pitchFamily="18" charset="0"/>
                  </a:rPr>
                  <a:t>; disjunction, 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F</a:t>
                </a:r>
                <a:r>
                  <a:rPr lang="en-GB" altLang="en-US" baseline="-25000" dirty="0">
                    <a:latin typeface="Times" panose="02020603050405020304" pitchFamily="18" charset="0"/>
                  </a:rPr>
                  <a:t>1</a:t>
                </a:r>
                <a:r>
                  <a:rPr lang="en-GB" altLang="en-US" dirty="0">
                    <a:latin typeface="Times" panose="02020603050405020304" pitchFamily="18" charset="0"/>
                  </a:rPr>
                  <a:t> </a:t>
                </a:r>
                <a:r>
                  <a:rPr lang="en-GB" altLang="en-US" dirty="0">
                    <a:latin typeface="Symbol" panose="05050102010706020507" pitchFamily="18" charset="2"/>
                  </a:rPr>
                  <a:t>Ú</a:t>
                </a:r>
                <a:r>
                  <a:rPr lang="en-GB" altLang="en-US" dirty="0">
                    <a:latin typeface="Times" panose="02020603050405020304" pitchFamily="18" charset="0"/>
                  </a:rPr>
                  <a:t> 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F</a:t>
                </a:r>
                <a:r>
                  <a:rPr lang="en-GB" altLang="en-US" baseline="-25000" dirty="0">
                    <a:latin typeface="Times" panose="02020603050405020304" pitchFamily="18" charset="0"/>
                  </a:rPr>
                  <a:t>2</a:t>
                </a:r>
                <a:r>
                  <a:rPr lang="en-GB" altLang="en-US" dirty="0">
                    <a:latin typeface="Times" panose="02020603050405020304" pitchFamily="18" charset="0"/>
                  </a:rPr>
                  <a:t>; and negation, ~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F</a:t>
                </a:r>
                <a:r>
                  <a:rPr lang="en-GB" altLang="en-US" baseline="-25000" dirty="0">
                    <a:latin typeface="Times" panose="02020603050405020304" pitchFamily="18" charset="0"/>
                  </a:rPr>
                  <a:t>1</a:t>
                </a:r>
                <a:endParaRPr lang="en-GB" altLang="en-US" dirty="0">
                  <a:latin typeface="Times" panose="02020603050405020304" pitchFamily="18" charset="0"/>
                </a:endParaRPr>
              </a:p>
              <a:p>
                <a:pPr lvl="2" algn="just"/>
                <a:r>
                  <a:rPr lang="en-GB" altLang="en-US" dirty="0">
                    <a:latin typeface="Times" panose="02020603050405020304" pitchFamily="18" charset="0"/>
                  </a:rPr>
                  <a:t>If 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F</a:t>
                </a:r>
                <a:r>
                  <a:rPr lang="en-GB" altLang="en-US" dirty="0">
                    <a:latin typeface="Times" panose="02020603050405020304" pitchFamily="18" charset="0"/>
                  </a:rPr>
                  <a:t> is a formula with free variable 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X</a:t>
                </a:r>
                <a:r>
                  <a:rPr lang="en-GB" altLang="en-US" dirty="0">
                    <a:latin typeface="Times" panose="02020603050405020304" pitchFamily="18" charset="0"/>
                  </a:rPr>
                  <a:t>, then (</a:t>
                </a:r>
                <a:r>
                  <a:rPr lang="en-GB" altLang="en-US" dirty="0">
                    <a:latin typeface="Symbol" panose="05050102010706020507" pitchFamily="18" charset="2"/>
                  </a:rPr>
                  <a:t>$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X)</a:t>
                </a:r>
                <a:r>
                  <a:rPr lang="en-GB" altLang="en-US" dirty="0">
                    <a:latin typeface="Times" panose="02020603050405020304" pitchFamily="18" charset="0"/>
                  </a:rPr>
                  <a:t>(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F</a:t>
                </a:r>
                <a:r>
                  <a:rPr lang="en-GB" altLang="en-US" dirty="0">
                    <a:latin typeface="Times" panose="02020603050405020304" pitchFamily="18" charset="0"/>
                  </a:rPr>
                  <a:t>) and (</a:t>
                </a:r>
                <a:r>
                  <a:rPr lang="en-GB" altLang="en-US" dirty="0">
                    <a:latin typeface="Symbol" panose="05050102010706020507" pitchFamily="18" charset="2"/>
                  </a:rPr>
                  <a:t>"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X)</a:t>
                </a:r>
                <a:r>
                  <a:rPr lang="en-GB" altLang="en-US" dirty="0">
                    <a:latin typeface="Times" panose="02020603050405020304" pitchFamily="18" charset="0"/>
                  </a:rPr>
                  <a:t>(</a:t>
                </a:r>
                <a:r>
                  <a:rPr lang="en-GB" altLang="en-US" i="1" dirty="0">
                    <a:latin typeface="Times" panose="02020603050405020304" pitchFamily="18" charset="0"/>
                  </a:rPr>
                  <a:t>F</a:t>
                </a:r>
                <a:r>
                  <a:rPr lang="en-GB" altLang="en-US" dirty="0">
                    <a:latin typeface="Times" panose="02020603050405020304" pitchFamily="18" charset="0"/>
                  </a:rPr>
                  <a:t>) are also formulae.</a:t>
                </a:r>
              </a:p>
              <a:p>
                <a:pPr algn="just" eaLnBrk="1" hangingPunct="1"/>
                <a:endParaRPr lang="en-GB" altLang="en-US" dirty="0"/>
              </a:p>
            </p:txBody>
          </p:sp>
        </mc:Choice>
        <mc:Fallback xmlns="">
          <p:sp>
            <p:nvSpPr>
              <p:cNvPr id="105475" name="Rectangle 3">
                <a:extLst>
                  <a:ext uri="{FF2B5EF4-FFF2-40B4-BE49-F238E27FC236}">
                    <a16:creationId xmlns:a16="http://schemas.microsoft.com/office/drawing/2014/main" id="{AAF86B10-30D5-4697-AC17-BF6E7A19A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518" y="1341438"/>
                <a:ext cx="10792918" cy="5269224"/>
              </a:xfrm>
              <a:blipFill>
                <a:blip r:embed="rId2"/>
                <a:stretch>
                  <a:fillRect t="-1273" r="-678" b="-17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1022F7-E125-40E1-A382-F0378AF3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B939648-5910-40F3-A3BA-476D70731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1" noProof="1">
                <a:latin typeface="Times" pitchFamily="18" charset="0"/>
              </a:rPr>
              <a:t>	</a:t>
            </a:r>
            <a:r>
              <a:rPr lang="en-GB" noProof="1"/>
              <a:t>Tuple Relational Calculus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AF86B10-30D5-4697-AC17-BF6E7A19A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4518" y="1341438"/>
            <a:ext cx="10792918" cy="5269224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/>
              <a:t>Examples:</a:t>
            </a:r>
          </a:p>
          <a:p>
            <a:pPr marL="517525" lvl="1" indent="0">
              <a:buNone/>
            </a:pPr>
            <a:r>
              <a:rPr lang="en-GB" altLang="en-US" sz="2400" dirty="0">
                <a:latin typeface="Times" panose="02020603050405020304" pitchFamily="18" charset="0"/>
              </a:rPr>
              <a:t>List the names of all managers who earn more than £25,000.</a:t>
            </a:r>
          </a:p>
          <a:p>
            <a:pPr marL="990600" lvl="1" indent="-533400">
              <a:lnSpc>
                <a:spcPct val="0"/>
              </a:lnSpc>
              <a:buFont typeface="Monotype Sorts"/>
              <a:buAutoNum type="alphaLcParenR"/>
            </a:pPr>
            <a:endParaRPr lang="en-GB" altLang="en-US" dirty="0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r>
              <a:rPr lang="en-GB" altLang="en-US" dirty="0">
                <a:latin typeface="Times" panose="02020603050405020304" pitchFamily="18" charset="0"/>
              </a:rPr>
              <a:t>{</a:t>
            </a:r>
            <a:r>
              <a:rPr lang="en-GB" altLang="en-US" noProof="1">
                <a:latin typeface="Times" panose="02020603050405020304" pitchFamily="18" charset="0"/>
              </a:rPr>
              <a:t>S.f</a:t>
            </a:r>
            <a:r>
              <a:rPr lang="en-GB" altLang="en-US" dirty="0">
                <a:latin typeface="Times" panose="02020603050405020304" pitchFamily="18" charset="0"/>
              </a:rPr>
              <a:t>N</a:t>
            </a:r>
            <a:r>
              <a:rPr lang="en-GB" altLang="en-US" noProof="1">
                <a:latin typeface="Times" panose="02020603050405020304" pitchFamily="18" charset="0"/>
              </a:rPr>
              <a:t>ame, S.l</a:t>
            </a:r>
            <a:r>
              <a:rPr lang="en-GB" altLang="en-US" dirty="0">
                <a:latin typeface="Times" panose="02020603050405020304" pitchFamily="18" charset="0"/>
              </a:rPr>
              <a:t>N</a:t>
            </a:r>
            <a:r>
              <a:rPr lang="en-GB" altLang="en-US" noProof="1">
                <a:latin typeface="Times" panose="02020603050405020304" pitchFamily="18" charset="0"/>
              </a:rPr>
              <a:t>ame | </a:t>
            </a:r>
            <a:r>
              <a:rPr lang="en-GB" altLang="en-US" dirty="0">
                <a:latin typeface="Times" panose="02020603050405020304" pitchFamily="18" charset="0"/>
              </a:rPr>
              <a:t>Staff(S) </a:t>
            </a:r>
            <a:r>
              <a:rPr lang="en-GB" altLang="en-US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Times" panose="02020603050405020304" pitchFamily="18" charset="0"/>
              </a:rPr>
              <a:t>    </a:t>
            </a:r>
            <a:r>
              <a:rPr lang="en-GB" altLang="en-US" noProof="1">
                <a:latin typeface="Times" panose="02020603050405020304" pitchFamily="18" charset="0"/>
              </a:rPr>
              <a:t>S.position = ‘Manager’ </a:t>
            </a:r>
            <a:r>
              <a:rPr lang="en-GB" altLang="en-US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noProof="1">
                <a:latin typeface="Times" panose="02020603050405020304" pitchFamily="18" charset="0"/>
              </a:rPr>
              <a:t> S.salary &gt; 25000}</a:t>
            </a:r>
            <a:endParaRPr lang="en-GB" altLang="en-US" dirty="0">
              <a:latin typeface="Times" panose="02020603050405020304" pitchFamily="18" charset="0"/>
            </a:endParaRPr>
          </a:p>
          <a:p>
            <a:pPr marL="0" indent="0">
              <a:buNone/>
            </a:pPr>
            <a:endParaRPr lang="en-GB" altLang="en-US" dirty="0">
              <a:latin typeface="Times" panose="02020603050405020304" pitchFamily="18" charset="0"/>
            </a:endParaRPr>
          </a:p>
          <a:p>
            <a:pPr marL="0" indent="0">
              <a:buNone/>
            </a:pPr>
            <a:r>
              <a:rPr lang="en-GB" altLang="en-US" dirty="0">
                <a:latin typeface="Times" panose="02020603050405020304" pitchFamily="18" charset="0"/>
              </a:rPr>
              <a:t>      List the staff who manage properties for rent in Glasgow.</a:t>
            </a:r>
          </a:p>
          <a:p>
            <a:pPr marL="990600" lvl="1" indent="-533400">
              <a:lnSpc>
                <a:spcPct val="0"/>
              </a:lnSpc>
              <a:buFont typeface="Monotype Sorts"/>
              <a:buAutoNum type="alphaLcParenR"/>
            </a:pPr>
            <a:endParaRPr lang="en-GB" altLang="en-US" i="1" dirty="0">
              <a:latin typeface="Times" panose="02020603050405020304" pitchFamily="18" charset="0"/>
            </a:endParaRP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noProof="1">
                <a:latin typeface="Times" panose="02020603050405020304" pitchFamily="18" charset="0"/>
              </a:rPr>
              <a:t>{S | </a:t>
            </a:r>
            <a:r>
              <a:rPr lang="en-GB" altLang="en-US" dirty="0">
                <a:latin typeface="Times" panose="02020603050405020304" pitchFamily="18" charset="0"/>
              </a:rPr>
              <a:t>Staff(S) </a:t>
            </a:r>
            <a:r>
              <a:rPr lang="en-GB" altLang="en-US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Times" panose="02020603050405020304" pitchFamily="18" charset="0"/>
              </a:rPr>
              <a:t> (</a:t>
            </a:r>
            <a:r>
              <a:rPr lang="en-GB" altLang="en-US" noProof="1">
                <a:latin typeface="Symbol" panose="05050102010706020507" pitchFamily="18" charset="2"/>
              </a:rPr>
              <a:t>$</a:t>
            </a:r>
            <a:r>
              <a:rPr lang="en-GB" altLang="en-US" noProof="1">
                <a:latin typeface="Times" panose="02020603050405020304" pitchFamily="18" charset="0"/>
              </a:rPr>
              <a:t>P</a:t>
            </a:r>
            <a:r>
              <a:rPr lang="en-GB" altLang="en-US" dirty="0">
                <a:latin typeface="Times" panose="02020603050405020304" pitchFamily="18" charset="0"/>
              </a:rPr>
              <a:t>)</a:t>
            </a:r>
            <a:r>
              <a:rPr lang="en-GB" altLang="en-US" noProof="1">
                <a:latin typeface="Times" panose="02020603050405020304" pitchFamily="18" charset="0"/>
              </a:rPr>
              <a:t> (</a:t>
            </a:r>
            <a:r>
              <a:rPr lang="en-GB" altLang="en-US" dirty="0" err="1">
                <a:latin typeface="Times" panose="02020603050405020304" pitchFamily="18" charset="0"/>
              </a:rPr>
              <a:t>PropertyForRent</a:t>
            </a:r>
            <a:r>
              <a:rPr lang="en-GB" altLang="en-US" dirty="0">
                <a:latin typeface="Times" panose="02020603050405020304" pitchFamily="18" charset="0"/>
              </a:rPr>
              <a:t>(P) </a:t>
            </a:r>
            <a:r>
              <a:rPr lang="en-GB" altLang="en-US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Times" panose="02020603050405020304" pitchFamily="18" charset="0"/>
              </a:rPr>
              <a:t> (</a:t>
            </a:r>
            <a:r>
              <a:rPr lang="en-GB" altLang="en-US" noProof="1">
                <a:latin typeface="Times" panose="02020603050405020304" pitchFamily="18" charset="0"/>
              </a:rPr>
              <a:t>P.s</a:t>
            </a:r>
            <a:r>
              <a:rPr lang="en-GB" altLang="en-US" dirty="0" err="1">
                <a:latin typeface="Times" panose="02020603050405020304" pitchFamily="18" charset="0"/>
              </a:rPr>
              <a:t>taffN</a:t>
            </a:r>
            <a:r>
              <a:rPr lang="en-GB" altLang="en-US" noProof="1">
                <a:latin typeface="Times" panose="02020603050405020304" pitchFamily="18" charset="0"/>
              </a:rPr>
              <a:t>o = S.s</a:t>
            </a:r>
            <a:r>
              <a:rPr lang="en-GB" altLang="en-US" dirty="0" err="1">
                <a:latin typeface="Times" panose="02020603050405020304" pitchFamily="18" charset="0"/>
              </a:rPr>
              <a:t>taffN</a:t>
            </a:r>
            <a:r>
              <a:rPr lang="en-GB" altLang="en-US" noProof="1">
                <a:latin typeface="Times" panose="02020603050405020304" pitchFamily="18" charset="0"/>
              </a:rPr>
              <a:t>o</a:t>
            </a:r>
            <a:r>
              <a:rPr lang="en-GB" altLang="en-US" dirty="0">
                <a:latin typeface="Times" panose="02020603050405020304" pitchFamily="18" charset="0"/>
              </a:rPr>
              <a:t>)</a:t>
            </a:r>
            <a:r>
              <a:rPr lang="en-GB" altLang="en-US" noProof="1">
                <a:latin typeface="Times" panose="02020603050405020304" pitchFamily="18" charset="0"/>
              </a:rPr>
              <a:t> </a:t>
            </a:r>
            <a:r>
              <a:rPr lang="en-GB" altLang="en-US" noProof="1">
                <a:latin typeface="Symbol" panose="05050102010706020507" pitchFamily="18" charset="2"/>
              </a:rPr>
              <a:t>Ù</a:t>
            </a:r>
            <a:r>
              <a:rPr lang="en-GB" altLang="en-US" noProof="1">
                <a:latin typeface="Times" panose="02020603050405020304" pitchFamily="18" charset="0"/>
              </a:rPr>
              <a:t> P.city = ‘Glasgow’)}</a:t>
            </a:r>
          </a:p>
          <a:p>
            <a:pPr lvl="1" algn="just"/>
            <a:endParaRPr lang="en-GB" altLang="en-US" dirty="0"/>
          </a:p>
          <a:p>
            <a:pPr marL="0" indent="0">
              <a:buNone/>
            </a:pPr>
            <a:r>
              <a:rPr lang="en-GB" altLang="en-US" b="1" dirty="0">
                <a:latin typeface="Times" panose="02020603050405020304" pitchFamily="18" charset="0"/>
              </a:rPr>
              <a:t>      </a:t>
            </a:r>
            <a:r>
              <a:rPr lang="en-GB" altLang="en-US" dirty="0">
                <a:latin typeface="Times" panose="02020603050405020304" pitchFamily="18" charset="0"/>
              </a:rPr>
              <a:t>List the names of staff who currently do not manage any properties.</a:t>
            </a:r>
          </a:p>
          <a:p>
            <a:pPr marL="990600" lvl="1" indent="-533400">
              <a:lnSpc>
                <a:spcPct val="0"/>
              </a:lnSpc>
            </a:pPr>
            <a:endParaRPr lang="en-GB" altLang="en-US" dirty="0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dirty="0" err="1">
                <a:latin typeface="Times" panose="02020603050405020304" pitchFamily="18" charset="0"/>
                <a:cs typeface="Arial" panose="020B0604020202020204" pitchFamily="34" charset="0"/>
              </a:rPr>
              <a:t>S.fName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" panose="02020603050405020304" pitchFamily="18" charset="0"/>
                <a:cs typeface="Arial" panose="020B0604020202020204" pitchFamily="34" charset="0"/>
              </a:rPr>
              <a:t>S.lName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dirty="0">
                <a:latin typeface="Times" panose="02020603050405020304" pitchFamily="18" charset="0"/>
                <a:cs typeface="Arial" panose="020B0604020202020204" pitchFamily="34" charset="0"/>
              </a:rPr>
              <a:t>Staff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 (~(</a:t>
            </a:r>
            <a:r>
              <a:rPr lang="en-US" altLang="en-US" noProof="1">
                <a:latin typeface="Symbol" panose="05050102010706020507" pitchFamily="18" charset="2"/>
              </a:rPr>
              <a:t>$</a:t>
            </a:r>
            <a:r>
              <a:rPr lang="en-US" altLang="en-US" dirty="0">
                <a:latin typeface="Times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en-US" dirty="0" err="1">
                <a:latin typeface="Times" panose="02020603050405020304" pitchFamily="18" charset="0"/>
                <a:cs typeface="Arial" panose="020B0604020202020204" pitchFamily="34" charset="0"/>
              </a:rPr>
              <a:t>PropertyForRent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" panose="02020603050405020304" pitchFamily="18" charset="0"/>
                <a:cs typeface="Arial" panose="020B0604020202020204" pitchFamily="34" charset="0"/>
              </a:rPr>
              <a:t>S.staffNo</a:t>
            </a:r>
            <a:r>
              <a:rPr lang="en-US" altLang="en-US" dirty="0">
                <a:latin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 err="1">
                <a:latin typeface="Times" panose="02020603050405020304" pitchFamily="18" charset="0"/>
                <a:cs typeface="Arial" panose="020B0604020202020204" pitchFamily="34" charset="0"/>
              </a:rPr>
              <a:t>P.staffNo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)))}</a:t>
            </a:r>
          </a:p>
          <a:p>
            <a:pPr marL="533400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dirty="0">
                <a:latin typeface="Times" panose="02020603050405020304" pitchFamily="18" charset="0"/>
              </a:rPr>
              <a:t>	Or</a:t>
            </a:r>
          </a:p>
          <a:p>
            <a:pPr marL="990600" lvl="1" indent="-533400">
              <a:buNone/>
            </a:pP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dirty="0" err="1">
                <a:latin typeface="Times" panose="02020603050405020304" pitchFamily="18" charset="0"/>
                <a:cs typeface="Arial" panose="020B0604020202020204" pitchFamily="34" charset="0"/>
              </a:rPr>
              <a:t>S.fName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" panose="02020603050405020304" pitchFamily="18" charset="0"/>
                <a:cs typeface="Arial" panose="020B0604020202020204" pitchFamily="34" charset="0"/>
              </a:rPr>
              <a:t>S.lName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dirty="0">
                <a:latin typeface="Times" panose="02020603050405020304" pitchFamily="18" charset="0"/>
                <a:cs typeface="Arial" panose="020B0604020202020204" pitchFamily="34" charset="0"/>
              </a:rPr>
              <a:t>Staff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dirty="0">
                <a:latin typeface="Times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 (~</a:t>
            </a:r>
            <a:r>
              <a:rPr lang="en-US" altLang="en-US" dirty="0" err="1">
                <a:latin typeface="Times" panose="02020603050405020304" pitchFamily="18" charset="0"/>
                <a:cs typeface="Arial" panose="020B0604020202020204" pitchFamily="34" charset="0"/>
              </a:rPr>
              <a:t>PropertyForRent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GB" altLang="en-US" dirty="0">
                <a:latin typeface="Times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 ~(</a:t>
            </a:r>
            <a:r>
              <a:rPr lang="en-US" altLang="en-US" dirty="0" err="1">
                <a:latin typeface="Times" panose="02020603050405020304" pitchFamily="18" charset="0"/>
                <a:cs typeface="Arial" panose="020B0604020202020204" pitchFamily="34" charset="0"/>
              </a:rPr>
              <a:t>S.staffNo</a:t>
            </a:r>
            <a:r>
              <a:rPr lang="en-US" altLang="en-US" dirty="0">
                <a:latin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 err="1">
                <a:latin typeface="Times" panose="02020603050405020304" pitchFamily="18" charset="0"/>
                <a:cs typeface="Arial" panose="020B0604020202020204" pitchFamily="34" charset="0"/>
              </a:rPr>
              <a:t>P.staffNo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)))}</a:t>
            </a:r>
            <a:endParaRPr lang="en-GB" altLang="en-US" dirty="0"/>
          </a:p>
          <a:p>
            <a:pPr marL="990600" lvl="1" indent="-533400">
              <a:buNone/>
            </a:pPr>
            <a:endParaRPr lang="en-GB" altLang="en-US" sz="2400" noProof="1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endParaRPr lang="en-US" altLang="en-US" sz="2400" noProof="1">
              <a:latin typeface="Times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ECAE8D-33B0-4224-A866-3555A73A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050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B939648-5910-40F3-A3BA-476D70731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1" noProof="1">
                <a:latin typeface="Times" pitchFamily="18" charset="0"/>
              </a:rPr>
              <a:t>	</a:t>
            </a:r>
            <a:r>
              <a:rPr lang="en-GB" noProof="1"/>
              <a:t>Tuple Relational Calculus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AF86B10-30D5-4697-AC17-BF6E7A19A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4518" y="1341438"/>
            <a:ext cx="10792918" cy="5269224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/>
              <a:t>Examples:</a:t>
            </a:r>
          </a:p>
          <a:p>
            <a:pPr marL="0" indent="0" algn="just">
              <a:buNone/>
            </a:pPr>
            <a:r>
              <a:rPr lang="en-GB" altLang="en-US" b="1" dirty="0">
                <a:latin typeface="Times" panose="02020603050405020304" pitchFamily="18" charset="0"/>
              </a:rPr>
              <a:t>     </a:t>
            </a:r>
            <a:r>
              <a:rPr lang="en-GB" altLang="en-US" sz="2000" dirty="0">
                <a:latin typeface="Times" panose="02020603050405020304" pitchFamily="18" charset="0"/>
              </a:rPr>
              <a:t>List the names of clients who have viewed a property for rent in Glasgow.</a:t>
            </a:r>
          </a:p>
          <a:p>
            <a:pPr lvl="1" algn="just">
              <a:lnSpc>
                <a:spcPct val="50000"/>
              </a:lnSpc>
            </a:pPr>
            <a:endParaRPr lang="en-GB" altLang="en-US" sz="1600" dirty="0">
              <a:latin typeface="Times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000" noProof="1">
                <a:latin typeface="Times" panose="02020603050405020304" pitchFamily="18" charset="0"/>
              </a:rPr>
              <a:t>{</a:t>
            </a:r>
            <a:r>
              <a:rPr lang="en-GB" altLang="en-US" sz="2000" dirty="0">
                <a:latin typeface="Times" panose="02020603050405020304" pitchFamily="18" charset="0"/>
              </a:rPr>
              <a:t>C</a:t>
            </a:r>
            <a:r>
              <a:rPr lang="en-GB" altLang="en-US" sz="2000" noProof="1">
                <a:latin typeface="Times" panose="02020603050405020304" pitchFamily="18" charset="0"/>
              </a:rPr>
              <a:t>.f</a:t>
            </a:r>
            <a:r>
              <a:rPr lang="en-GB" altLang="en-US" sz="2000" dirty="0">
                <a:latin typeface="Times" panose="02020603050405020304" pitchFamily="18" charset="0"/>
              </a:rPr>
              <a:t>N</a:t>
            </a:r>
            <a:r>
              <a:rPr lang="en-GB" altLang="en-US" sz="2000" noProof="1">
                <a:latin typeface="Times" panose="02020603050405020304" pitchFamily="18" charset="0"/>
              </a:rPr>
              <a:t>ame, </a:t>
            </a:r>
            <a:r>
              <a:rPr lang="en-GB" altLang="en-US" sz="2000" dirty="0">
                <a:latin typeface="Times" panose="02020603050405020304" pitchFamily="18" charset="0"/>
              </a:rPr>
              <a:t>C</a:t>
            </a:r>
            <a:r>
              <a:rPr lang="en-GB" altLang="en-US" sz="2000" noProof="1">
                <a:latin typeface="Times" panose="02020603050405020304" pitchFamily="18" charset="0"/>
              </a:rPr>
              <a:t>.l</a:t>
            </a:r>
            <a:r>
              <a:rPr lang="en-GB" altLang="en-US" sz="2000" dirty="0">
                <a:latin typeface="Times" panose="02020603050405020304" pitchFamily="18" charset="0"/>
              </a:rPr>
              <a:t>N</a:t>
            </a:r>
            <a:r>
              <a:rPr lang="en-GB" altLang="en-US" sz="2000" noProof="1">
                <a:latin typeface="Times" panose="02020603050405020304" pitchFamily="18" charset="0"/>
              </a:rPr>
              <a:t>ame | </a:t>
            </a:r>
            <a:r>
              <a:rPr lang="en-GB" altLang="en-US" sz="2000" dirty="0">
                <a:latin typeface="Times" panose="02020603050405020304" pitchFamily="18" charset="0"/>
              </a:rPr>
              <a:t>Client(C) </a:t>
            </a:r>
            <a:r>
              <a:rPr lang="en-GB" altLang="en-US" sz="2000" noProof="1">
                <a:latin typeface="Symbol" panose="05050102010706020507" pitchFamily="18" charset="2"/>
              </a:rPr>
              <a:t>Ù</a:t>
            </a:r>
            <a:r>
              <a:rPr lang="en-GB" altLang="en-US" sz="2000" dirty="0">
                <a:latin typeface="Times" panose="02020603050405020304" pitchFamily="18" charset="0"/>
              </a:rPr>
              <a:t> ((</a:t>
            </a:r>
            <a:r>
              <a:rPr lang="en-GB" altLang="en-US" sz="2000" noProof="1">
                <a:latin typeface="Symbol" panose="05050102010706020507" pitchFamily="18" charset="2"/>
              </a:rPr>
              <a:t>$</a:t>
            </a:r>
            <a:r>
              <a:rPr lang="en-GB" altLang="en-US" sz="2000" noProof="1">
                <a:latin typeface="Times" panose="02020603050405020304" pitchFamily="18" charset="0"/>
              </a:rPr>
              <a:t>V</a:t>
            </a:r>
            <a:r>
              <a:rPr lang="en-GB" altLang="en-US" sz="2000" dirty="0">
                <a:latin typeface="Times" panose="02020603050405020304" pitchFamily="18" charset="0"/>
              </a:rPr>
              <a:t>)(</a:t>
            </a:r>
            <a:r>
              <a:rPr lang="en-GB" altLang="en-US" sz="2000" noProof="1">
                <a:latin typeface="Symbol" panose="05050102010706020507" pitchFamily="18" charset="2"/>
              </a:rPr>
              <a:t>$</a:t>
            </a:r>
            <a:r>
              <a:rPr lang="en-GB" altLang="en-US" sz="2000" dirty="0">
                <a:latin typeface="Times" panose="02020603050405020304" pitchFamily="18" charset="0"/>
              </a:rPr>
              <a:t>P)</a:t>
            </a:r>
            <a:r>
              <a:rPr lang="en-GB" altLang="en-US" sz="2000" noProof="1">
                <a:latin typeface="Times" panose="02020603050405020304" pitchFamily="18" charset="0"/>
              </a:rPr>
              <a:t> </a:t>
            </a:r>
            <a:endParaRPr lang="en-GB" altLang="en-US" sz="2000" dirty="0">
              <a:latin typeface="Times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000" dirty="0">
                <a:latin typeface="Times" panose="02020603050405020304" pitchFamily="18" charset="0"/>
              </a:rPr>
              <a:t>  (Viewing(V) </a:t>
            </a:r>
            <a:r>
              <a:rPr lang="en-GB" altLang="en-US" sz="2000" noProof="1">
                <a:latin typeface="Symbol" panose="05050102010706020507" pitchFamily="18" charset="2"/>
              </a:rPr>
              <a:t>Ù</a:t>
            </a:r>
            <a:r>
              <a:rPr lang="en-GB" altLang="en-US" sz="2000" dirty="0">
                <a:latin typeface="Times" panose="02020603050405020304" pitchFamily="18" charset="0"/>
              </a:rPr>
              <a:t> </a:t>
            </a:r>
            <a:r>
              <a:rPr lang="en-GB" altLang="en-US" sz="2000" dirty="0" err="1">
                <a:latin typeface="Times" panose="02020603050405020304" pitchFamily="18" charset="0"/>
              </a:rPr>
              <a:t>PropertyForRent</a:t>
            </a:r>
            <a:r>
              <a:rPr lang="en-GB" altLang="en-US" sz="2000" dirty="0">
                <a:latin typeface="Times" panose="02020603050405020304" pitchFamily="18" charset="0"/>
              </a:rPr>
              <a:t>(P) </a:t>
            </a:r>
            <a:r>
              <a:rPr lang="en-GB" altLang="en-US" sz="2000" noProof="1">
                <a:latin typeface="Symbol" panose="05050102010706020507" pitchFamily="18" charset="2"/>
              </a:rPr>
              <a:t>Ù</a:t>
            </a:r>
            <a:endParaRPr lang="en-GB" altLang="en-US" sz="2000" dirty="0">
              <a:latin typeface="Times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000" dirty="0">
                <a:latin typeface="Times" panose="02020603050405020304" pitchFamily="18" charset="0"/>
              </a:rPr>
              <a:t>  (C</a:t>
            </a:r>
            <a:r>
              <a:rPr lang="en-GB" altLang="en-US" sz="2000" noProof="1">
                <a:latin typeface="Times" panose="02020603050405020304" pitchFamily="18" charset="0"/>
              </a:rPr>
              <a:t>.</a:t>
            </a:r>
            <a:r>
              <a:rPr lang="en-GB" altLang="en-US" sz="2000" dirty="0" err="1">
                <a:latin typeface="Times" panose="02020603050405020304" pitchFamily="18" charset="0"/>
              </a:rPr>
              <a:t>clientN</a:t>
            </a:r>
            <a:r>
              <a:rPr lang="en-GB" altLang="en-US" sz="2000" noProof="1">
                <a:latin typeface="Times" panose="02020603050405020304" pitchFamily="18" charset="0"/>
              </a:rPr>
              <a:t>o = V.</a:t>
            </a:r>
            <a:r>
              <a:rPr lang="en-GB" altLang="en-US" sz="2000" dirty="0" err="1">
                <a:latin typeface="Times" panose="02020603050405020304" pitchFamily="18" charset="0"/>
              </a:rPr>
              <a:t>clientN</a:t>
            </a:r>
            <a:r>
              <a:rPr lang="en-GB" altLang="en-US" sz="2000" noProof="1">
                <a:latin typeface="Times" panose="02020603050405020304" pitchFamily="18" charset="0"/>
              </a:rPr>
              <a:t>o) </a:t>
            </a:r>
            <a:r>
              <a:rPr lang="en-GB" altLang="en-US" sz="2000" noProof="1">
                <a:latin typeface="Symbol" panose="05050102010706020507" pitchFamily="18" charset="2"/>
              </a:rPr>
              <a:t>Ù</a:t>
            </a:r>
            <a:r>
              <a:rPr lang="en-GB" altLang="en-US" sz="2000" noProof="1">
                <a:latin typeface="Times" panose="02020603050405020304" pitchFamily="18" charset="0"/>
              </a:rPr>
              <a:t> </a:t>
            </a:r>
            <a:endParaRPr lang="en-GB" altLang="en-US" sz="2000" dirty="0">
              <a:latin typeface="Times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000" dirty="0">
                <a:latin typeface="Times" panose="02020603050405020304" pitchFamily="18" charset="0"/>
              </a:rPr>
              <a:t>  </a:t>
            </a:r>
            <a:r>
              <a:rPr lang="en-GB" altLang="en-US" sz="2000" noProof="1">
                <a:latin typeface="Times" panose="02020603050405020304" pitchFamily="18" charset="0"/>
              </a:rPr>
              <a:t>(V.p</a:t>
            </a:r>
            <a:r>
              <a:rPr lang="en-GB" altLang="en-US" sz="2000" dirty="0" err="1">
                <a:latin typeface="Times" panose="02020603050405020304" pitchFamily="18" charset="0"/>
              </a:rPr>
              <a:t>ropertyN</a:t>
            </a:r>
            <a:r>
              <a:rPr lang="en-GB" altLang="en-US" sz="2000" noProof="1">
                <a:latin typeface="Times" panose="02020603050405020304" pitchFamily="18" charset="0"/>
              </a:rPr>
              <a:t>o=P.p</a:t>
            </a:r>
            <a:r>
              <a:rPr lang="en-GB" altLang="en-US" sz="2000" dirty="0" err="1">
                <a:latin typeface="Times" panose="02020603050405020304" pitchFamily="18" charset="0"/>
              </a:rPr>
              <a:t>ropertyN</a:t>
            </a:r>
            <a:r>
              <a:rPr lang="en-GB" altLang="en-US" sz="2000" noProof="1">
                <a:latin typeface="Times" panose="02020603050405020304" pitchFamily="18" charset="0"/>
              </a:rPr>
              <a:t>o</a:t>
            </a:r>
            <a:r>
              <a:rPr lang="en-GB" altLang="en-US" sz="2000" dirty="0">
                <a:latin typeface="Times" panose="02020603050405020304" pitchFamily="18" charset="0"/>
              </a:rPr>
              <a:t>) </a:t>
            </a:r>
            <a:r>
              <a:rPr lang="en-GB" altLang="en-US" sz="2000" noProof="1">
                <a:latin typeface="Symbol" panose="05050102010706020507" pitchFamily="18" charset="2"/>
              </a:rPr>
              <a:t>Ù</a:t>
            </a:r>
            <a:endParaRPr lang="en-GB" altLang="en-US" sz="2000" dirty="0">
              <a:latin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000" dirty="0">
                <a:latin typeface="Symbol" panose="05050102010706020507" pitchFamily="18" charset="2"/>
              </a:rPr>
              <a:t>    </a:t>
            </a:r>
            <a:r>
              <a:rPr lang="en-GB" altLang="en-US" sz="2000" noProof="1">
                <a:latin typeface="Times" panose="02020603050405020304" pitchFamily="18" charset="0"/>
              </a:rPr>
              <a:t>P.city =‘Glasgow’)</a:t>
            </a:r>
            <a:r>
              <a:rPr lang="en-GB" altLang="en-US" sz="2000" dirty="0">
                <a:latin typeface="Times" panose="02020603050405020304" pitchFamily="18" charset="0"/>
              </a:rPr>
              <a:t>)</a:t>
            </a:r>
            <a:r>
              <a:rPr lang="en-GB" altLang="en-US" sz="2000" noProof="1">
                <a:latin typeface="Times" panose="02020603050405020304" pitchFamily="18" charset="0"/>
              </a:rPr>
              <a:t>}</a:t>
            </a:r>
          </a:p>
          <a:p>
            <a:pPr marL="990600" lvl="1" indent="-533400">
              <a:buNone/>
            </a:pPr>
            <a:endParaRPr lang="en-GB" altLang="en-US" sz="2000" noProof="1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endParaRPr lang="en-US" altLang="en-US" sz="2400" noProof="1">
              <a:latin typeface="Times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33C865-86FB-45F3-8E4D-B9DC6D0A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8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27FD8AFF-5BB2-4F57-B2BD-B3C62CD2C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1" noProof="1">
                <a:latin typeface="Times" pitchFamily="18" charset="0"/>
              </a:rPr>
              <a:t>	</a:t>
            </a:r>
            <a:r>
              <a:rPr lang="en-GB" noProof="1"/>
              <a:t>Tuple Relational Calculus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4E062E02-680A-4D04-A84F-0454040AA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6448" y="1231641"/>
            <a:ext cx="10982131" cy="422459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000" dirty="0"/>
              <a:t>Expressions can generate an infinite set. For 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{S | </a:t>
            </a:r>
            <a:r>
              <a:rPr lang="en-GB" altLang="en-US" sz="2800" noProof="1"/>
              <a:t>~</a:t>
            </a:r>
            <a:r>
              <a:rPr lang="en-GB" altLang="en-US" sz="2800" dirty="0"/>
              <a:t>Staff(S)}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sz="2000" dirty="0"/>
              <a:t>To avoid this, add restriction that all values in result must be values in the domain of the expression.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D200AF-A86D-4256-B357-7379370D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EC86C3A5-E27C-42F0-AFFC-4D034F85B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b="1" noProof="1">
                <a:latin typeface="Times" pitchFamily="18" charset="0"/>
              </a:rPr>
              <a:t>	</a:t>
            </a:r>
            <a:r>
              <a:rPr lang="en-GB" noProof="1"/>
              <a:t>Domain Relational Calculus</a:t>
            </a:r>
            <a:endParaRPr lang="en-GB" i="1" noProof="1">
              <a:solidFill>
                <a:srgbClr val="000000"/>
              </a:solidFill>
            </a:endParaRP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ACF4460-7752-49D6-953B-365D2E4FD6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9507" y="1341438"/>
            <a:ext cx="10837889" cy="508934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Uses variables that take values from </a:t>
            </a:r>
            <a:r>
              <a:rPr lang="en-GB" altLang="en-US" u="sng" dirty="0"/>
              <a:t>domains</a:t>
            </a:r>
            <a:r>
              <a:rPr lang="en-GB" altLang="en-US" dirty="0"/>
              <a:t> instead of tuples of relations. </a:t>
            </a:r>
          </a:p>
          <a:p>
            <a:pPr lvl="1" eaLnBrk="1" hangingPunct="1">
              <a:lnSpc>
                <a:spcPct val="70000"/>
              </a:lnSpc>
            </a:pPr>
            <a:endParaRPr lang="en-GB" altLang="en-US" dirty="0"/>
          </a:p>
          <a:p>
            <a:pPr eaLnBrk="1" hangingPunct="1"/>
            <a:r>
              <a:rPr lang="en-GB" altLang="en-US" dirty="0"/>
              <a:t>If F(</a:t>
            </a:r>
            <a:r>
              <a:rPr lang="en-GB" altLang="en-US" i="1" dirty="0"/>
              <a:t>d</a:t>
            </a:r>
            <a:r>
              <a:rPr lang="en-GB" altLang="en-US" baseline="-25000" dirty="0"/>
              <a:t>1</a:t>
            </a:r>
            <a:r>
              <a:rPr lang="en-GB" altLang="en-US" dirty="0"/>
              <a:t>, </a:t>
            </a:r>
            <a:r>
              <a:rPr lang="en-GB" altLang="en-US" i="1" dirty="0"/>
              <a:t>d</a:t>
            </a:r>
            <a:r>
              <a:rPr lang="en-GB" altLang="en-US" baseline="-25000" dirty="0"/>
              <a:t>2</a:t>
            </a:r>
            <a:r>
              <a:rPr lang="en-GB" altLang="en-US" dirty="0"/>
              <a:t>, . . . , </a:t>
            </a:r>
            <a:r>
              <a:rPr lang="en-GB" altLang="en-US" i="1" dirty="0" err="1"/>
              <a:t>d</a:t>
            </a:r>
            <a:r>
              <a:rPr lang="en-GB" altLang="en-US" i="1" baseline="-25000" dirty="0" err="1"/>
              <a:t>n</a:t>
            </a:r>
            <a:r>
              <a:rPr lang="en-GB" altLang="en-US" dirty="0"/>
              <a:t>) stands for a formula composed of atoms and </a:t>
            </a:r>
            <a:r>
              <a:rPr lang="en-GB" altLang="en-US" i="1" dirty="0"/>
              <a:t>d</a:t>
            </a:r>
            <a:r>
              <a:rPr lang="en-GB" altLang="en-US" baseline="-25000" dirty="0"/>
              <a:t>1</a:t>
            </a:r>
            <a:r>
              <a:rPr lang="en-GB" altLang="en-US" dirty="0"/>
              <a:t>, </a:t>
            </a:r>
            <a:r>
              <a:rPr lang="en-GB" altLang="en-US" i="1" dirty="0"/>
              <a:t>d</a:t>
            </a:r>
            <a:r>
              <a:rPr lang="en-GB" altLang="en-US" baseline="-25000" dirty="0"/>
              <a:t>2</a:t>
            </a:r>
            <a:r>
              <a:rPr lang="en-GB" altLang="en-US" dirty="0"/>
              <a:t>, . . . , </a:t>
            </a:r>
            <a:r>
              <a:rPr lang="en-GB" altLang="en-US" i="1" dirty="0" err="1"/>
              <a:t>d</a:t>
            </a:r>
            <a:r>
              <a:rPr lang="en-GB" altLang="en-US" i="1" baseline="-25000" dirty="0" err="1"/>
              <a:t>n</a:t>
            </a:r>
            <a:r>
              <a:rPr lang="en-GB" altLang="en-US" i="1" baseline="-25000" dirty="0"/>
              <a:t> </a:t>
            </a:r>
            <a:r>
              <a:rPr lang="en-GB" altLang="en-US" dirty="0"/>
              <a:t>represent domain variables, then: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noProof="1"/>
              <a:t>	{</a:t>
            </a:r>
            <a:r>
              <a:rPr lang="en-GB" altLang="en-US" i="1" noProof="1"/>
              <a:t>d</a:t>
            </a:r>
            <a:r>
              <a:rPr lang="en-GB" altLang="en-US" baseline="-25000" noProof="1"/>
              <a:t>1</a:t>
            </a:r>
            <a:r>
              <a:rPr lang="en-GB" altLang="en-US" noProof="1"/>
              <a:t>, </a:t>
            </a:r>
            <a:r>
              <a:rPr lang="en-GB" altLang="en-US" i="1" noProof="1"/>
              <a:t>d</a:t>
            </a:r>
            <a:r>
              <a:rPr lang="en-GB" altLang="en-US" baseline="-25000" noProof="1"/>
              <a:t>2</a:t>
            </a:r>
            <a:r>
              <a:rPr lang="en-GB" altLang="en-US" noProof="1"/>
              <a:t>, . . . , </a:t>
            </a:r>
            <a:r>
              <a:rPr lang="en-GB" altLang="en-US" i="1" noProof="1"/>
              <a:t>d</a:t>
            </a:r>
            <a:r>
              <a:rPr lang="en-GB" altLang="en-US" i="1" baseline="-25000" noProof="1"/>
              <a:t>n</a:t>
            </a:r>
            <a:r>
              <a:rPr lang="en-GB" altLang="en-US" noProof="1"/>
              <a:t> | </a:t>
            </a:r>
            <a:r>
              <a:rPr lang="en-GB" altLang="en-US" dirty="0"/>
              <a:t>F</a:t>
            </a:r>
            <a:r>
              <a:rPr lang="en-GB" altLang="en-US" noProof="1"/>
              <a:t>(</a:t>
            </a:r>
            <a:r>
              <a:rPr lang="en-GB" altLang="en-US" i="1" noProof="1"/>
              <a:t>d</a:t>
            </a:r>
            <a:r>
              <a:rPr lang="en-GB" altLang="en-US" baseline="-25000" noProof="1"/>
              <a:t>1</a:t>
            </a:r>
            <a:r>
              <a:rPr lang="en-GB" altLang="en-US" noProof="1"/>
              <a:t>, </a:t>
            </a:r>
            <a:r>
              <a:rPr lang="en-GB" altLang="en-US" i="1" noProof="1"/>
              <a:t>d</a:t>
            </a:r>
            <a:r>
              <a:rPr lang="en-GB" altLang="en-US" baseline="-25000" noProof="1"/>
              <a:t>2</a:t>
            </a:r>
            <a:r>
              <a:rPr lang="en-GB" altLang="en-US" noProof="1"/>
              <a:t>, . . . , </a:t>
            </a:r>
            <a:r>
              <a:rPr lang="en-GB" altLang="en-US" i="1" noProof="1"/>
              <a:t>d</a:t>
            </a:r>
            <a:r>
              <a:rPr lang="en-GB" altLang="en-US" i="1" baseline="-25000" noProof="1"/>
              <a:t>n</a:t>
            </a:r>
            <a:r>
              <a:rPr lang="en-GB" altLang="en-US" noProof="1"/>
              <a:t>)}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000" dirty="0"/>
              <a:t>is a general domain relational calculus expression.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noProof="1"/>
          </a:p>
          <a:p>
            <a:pPr marL="533400" indent="-533400"/>
            <a:r>
              <a:rPr lang="en-GB" altLang="en-US" b="1" dirty="0">
                <a:latin typeface="Times" panose="02020603050405020304" pitchFamily="18" charset="0"/>
              </a:rPr>
              <a:t>Example: </a:t>
            </a:r>
          </a:p>
          <a:p>
            <a:pPr marL="517525" lvl="1" indent="0">
              <a:buNone/>
            </a:pPr>
            <a:r>
              <a:rPr lang="en-GB" altLang="en-US" sz="2000" dirty="0"/>
              <a:t> Find the names of all managers who earn more than £25,000.</a:t>
            </a:r>
          </a:p>
          <a:p>
            <a:pPr marL="990600" lvl="1" indent="-533400">
              <a:lnSpc>
                <a:spcPct val="20000"/>
              </a:lnSpc>
            </a:pPr>
            <a:endParaRPr lang="en-GB" altLang="en-US" sz="2000" b="1" dirty="0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r>
              <a:rPr lang="en-GB" altLang="en-US" sz="2000" b="1" noProof="1">
                <a:latin typeface="Times" panose="02020603050405020304" pitchFamily="18" charset="0"/>
              </a:rPr>
              <a:t>	</a:t>
            </a:r>
            <a:r>
              <a:rPr lang="en-GB" altLang="en-US" sz="2000" noProof="1">
                <a:latin typeface="Times" panose="02020603050405020304" pitchFamily="18" charset="0"/>
              </a:rPr>
              <a:t>{f</a:t>
            </a:r>
            <a:r>
              <a:rPr lang="en-GB" altLang="en-US" sz="2000" dirty="0">
                <a:latin typeface="Times" panose="02020603050405020304" pitchFamily="18" charset="0"/>
              </a:rPr>
              <a:t>N</a:t>
            </a:r>
            <a:r>
              <a:rPr lang="en-GB" altLang="en-US" sz="2000" noProof="1">
                <a:latin typeface="Times" panose="02020603050405020304" pitchFamily="18" charset="0"/>
              </a:rPr>
              <a:t>, l</a:t>
            </a:r>
            <a:r>
              <a:rPr lang="en-GB" altLang="en-US" sz="2000" dirty="0">
                <a:latin typeface="Times" panose="02020603050405020304" pitchFamily="18" charset="0"/>
              </a:rPr>
              <a:t>N</a:t>
            </a:r>
            <a:r>
              <a:rPr lang="en-GB" altLang="en-US" sz="2000" noProof="1">
                <a:latin typeface="Times" panose="02020603050405020304" pitchFamily="18" charset="0"/>
              </a:rPr>
              <a:t> | </a:t>
            </a:r>
            <a:r>
              <a:rPr lang="en-GB" altLang="en-US" sz="2000" dirty="0">
                <a:latin typeface="Times" panose="02020603050405020304" pitchFamily="18" charset="0"/>
              </a:rPr>
              <a:t>(</a:t>
            </a:r>
            <a:r>
              <a:rPr lang="en-GB" altLang="en-US" sz="2000" noProof="1">
                <a:latin typeface="Symbol" panose="05050102010706020507" pitchFamily="18" charset="2"/>
              </a:rPr>
              <a:t>$</a:t>
            </a:r>
            <a:r>
              <a:rPr lang="en-GB" altLang="en-US" sz="2000" dirty="0" err="1">
                <a:latin typeface="Times" panose="02020603050405020304" pitchFamily="18" charset="0"/>
              </a:rPr>
              <a:t>sN</a:t>
            </a:r>
            <a:r>
              <a:rPr lang="en-GB" altLang="en-US" sz="2000" dirty="0">
                <a:latin typeface="Times" panose="02020603050405020304" pitchFamily="18" charset="0"/>
              </a:rPr>
              <a:t>, p</a:t>
            </a:r>
            <a:r>
              <a:rPr lang="en-GB" altLang="en-US" sz="2000" noProof="1">
                <a:latin typeface="Times" panose="02020603050405020304" pitchFamily="18" charset="0"/>
              </a:rPr>
              <a:t>osn, </a:t>
            </a:r>
            <a:r>
              <a:rPr lang="en-GB" altLang="en-US" sz="2000" dirty="0">
                <a:latin typeface="Times" panose="02020603050405020304" pitchFamily="18" charset="0"/>
              </a:rPr>
              <a:t>sex, DOB, </a:t>
            </a:r>
            <a:r>
              <a:rPr lang="en-GB" altLang="en-US" sz="2000" dirty="0" err="1">
                <a:latin typeface="Times" panose="02020603050405020304" pitchFamily="18" charset="0"/>
              </a:rPr>
              <a:t>sal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bN</a:t>
            </a:r>
            <a:r>
              <a:rPr lang="en-GB" altLang="en-US" sz="2000" dirty="0">
                <a:latin typeface="Times" panose="02020603050405020304" pitchFamily="18" charset="0"/>
              </a:rPr>
              <a:t>)</a:t>
            </a:r>
            <a:r>
              <a:rPr lang="en-GB" altLang="en-US" sz="2000" noProof="1">
                <a:latin typeface="Times" panose="02020603050405020304" pitchFamily="18" charset="0"/>
              </a:rPr>
              <a:t> </a:t>
            </a:r>
            <a:endParaRPr lang="en-GB" altLang="en-US" sz="2000" dirty="0">
              <a:latin typeface="Times" panose="02020603050405020304" pitchFamily="18" charset="0"/>
            </a:endParaRPr>
          </a:p>
          <a:p>
            <a:pPr marL="990600" lvl="1" indent="-533400">
              <a:buNone/>
            </a:pPr>
            <a:r>
              <a:rPr lang="en-GB" altLang="en-US" sz="2000" dirty="0">
                <a:latin typeface="Times" panose="02020603050405020304" pitchFamily="18" charset="0"/>
              </a:rPr>
              <a:t>        </a:t>
            </a:r>
            <a:r>
              <a:rPr lang="en-GB" altLang="en-US" sz="2000" noProof="1">
                <a:latin typeface="Times" panose="02020603050405020304" pitchFamily="18" charset="0"/>
              </a:rPr>
              <a:t>(Staff (</a:t>
            </a:r>
            <a:r>
              <a:rPr lang="en-GB" altLang="en-US" sz="2000" dirty="0" err="1">
                <a:latin typeface="Times" panose="02020603050405020304" pitchFamily="18" charset="0"/>
              </a:rPr>
              <a:t>sN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fN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lN</a:t>
            </a:r>
            <a:r>
              <a:rPr lang="en-GB" altLang="en-US" sz="2000" dirty="0">
                <a:latin typeface="Times" panose="02020603050405020304" pitchFamily="18" charset="0"/>
              </a:rPr>
              <a:t>, p</a:t>
            </a:r>
            <a:r>
              <a:rPr lang="en-GB" altLang="en-US" sz="2000" noProof="1">
                <a:latin typeface="Times" panose="02020603050405020304" pitchFamily="18" charset="0"/>
              </a:rPr>
              <a:t>osn, </a:t>
            </a:r>
            <a:r>
              <a:rPr lang="en-GB" altLang="en-US" sz="2000" dirty="0">
                <a:latin typeface="Times" panose="02020603050405020304" pitchFamily="18" charset="0"/>
              </a:rPr>
              <a:t>sex, DOB, </a:t>
            </a:r>
            <a:r>
              <a:rPr lang="en-GB" altLang="en-US" sz="2000" dirty="0" err="1">
                <a:latin typeface="Times" panose="02020603050405020304" pitchFamily="18" charset="0"/>
              </a:rPr>
              <a:t>sal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bN</a:t>
            </a:r>
            <a:r>
              <a:rPr lang="en-GB" altLang="en-US" sz="2000" noProof="1">
                <a:latin typeface="Times" panose="02020603050405020304" pitchFamily="18" charset="0"/>
              </a:rPr>
              <a:t>) </a:t>
            </a:r>
            <a:r>
              <a:rPr lang="en-GB" altLang="en-US" sz="2000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endParaRPr lang="en-GB" altLang="en-US" sz="2000" dirty="0">
              <a:latin typeface="Times" panose="02020603050405020304" pitchFamily="18" charset="0"/>
              <a:sym typeface="Symbol" panose="05050102010706020507" pitchFamily="18" charset="2"/>
            </a:endParaRPr>
          </a:p>
          <a:p>
            <a:pPr marL="990600" lvl="1" indent="-533400">
              <a:buNone/>
            </a:pPr>
            <a:r>
              <a:rPr lang="en-GB" altLang="en-US" sz="2000" dirty="0">
                <a:latin typeface="Times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GB" altLang="en-US" sz="2000" noProof="1">
                <a:latin typeface="Times" panose="02020603050405020304" pitchFamily="18" charset="0"/>
              </a:rPr>
              <a:t>posn = ‘Manager’ </a:t>
            </a:r>
            <a:r>
              <a:rPr lang="en-GB" altLang="en-US" sz="2000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GB" altLang="en-US" sz="2000" noProof="1">
                <a:latin typeface="Times" panose="02020603050405020304" pitchFamily="18" charset="0"/>
              </a:rPr>
              <a:t> sal &gt; 25000)}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noProof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0AE33-E3E9-48D4-A912-304E4B26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EC86C3A5-E27C-42F0-AFFC-4D034F85B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b="1" noProof="1">
                <a:latin typeface="Times" pitchFamily="18" charset="0"/>
              </a:rPr>
              <a:t>	</a:t>
            </a:r>
            <a:r>
              <a:rPr lang="en-GB" noProof="1"/>
              <a:t>Domain Relational Calculus</a:t>
            </a:r>
            <a:endParaRPr lang="en-GB" i="1" noProof="1">
              <a:solidFill>
                <a:srgbClr val="000000"/>
              </a:solidFill>
            </a:endParaRP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ACF4460-7752-49D6-953B-365D2E4FD6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441" y="1194318"/>
            <a:ext cx="10812955" cy="5161512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b="1" dirty="0">
                <a:latin typeface="Times" panose="02020603050405020304" pitchFamily="18" charset="0"/>
              </a:rPr>
              <a:t>Examples: </a:t>
            </a:r>
          </a:p>
          <a:p>
            <a:pPr marL="517525" lvl="1" indent="0">
              <a:spcBef>
                <a:spcPts val="600"/>
              </a:spcBef>
              <a:buNone/>
            </a:pPr>
            <a:r>
              <a:rPr lang="en-GB" altLang="en-US" sz="2200" dirty="0"/>
              <a:t>List the staff who manage properties for rent in Glasgow.</a:t>
            </a:r>
          </a:p>
          <a:p>
            <a:pPr marL="1219200" lvl="2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400" dirty="0"/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000" noProof="1">
                <a:latin typeface="Times" panose="02020603050405020304" pitchFamily="18" charset="0"/>
              </a:rPr>
              <a:t>{</a:t>
            </a:r>
            <a:r>
              <a:rPr lang="en-GB" altLang="en-US" sz="2000" dirty="0" err="1">
                <a:latin typeface="Times" panose="02020603050405020304" pitchFamily="18" charset="0"/>
              </a:rPr>
              <a:t>sN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fN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lN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posn</a:t>
            </a:r>
            <a:r>
              <a:rPr lang="en-GB" altLang="en-US" sz="2000" dirty="0">
                <a:latin typeface="Times" panose="02020603050405020304" pitchFamily="18" charset="0"/>
              </a:rPr>
              <a:t>, sex, DOB, </a:t>
            </a:r>
            <a:r>
              <a:rPr lang="en-GB" altLang="en-US" sz="2000" dirty="0" err="1">
                <a:latin typeface="Times" panose="02020603050405020304" pitchFamily="18" charset="0"/>
              </a:rPr>
              <a:t>sal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bN</a:t>
            </a:r>
            <a:r>
              <a:rPr lang="en-GB" altLang="en-US" sz="2000" noProof="1">
                <a:latin typeface="Times" panose="02020603050405020304" pitchFamily="18" charset="0"/>
              </a:rPr>
              <a:t> </a:t>
            </a:r>
            <a:r>
              <a:rPr lang="en-GB" altLang="en-US" sz="2000" dirty="0">
                <a:latin typeface="Times" panose="02020603050405020304" pitchFamily="18" charset="0"/>
              </a:rPr>
              <a:t>(</a:t>
            </a:r>
            <a:r>
              <a:rPr lang="en-GB" altLang="en-US" sz="2000" noProof="1">
                <a:latin typeface="Symbol" panose="05050102010706020507" pitchFamily="18" charset="2"/>
              </a:rPr>
              <a:t>$</a:t>
            </a:r>
            <a:r>
              <a:rPr lang="en-GB" altLang="en-US" sz="2000" noProof="1">
                <a:latin typeface="Times" panose="02020603050405020304" pitchFamily="18" charset="0"/>
              </a:rPr>
              <a:t>s</a:t>
            </a:r>
            <a:r>
              <a:rPr lang="en-GB" altLang="en-US" sz="2000" dirty="0">
                <a:latin typeface="Times" panose="02020603050405020304" pitchFamily="18" charset="0"/>
              </a:rPr>
              <a:t>N1,cty) (</a:t>
            </a:r>
            <a:r>
              <a:rPr lang="en-GB" altLang="en-US" sz="2000" noProof="1">
                <a:latin typeface="Times" panose="02020603050405020304" pitchFamily="18" charset="0"/>
              </a:rPr>
              <a:t>Staff(</a:t>
            </a:r>
            <a:r>
              <a:rPr lang="en-GB" altLang="en-US" sz="2000" dirty="0" err="1">
                <a:latin typeface="Times" panose="02020603050405020304" pitchFamily="18" charset="0"/>
              </a:rPr>
              <a:t>sN,fN,lN,p</a:t>
            </a:r>
            <a:r>
              <a:rPr lang="en-GB" altLang="en-US" sz="2000" noProof="1">
                <a:latin typeface="Times" panose="02020603050405020304" pitchFamily="18" charset="0"/>
              </a:rPr>
              <a:t>osn,</a:t>
            </a:r>
            <a:r>
              <a:rPr lang="en-GB" altLang="en-US" sz="2000" dirty="0" err="1">
                <a:latin typeface="Times" panose="02020603050405020304" pitchFamily="18" charset="0"/>
              </a:rPr>
              <a:t>sex,DOB,sal,bN</a:t>
            </a:r>
            <a:r>
              <a:rPr lang="en-GB" altLang="en-US" sz="2000" noProof="1">
                <a:latin typeface="Times" panose="02020603050405020304" pitchFamily="18" charset="0"/>
              </a:rPr>
              <a:t>) </a:t>
            </a:r>
            <a:r>
              <a:rPr lang="en-GB" altLang="en-US" sz="2000" noProof="1">
                <a:latin typeface="Times" panose="02020603050405020304" pitchFamily="18" charset="0"/>
                <a:sym typeface="Symbol" panose="05050102010706020507" pitchFamily="18" charset="2"/>
              </a:rPr>
              <a:t></a:t>
            </a:r>
            <a:endParaRPr lang="en-GB" altLang="en-US" sz="2000" dirty="0">
              <a:latin typeface="Times" panose="02020603050405020304" pitchFamily="18" charset="0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000" dirty="0">
                <a:latin typeface="Times" panose="02020603050405020304" pitchFamily="18" charset="0"/>
              </a:rPr>
              <a:t> </a:t>
            </a:r>
            <a:r>
              <a:rPr lang="en-GB" altLang="en-US" sz="2000" noProof="1">
                <a:latin typeface="Times" panose="02020603050405020304" pitchFamily="18" charset="0"/>
              </a:rPr>
              <a:t>Property</a:t>
            </a:r>
            <a:r>
              <a:rPr lang="en-GB" altLang="en-US" sz="2000" dirty="0">
                <a:latin typeface="Times" panose="02020603050405020304" pitchFamily="18" charset="0"/>
              </a:rPr>
              <a:t>F</a:t>
            </a:r>
            <a:r>
              <a:rPr lang="en-GB" altLang="en-US" sz="2000" noProof="1">
                <a:latin typeface="Times" panose="02020603050405020304" pitchFamily="18" charset="0"/>
              </a:rPr>
              <a:t>orRent(p</a:t>
            </a:r>
            <a:r>
              <a:rPr lang="en-GB" altLang="en-US" sz="2000" dirty="0">
                <a:latin typeface="Times" panose="02020603050405020304" pitchFamily="18" charset="0"/>
              </a:rPr>
              <a:t>N</a:t>
            </a:r>
            <a:r>
              <a:rPr lang="en-GB" altLang="en-US" sz="2000" noProof="1">
                <a:latin typeface="Times" panose="02020603050405020304" pitchFamily="18" charset="0"/>
              </a:rPr>
              <a:t>, s</a:t>
            </a:r>
            <a:r>
              <a:rPr lang="en-GB" altLang="en-US" sz="2000" dirty="0">
                <a:latin typeface="Times" panose="02020603050405020304" pitchFamily="18" charset="0"/>
              </a:rPr>
              <a:t>t, </a:t>
            </a:r>
            <a:r>
              <a:rPr lang="en-GB" altLang="en-US" sz="2000" dirty="0" err="1">
                <a:latin typeface="Times" panose="02020603050405020304" pitchFamily="18" charset="0"/>
              </a:rPr>
              <a:t>cty</a:t>
            </a:r>
            <a:r>
              <a:rPr lang="en-GB" altLang="en-US" sz="2000" dirty="0">
                <a:latin typeface="Times" panose="02020603050405020304" pitchFamily="18" charset="0"/>
              </a:rPr>
              <a:t>, pc, </a:t>
            </a:r>
            <a:r>
              <a:rPr lang="en-GB" altLang="en-US" sz="2000" dirty="0" err="1">
                <a:latin typeface="Times" panose="02020603050405020304" pitchFamily="18" charset="0"/>
              </a:rPr>
              <a:t>typ</a:t>
            </a:r>
            <a:r>
              <a:rPr lang="en-GB" altLang="en-US" sz="2000" dirty="0">
                <a:latin typeface="Times" panose="02020603050405020304" pitchFamily="18" charset="0"/>
              </a:rPr>
              <a:t>, rms, </a:t>
            </a:r>
            <a:r>
              <a:rPr lang="en-GB" altLang="en-US" sz="2000" dirty="0" err="1">
                <a:latin typeface="Times" panose="02020603050405020304" pitchFamily="18" charset="0"/>
              </a:rPr>
              <a:t>rnt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oN</a:t>
            </a:r>
            <a:r>
              <a:rPr lang="en-GB" altLang="en-US" sz="2000" dirty="0">
                <a:latin typeface="Times" panose="02020603050405020304" pitchFamily="18" charset="0"/>
              </a:rPr>
              <a:t>, sN1, bN1</a:t>
            </a:r>
            <a:r>
              <a:rPr lang="en-GB" altLang="en-US" sz="2000" noProof="1">
                <a:latin typeface="Times" panose="02020603050405020304" pitchFamily="18" charset="0"/>
              </a:rPr>
              <a:t>) </a:t>
            </a:r>
            <a:r>
              <a:rPr lang="en-GB" altLang="en-US" sz="2000" noProof="1">
                <a:latin typeface="Symbol" panose="05050102010706020507" pitchFamily="18" charset="2"/>
              </a:rPr>
              <a:t>Ù </a:t>
            </a:r>
            <a:r>
              <a:rPr lang="en-GB" altLang="en-US" sz="2000" dirty="0">
                <a:latin typeface="Symbol" panose="05050102010706020507" pitchFamily="18" charset="2"/>
              </a:rPr>
              <a:t> </a:t>
            </a:r>
            <a:r>
              <a:rPr lang="en-GB" altLang="en-US" sz="2000" dirty="0">
                <a:latin typeface="Times" panose="02020603050405020304" pitchFamily="18" charset="0"/>
              </a:rPr>
              <a:t>(</a:t>
            </a:r>
            <a:r>
              <a:rPr lang="en-GB" altLang="en-US" sz="2000" dirty="0" err="1">
                <a:latin typeface="Times" panose="02020603050405020304" pitchFamily="18" charset="0"/>
              </a:rPr>
              <a:t>sN</a:t>
            </a:r>
            <a:r>
              <a:rPr lang="en-GB" altLang="en-US" sz="2000" dirty="0">
                <a:latin typeface="Times" panose="02020603050405020304" pitchFamily="18" charset="0"/>
              </a:rPr>
              <a:t>=sN1) </a:t>
            </a:r>
            <a:r>
              <a:rPr lang="en-GB" altLang="en-US" sz="2000" noProof="1">
                <a:latin typeface="Symbol" panose="05050102010706020507" pitchFamily="18" charset="2"/>
              </a:rPr>
              <a:t>Ù </a:t>
            </a:r>
            <a:r>
              <a:rPr lang="en-GB" altLang="en-US" sz="2000" noProof="1">
                <a:latin typeface="Times" panose="02020603050405020304" pitchFamily="18" charset="0"/>
              </a:rPr>
              <a:t>cty=‘Glasgow’)}</a:t>
            </a:r>
            <a:endParaRPr lang="en-GB" altLang="en-US" sz="1400" dirty="0">
              <a:latin typeface="Times" panose="02020603050405020304" pitchFamily="18" charset="0"/>
            </a:endParaRPr>
          </a:p>
          <a:p>
            <a:pPr marL="517525" lvl="1" indent="0">
              <a:buNone/>
            </a:pPr>
            <a:r>
              <a:rPr lang="en-GB" altLang="en-US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sz="2000" dirty="0"/>
              <a:t>       List the names of staff who currently do not manage any properties for rent.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dirty="0">
                <a:latin typeface="Times" panose="02020603050405020304" pitchFamily="18" charset="0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000" noProof="1">
                <a:latin typeface="Times" panose="02020603050405020304" pitchFamily="18" charset="0"/>
              </a:rPr>
              <a:t>{</a:t>
            </a:r>
            <a:r>
              <a:rPr lang="en-GB" altLang="en-US" sz="2000" dirty="0" err="1">
                <a:latin typeface="Times" panose="02020603050405020304" pitchFamily="18" charset="0"/>
              </a:rPr>
              <a:t>fN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lN</a:t>
            </a:r>
            <a:r>
              <a:rPr lang="en-GB" altLang="en-US" sz="2000" noProof="1">
                <a:latin typeface="Times" panose="02020603050405020304" pitchFamily="18" charset="0"/>
              </a:rPr>
              <a:t> |</a:t>
            </a:r>
            <a:r>
              <a:rPr lang="en-GB" altLang="en-US" sz="2000" dirty="0">
                <a:latin typeface="Times" panose="02020603050405020304" pitchFamily="18" charset="0"/>
              </a:rPr>
              <a:t> (</a:t>
            </a:r>
            <a:r>
              <a:rPr lang="en-GB" altLang="en-US" sz="2000" noProof="1">
                <a:latin typeface="Symbol" panose="05050102010706020507" pitchFamily="18" charset="2"/>
              </a:rPr>
              <a:t>$</a:t>
            </a:r>
            <a:r>
              <a:rPr lang="en-GB" altLang="en-US" sz="2000" noProof="1">
                <a:latin typeface="Times" panose="02020603050405020304" pitchFamily="18" charset="0"/>
              </a:rPr>
              <a:t>s</a:t>
            </a:r>
            <a:r>
              <a:rPr lang="en-GB" altLang="en-US" sz="2000" dirty="0">
                <a:latin typeface="Times" panose="02020603050405020304" pitchFamily="18" charset="0"/>
              </a:rPr>
              <a:t>N)   (</a:t>
            </a:r>
            <a:r>
              <a:rPr lang="en-GB" altLang="en-US" sz="2000" noProof="1">
                <a:latin typeface="Times" panose="02020603050405020304" pitchFamily="18" charset="0"/>
              </a:rPr>
              <a:t>Staff(</a:t>
            </a:r>
            <a:r>
              <a:rPr lang="en-GB" altLang="en-US" sz="2000" dirty="0" err="1">
                <a:latin typeface="Times" panose="02020603050405020304" pitchFamily="18" charset="0"/>
              </a:rPr>
              <a:t>sN,fN,lN,p</a:t>
            </a:r>
            <a:r>
              <a:rPr lang="en-GB" altLang="en-US" sz="2000" noProof="1">
                <a:latin typeface="Times" panose="02020603050405020304" pitchFamily="18" charset="0"/>
              </a:rPr>
              <a:t>osn,</a:t>
            </a:r>
            <a:r>
              <a:rPr lang="en-GB" altLang="en-US" sz="2000" dirty="0" err="1">
                <a:latin typeface="Times" panose="02020603050405020304" pitchFamily="18" charset="0"/>
              </a:rPr>
              <a:t>sex,DOB,sal,bN</a:t>
            </a:r>
            <a:r>
              <a:rPr lang="en-GB" altLang="en-US" sz="2000" noProof="1">
                <a:latin typeface="Times" panose="02020603050405020304" pitchFamily="18" charset="0"/>
              </a:rPr>
              <a:t>) </a:t>
            </a:r>
            <a:r>
              <a:rPr lang="en-GB" altLang="en-US" sz="2000" noProof="1">
                <a:latin typeface="Times" panose="02020603050405020304" pitchFamily="18" charset="0"/>
                <a:sym typeface="Symbol" panose="05050102010706020507" pitchFamily="18" charset="2"/>
              </a:rPr>
              <a:t>  </a:t>
            </a:r>
            <a:r>
              <a:rPr lang="en-GB" altLang="en-US" sz="2000" dirty="0">
                <a:latin typeface="Times" panose="02020603050405020304" pitchFamily="18" charset="0"/>
              </a:rPr>
              <a:t>  </a:t>
            </a:r>
            <a:r>
              <a:rPr lang="en-GB" altLang="en-US" sz="2000" noProof="1">
                <a:latin typeface="Times" panose="02020603050405020304" pitchFamily="18" charset="0"/>
              </a:rPr>
              <a:t>(</a:t>
            </a:r>
            <a:r>
              <a:rPr lang="en-GB" altLang="en-US" sz="2400" noProof="1">
                <a:latin typeface="Times" panose="02020603050405020304" pitchFamily="18" charset="0"/>
              </a:rPr>
              <a:t>~</a:t>
            </a:r>
            <a:r>
              <a:rPr lang="en-GB" altLang="en-US" sz="2000" dirty="0">
                <a:latin typeface="Times" panose="02020603050405020304" pitchFamily="18" charset="0"/>
              </a:rPr>
              <a:t>(</a:t>
            </a:r>
            <a:r>
              <a:rPr lang="en-GB" altLang="en-US" sz="2000" noProof="1">
                <a:latin typeface="Symbol" panose="05050102010706020507" pitchFamily="18" charset="2"/>
              </a:rPr>
              <a:t>$</a:t>
            </a:r>
            <a:r>
              <a:rPr lang="en-GB" altLang="en-US" sz="2000" noProof="1">
                <a:latin typeface="Times" panose="02020603050405020304" pitchFamily="18" charset="0"/>
              </a:rPr>
              <a:t>s</a:t>
            </a:r>
            <a:r>
              <a:rPr lang="en-GB" altLang="en-US" sz="2000" dirty="0">
                <a:latin typeface="Times" panose="02020603050405020304" pitchFamily="18" charset="0"/>
              </a:rPr>
              <a:t>N1) (</a:t>
            </a:r>
            <a:r>
              <a:rPr lang="en-GB" altLang="en-US" sz="2000" noProof="1">
                <a:latin typeface="Times" panose="02020603050405020304" pitchFamily="18" charset="0"/>
              </a:rPr>
              <a:t>Property</a:t>
            </a:r>
            <a:r>
              <a:rPr lang="en-GB" altLang="en-US" sz="2000" dirty="0">
                <a:latin typeface="Times" panose="02020603050405020304" pitchFamily="18" charset="0"/>
              </a:rPr>
              <a:t>F</a:t>
            </a:r>
            <a:r>
              <a:rPr lang="en-GB" altLang="en-US" sz="2000" noProof="1">
                <a:latin typeface="Times" panose="02020603050405020304" pitchFamily="18" charset="0"/>
              </a:rPr>
              <a:t>orRent(p</a:t>
            </a:r>
            <a:r>
              <a:rPr lang="en-GB" altLang="en-US" sz="2000" dirty="0">
                <a:latin typeface="Times" panose="02020603050405020304" pitchFamily="18" charset="0"/>
              </a:rPr>
              <a:t>N</a:t>
            </a:r>
            <a:r>
              <a:rPr lang="en-GB" altLang="en-US" sz="2000" noProof="1">
                <a:latin typeface="Times" panose="02020603050405020304" pitchFamily="18" charset="0"/>
              </a:rPr>
              <a:t>, s</a:t>
            </a:r>
            <a:r>
              <a:rPr lang="en-GB" altLang="en-US" sz="2000" dirty="0">
                <a:latin typeface="Times" panose="02020603050405020304" pitchFamily="18" charset="0"/>
              </a:rPr>
              <a:t>t, </a:t>
            </a:r>
            <a:r>
              <a:rPr lang="en-GB" altLang="en-US" sz="2000" dirty="0" err="1">
                <a:latin typeface="Times" panose="02020603050405020304" pitchFamily="18" charset="0"/>
              </a:rPr>
              <a:t>cty</a:t>
            </a:r>
            <a:r>
              <a:rPr lang="en-GB" altLang="en-US" sz="2000" dirty="0">
                <a:latin typeface="Times" panose="02020603050405020304" pitchFamily="18" charset="0"/>
              </a:rPr>
              <a:t>, pc, </a:t>
            </a:r>
            <a:r>
              <a:rPr lang="en-GB" altLang="en-US" sz="2000" dirty="0" err="1">
                <a:latin typeface="Times" panose="02020603050405020304" pitchFamily="18" charset="0"/>
              </a:rPr>
              <a:t>typ</a:t>
            </a:r>
            <a:r>
              <a:rPr lang="en-GB" altLang="en-US" sz="2000" dirty="0">
                <a:latin typeface="Times" panose="02020603050405020304" pitchFamily="18" charset="0"/>
              </a:rPr>
              <a:t>, rms, </a:t>
            </a:r>
            <a:r>
              <a:rPr lang="en-GB" altLang="en-US" sz="2000" dirty="0" err="1">
                <a:latin typeface="Times" panose="02020603050405020304" pitchFamily="18" charset="0"/>
              </a:rPr>
              <a:t>rnt</a:t>
            </a:r>
            <a:r>
              <a:rPr lang="en-GB" altLang="en-US" sz="2000" dirty="0">
                <a:latin typeface="Times" panose="02020603050405020304" pitchFamily="18" charset="0"/>
              </a:rPr>
              <a:t>, </a:t>
            </a:r>
            <a:r>
              <a:rPr lang="en-GB" altLang="en-US" sz="2000" dirty="0" err="1">
                <a:latin typeface="Times" panose="02020603050405020304" pitchFamily="18" charset="0"/>
              </a:rPr>
              <a:t>oN</a:t>
            </a:r>
            <a:r>
              <a:rPr lang="en-GB" altLang="en-US" sz="2000" dirty="0">
                <a:latin typeface="Times" panose="02020603050405020304" pitchFamily="18" charset="0"/>
              </a:rPr>
              <a:t>, sN1, bN1</a:t>
            </a:r>
            <a:r>
              <a:rPr lang="en-GB" altLang="en-US" sz="2000" noProof="1">
                <a:latin typeface="Times" panose="02020603050405020304" pitchFamily="18" charset="0"/>
              </a:rPr>
              <a:t>) </a:t>
            </a:r>
            <a:r>
              <a:rPr lang="en-GB" altLang="en-US" sz="2000" noProof="1">
                <a:latin typeface="Symbol" panose="05050102010706020507" pitchFamily="18" charset="2"/>
              </a:rPr>
              <a:t>Ù </a:t>
            </a:r>
            <a:r>
              <a:rPr lang="en-GB" altLang="en-US" sz="2000" dirty="0">
                <a:latin typeface="Times" panose="02020603050405020304" pitchFamily="18" charset="0"/>
              </a:rPr>
              <a:t>(</a:t>
            </a:r>
            <a:r>
              <a:rPr lang="en-GB" altLang="en-US" sz="2000" dirty="0" err="1">
                <a:latin typeface="Times" panose="02020603050405020304" pitchFamily="18" charset="0"/>
              </a:rPr>
              <a:t>sN</a:t>
            </a:r>
            <a:r>
              <a:rPr lang="en-GB" altLang="en-US" sz="2000" dirty="0">
                <a:latin typeface="Times" panose="02020603050405020304" pitchFamily="18" charset="0"/>
              </a:rPr>
              <a:t>=sN1</a:t>
            </a:r>
            <a:r>
              <a:rPr lang="en-GB" altLang="en-US" sz="2000" noProof="1">
                <a:latin typeface="Times" panose="02020603050405020304" pitchFamily="18" charset="0"/>
              </a:rPr>
              <a:t>)</a:t>
            </a:r>
            <a:r>
              <a:rPr lang="en-GB" altLang="en-US" sz="2000" dirty="0">
                <a:latin typeface="Times" panose="02020603050405020304" pitchFamily="18" charset="0"/>
              </a:rPr>
              <a:t>)))</a:t>
            </a:r>
            <a:r>
              <a:rPr lang="en-GB" altLang="en-US" sz="2000" noProof="1">
                <a:latin typeface="Times" panose="02020603050405020304" pitchFamily="18" charset="0"/>
              </a:rPr>
              <a:t>}</a:t>
            </a:r>
            <a:endParaRPr lang="en-GB" altLang="en-US" sz="2000" dirty="0">
              <a:latin typeface="Times" panose="02020603050405020304" pitchFamily="18" charset="0"/>
            </a:endParaRPr>
          </a:p>
          <a:p>
            <a:pPr marL="517525" lvl="1" indent="0">
              <a:buNone/>
            </a:pPr>
            <a:endParaRPr lang="en-GB" altLang="en-US" noProof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6AC158-0B36-4DA1-9844-5B81B9DD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86324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EC86C3A5-E27C-42F0-AFFC-4D034F85B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b="1" noProof="1">
                <a:latin typeface="Times" pitchFamily="18" charset="0"/>
              </a:rPr>
              <a:t>	</a:t>
            </a:r>
            <a:r>
              <a:rPr lang="en-GB" noProof="1"/>
              <a:t>Domain Relational Calculus (More examples)</a:t>
            </a:r>
            <a:endParaRPr lang="en-GB" i="1" noProof="1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44E7E-E85F-4807-B295-81486C0B1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100" y="1194992"/>
            <a:ext cx="9030964" cy="528395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CAA8A-743D-47C4-8F40-319A8830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88041"/>
      </p:ext>
    </p:extLst>
  </p:cSld>
  <p:clrMapOvr>
    <a:masterClrMapping/>
  </p:clrMapOvr>
  <p:transition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76862F9E-031A-49BF-9A95-27FB7E3E5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>
                <a:latin typeface="Times" pitchFamily="18" charset="0"/>
              </a:rPr>
              <a:t>	</a:t>
            </a:r>
            <a:r>
              <a:rPr lang="en-GB" dirty="0"/>
              <a:t>Domain Relational Calculus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0FB1ADA5-7C39-4652-B13F-AB8B76653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7118" y="1184988"/>
            <a:ext cx="10804848" cy="42712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sz="2000" dirty="0"/>
              <a:t>When restricted to safe expressions, domain relational calculus is equivalent to tuple relational calculus restricted to safe expressions, which is equivalent to relational algebra.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sz="2000" dirty="0"/>
              <a:t>Means every relational algebra expression has an equivalent relational calculus expression, and vice versa.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855408-64D8-454F-ADB9-5E3E3149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4CF9-EB45-4250-BEEC-A015251D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Examples of Attribute Domains</a:t>
            </a:r>
          </a:p>
        </p:txBody>
      </p:sp>
      <p:pic>
        <p:nvPicPr>
          <p:cNvPr id="4" name="Picture 5" descr="C03NF02">
            <a:extLst>
              <a:ext uri="{FF2B5EF4-FFF2-40B4-BE49-F238E27FC236}">
                <a16:creationId xmlns:a16="http://schemas.microsoft.com/office/drawing/2014/main" id="{F3F05818-B0D4-4D2D-A6BA-8FF39D6B6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33422"/>
            <a:ext cx="10515600" cy="400231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95CB1-1096-4256-B402-E8274CB6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592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162BFC0-60B5-474C-B270-41297A18B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1" dirty="0"/>
              <a:t>	</a:t>
            </a:r>
            <a:r>
              <a:rPr lang="en-GB" dirty="0"/>
              <a:t>Other Languages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C6B342E7-1826-4CE3-8A00-3F70AC707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8497" y="1341438"/>
            <a:ext cx="11047445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000" dirty="0"/>
              <a:t>Transform-oriented languages are non-procedural languages that use relations to transform input data into required outputs (e.g. SQL).</a:t>
            </a:r>
          </a:p>
          <a:p>
            <a:pPr eaLnBrk="1" hangingPunct="1">
              <a:lnSpc>
                <a:spcPct val="60000"/>
              </a:lnSpc>
            </a:pPr>
            <a:endParaRPr lang="en-GB" altLang="en-US" sz="2000" dirty="0"/>
          </a:p>
          <a:p>
            <a:pPr eaLnBrk="1" hangingPunct="1"/>
            <a:r>
              <a:rPr lang="en-GB" altLang="en-US" sz="2000" dirty="0"/>
              <a:t>Graphical languages provide user with picture of the structure of the relation. User fills in example of what is wanted, and system returns required data in that format (e.g. QBE).</a:t>
            </a:r>
          </a:p>
          <a:p>
            <a:pPr eaLnBrk="1" hangingPunct="1"/>
            <a:endParaRPr lang="en-GB" altLang="en-US" sz="2000" dirty="0"/>
          </a:p>
          <a:p>
            <a:r>
              <a:rPr lang="en-US" altLang="en-US" sz="2000" dirty="0"/>
              <a:t>4GLs can create complete customized application using limited set of commands in a user-friendly, often menu-driven environment.</a:t>
            </a:r>
          </a:p>
          <a:p>
            <a:endParaRPr lang="en-US" altLang="en-US" sz="2000" dirty="0"/>
          </a:p>
          <a:p>
            <a:r>
              <a:rPr lang="en-US" altLang="en-US" sz="2000" dirty="0"/>
              <a:t>Some systems accept a form of natural language, sometimes called a 5GL, although this development is still at an early stage.</a:t>
            </a:r>
          </a:p>
          <a:p>
            <a:pPr eaLnBrk="1" hangingPunct="1"/>
            <a:endParaRPr lang="en-GB" alt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2324DA-66E5-4C55-9F76-006819F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4311-AD0F-4536-A46A-3ADADE13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Alternative Terminology for Relational Model</a:t>
            </a:r>
          </a:p>
        </p:txBody>
      </p:sp>
      <p:pic>
        <p:nvPicPr>
          <p:cNvPr id="4" name="Picture 8" descr="C03NT01">
            <a:extLst>
              <a:ext uri="{FF2B5EF4-FFF2-40B4-BE49-F238E27FC236}">
                <a16:creationId xmlns:a16="http://schemas.microsoft.com/office/drawing/2014/main" id="{4CC3D862-A9B2-4B3E-9E10-79CB7E103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7355" y="1643547"/>
            <a:ext cx="7325501" cy="250393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C80FB-0AC2-4733-9F9B-8010C4A8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384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6959-18BA-44D6-A290-EF467D10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Mathematical Definition of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F8EB1-A491-47A6-B070-C7ECB0461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altLang="en-US" dirty="0"/>
                  <a:t>Consider two sets, </a:t>
                </a:r>
                <a:r>
                  <a:rPr lang="en-GB" altLang="en-US" i="1" dirty="0"/>
                  <a:t>D</a:t>
                </a:r>
                <a:r>
                  <a:rPr lang="en-GB" altLang="en-US" baseline="-25000" dirty="0"/>
                  <a:t>1</a:t>
                </a:r>
                <a:r>
                  <a:rPr lang="en-GB" altLang="en-US" dirty="0"/>
                  <a:t> &amp; </a:t>
                </a:r>
                <a:r>
                  <a:rPr lang="en-GB" altLang="en-US" i="1" dirty="0"/>
                  <a:t>D</a:t>
                </a:r>
                <a:r>
                  <a:rPr lang="en-GB" altLang="en-US" baseline="-25000" dirty="0"/>
                  <a:t>2</a:t>
                </a:r>
                <a:r>
                  <a:rPr lang="en-GB" altLang="en-US" dirty="0"/>
                  <a:t>, where </a:t>
                </a:r>
                <a:r>
                  <a:rPr lang="en-GB" altLang="en-US" i="1" dirty="0"/>
                  <a:t>D</a:t>
                </a:r>
                <a:r>
                  <a:rPr lang="en-GB" altLang="en-US" baseline="-25000" dirty="0"/>
                  <a:t>1</a:t>
                </a:r>
                <a:r>
                  <a:rPr lang="en-GB" altLang="en-US" dirty="0"/>
                  <a:t> = {2, 4} and  </a:t>
                </a:r>
                <a:r>
                  <a:rPr lang="en-GB" altLang="en-US" i="1" dirty="0"/>
                  <a:t>D</a:t>
                </a:r>
                <a:r>
                  <a:rPr lang="en-GB" altLang="en-US" baseline="-25000" dirty="0"/>
                  <a:t>2</a:t>
                </a:r>
                <a:r>
                  <a:rPr lang="en-GB" altLang="en-US" dirty="0"/>
                  <a:t> = {1, 3, 5}. </a:t>
                </a:r>
              </a:p>
              <a:p>
                <a:r>
                  <a:rPr lang="en-GB" altLang="en-US" dirty="0"/>
                  <a:t>Cartesian product, </a:t>
                </a:r>
                <a:r>
                  <a:rPr lang="en-GB" altLang="en-US" i="1" dirty="0"/>
                  <a:t>D</a:t>
                </a:r>
                <a:r>
                  <a:rPr lang="en-GB" altLang="en-US" baseline="-25000" dirty="0"/>
                  <a:t>1</a:t>
                </a:r>
                <a:r>
                  <a:rPr lang="en-GB" altLang="en-US" dirty="0"/>
                  <a:t> x </a:t>
                </a:r>
                <a:r>
                  <a:rPr lang="en-GB" altLang="en-US" i="1" dirty="0"/>
                  <a:t>D</a:t>
                </a:r>
                <a:r>
                  <a:rPr lang="en-GB" altLang="en-US" baseline="-25000" dirty="0"/>
                  <a:t>2</a:t>
                </a:r>
                <a:r>
                  <a:rPr lang="en-GB" altLang="en-US" dirty="0"/>
                  <a:t>, is set of all ordered pairs, where first element is member of </a:t>
                </a:r>
                <a:r>
                  <a:rPr lang="en-GB" altLang="en-US" i="1" dirty="0"/>
                  <a:t>D</a:t>
                </a:r>
                <a:r>
                  <a:rPr lang="en-GB" altLang="en-US" baseline="-25000" dirty="0"/>
                  <a:t>1</a:t>
                </a:r>
                <a:r>
                  <a:rPr lang="en-GB" altLang="en-US" dirty="0"/>
                  <a:t> and second element is member of </a:t>
                </a:r>
                <a:r>
                  <a:rPr lang="en-GB" altLang="en-US" i="1" dirty="0"/>
                  <a:t>D</a:t>
                </a:r>
                <a:r>
                  <a:rPr lang="en-GB" altLang="en-US" baseline="-25000" dirty="0"/>
                  <a:t>2</a:t>
                </a:r>
                <a:r>
                  <a:rPr lang="en-GB" altLang="en-US" dirty="0"/>
                  <a:t>. </a:t>
                </a:r>
              </a:p>
              <a:p>
                <a:pPr lvl="2">
                  <a:lnSpc>
                    <a:spcPct val="1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i="1" noProof="1"/>
                  <a:t>D</a:t>
                </a:r>
                <a:r>
                  <a:rPr lang="en-GB" altLang="en-US" baseline="-25000" noProof="1"/>
                  <a:t>1</a:t>
                </a:r>
                <a:r>
                  <a:rPr lang="en-GB" altLang="en-US" noProof="1"/>
                  <a:t> x</a:t>
                </a:r>
                <a:r>
                  <a:rPr lang="en-GB" altLang="en-US" i="1" noProof="1"/>
                  <a:t>D</a:t>
                </a:r>
                <a:r>
                  <a:rPr lang="en-GB" altLang="en-US" baseline="-25000" noProof="1"/>
                  <a:t>2</a:t>
                </a:r>
                <a:r>
                  <a:rPr lang="en-GB" altLang="en-US" noProof="1"/>
                  <a:t> = {(2, 1), (2, 3), (2, 5), (4, 1), (4, 3), (4, 5)}</a:t>
                </a:r>
              </a:p>
              <a:p>
                <a:pPr>
                  <a:lnSpc>
                    <a:spcPct val="70000"/>
                  </a:lnSpc>
                </a:pPr>
                <a:endParaRPr lang="en-GB" altLang="en-US" dirty="0"/>
              </a:p>
              <a:p>
                <a:r>
                  <a:rPr lang="en-GB" altLang="en-US" dirty="0"/>
                  <a:t>Alternative way is to find all combinations of elements with first from </a:t>
                </a:r>
                <a:r>
                  <a:rPr lang="en-GB" altLang="en-US" i="1" dirty="0"/>
                  <a:t>D</a:t>
                </a:r>
                <a:r>
                  <a:rPr lang="en-GB" altLang="en-US" baseline="-25000" dirty="0"/>
                  <a:t>1</a:t>
                </a:r>
                <a:r>
                  <a:rPr lang="en-GB" altLang="en-US" dirty="0"/>
                  <a:t> and second from </a:t>
                </a:r>
                <a:r>
                  <a:rPr lang="en-GB" altLang="en-US" i="1" dirty="0"/>
                  <a:t>D</a:t>
                </a:r>
                <a:r>
                  <a:rPr lang="en-GB" altLang="en-US" baseline="-25000" dirty="0"/>
                  <a:t>2</a:t>
                </a:r>
                <a:r>
                  <a:rPr lang="en-GB" altLang="en-US" dirty="0"/>
                  <a:t>. </a:t>
                </a:r>
              </a:p>
              <a:p>
                <a:pPr lvl="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altLang="en-US" dirty="0">
                    <a:solidFill>
                      <a:srgbClr val="000000"/>
                    </a:solidFill>
                  </a:rPr>
                  <a:t>Any subset of Cartesian product is a relation; e.g.</a:t>
                </a:r>
              </a:p>
              <a:p>
                <a:pPr lvl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sz="2100" i="1" noProof="1">
                    <a:solidFill>
                      <a:srgbClr val="000000"/>
                    </a:solidFill>
                  </a:rPr>
                  <a:t>	R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 = {(2, 1), (4, 1)}</a:t>
                </a:r>
              </a:p>
              <a:p>
                <a:pPr lvl="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altLang="en-US" dirty="0">
                    <a:solidFill>
                      <a:srgbClr val="000000"/>
                    </a:solidFill>
                  </a:rPr>
                  <a:t>May specify which pairs are in relation using some condition for selection; e.g.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altLang="en-US" sz="2100" dirty="0">
                    <a:solidFill>
                      <a:srgbClr val="000000"/>
                    </a:solidFill>
                  </a:rPr>
                  <a:t>second element is 1:</a:t>
                </a:r>
              </a:p>
              <a:p>
                <a:pPr lvl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sz="2100" i="1" noProof="1">
                    <a:solidFill>
                      <a:srgbClr val="000000"/>
                    </a:solidFill>
                  </a:rPr>
                  <a:t>	R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 = {(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x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, 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y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) | 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en-US" sz="2100" b="0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100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altLang="en-US" sz="2100" i="1" noProof="1">
                    <a:solidFill>
                      <a:srgbClr val="000000"/>
                    </a:solidFill>
                  </a:rPr>
                  <a:t>D</a:t>
                </a:r>
                <a:r>
                  <a:rPr lang="en-GB" altLang="en-US" sz="2100" baseline="-25000" noProof="1">
                    <a:solidFill>
                      <a:srgbClr val="000000"/>
                    </a:solidFill>
                  </a:rPr>
                  <a:t>1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, 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en-GB" altLang="en-US" sz="2100" i="1" noProof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altLang="en-US" sz="2100" i="1" noProof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100" i="1" noProof="1">
                    <a:solidFill>
                      <a:srgbClr val="000000"/>
                    </a:solidFill>
                  </a:rPr>
                  <a:t>D</a:t>
                </a:r>
                <a:r>
                  <a:rPr lang="en-GB" altLang="en-US" sz="2100" baseline="-25000" noProof="1">
                    <a:solidFill>
                      <a:srgbClr val="000000"/>
                    </a:solidFill>
                  </a:rPr>
                  <a:t>2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, and 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y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 = 1}</a:t>
                </a:r>
                <a:endParaRPr lang="en-GB" altLang="en-US" sz="2100" dirty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altLang="en-US" sz="2100" dirty="0">
                    <a:solidFill>
                      <a:srgbClr val="000000"/>
                    </a:solidFill>
                  </a:rPr>
                  <a:t>first element is always twice the second:</a:t>
                </a:r>
              </a:p>
              <a:p>
                <a:pPr lvl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sz="2100" i="1" noProof="1">
                    <a:solidFill>
                      <a:srgbClr val="000000"/>
                    </a:solidFill>
                  </a:rPr>
                  <a:t>	S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 = {(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x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, 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y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) | 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GB" altLang="en-US" sz="2100" i="1" noProof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altLang="en-US" sz="2100" i="1" noProof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100" i="1" noProof="1">
                    <a:solidFill>
                      <a:srgbClr val="000000"/>
                    </a:solidFill>
                  </a:rPr>
                  <a:t>D</a:t>
                </a:r>
                <a:r>
                  <a:rPr lang="en-GB" altLang="en-US" sz="2100" baseline="-25000" noProof="1">
                    <a:solidFill>
                      <a:srgbClr val="000000"/>
                    </a:solidFill>
                  </a:rPr>
                  <a:t>1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, 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y</a:t>
                </a:r>
                <a:r>
                  <a:rPr lang="en-GB" altLang="en-US" sz="2100" noProof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en-US" sz="2100" i="1" noProof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altLang="en-US" sz="2100" i="1" noProof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100" i="1" noProof="1">
                    <a:solidFill>
                      <a:srgbClr val="000000"/>
                    </a:solidFill>
                  </a:rPr>
                  <a:t>D</a:t>
                </a:r>
                <a:r>
                  <a:rPr lang="en-GB" altLang="en-US" sz="2100" baseline="-25000" noProof="1">
                    <a:solidFill>
                      <a:srgbClr val="000000"/>
                    </a:solidFill>
                  </a:rPr>
                  <a:t>2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, and 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x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 = 2</a:t>
                </a:r>
                <a:r>
                  <a:rPr lang="en-GB" altLang="en-US" sz="2100" i="1" noProof="1">
                    <a:solidFill>
                      <a:srgbClr val="000000"/>
                    </a:solidFill>
                  </a:rPr>
                  <a:t>y</a:t>
                </a:r>
                <a:r>
                  <a:rPr lang="en-GB" altLang="en-US" sz="2100" noProof="1">
                    <a:solidFill>
                      <a:srgbClr val="000000"/>
                    </a:solidFill>
                  </a:rPr>
                  <a:t>}</a:t>
                </a:r>
              </a:p>
              <a:p>
                <a:endParaRPr lang="en-GB" altLang="en-US" sz="21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F8EB1-A491-47A6-B070-C7ECB0461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855B6-CC3C-4496-AE6A-A1243D21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00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6959-18BA-44D6-A290-EF467D10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Mathematical Definition of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F8EB1-A491-47A6-B070-C7ECB0461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altLang="en-US" sz="2000" dirty="0"/>
                  <a:t>Consider three sets </a:t>
                </a:r>
                <a:r>
                  <a:rPr lang="en-GB" altLang="en-US" sz="2000" i="1" dirty="0"/>
                  <a:t>D</a:t>
                </a:r>
                <a:r>
                  <a:rPr lang="en-GB" altLang="en-US" sz="2000" baseline="-25000" dirty="0"/>
                  <a:t>1</a:t>
                </a:r>
                <a:r>
                  <a:rPr lang="en-GB" altLang="en-US" sz="2000" dirty="0"/>
                  <a:t>, </a:t>
                </a:r>
                <a:r>
                  <a:rPr lang="en-GB" altLang="en-US" sz="2000" i="1" dirty="0"/>
                  <a:t>D</a:t>
                </a:r>
                <a:r>
                  <a:rPr lang="en-GB" altLang="en-US" sz="2000" baseline="-25000" dirty="0"/>
                  <a:t>2</a:t>
                </a:r>
                <a:r>
                  <a:rPr lang="en-GB" altLang="en-US" sz="2000" dirty="0"/>
                  <a:t>, </a:t>
                </a:r>
                <a:r>
                  <a:rPr lang="en-GB" altLang="en-US" sz="2000" i="1" dirty="0"/>
                  <a:t>D</a:t>
                </a:r>
                <a:r>
                  <a:rPr lang="en-GB" altLang="en-US" sz="2000" baseline="-25000" dirty="0"/>
                  <a:t>3</a:t>
                </a:r>
                <a:r>
                  <a:rPr lang="en-GB" altLang="en-US" sz="2000" dirty="0"/>
                  <a:t> with Cartesian Product </a:t>
                </a:r>
                <a:r>
                  <a:rPr lang="en-GB" altLang="en-US" sz="2000" i="1" dirty="0"/>
                  <a:t>D</a:t>
                </a:r>
                <a:r>
                  <a:rPr lang="en-GB" altLang="en-US" sz="2000" baseline="-25000" dirty="0"/>
                  <a:t>1</a:t>
                </a:r>
                <a:r>
                  <a:rPr lang="en-GB" altLang="en-US" sz="2000" dirty="0"/>
                  <a:t> x </a:t>
                </a:r>
                <a:r>
                  <a:rPr lang="en-GB" altLang="en-US" sz="2000" i="1" dirty="0"/>
                  <a:t>D</a:t>
                </a:r>
                <a:r>
                  <a:rPr lang="en-GB" altLang="en-US" sz="2000" baseline="-25000" dirty="0"/>
                  <a:t>2</a:t>
                </a:r>
                <a:r>
                  <a:rPr lang="en-GB" altLang="en-US" sz="2000" dirty="0"/>
                  <a:t> x </a:t>
                </a:r>
                <a:r>
                  <a:rPr lang="en-GB" altLang="en-US" sz="2000" i="1" dirty="0"/>
                  <a:t>D</a:t>
                </a:r>
                <a:r>
                  <a:rPr lang="en-GB" altLang="en-US" sz="2000" baseline="-25000" dirty="0"/>
                  <a:t>3</a:t>
                </a:r>
                <a:r>
                  <a:rPr lang="en-GB" altLang="en-US" sz="2000" dirty="0"/>
                  <a:t>; </a:t>
                </a:r>
              </a:p>
              <a:p>
                <a:r>
                  <a:rPr lang="en-GB" altLang="en-US" sz="2000" dirty="0"/>
                  <a:t>e.g.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sz="1600" i="1" noProof="1"/>
                  <a:t>	D</a:t>
                </a:r>
                <a:r>
                  <a:rPr lang="en-GB" altLang="en-US" sz="1600" baseline="-25000" noProof="1"/>
                  <a:t>1</a:t>
                </a:r>
                <a:r>
                  <a:rPr lang="en-GB" altLang="en-US" sz="1600" noProof="1"/>
                  <a:t> = {1, 3}	</a:t>
                </a:r>
                <a:r>
                  <a:rPr lang="en-GB" altLang="en-US" sz="1600" i="1" noProof="1"/>
                  <a:t>D</a:t>
                </a:r>
                <a:r>
                  <a:rPr lang="en-GB" altLang="en-US" sz="1600" baseline="-25000" noProof="1"/>
                  <a:t>2</a:t>
                </a:r>
                <a:r>
                  <a:rPr lang="en-GB" altLang="en-US" sz="1600" noProof="1"/>
                  <a:t> = {2, 4}	</a:t>
                </a:r>
                <a:r>
                  <a:rPr lang="en-GB" altLang="en-US" sz="1600" i="1" noProof="1"/>
                  <a:t>D</a:t>
                </a:r>
                <a:r>
                  <a:rPr lang="en-GB" altLang="en-US" sz="1600" baseline="-25000" noProof="1"/>
                  <a:t>3</a:t>
                </a:r>
                <a:r>
                  <a:rPr lang="en-GB" altLang="en-US" sz="1600" noProof="1"/>
                  <a:t> = {5, 6}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sz="1600" i="1" noProof="1"/>
                  <a:t>	D</a:t>
                </a:r>
                <a:r>
                  <a:rPr lang="en-GB" altLang="en-US" sz="1600" baseline="-25000" noProof="1"/>
                  <a:t>1</a:t>
                </a:r>
                <a:r>
                  <a:rPr lang="en-GB" altLang="en-US" sz="1600" noProof="1"/>
                  <a:t>x </a:t>
                </a:r>
                <a:r>
                  <a:rPr lang="en-GB" altLang="en-US" sz="1600" i="1" noProof="1"/>
                  <a:t>D</a:t>
                </a:r>
                <a:r>
                  <a:rPr lang="en-GB" altLang="en-US" sz="1600" baseline="-25000" noProof="1"/>
                  <a:t>2</a:t>
                </a:r>
                <a:r>
                  <a:rPr lang="en-GB" altLang="en-US" sz="1600" noProof="1"/>
                  <a:t> x </a:t>
                </a:r>
                <a:r>
                  <a:rPr lang="en-GB" altLang="en-US" sz="1600" i="1" noProof="1"/>
                  <a:t>D</a:t>
                </a:r>
                <a:r>
                  <a:rPr lang="en-GB" altLang="en-US" sz="1600" baseline="-25000" noProof="1"/>
                  <a:t>3</a:t>
                </a:r>
                <a:r>
                  <a:rPr lang="en-GB" altLang="en-US" sz="1600" noProof="1"/>
                  <a:t> = {(1,2,5), (1,2,6), (1,4,5), (1,4,6), (3,2,5), (3,2,6), (3,4,5), (3,4,6)}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altLang="en-US" sz="2000" dirty="0"/>
                  <a:t>Any subset of these ordered triples is a relation. </a:t>
                </a:r>
                <a:endParaRPr lang="en-GB" altLang="en-US" sz="2000" noProof="1"/>
              </a:p>
              <a:p>
                <a:pPr marL="0" indent="0">
                  <a:buNone/>
                </a:pPr>
                <a:endParaRPr lang="en-GB" altLang="en-US" sz="2100" dirty="0"/>
              </a:p>
              <a:p>
                <a:r>
                  <a:rPr lang="en-GB" altLang="en-US" sz="2000" dirty="0"/>
                  <a:t>Cartesian product of </a:t>
                </a:r>
                <a:r>
                  <a:rPr lang="en-GB" altLang="en-US" sz="2000" i="1" dirty="0"/>
                  <a:t>n</a:t>
                </a:r>
                <a:r>
                  <a:rPr lang="en-GB" altLang="en-US" sz="2000" dirty="0"/>
                  <a:t> sets (</a:t>
                </a:r>
                <a:r>
                  <a:rPr lang="en-GB" altLang="en-US" sz="2000" i="1" dirty="0"/>
                  <a:t>D</a:t>
                </a:r>
                <a:r>
                  <a:rPr lang="en-GB" altLang="en-US" sz="2000" baseline="-25000" dirty="0"/>
                  <a:t>1</a:t>
                </a:r>
                <a:r>
                  <a:rPr lang="en-GB" altLang="en-US" sz="2000" dirty="0"/>
                  <a:t>, </a:t>
                </a:r>
                <a:r>
                  <a:rPr lang="en-GB" altLang="en-US" sz="2000" i="1" dirty="0"/>
                  <a:t>D</a:t>
                </a:r>
                <a:r>
                  <a:rPr lang="en-GB" altLang="en-US" sz="2000" baseline="-25000" dirty="0"/>
                  <a:t>2</a:t>
                </a:r>
                <a:r>
                  <a:rPr lang="en-GB" altLang="en-US" sz="2000" dirty="0"/>
                  <a:t>, . . ., </a:t>
                </a:r>
                <a:r>
                  <a:rPr lang="en-GB" altLang="en-US" sz="2000" i="1" dirty="0" err="1"/>
                  <a:t>D</a:t>
                </a:r>
                <a:r>
                  <a:rPr lang="en-GB" altLang="en-US" sz="2000" i="1" baseline="-25000" dirty="0" err="1"/>
                  <a:t>n</a:t>
                </a:r>
                <a:r>
                  <a:rPr lang="en-GB" altLang="en-US" sz="2000" dirty="0"/>
                  <a:t>) is:</a:t>
                </a:r>
              </a:p>
              <a:p>
                <a:pPr lvl="1">
                  <a:lnSpc>
                    <a:spcPct val="4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altLang="en-US" sz="1600" i="1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sz="2000" i="1" noProof="1"/>
                  <a:t>D</a:t>
                </a:r>
                <a:r>
                  <a:rPr lang="en-GB" altLang="en-US" sz="2000" baseline="-25000" noProof="1"/>
                  <a:t>1</a:t>
                </a:r>
                <a:r>
                  <a:rPr lang="en-GB" altLang="en-US" sz="2000" noProof="1"/>
                  <a:t> x </a:t>
                </a:r>
                <a:r>
                  <a:rPr lang="en-GB" altLang="en-US" sz="2000" i="1" noProof="1"/>
                  <a:t>D</a:t>
                </a:r>
                <a:r>
                  <a:rPr lang="en-GB" altLang="en-US" sz="2000" baseline="-25000" noProof="1"/>
                  <a:t>2</a:t>
                </a:r>
                <a:r>
                  <a:rPr lang="en-GB" altLang="en-US" sz="2000" noProof="1"/>
                  <a:t> x . . . x </a:t>
                </a:r>
                <a:r>
                  <a:rPr lang="en-GB" altLang="en-US" sz="2000" i="1" noProof="1"/>
                  <a:t>D</a:t>
                </a:r>
                <a:r>
                  <a:rPr lang="en-GB" altLang="en-US" sz="2000" i="1" baseline="-25000" noProof="1"/>
                  <a:t>n</a:t>
                </a:r>
                <a:r>
                  <a:rPr lang="en-GB" altLang="en-US" sz="2000" noProof="1"/>
                  <a:t> = {(</a:t>
                </a:r>
                <a:r>
                  <a:rPr lang="en-GB" altLang="en-US" sz="2000" i="1" noProof="1"/>
                  <a:t>d</a:t>
                </a:r>
                <a:r>
                  <a:rPr lang="en-GB" altLang="en-US" sz="2000" baseline="-25000" noProof="1"/>
                  <a:t>1</a:t>
                </a:r>
                <a:r>
                  <a:rPr lang="en-GB" altLang="en-US" sz="2000" noProof="1"/>
                  <a:t>, </a:t>
                </a:r>
                <a:r>
                  <a:rPr lang="en-GB" altLang="en-US" sz="2000" i="1" noProof="1"/>
                  <a:t>d</a:t>
                </a:r>
                <a:r>
                  <a:rPr lang="en-GB" altLang="en-US" sz="2000" baseline="-25000" noProof="1"/>
                  <a:t>2</a:t>
                </a:r>
                <a:r>
                  <a:rPr lang="en-GB" altLang="en-US" sz="2000" noProof="1"/>
                  <a:t>, . . . , </a:t>
                </a:r>
                <a:r>
                  <a:rPr lang="en-GB" altLang="en-US" sz="2000" i="1" noProof="1"/>
                  <a:t>d</a:t>
                </a:r>
                <a:r>
                  <a:rPr lang="en-GB" altLang="en-US" sz="2000" i="1" baseline="-25000" noProof="1"/>
                  <a:t>n</a:t>
                </a:r>
                <a:r>
                  <a:rPr lang="en-GB" altLang="en-US" sz="2000" noProof="1"/>
                  <a:t>) | </a:t>
                </a:r>
                <a:r>
                  <a:rPr lang="en-GB" altLang="en-US" sz="2000" i="1" noProof="1"/>
                  <a:t>d</a:t>
                </a:r>
                <a:r>
                  <a:rPr lang="en-GB" altLang="en-US" sz="2000" baseline="-25000" noProof="1"/>
                  <a:t>1 </a:t>
                </a:r>
                <a14:m>
                  <m:oMath xmlns:m="http://schemas.openxmlformats.org/officeDocument/2006/math">
                    <m:r>
                      <a:rPr lang="en-GB" altLang="en-US" sz="200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altLang="en-US" sz="2000" i="1" noProof="1"/>
                  <a:t>D</a:t>
                </a:r>
                <a:r>
                  <a:rPr lang="en-GB" altLang="en-US" sz="2000" baseline="-25000" noProof="1"/>
                  <a:t>1</a:t>
                </a:r>
                <a:r>
                  <a:rPr lang="en-GB" altLang="en-US" sz="2000" noProof="1"/>
                  <a:t>, </a:t>
                </a:r>
                <a:r>
                  <a:rPr lang="en-GB" altLang="en-US" sz="2000" i="1" noProof="1"/>
                  <a:t>d</a:t>
                </a:r>
                <a:r>
                  <a:rPr lang="en-GB" altLang="en-US" sz="2000" baseline="-25000" noProof="1"/>
                  <a:t>2 </a:t>
                </a:r>
                <a14:m>
                  <m:oMath xmlns:m="http://schemas.openxmlformats.org/officeDocument/2006/math">
                    <m:r>
                      <a:rPr lang="en-GB" altLang="en-US" sz="2000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altLang="en-US" sz="2000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000" i="1" noProof="1"/>
                  <a:t>D</a:t>
                </a:r>
                <a:r>
                  <a:rPr lang="en-GB" altLang="en-US" sz="2000" baseline="-25000" noProof="1"/>
                  <a:t>2</a:t>
                </a:r>
                <a:r>
                  <a:rPr lang="en-GB" altLang="en-US" sz="2000" noProof="1"/>
                  <a:t>, . . . , </a:t>
                </a:r>
                <a:r>
                  <a:rPr lang="en-GB" altLang="en-US" sz="2000" i="1" noProof="1"/>
                  <a:t>d</a:t>
                </a:r>
                <a:r>
                  <a:rPr lang="en-GB" altLang="en-US" sz="2000" i="1" baseline="-25000" noProof="1"/>
                  <a:t>n</a:t>
                </a:r>
                <a:r>
                  <a:rPr lang="en-GB" altLang="en-US" sz="2000" noProof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en-US" sz="2000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altLang="en-US" sz="2000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000" i="1" noProof="1"/>
                  <a:t>D</a:t>
                </a:r>
                <a:r>
                  <a:rPr lang="en-GB" altLang="en-US" sz="2000" i="1" baseline="-25000" noProof="1"/>
                  <a:t>n</a:t>
                </a:r>
                <a:r>
                  <a:rPr lang="en-GB" altLang="en-US" sz="2000" noProof="1"/>
                  <a:t>}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sz="2000" dirty="0"/>
                  <a:t>     </a:t>
                </a:r>
                <a:r>
                  <a:rPr lang="en-GB" altLang="en-US" sz="2000" noProof="1"/>
                  <a:t>usually written as</a:t>
                </a:r>
                <a:r>
                  <a:rPr lang="en-GB" altLang="en-US" sz="2000" dirty="0"/>
                  <a:t>:  </a:t>
                </a:r>
                <a:endParaRPr lang="en-GB" altLang="en-US" sz="2000" noProof="1"/>
              </a:p>
              <a:p>
                <a:pPr lvl="1">
                  <a:lnSpc>
                    <a:spcPct val="4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sz="2000" noProof="1"/>
                  <a:t>	</a:t>
                </a:r>
                <a:r>
                  <a:rPr lang="en-GB" altLang="en-US" sz="2000" dirty="0"/>
                  <a:t> </a:t>
                </a:r>
                <a:r>
                  <a:rPr lang="en-GB" altLang="en-US" i="1" noProof="1"/>
                  <a:t>n</a:t>
                </a:r>
                <a:endParaRPr lang="en-GB" altLang="en-US" noProof="1"/>
              </a:p>
              <a:p>
                <a:pPr lvl="1">
                  <a:lnSpc>
                    <a:spcPct val="4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altLang="en-US" noProof="1"/>
                  <a:t>	</a:t>
                </a:r>
                <a:r>
                  <a:rPr lang="en-GB" altLang="en-US" sz="2800" noProof="1"/>
                  <a:t>X</a:t>
                </a:r>
                <a:r>
                  <a:rPr lang="en-GB" altLang="en-US" i="1" noProof="1"/>
                  <a:t>D</a:t>
                </a:r>
                <a:r>
                  <a:rPr lang="en-GB" altLang="en-US" i="1" baseline="-25000" noProof="1"/>
                  <a:t>i</a:t>
                </a:r>
                <a:endParaRPr lang="en-GB" altLang="en-US" noProof="1"/>
              </a:p>
              <a:p>
                <a:pPr lvl="1">
                  <a:lnSpc>
                    <a:spcPct val="400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en-GB" altLang="en-US" noProof="1"/>
                  <a:t>	</a:t>
                </a:r>
                <a:r>
                  <a:rPr lang="en-GB" altLang="en-US" i="1" baseline="30000" noProof="1"/>
                  <a:t>i</a:t>
                </a:r>
                <a:r>
                  <a:rPr lang="en-GB" altLang="en-US" i="1" baseline="30000" dirty="0"/>
                  <a:t> </a:t>
                </a:r>
                <a:r>
                  <a:rPr lang="en-GB" altLang="en-US" baseline="30000" noProof="1"/>
                  <a:t>=</a:t>
                </a:r>
                <a:r>
                  <a:rPr lang="en-GB" altLang="en-US" baseline="30000" dirty="0"/>
                  <a:t> </a:t>
                </a:r>
                <a:r>
                  <a:rPr lang="en-GB" altLang="en-US" baseline="30000" noProof="1"/>
                  <a:t>1</a:t>
                </a:r>
                <a:endParaRPr lang="en-GB" altLang="en-US" noProof="1"/>
              </a:p>
              <a:p>
                <a:r>
                  <a:rPr lang="en-GB" altLang="en-US" sz="2000" dirty="0"/>
                  <a:t>Any set of </a:t>
                </a:r>
                <a:r>
                  <a:rPr lang="en-GB" altLang="en-US" sz="2000" i="1" dirty="0"/>
                  <a:t>n</a:t>
                </a:r>
                <a:r>
                  <a:rPr lang="en-GB" altLang="en-US" sz="2000" dirty="0"/>
                  <a:t>-tuples from this Cartesian product is a relation on the </a:t>
                </a:r>
                <a:r>
                  <a:rPr lang="en-GB" altLang="en-US" sz="2000" i="1" dirty="0"/>
                  <a:t>n</a:t>
                </a:r>
                <a:r>
                  <a:rPr lang="en-GB" altLang="en-US" sz="2000" dirty="0"/>
                  <a:t> sets.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F8EB1-A491-47A6-B070-C7ECB0461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00" b="-1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E842F-75BF-4C82-824F-DB38BC3A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1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1DC3-4A49-4E1C-BEDD-7A0867FD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Database Relations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4E43-8237-411F-A9BD-B06774CC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Relation schema</a:t>
            </a:r>
          </a:p>
          <a:p>
            <a:pPr lvl="1"/>
            <a:r>
              <a:rPr lang="en-GB" altLang="en-US" dirty="0"/>
              <a:t>Named relation defined by a set of attribute and domain name pairs.</a:t>
            </a:r>
          </a:p>
          <a:p>
            <a:pPr lvl="1">
              <a:buNone/>
            </a:pPr>
            <a:endParaRPr lang="en-GB" altLang="en-US" dirty="0"/>
          </a:p>
          <a:p>
            <a:r>
              <a:rPr lang="en-GB" altLang="en-US" dirty="0"/>
              <a:t>Relational database schema</a:t>
            </a:r>
          </a:p>
          <a:p>
            <a:pPr lvl="1"/>
            <a:r>
              <a:rPr lang="en-GB" altLang="en-US" dirty="0"/>
              <a:t>Set of relation schemas, each with a distinct name.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939B4-7609-413B-AA0F-30C1580A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69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4246</Words>
  <Application>Microsoft Office PowerPoint</Application>
  <PresentationFormat>Widescreen</PresentationFormat>
  <Paragraphs>467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 Math</vt:lpstr>
      <vt:lpstr>Charis SIL</vt:lpstr>
      <vt:lpstr>Monotype Sorts</vt:lpstr>
      <vt:lpstr>Symbol</vt:lpstr>
      <vt:lpstr>Times</vt:lpstr>
      <vt:lpstr>Office Theme</vt:lpstr>
      <vt:lpstr>IS2020 COMP 8157: Advanced Database Topics  Lecture 02: The Relational Model and Calculus</vt:lpstr>
      <vt:lpstr>PowerPoint Presentation</vt:lpstr>
      <vt:lpstr> Relational Model Terminology</vt:lpstr>
      <vt:lpstr> Instances of  Branch and Staff Relations</vt:lpstr>
      <vt:lpstr> Examples of Attribute Domains</vt:lpstr>
      <vt:lpstr> Alternative Terminology for Relational Model</vt:lpstr>
      <vt:lpstr> Mathematical Definition of Relation</vt:lpstr>
      <vt:lpstr> Mathematical Definition of Relation</vt:lpstr>
      <vt:lpstr> Database Relations</vt:lpstr>
      <vt:lpstr> Properties of Relations</vt:lpstr>
      <vt:lpstr> Relational Keys</vt:lpstr>
      <vt:lpstr> Representing Relational Database Schemas</vt:lpstr>
      <vt:lpstr> Instance of relational schema</vt:lpstr>
      <vt:lpstr> Instance of relational schema</vt:lpstr>
      <vt:lpstr> Integrity Constraints</vt:lpstr>
      <vt:lpstr> Views</vt:lpstr>
      <vt:lpstr> Purpose of Views</vt:lpstr>
      <vt:lpstr> Updating Views</vt:lpstr>
      <vt:lpstr>Relational Algebra and Relational Calculus</vt:lpstr>
      <vt:lpstr> Introduction</vt:lpstr>
      <vt:lpstr> Relational Algebra</vt:lpstr>
      <vt:lpstr> Relational Algebra Operations</vt:lpstr>
      <vt:lpstr> Selection (or Restriction)</vt:lpstr>
      <vt:lpstr> Projection</vt:lpstr>
      <vt:lpstr> Union</vt:lpstr>
      <vt:lpstr> Set Difference</vt:lpstr>
      <vt:lpstr> Intersection</vt:lpstr>
      <vt:lpstr> Cartesian product</vt:lpstr>
      <vt:lpstr> Cartesian product and Selection</vt:lpstr>
      <vt:lpstr> Join Operations</vt:lpstr>
      <vt:lpstr> Theta join (-join)</vt:lpstr>
      <vt:lpstr> Equijoin </vt:lpstr>
      <vt:lpstr> Natural join</vt:lpstr>
      <vt:lpstr> Outer join</vt:lpstr>
      <vt:lpstr> Semijoin</vt:lpstr>
      <vt:lpstr> Division</vt:lpstr>
      <vt:lpstr> Aggregate Operations</vt:lpstr>
      <vt:lpstr> Grouping Operation</vt:lpstr>
      <vt:lpstr> Relational Calculus</vt:lpstr>
      <vt:lpstr> Tuple Relational Calculus</vt:lpstr>
      <vt:lpstr> Tuple Relational Calculus</vt:lpstr>
      <vt:lpstr> Tuple Relational Calculus</vt:lpstr>
      <vt:lpstr> Tuple Relational Calculus</vt:lpstr>
      <vt:lpstr> Tuple Relational Calculus</vt:lpstr>
      <vt:lpstr> Tuple Relational Calculus</vt:lpstr>
      <vt:lpstr> Domain Relational Calculus</vt:lpstr>
      <vt:lpstr> Domain Relational Calculus</vt:lpstr>
      <vt:lpstr> Domain Relational Calculus (More examples)</vt:lpstr>
      <vt:lpstr> Domain Relational Calculus</vt:lpstr>
      <vt:lpstr> Other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Kalyani Selvarajah</dc:creator>
  <cp:lastModifiedBy>Kalyani Selvarajah</cp:lastModifiedBy>
  <cp:revision>134</cp:revision>
  <dcterms:created xsi:type="dcterms:W3CDTF">2020-05-14T00:46:57Z</dcterms:created>
  <dcterms:modified xsi:type="dcterms:W3CDTF">2020-05-21T20:48:46Z</dcterms:modified>
</cp:coreProperties>
</file>