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6"/>
  </p:notesMasterIdLst>
  <p:sldIdLst>
    <p:sldId id="256" r:id="rId2"/>
    <p:sldId id="303" r:id="rId3"/>
    <p:sldId id="310" r:id="rId4"/>
    <p:sldId id="311" r:id="rId5"/>
    <p:sldId id="312" r:id="rId6"/>
    <p:sldId id="320" r:id="rId7"/>
    <p:sldId id="313" r:id="rId8"/>
    <p:sldId id="314" r:id="rId9"/>
    <p:sldId id="323" r:id="rId10"/>
    <p:sldId id="466" r:id="rId11"/>
    <p:sldId id="315" r:id="rId12"/>
    <p:sldId id="326" r:id="rId13"/>
    <p:sldId id="467" r:id="rId14"/>
    <p:sldId id="468" r:id="rId15"/>
    <p:sldId id="469" r:id="rId16"/>
    <p:sldId id="327" r:id="rId17"/>
    <p:sldId id="318" r:id="rId18"/>
    <p:sldId id="329" r:id="rId19"/>
    <p:sldId id="330" r:id="rId20"/>
    <p:sldId id="332" r:id="rId21"/>
    <p:sldId id="334" r:id="rId22"/>
    <p:sldId id="336" r:id="rId23"/>
    <p:sldId id="338" r:id="rId24"/>
    <p:sldId id="339" r:id="rId25"/>
    <p:sldId id="343" r:id="rId26"/>
    <p:sldId id="346" r:id="rId27"/>
    <p:sldId id="348" r:id="rId28"/>
    <p:sldId id="350" r:id="rId29"/>
    <p:sldId id="352" r:id="rId30"/>
    <p:sldId id="357" r:id="rId31"/>
    <p:sldId id="359" r:id="rId32"/>
    <p:sldId id="353" r:id="rId33"/>
    <p:sldId id="355" r:id="rId34"/>
    <p:sldId id="356" r:id="rId35"/>
    <p:sldId id="360" r:id="rId36"/>
    <p:sldId id="361" r:id="rId37"/>
    <p:sldId id="364" r:id="rId38"/>
    <p:sldId id="365" r:id="rId39"/>
    <p:sldId id="368" r:id="rId40"/>
    <p:sldId id="369" r:id="rId41"/>
    <p:sldId id="373" r:id="rId42"/>
    <p:sldId id="376" r:id="rId43"/>
    <p:sldId id="377" r:id="rId44"/>
    <p:sldId id="379" r:id="rId45"/>
    <p:sldId id="380" r:id="rId46"/>
    <p:sldId id="383" r:id="rId47"/>
    <p:sldId id="385" r:id="rId48"/>
    <p:sldId id="386" r:id="rId49"/>
    <p:sldId id="389" r:id="rId50"/>
    <p:sldId id="390" r:id="rId51"/>
    <p:sldId id="394" r:id="rId52"/>
    <p:sldId id="396" r:id="rId53"/>
    <p:sldId id="400" r:id="rId54"/>
    <p:sldId id="403" r:id="rId55"/>
    <p:sldId id="405" r:id="rId56"/>
    <p:sldId id="398" r:id="rId57"/>
    <p:sldId id="399" r:id="rId58"/>
    <p:sldId id="406" r:id="rId59"/>
    <p:sldId id="409" r:id="rId60"/>
    <p:sldId id="411" r:id="rId61"/>
    <p:sldId id="413" r:id="rId62"/>
    <p:sldId id="414" r:id="rId63"/>
    <p:sldId id="419" r:id="rId64"/>
    <p:sldId id="420" r:id="rId65"/>
    <p:sldId id="423" r:id="rId66"/>
    <p:sldId id="425" r:id="rId67"/>
    <p:sldId id="428" r:id="rId68"/>
    <p:sldId id="430" r:id="rId69"/>
    <p:sldId id="436" r:id="rId70"/>
    <p:sldId id="437" r:id="rId71"/>
    <p:sldId id="439" r:id="rId72"/>
    <p:sldId id="443" r:id="rId73"/>
    <p:sldId id="440" r:id="rId74"/>
    <p:sldId id="447" r:id="rId75"/>
    <p:sldId id="446" r:id="rId76"/>
    <p:sldId id="449" r:id="rId77"/>
    <p:sldId id="450" r:id="rId78"/>
    <p:sldId id="451" r:id="rId79"/>
    <p:sldId id="470" r:id="rId80"/>
    <p:sldId id="444" r:id="rId81"/>
    <p:sldId id="452" r:id="rId82"/>
    <p:sldId id="453" r:id="rId83"/>
    <p:sldId id="455" r:id="rId84"/>
    <p:sldId id="456" r:id="rId85"/>
    <p:sldId id="457" r:id="rId86"/>
    <p:sldId id="459" r:id="rId87"/>
    <p:sldId id="461" r:id="rId88"/>
    <p:sldId id="471" r:id="rId89"/>
    <p:sldId id="481" r:id="rId90"/>
    <p:sldId id="474" r:id="rId91"/>
    <p:sldId id="482" r:id="rId92"/>
    <p:sldId id="477" r:id="rId93"/>
    <p:sldId id="475" r:id="rId94"/>
    <p:sldId id="476" r:id="rId95"/>
    <p:sldId id="478" r:id="rId96"/>
    <p:sldId id="479" r:id="rId97"/>
    <p:sldId id="480" r:id="rId98"/>
    <p:sldId id="473" r:id="rId99"/>
    <p:sldId id="483" r:id="rId100"/>
    <p:sldId id="304" r:id="rId101"/>
    <p:sldId id="305" r:id="rId102"/>
    <p:sldId id="306" r:id="rId103"/>
    <p:sldId id="307" r:id="rId104"/>
    <p:sldId id="309" r:id="rId105"/>
    <p:sldId id="484" r:id="rId106"/>
    <p:sldId id="486" r:id="rId107"/>
    <p:sldId id="487" r:id="rId108"/>
    <p:sldId id="488" r:id="rId109"/>
    <p:sldId id="489" r:id="rId110"/>
    <p:sldId id="491" r:id="rId111"/>
    <p:sldId id="319" r:id="rId112"/>
    <p:sldId id="328" r:id="rId113"/>
    <p:sldId id="494" r:id="rId114"/>
    <p:sldId id="340" r:id="rId115"/>
    <p:sldId id="496" r:id="rId116"/>
    <p:sldId id="497" r:id="rId117"/>
    <p:sldId id="498" r:id="rId118"/>
    <p:sldId id="499" r:id="rId119"/>
    <p:sldId id="500" r:id="rId120"/>
    <p:sldId id="501" r:id="rId121"/>
    <p:sldId id="354" r:id="rId122"/>
    <p:sldId id="502" r:id="rId123"/>
    <p:sldId id="503" r:id="rId124"/>
    <p:sldId id="504" r:id="rId125"/>
    <p:sldId id="505" r:id="rId126"/>
    <p:sldId id="370" r:id="rId127"/>
    <p:sldId id="393" r:id="rId128"/>
    <p:sldId id="506" r:id="rId129"/>
    <p:sldId id="371" r:id="rId130"/>
    <p:sldId id="395" r:id="rId131"/>
    <p:sldId id="372" r:id="rId132"/>
    <p:sldId id="507" r:id="rId133"/>
    <p:sldId id="508" r:id="rId134"/>
    <p:sldId id="374" r:id="rId135"/>
    <p:sldId id="387" r:id="rId136"/>
    <p:sldId id="510" r:id="rId137"/>
    <p:sldId id="511" r:id="rId138"/>
    <p:sldId id="512" r:id="rId139"/>
    <p:sldId id="513" r:id="rId140"/>
    <p:sldId id="523" r:id="rId141"/>
    <p:sldId id="279" r:id="rId142"/>
    <p:sldId id="300" r:id="rId143"/>
    <p:sldId id="282" r:id="rId144"/>
    <p:sldId id="283" r:id="rId145"/>
    <p:sldId id="514" r:id="rId146"/>
    <p:sldId id="515" r:id="rId147"/>
    <p:sldId id="516" r:id="rId148"/>
    <p:sldId id="517" r:id="rId149"/>
    <p:sldId id="308" r:id="rId150"/>
    <p:sldId id="284" r:id="rId151"/>
    <p:sldId id="285" r:id="rId152"/>
    <p:sldId id="286" r:id="rId153"/>
    <p:sldId id="518" r:id="rId154"/>
    <p:sldId id="287" r:id="rId155"/>
    <p:sldId id="288" r:id="rId156"/>
    <p:sldId id="289" r:id="rId157"/>
    <p:sldId id="290" r:id="rId158"/>
    <p:sldId id="291" r:id="rId159"/>
    <p:sldId id="302" r:id="rId160"/>
    <p:sldId id="301" r:id="rId161"/>
    <p:sldId id="519" r:id="rId162"/>
    <p:sldId id="520" r:id="rId163"/>
    <p:sldId id="521" r:id="rId164"/>
    <p:sldId id="522" r:id="rId1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21F"/>
    <a:srgbClr val="FFDD4C"/>
    <a:srgbClr val="003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67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2E2A6-A3DF-4DC7-94A5-B1041E9DE8B3}" type="datetimeFigureOut">
              <a:rPr lang="en-CA" smtClean="0"/>
              <a:t>2020-05-21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82454-AE20-47A7-BB86-F42A54276F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151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B6ED-3260-482D-A7D3-6018DE2EC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978DD-DC38-41C0-AECB-26040DBF6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7FA7-3C67-4A81-8986-A24E03D9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4A14-7866-4151-BE2E-9C9E5392319E}" type="datetime1">
              <a:rPr lang="en-CA" smtClean="0"/>
              <a:t>2020-05-21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936C5-246A-4B87-8B28-9D2173C7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C24B-B4C6-44F3-BA96-14433E49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74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5A07-7D62-4602-A343-B5D5A55D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C791B-C4C3-436C-9FCD-A0B343E2D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F4920-D960-4CFC-8B1E-65E979CE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A861-59EF-46A5-BD55-A7155754B139}" type="datetime1">
              <a:rPr lang="en-CA" smtClean="0"/>
              <a:t>2020-05-21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602D-2691-4F06-905B-CA967BB0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C9606-349D-4035-8CA8-269431FE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34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23C54-AAC6-4678-938C-8C24FC790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861FC-839F-41DE-95BF-B8EA0069A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993A1-AF2D-4567-AE84-FD7B7B56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F8EC-C0FC-4A54-8420-4DE93E32435B}" type="datetime1">
              <a:rPr lang="en-CA" smtClean="0"/>
              <a:t>2020-05-21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57FD3-AB9D-4E1C-84A8-90790E66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979C-1C2A-4FC3-8E6D-EFB90E9B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39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2"/>
            <a:ext cx="10363200" cy="6647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9" y="1676400"/>
            <a:ext cx="5050367" cy="2579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5" y="1676400"/>
            <a:ext cx="5050367" cy="2579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62642-BF83-40F9-B09B-DF6FF3DEAC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41BC013-C35E-483F-8D50-179D67E9AC2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25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771D-37D1-4CCC-B37B-EB74B218B4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      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2635A-7FFF-4EC6-9F52-C4A46C5F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FB39C-CB0D-4693-A786-4D770809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9906-D403-4C22-BBE1-3EFBD38689A6}" type="datetime1">
              <a:rPr lang="en-CA" smtClean="0"/>
              <a:t>2020-05-21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6A5F9-CD0E-4F05-9EE9-AB42DB25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Pearson Education ©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EAA68-EC8E-4E49-A1C9-E366F75F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11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2189-821E-4330-87BE-CF51A9BE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69AA0-6AD7-459A-BA6A-0D19EB49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5EF4A-3A07-4DDB-819B-5717D5A2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D77E-3B97-4C8D-8069-03C3D76A2857}" type="datetime1">
              <a:rPr lang="en-CA" smtClean="0"/>
              <a:t>2020-05-21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C149B-9CDC-4C58-A059-D33EA2A2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1D835-19E6-44AC-BB47-EF67DDD0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31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AA8-93D2-4DE5-89D0-CFE645DE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99FA-EC21-4D40-A7D0-6D8989F25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3FCC1-119D-4AC7-9504-218FA8290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ED1F0-6E22-4B91-BA59-1073DDD7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1406-CD4B-41BE-BB4C-C4274B999E4F}" type="datetime1">
              <a:rPr lang="en-CA" smtClean="0"/>
              <a:t>2020-05-21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8A9AD-E46E-4F5D-B197-152CABAD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8DB18-6E3B-4398-93C6-0D0CE876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89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3349-DD02-4037-8DD2-CBB53B01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B4D15-3E42-47AC-8C17-D4FD46CA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5A953-8253-4D7F-B333-E64D000B4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EFEAA-D6A2-4A5C-B40B-3BC0593F9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16081-DBDE-4C37-930C-3F4EEA2B3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7E360-79E5-42DA-BA40-A8132FC3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AE27-7D52-4D11-8734-0A4DDE44C3E7}" type="datetime1">
              <a:rPr lang="en-CA" smtClean="0"/>
              <a:t>2020-05-21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964AF-A7F9-4BDA-953B-D07656A2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D8112-A798-4273-AF0B-0172368A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10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AB34-5456-4D17-B04E-E7580AFF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A8B9E-C7E7-49D8-A4C1-BFAF3091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C5A9-4C8E-444F-9350-8F11B3789214}" type="datetime1">
              <a:rPr lang="en-CA" smtClean="0"/>
              <a:t>2020-05-21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E2678-31EF-4D36-903E-C9231BAF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C7E48-CEB3-43EF-A9E0-849E15F8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62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EFCC6-057E-4775-B899-8C62BF69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3E45-A4D9-4CD0-B22C-61B83B9B0F91}" type="datetime1">
              <a:rPr lang="en-CA" smtClean="0"/>
              <a:t>2020-05-21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363E2-3E5A-4675-956F-AB9A1B6D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CE8BF-945B-4890-8290-19B8A006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6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A4D5-EB8D-4F3A-91DC-1A02056E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052D-E126-402C-8655-C2DCBD745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DA15-17E0-46F6-8FC8-264A76BEC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B924E-0BDF-4AAC-9DEE-B4773446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4D87-8804-4351-AA2D-6A03BDEAEFAB}" type="datetime1">
              <a:rPr lang="en-CA" smtClean="0"/>
              <a:t>2020-05-21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ED9C0-5D9C-40A4-9AA5-1FA2635D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CFCFA-349C-4BCB-954A-9AB6F220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09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60A6-7E29-41DC-A6D1-412D6BD7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6855D-05C5-45F1-AE4E-AB79DB8D1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F901C-ADCE-41B8-BB35-CBB772675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3907D-E801-41BA-A7BA-2FC6C034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3EC5-7141-4524-9D62-211D1AE33FE9}" type="datetime1">
              <a:rPr lang="en-CA" smtClean="0"/>
              <a:t>2020-05-21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DE9E9-4113-42E6-A4FC-07720D83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DB823-12ED-4751-9C51-11762671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95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42E62-B5A7-4E96-9D75-0CAD1476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1134"/>
          </a:xfrm>
          <a:prstGeom prst="rect">
            <a:avLst/>
          </a:prstGeom>
          <a:solidFill>
            <a:srgbClr val="003A69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       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D94F8-2902-4458-94A3-D5214116F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1953"/>
            <a:ext cx="10515600" cy="5085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6875" marR="0" lvl="0" indent="-396875" algn="l" defTabSz="9128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14"/>
              </a:buBlip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914400" marR="0" lvl="1" indent="-396875" algn="l" defTabSz="91281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Blip>
                <a:blip r:embed="rId15"/>
              </a:buBlip>
              <a:tabLst/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rPr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B83EB-E175-4D3D-A5B1-E1A3C95ED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77B6-7446-4893-B0BC-7E4222AA1AAF}" type="datetime1">
              <a:rPr lang="en-CA" smtClean="0"/>
              <a:t>2020-05-21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3DDC-5E4F-4F40-B77C-F524493E1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en-US" dirty="0"/>
              <a:t>Pearson Education © 2014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AC85-F824-4D3D-A369-9E0109365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E4C0B-A99B-4780-B50F-F80D460538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1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FFDD4C"/>
          </a:solidFill>
          <a:latin typeface="Charis SIL" panose="02000500060000020004" pitchFamily="2" charset="0"/>
          <a:ea typeface="Charis SIL" panose="02000500060000020004" pitchFamily="2" charset="0"/>
          <a:cs typeface="Charis SIL" panose="02000500060000020004" pitchFamily="2" charset="0"/>
        </a:defRPr>
      </a:lvl1pPr>
    </p:titleStyle>
    <p:bodyStyle>
      <a:lvl1pPr marL="396875" marR="0" indent="-396875" algn="l" defTabSz="91281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Blip>
          <a:blip r:embed="rId14"/>
        </a:buBlip>
        <a:tabLst/>
        <a:defRPr sz="2400" kern="1200">
          <a:solidFill>
            <a:schemeClr val="tx1"/>
          </a:solidFill>
          <a:latin typeface="Charis SIL" panose="02000500060000020004" pitchFamily="2" charset="0"/>
          <a:ea typeface="Charis SIL" panose="02000500060000020004" pitchFamily="2" charset="0"/>
          <a:cs typeface="Charis SIL" panose="02000500060000020004" pitchFamily="2" charset="0"/>
        </a:defRPr>
      </a:lvl1pPr>
      <a:lvl2pPr marL="914400" marR="0" indent="-396875" algn="l" defTabSz="91281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panose="020B0604020202020204" pitchFamily="34" charset="0"/>
        <a:buBlip>
          <a:blip r:embed="rId15"/>
        </a:buBlip>
        <a:tabLst/>
        <a:defRPr sz="1800" kern="1200">
          <a:solidFill>
            <a:schemeClr val="tx1"/>
          </a:solidFill>
          <a:latin typeface="Charis SIL" panose="02000500060000020004" pitchFamily="2" charset="0"/>
          <a:ea typeface="Charis SIL" panose="02000500060000020004" pitchFamily="2" charset="0"/>
          <a:cs typeface="Charis SIL" panose="0200050006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haris SIL" panose="02000500060000020004" pitchFamily="2" charset="0"/>
          <a:ea typeface="Charis SIL" panose="02000500060000020004" pitchFamily="2" charset="0"/>
          <a:cs typeface="Charis SIL" panose="0200050006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aris SIL" panose="02000500060000020004" pitchFamily="2" charset="0"/>
          <a:ea typeface="Charis SIL" panose="02000500060000020004" pitchFamily="2" charset="0"/>
          <a:cs typeface="Charis SIL" panose="0200050006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aris SIL" panose="02000500060000020004" pitchFamily="2" charset="0"/>
          <a:ea typeface="Charis SIL" panose="02000500060000020004" pitchFamily="2" charset="0"/>
          <a:cs typeface="Charis SIL" panose="0200050006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CD34-61E6-48C3-9B4E-B0153E599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091" y="789362"/>
            <a:ext cx="10892901" cy="1465566"/>
          </a:xfrm>
          <a:prstGeom prst="round2SameRect">
            <a:avLst>
              <a:gd name="adj1" fmla="val 16667"/>
              <a:gd name="adj2" fmla="val 20287"/>
            </a:avLst>
          </a:prstGeom>
          <a:solidFill>
            <a:srgbClr val="003A69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FFDD4C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rPr>
              <a:t>IS2020 COMP 8157</a:t>
            </a:r>
            <a:r>
              <a:rPr lang="en-US" sz="2800" dirty="0"/>
              <a:t>: Advanced Database Topics </a:t>
            </a:r>
            <a:br>
              <a:rPr lang="en-US" sz="2800" dirty="0">
                <a:solidFill>
                  <a:srgbClr val="FFDD4C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rPr>
            </a:br>
            <a:r>
              <a:rPr lang="en-US" sz="2400" dirty="0">
                <a:solidFill>
                  <a:srgbClr val="FFDD4C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rPr>
              <a:t>Lecture </a:t>
            </a:r>
            <a:r>
              <a:rPr lang="en-US" sz="2400" dirty="0"/>
              <a:t>03: SQL, PL/SQL</a:t>
            </a:r>
            <a:endParaRPr lang="en-CA" sz="6600" dirty="0">
              <a:solidFill>
                <a:srgbClr val="FFDD4C"/>
              </a:solidFill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253EB-1C9B-41DF-8C86-0A7CAF7D5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541" y="2464304"/>
            <a:ext cx="9144000" cy="36043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Dr. Kalyani Selvarajah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kalyanis@uwindsor.ca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/>
              <a:t>School of Computer Science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/>
              <a:t>University of Windsor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/>
              <a:t>Windsor, Ontario, Canada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May 21, 2020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</p:txBody>
      </p:sp>
      <p:pic>
        <p:nvPicPr>
          <p:cNvPr id="1028" name="Picture 4" descr="The UWindsor Logo | University of Windsor">
            <a:extLst>
              <a:ext uri="{FF2B5EF4-FFF2-40B4-BE49-F238E27FC236}">
                <a16:creationId xmlns:a16="http://schemas.microsoft.com/office/drawing/2014/main" id="{84772CBE-3768-4325-B749-4DC388363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263" y="4995714"/>
            <a:ext cx="1100556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55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1026">
            <a:extLst>
              <a:ext uri="{FF2B5EF4-FFF2-40B4-BE49-F238E27FC236}">
                <a16:creationId xmlns:a16="http://schemas.microsoft.com/office/drawing/2014/main" id="{C43C0223-776A-4599-9661-20256B73D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Literals</a:t>
            </a:r>
          </a:p>
        </p:txBody>
      </p:sp>
      <p:sp>
        <p:nvSpPr>
          <p:cNvPr id="403459" name="Rectangle 1027">
            <a:extLst>
              <a:ext uri="{FF2B5EF4-FFF2-40B4-BE49-F238E27FC236}">
                <a16:creationId xmlns:a16="http://schemas.microsoft.com/office/drawing/2014/main" id="{BC21FE05-BE32-4B25-B602-5BA22D8FF0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Literals are constants used in SQL statements.</a:t>
            </a:r>
          </a:p>
          <a:p>
            <a:endParaRPr lang="en-US" altLang="en-US"/>
          </a:p>
          <a:p>
            <a:r>
              <a:rPr lang="en-US" altLang="en-US"/>
              <a:t>All non-numeric literals must be enclosed in single quotes (e.g. ‘London’).</a:t>
            </a:r>
          </a:p>
          <a:p>
            <a:endParaRPr lang="en-US" altLang="en-US"/>
          </a:p>
          <a:p>
            <a:r>
              <a:rPr lang="en-US" altLang="en-US"/>
              <a:t>All numeric literals must not be enclosed in quotes (e.g. 650.00).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2DC73-2F41-4384-980F-EBB9B4C5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57FA4548-E444-445D-B23C-09C32A3F5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Views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BB5BDA59-12A5-4A95-8A7F-67AB87716F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Contents of a view are defined as a query on one or more base relations. </a:t>
            </a:r>
          </a:p>
          <a:p>
            <a:r>
              <a:rPr lang="en-US" altLang="en-US"/>
              <a:t>With view resolution, any operations on view are automatically translated into operations on relations from which it is derived. </a:t>
            </a:r>
          </a:p>
          <a:p>
            <a:r>
              <a:rPr lang="en-US" altLang="en-US"/>
              <a:t>With view materialization, the view is stored as a temporary table, which is maintained as the underlying base tables are updated.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C9EDE-7D1E-449A-80C2-1C165862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AA299B6D-739F-4436-AC05-D5BB623B8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SQL - CREATE VIEW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11FE22D-231A-4F1B-A638-07D5F5C11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CREATE VIEW </a:t>
            </a:r>
            <a:r>
              <a:rPr lang="en-US" altLang="en-US" sz="2000" dirty="0" err="1"/>
              <a:t>ViewName</a:t>
            </a:r>
            <a:r>
              <a:rPr lang="en-US" altLang="en-US" sz="2000" dirty="0"/>
              <a:t> [ (</a:t>
            </a:r>
            <a:r>
              <a:rPr lang="en-US" altLang="en-US" sz="2000" dirty="0" err="1"/>
              <a:t>newColumnName</a:t>
            </a:r>
            <a:r>
              <a:rPr lang="en-US" altLang="en-US" sz="2000" dirty="0"/>
              <a:t> [,...]) ]</a:t>
            </a:r>
          </a:p>
          <a:p>
            <a:pPr marL="517525" lvl="1" indent="0">
              <a:buNone/>
            </a:pPr>
            <a:r>
              <a:rPr lang="en-US" altLang="en-US" sz="2000" dirty="0"/>
              <a:t>	AS </a:t>
            </a:r>
            <a:r>
              <a:rPr lang="en-US" altLang="en-US" sz="2000" dirty="0" err="1"/>
              <a:t>subselect</a:t>
            </a:r>
            <a:r>
              <a:rPr lang="en-US" altLang="en-US" sz="2000" dirty="0"/>
              <a:t> </a:t>
            </a:r>
          </a:p>
          <a:p>
            <a:pPr marL="517525" lvl="1" indent="0">
              <a:buNone/>
            </a:pPr>
            <a:r>
              <a:rPr lang="en-US" altLang="en-US" sz="2000" dirty="0"/>
              <a:t>	[WITH [CASCADED | LOCAL] CHECK OPTION]</a:t>
            </a:r>
          </a:p>
          <a:p>
            <a:endParaRPr lang="en-US" altLang="en-US" dirty="0"/>
          </a:p>
          <a:p>
            <a:r>
              <a:rPr lang="en-US" altLang="en-US" dirty="0"/>
              <a:t>Can assign a name to each column in view. </a:t>
            </a:r>
          </a:p>
          <a:p>
            <a:r>
              <a:rPr lang="en-US" altLang="en-US" dirty="0"/>
              <a:t>If list of column names is specified, it must have same number of items as number of columns produced by </a:t>
            </a:r>
            <a:r>
              <a:rPr lang="en-US" altLang="en-US" dirty="0" err="1"/>
              <a:t>subselect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If omitted, each column takes name of corresponding column in </a:t>
            </a:r>
            <a:r>
              <a:rPr lang="en-US" altLang="en-US" dirty="0" err="1"/>
              <a:t>subselect</a:t>
            </a:r>
            <a:r>
              <a:rPr lang="en-US" altLang="en-U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B04F0-B933-437F-8566-8B786699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>
            <a:extLst>
              <a:ext uri="{FF2B5EF4-FFF2-40B4-BE49-F238E27FC236}">
                <a16:creationId xmlns:a16="http://schemas.microsoft.com/office/drawing/2014/main" id="{DFBD05E2-F97B-4D7A-A402-44FAE0F61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SQL - CREATE VIEW</a:t>
            </a:r>
          </a:p>
        </p:txBody>
      </p:sp>
      <p:sp>
        <p:nvSpPr>
          <p:cNvPr id="104451" name="Rectangle 1027">
            <a:extLst>
              <a:ext uri="{FF2B5EF4-FFF2-40B4-BE49-F238E27FC236}">
                <a16:creationId xmlns:a16="http://schemas.microsoft.com/office/drawing/2014/main" id="{EA7F1160-61B9-42EB-A5E9-0E4DC10750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List must be specified if there is any ambiguity in a column name.</a:t>
            </a:r>
          </a:p>
          <a:p>
            <a:r>
              <a:rPr lang="en-US" altLang="en-US"/>
              <a:t>The subselect is known as the defining query. </a:t>
            </a:r>
          </a:p>
          <a:p>
            <a:r>
              <a:rPr lang="en-US" altLang="en-US"/>
              <a:t>WITH CHECK OPTION ensures that if a row fails to satisfy WHERE clause of defining query, it is not added to underlying base table.</a:t>
            </a:r>
          </a:p>
          <a:p>
            <a:r>
              <a:rPr lang="en-US" altLang="en-US"/>
              <a:t>Need SELECT privilege on all tables referenced in subselect and USAGE privilege on any domains used in referenced columns.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AF3F7-973E-4866-B9E3-5C689279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4EAF53A4-CAEC-4B28-9C1F-486DC7DBD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Create Horizontal View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8C5D861-FD44-4267-904C-D6FA9AFE7B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Create view so that manager at branch B003 can only see details for staff who work in his or her office.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CREATE VIEW Manager3Staff</a:t>
            </a:r>
          </a:p>
          <a:p>
            <a:pPr marL="517525" lvl="1" indent="0">
              <a:buNone/>
            </a:pPr>
            <a:r>
              <a:rPr lang="en-US" altLang="en-US" sz="2000" dirty="0"/>
              <a:t>	AS	SELECT *</a:t>
            </a:r>
          </a:p>
          <a:p>
            <a:pPr marL="517525" lvl="1" indent="0">
              <a:buNone/>
            </a:pPr>
            <a:r>
              <a:rPr lang="en-US" altLang="en-US" sz="2000" dirty="0"/>
              <a:t>		FROM Staff</a:t>
            </a:r>
          </a:p>
          <a:p>
            <a:pPr marL="517525" lvl="1" indent="0">
              <a:buNone/>
            </a:pPr>
            <a:r>
              <a:rPr lang="en-US" altLang="en-US" sz="2000" dirty="0"/>
              <a:t>		WHERE </a:t>
            </a:r>
            <a:r>
              <a:rPr lang="en-US" altLang="en-US" sz="2000" dirty="0" err="1"/>
              <a:t>branchNo</a:t>
            </a:r>
            <a:r>
              <a:rPr lang="en-US" altLang="en-US" sz="2000" dirty="0"/>
              <a:t> = ‘B003’;</a:t>
            </a:r>
          </a:p>
        </p:txBody>
      </p:sp>
      <p:pic>
        <p:nvPicPr>
          <p:cNvPr id="105478" name="Picture 6">
            <a:extLst>
              <a:ext uri="{FF2B5EF4-FFF2-40B4-BE49-F238E27FC236}">
                <a16:creationId xmlns:a16="http://schemas.microsoft.com/office/drawing/2014/main" id="{A21DA4C7-7BEB-460D-B1A9-BC77F8A6B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3634458"/>
            <a:ext cx="785812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66B8-CD7C-4239-8CC6-18353E76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5CBB22E3-D31E-4193-B26A-500095BDA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Create Vertical View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DFC68FCD-F90B-49E5-A5C2-2F7B49DC04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Create view of staff details at branch B003 excluding salaries.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sz="2000" dirty="0"/>
              <a:t>	  CREATE VIEW Staff3 </a:t>
            </a:r>
          </a:p>
          <a:p>
            <a:pPr marL="517525" lvl="1" indent="0">
              <a:buNone/>
            </a:pPr>
            <a:r>
              <a:rPr lang="en-US" altLang="en-US" sz="2000" dirty="0"/>
              <a:t>	  AS SELECT 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fName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lName</a:t>
            </a:r>
            <a:r>
              <a:rPr lang="en-US" altLang="en-US" sz="2000" dirty="0"/>
              <a:t>, position, sex</a:t>
            </a:r>
          </a:p>
          <a:p>
            <a:pPr marL="517525" lvl="1" indent="0">
              <a:buNone/>
            </a:pPr>
            <a:r>
              <a:rPr lang="en-US" altLang="en-US" sz="2000" dirty="0"/>
              <a:t>	  FROM Staff</a:t>
            </a:r>
          </a:p>
          <a:p>
            <a:pPr marL="517525" lvl="1" indent="0">
              <a:buNone/>
            </a:pPr>
            <a:r>
              <a:rPr lang="en-US" altLang="en-US" sz="2000" dirty="0"/>
              <a:t>	  WHERE </a:t>
            </a:r>
            <a:r>
              <a:rPr lang="en-US" altLang="en-US" sz="2000" dirty="0" err="1"/>
              <a:t>branchNo</a:t>
            </a:r>
            <a:r>
              <a:rPr lang="en-US" altLang="en-US" sz="2000" dirty="0"/>
              <a:t> = ‘B003’;</a:t>
            </a:r>
          </a:p>
        </p:txBody>
      </p:sp>
      <p:pic>
        <p:nvPicPr>
          <p:cNvPr id="107526" name="Picture 6">
            <a:extLst>
              <a:ext uri="{FF2B5EF4-FFF2-40B4-BE49-F238E27FC236}">
                <a16:creationId xmlns:a16="http://schemas.microsoft.com/office/drawing/2014/main" id="{C20322BB-2CEC-4C98-AACD-99493536D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85" y="3429000"/>
            <a:ext cx="6273800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B6CCD-BF2C-47C2-A637-AD327397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F373A2BC-A20B-4D4E-B13F-C97484FE1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Grouped and Joined Views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9F3F411-3E95-427A-950B-C9FEBAB76B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Create view of staff who manage properties for rent, including branch number they work at, staff number, and number of properties they manage.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      CREATE VIEW </a:t>
            </a:r>
            <a:r>
              <a:rPr lang="en-US" altLang="en-US" sz="2000" dirty="0" err="1"/>
              <a:t>StaffPropCnt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branchNo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cnt</a:t>
            </a:r>
            <a:r>
              <a:rPr lang="en-US" altLang="en-US" sz="2000" dirty="0"/>
              <a:t>)</a:t>
            </a:r>
          </a:p>
          <a:p>
            <a:pPr marL="517525" lvl="1" indent="0">
              <a:buNone/>
            </a:pPr>
            <a:r>
              <a:rPr lang="en-US" altLang="en-US" sz="2000" dirty="0"/>
              <a:t>AS SELECT </a:t>
            </a:r>
            <a:r>
              <a:rPr lang="en-US" altLang="en-US" sz="2000" dirty="0" err="1"/>
              <a:t>s.branchNo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s.staffNo</a:t>
            </a:r>
            <a:r>
              <a:rPr lang="en-US" altLang="en-US" sz="2000" dirty="0"/>
              <a:t>, COUNT(*)</a:t>
            </a:r>
          </a:p>
          <a:p>
            <a:pPr marL="517525" lvl="1" indent="0">
              <a:buNone/>
            </a:pPr>
            <a:r>
              <a:rPr lang="en-US" altLang="en-US" sz="2000" dirty="0"/>
              <a:t>	 FROM Staff s, </a:t>
            </a:r>
            <a:r>
              <a:rPr lang="en-US" altLang="en-US" sz="2000" dirty="0" err="1"/>
              <a:t>PropertyForRent</a:t>
            </a:r>
            <a:r>
              <a:rPr lang="en-US" altLang="en-US" sz="2000" dirty="0"/>
              <a:t> p</a:t>
            </a:r>
          </a:p>
          <a:p>
            <a:pPr marL="517525" lvl="1" indent="0">
              <a:buNone/>
            </a:pPr>
            <a:r>
              <a:rPr lang="en-US" altLang="en-US" sz="2000" dirty="0"/>
              <a:t>	 WHERE </a:t>
            </a:r>
            <a:r>
              <a:rPr lang="en-US" altLang="en-US" sz="2000" dirty="0" err="1"/>
              <a:t>s.staffNo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p.staffNo</a:t>
            </a:r>
            <a:endParaRPr lang="en-US" altLang="en-US" sz="2000" dirty="0"/>
          </a:p>
          <a:p>
            <a:pPr marL="517525" lvl="1" indent="0">
              <a:buNone/>
            </a:pPr>
            <a:r>
              <a:rPr lang="en-US" altLang="en-US" sz="2000" dirty="0"/>
              <a:t>	 GROUP BY </a:t>
            </a:r>
            <a:r>
              <a:rPr lang="en-US" altLang="en-US" sz="2000" dirty="0" err="1"/>
              <a:t>s.branchNo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s.staffNo</a:t>
            </a:r>
            <a:r>
              <a:rPr lang="en-US" altLang="en-US" sz="2000" dirty="0"/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7A146-5F1F-403C-8CA2-546690425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443" y="4333875"/>
            <a:ext cx="5046662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2E25A-9B67-4E02-BF75-B029FFCB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DB43A210-6614-471B-A4BC-2F74F779E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SQL - DROP VIEW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B1AFC6DD-ADCA-423F-827A-1BA38DFE01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7525" lvl="1" indent="0">
              <a:buNone/>
            </a:pPr>
            <a:r>
              <a:rPr lang="en-US" altLang="en-US" dirty="0"/>
              <a:t>DROP VIEW </a:t>
            </a:r>
            <a:r>
              <a:rPr lang="en-US" altLang="en-US" dirty="0" err="1"/>
              <a:t>ViewName</a:t>
            </a:r>
            <a:r>
              <a:rPr lang="en-US" altLang="en-US" dirty="0"/>
              <a:t> [RESTRICT | CASCADE]</a:t>
            </a:r>
          </a:p>
          <a:p>
            <a:endParaRPr lang="en-US" altLang="en-US" dirty="0"/>
          </a:p>
          <a:p>
            <a:r>
              <a:rPr lang="en-US" altLang="en-US" dirty="0"/>
              <a:t>Causes definition of view to be deleted from  database. </a:t>
            </a:r>
          </a:p>
          <a:p>
            <a:r>
              <a:rPr lang="en-US" altLang="en-US" dirty="0"/>
              <a:t>For example: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DROP VIEW Manager3Staff;</a:t>
            </a:r>
          </a:p>
          <a:p>
            <a:pPr marL="517525" lvl="1" indent="0">
              <a:buNone/>
            </a:pPr>
            <a:endParaRPr lang="en-US" altLang="en-US" dirty="0"/>
          </a:p>
          <a:p>
            <a:pPr marL="517525" lvl="1" indent="0">
              <a:buNone/>
            </a:pPr>
            <a:endParaRPr lang="en-US" altLang="en-US" dirty="0"/>
          </a:p>
          <a:p>
            <a:r>
              <a:rPr lang="en-US" altLang="en-US" dirty="0"/>
              <a:t>With CASCADE, all related dependent objects are deleted; i.e. any views defined on view being dropped. </a:t>
            </a:r>
          </a:p>
          <a:p>
            <a:r>
              <a:rPr lang="en-US" altLang="en-US" dirty="0"/>
              <a:t>With RESTRICT (default), if any other objects depend for their existence on continued existence of view being dropped, command is rejected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889CC-50EF-4F7B-820D-93E0D3BE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A099CBF7-70C6-4A6D-8445-45929E661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View Resolution</a:t>
            </a:r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88F2F6F1-C00C-4407-AF45-F5E8BA313C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Count number of properties managed by each member at branch B003.</a:t>
            </a:r>
          </a:p>
          <a:p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SELECT </a:t>
            </a:r>
            <a:r>
              <a:rPr lang="en-US" altLang="en-US" dirty="0" err="1"/>
              <a:t>staffNo</a:t>
            </a:r>
            <a:r>
              <a:rPr lang="en-US" altLang="en-US" dirty="0"/>
              <a:t>, </a:t>
            </a:r>
            <a:r>
              <a:rPr lang="en-US" altLang="en-US" dirty="0" err="1"/>
              <a:t>cnt</a:t>
            </a:r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FROM </a:t>
            </a:r>
            <a:r>
              <a:rPr lang="en-US" altLang="en-US" dirty="0" err="1"/>
              <a:t>StaffPropCnt</a:t>
            </a:r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WHERE </a:t>
            </a:r>
            <a:r>
              <a:rPr lang="en-US" altLang="en-US" dirty="0" err="1"/>
              <a:t>branchNo</a:t>
            </a:r>
            <a:r>
              <a:rPr lang="en-US" altLang="en-US" dirty="0"/>
              <a:t> = ‘B003’</a:t>
            </a:r>
          </a:p>
          <a:p>
            <a:pPr marL="517525" lvl="1" indent="0">
              <a:buNone/>
            </a:pPr>
            <a:r>
              <a:rPr lang="en-US" altLang="en-US" dirty="0"/>
              <a:t>ORDER BY </a:t>
            </a:r>
            <a:r>
              <a:rPr lang="en-US" altLang="en-US" dirty="0" err="1"/>
              <a:t>staffNo</a:t>
            </a:r>
            <a:r>
              <a:rPr lang="en-US" altLang="en-US" dirty="0"/>
              <a:t>;</a:t>
            </a:r>
          </a:p>
          <a:p>
            <a:pPr marL="517525" lvl="1" indent="0">
              <a:buNone/>
            </a:pPr>
            <a:endParaRPr lang="en-US" altLang="en-US" dirty="0"/>
          </a:p>
          <a:p>
            <a:pPr marL="517525" lvl="1" indent="0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F633F-0837-410A-8C21-B44BEBFD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DE3AF5EC-23C4-454D-AA5B-ADA5C27C4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View Resolution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0AA2191F-3A32-438B-8F88-FE94584EE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altLang="en-US" dirty="0"/>
              <a:t>View column names in SELECT list are translated into their corresponding column names in the defining query: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SELECT </a:t>
            </a:r>
            <a:r>
              <a:rPr lang="en-US" altLang="en-US" dirty="0" err="1"/>
              <a:t>s.staffNo</a:t>
            </a:r>
            <a:r>
              <a:rPr lang="en-US" altLang="en-US" dirty="0"/>
              <a:t> As </a:t>
            </a:r>
            <a:r>
              <a:rPr lang="en-US" altLang="en-US" dirty="0" err="1"/>
              <a:t>staffNo</a:t>
            </a:r>
            <a:r>
              <a:rPr lang="en-US" altLang="en-US" dirty="0"/>
              <a:t>, COUNT(*) As </a:t>
            </a:r>
            <a:r>
              <a:rPr lang="en-US" altLang="en-US" dirty="0" err="1"/>
              <a:t>cnt</a:t>
            </a:r>
            <a:endParaRPr lang="en-US" altLang="en-US" dirty="0"/>
          </a:p>
          <a:p>
            <a:endParaRPr lang="en-US" altLang="en-US" dirty="0"/>
          </a:p>
          <a:p>
            <a:pPr marL="457200" indent="-457200">
              <a:buFont typeface="+mj-lt"/>
              <a:buAutoNum type="alphaLcParenR" startAt="2"/>
            </a:pPr>
            <a:r>
              <a:rPr lang="en-US" altLang="en-US" dirty="0"/>
              <a:t>View names in FROM are replaced with corresponding FROM lists of defining query: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FROM Staff s, </a:t>
            </a:r>
            <a:r>
              <a:rPr lang="en-US" altLang="en-US" dirty="0" err="1"/>
              <a:t>PropertyForRent</a:t>
            </a:r>
            <a:r>
              <a:rPr lang="en-US" altLang="en-US" dirty="0"/>
              <a:t> p</a:t>
            </a:r>
          </a:p>
          <a:p>
            <a:pPr marL="517525" lvl="1" indent="0">
              <a:buNone/>
            </a:pPr>
            <a:endParaRPr lang="en-US" altLang="en-US" dirty="0"/>
          </a:p>
          <a:p>
            <a:pPr marL="457200" indent="-457200">
              <a:buFont typeface="+mj-lt"/>
              <a:buAutoNum type="alphaLcParenR" startAt="3"/>
            </a:pPr>
            <a:r>
              <a:rPr lang="en-US" altLang="en-US" dirty="0"/>
              <a:t>WHERE from user query is combined with WHERE of defining query using AND: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WHERE </a:t>
            </a:r>
            <a:r>
              <a:rPr lang="en-US" altLang="en-US" dirty="0" err="1"/>
              <a:t>s.staffNo</a:t>
            </a:r>
            <a:r>
              <a:rPr lang="en-US" altLang="en-US" dirty="0"/>
              <a:t> = </a:t>
            </a:r>
            <a:r>
              <a:rPr lang="en-US" altLang="en-US" dirty="0" err="1"/>
              <a:t>p.staffNo</a:t>
            </a:r>
            <a:r>
              <a:rPr lang="en-US" altLang="en-US" dirty="0"/>
              <a:t> AND </a:t>
            </a:r>
            <a:r>
              <a:rPr lang="en-US" altLang="en-US" dirty="0" err="1"/>
              <a:t>branchNo</a:t>
            </a:r>
            <a:r>
              <a:rPr lang="en-US" altLang="en-US" dirty="0"/>
              <a:t> = ‘B003’</a:t>
            </a:r>
          </a:p>
          <a:p>
            <a:endParaRPr lang="en-US" altLang="en-US" dirty="0"/>
          </a:p>
          <a:p>
            <a:pPr marL="457200" indent="-457200">
              <a:buFont typeface="+mj-lt"/>
              <a:buAutoNum type="alphaLcParenR" startAt="4"/>
            </a:pPr>
            <a:r>
              <a:rPr lang="en-US" altLang="en-US" dirty="0"/>
              <a:t>GROUP BY and HAVING clauses copied from defining query: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GROUP BY </a:t>
            </a:r>
            <a:r>
              <a:rPr lang="en-US" altLang="en-US" dirty="0" err="1"/>
              <a:t>s.branchNo</a:t>
            </a:r>
            <a:r>
              <a:rPr lang="en-US" altLang="en-US" dirty="0"/>
              <a:t>, </a:t>
            </a:r>
            <a:r>
              <a:rPr lang="en-US" altLang="en-US" dirty="0" err="1"/>
              <a:t>s.staffNo</a:t>
            </a:r>
            <a:endParaRPr lang="en-US" altLang="en-US" dirty="0"/>
          </a:p>
          <a:p>
            <a:pPr marL="517525" lvl="1" indent="0">
              <a:buNone/>
            </a:pPr>
            <a:endParaRPr lang="en-US" altLang="en-US" dirty="0"/>
          </a:p>
          <a:p>
            <a:pPr marL="517525" lvl="1" indent="0">
              <a:buNone/>
            </a:pPr>
            <a:endParaRPr lang="en-US" altLang="en-US" dirty="0"/>
          </a:p>
          <a:p>
            <a:pPr marL="517525" lvl="1" indent="0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24276-E7C9-41B6-B8E6-6C90957C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1E30-5D3F-47FF-AEBB-8811BC9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View Resolution</a:t>
            </a:r>
          </a:p>
        </p:txBody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3D42DA7D-1909-4F80-83B5-BFBF4BE960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 startAt="5"/>
            </a:pPr>
            <a:r>
              <a:rPr lang="en-US" altLang="en-US" dirty="0"/>
              <a:t>ORDER BY copied from query with view column name translated into defining query column name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     ORDER BY </a:t>
            </a:r>
            <a:r>
              <a:rPr lang="en-US" altLang="en-US" dirty="0" err="1"/>
              <a:t>s.staffNo</a:t>
            </a:r>
            <a:endParaRPr lang="en-US" altLang="en-US" dirty="0"/>
          </a:p>
          <a:p>
            <a:pPr marL="517525" lvl="1" indent="0">
              <a:buNone/>
            </a:pPr>
            <a:endParaRPr lang="en-US" altLang="en-US" dirty="0"/>
          </a:p>
          <a:p>
            <a:pPr marL="457200" indent="-457200">
              <a:buFont typeface="+mj-lt"/>
              <a:buAutoNum type="alphaLcParenR" startAt="6"/>
            </a:pPr>
            <a:r>
              <a:rPr lang="en-US" altLang="en-US" dirty="0"/>
              <a:t>Final merged query is now executed to produce the result:</a:t>
            </a:r>
          </a:p>
          <a:p>
            <a:endParaRPr lang="en-US" altLang="en-US" dirty="0"/>
          </a:p>
          <a:p>
            <a:pPr marL="1203325" lvl="3" indent="0">
              <a:buNone/>
            </a:pPr>
            <a:r>
              <a:rPr lang="en-US" altLang="en-US" dirty="0"/>
              <a:t>SELECT </a:t>
            </a:r>
            <a:r>
              <a:rPr lang="en-US" altLang="en-US" dirty="0" err="1"/>
              <a:t>s.staffNo</a:t>
            </a:r>
            <a:r>
              <a:rPr lang="en-US" altLang="en-US" dirty="0"/>
              <a:t> AS </a:t>
            </a:r>
            <a:r>
              <a:rPr lang="en-US" altLang="en-US" dirty="0" err="1"/>
              <a:t>staffNo</a:t>
            </a:r>
            <a:r>
              <a:rPr lang="en-US" altLang="en-US" dirty="0"/>
              <a:t>, COUNT(*) AS </a:t>
            </a:r>
            <a:r>
              <a:rPr lang="en-US" altLang="en-US" dirty="0" err="1"/>
              <a:t>cnt</a:t>
            </a:r>
            <a:endParaRPr lang="en-US" altLang="en-US" dirty="0"/>
          </a:p>
          <a:p>
            <a:pPr marL="1203325" lvl="3" indent="0">
              <a:buNone/>
            </a:pPr>
            <a:r>
              <a:rPr lang="en-US" altLang="en-US" dirty="0"/>
              <a:t>FROM Staff s, </a:t>
            </a:r>
            <a:r>
              <a:rPr lang="en-US" altLang="en-US" dirty="0" err="1"/>
              <a:t>PropertyForRent</a:t>
            </a:r>
            <a:r>
              <a:rPr lang="en-US" altLang="en-US" dirty="0"/>
              <a:t> p</a:t>
            </a:r>
          </a:p>
          <a:p>
            <a:pPr marL="1203325" lvl="3" indent="0">
              <a:buNone/>
            </a:pPr>
            <a:r>
              <a:rPr lang="en-US" altLang="en-US" dirty="0"/>
              <a:t>WHERE </a:t>
            </a:r>
            <a:r>
              <a:rPr lang="en-US" altLang="en-US" dirty="0" err="1"/>
              <a:t>s.staffNo</a:t>
            </a:r>
            <a:r>
              <a:rPr lang="en-US" altLang="en-US" dirty="0"/>
              <a:t> = </a:t>
            </a:r>
            <a:r>
              <a:rPr lang="en-US" altLang="en-US" dirty="0" err="1"/>
              <a:t>p.staffNo</a:t>
            </a:r>
            <a:r>
              <a:rPr lang="en-US" altLang="en-US" dirty="0"/>
              <a:t> AND </a:t>
            </a:r>
          </a:p>
          <a:p>
            <a:pPr marL="1203325" lvl="3" indent="0">
              <a:buNone/>
            </a:pPr>
            <a:r>
              <a:rPr lang="en-US" altLang="en-US" dirty="0"/>
              <a:t>                 </a:t>
            </a:r>
            <a:r>
              <a:rPr lang="en-US" altLang="en-US" dirty="0" err="1"/>
              <a:t>branchNo</a:t>
            </a:r>
            <a:r>
              <a:rPr lang="en-US" altLang="en-US" dirty="0"/>
              <a:t> = ‘B003’</a:t>
            </a:r>
          </a:p>
          <a:p>
            <a:pPr marL="1203325" lvl="3" indent="0">
              <a:buNone/>
            </a:pPr>
            <a:r>
              <a:rPr lang="en-US" altLang="en-US" dirty="0"/>
              <a:t>GROUP BY </a:t>
            </a:r>
            <a:r>
              <a:rPr lang="en-US" altLang="en-US" dirty="0" err="1"/>
              <a:t>s.branchNo</a:t>
            </a:r>
            <a:r>
              <a:rPr lang="en-US" altLang="en-US" dirty="0"/>
              <a:t>, </a:t>
            </a:r>
            <a:r>
              <a:rPr lang="en-US" altLang="en-US" dirty="0" err="1"/>
              <a:t>s.staffNo</a:t>
            </a:r>
            <a:endParaRPr lang="en-US" altLang="en-US" dirty="0"/>
          </a:p>
          <a:p>
            <a:pPr marL="1203325" lvl="3" indent="0">
              <a:buNone/>
            </a:pPr>
            <a:r>
              <a:rPr lang="en-US" altLang="en-US" dirty="0"/>
              <a:t>ORDER BY </a:t>
            </a:r>
            <a:r>
              <a:rPr lang="en-US" altLang="en-US" dirty="0" err="1"/>
              <a:t>s.staffNo</a:t>
            </a:r>
            <a:r>
              <a:rPr lang="en-US" altLang="en-US" dirty="0"/>
              <a:t>;</a:t>
            </a:r>
          </a:p>
          <a:p>
            <a:pPr marL="517525" lvl="1" indent="0">
              <a:buNone/>
            </a:pP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8311-43AE-4ACA-AED7-FC339FE2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4EF8DF50-E3E5-4963-9748-75B47BCE2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SELECT Statement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A861E39-BF12-418A-B8D8-64F6E971FB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7525" lvl="1" indent="0">
              <a:buNone/>
            </a:pPr>
            <a:r>
              <a:rPr lang="en-US" altLang="en-US" dirty="0"/>
              <a:t>SELECT [DISTINCT | ALL] </a:t>
            </a:r>
          </a:p>
          <a:p>
            <a:pPr marL="517525" lvl="1" indent="0">
              <a:buNone/>
            </a:pPr>
            <a:r>
              <a:rPr lang="en-US" altLang="en-US" dirty="0"/>
              <a:t>	{* | [</a:t>
            </a:r>
            <a:r>
              <a:rPr lang="en-US" altLang="en-US" dirty="0" err="1"/>
              <a:t>columnExpression</a:t>
            </a:r>
            <a:r>
              <a:rPr lang="en-US" altLang="en-US" dirty="0"/>
              <a:t> [AS </a:t>
            </a:r>
            <a:r>
              <a:rPr lang="en-US" altLang="en-US" dirty="0" err="1"/>
              <a:t>newName</a:t>
            </a:r>
            <a:r>
              <a:rPr lang="en-US" altLang="en-US" dirty="0"/>
              <a:t>]] [,...] }</a:t>
            </a:r>
          </a:p>
          <a:p>
            <a:pPr marL="517525" lvl="1" indent="0">
              <a:buNone/>
            </a:pPr>
            <a:r>
              <a:rPr lang="en-US" altLang="en-US" dirty="0"/>
              <a:t>FROM		</a:t>
            </a:r>
            <a:r>
              <a:rPr lang="en-US" altLang="en-US" dirty="0" err="1"/>
              <a:t>TableName</a:t>
            </a:r>
            <a:r>
              <a:rPr lang="en-US" altLang="en-US" dirty="0"/>
              <a:t> [alias] [, ...]</a:t>
            </a:r>
          </a:p>
          <a:p>
            <a:pPr marL="517525" lvl="1" indent="0">
              <a:buNone/>
            </a:pPr>
            <a:r>
              <a:rPr lang="en-US" altLang="en-US" dirty="0"/>
              <a:t>[WHERE	condition]</a:t>
            </a:r>
          </a:p>
          <a:p>
            <a:pPr marL="517525" lvl="1" indent="0">
              <a:buNone/>
            </a:pPr>
            <a:r>
              <a:rPr lang="en-US" altLang="en-US" dirty="0"/>
              <a:t>[GROUP BY	</a:t>
            </a:r>
            <a:r>
              <a:rPr lang="en-US" altLang="en-US" dirty="0" err="1"/>
              <a:t>columnList</a:t>
            </a:r>
            <a:r>
              <a:rPr lang="en-US" altLang="en-US" dirty="0"/>
              <a:t>]  [HAVING	condition]</a:t>
            </a:r>
          </a:p>
          <a:p>
            <a:pPr marL="517525" lvl="1" indent="0">
              <a:buNone/>
            </a:pPr>
            <a:r>
              <a:rPr lang="en-US" altLang="en-US" dirty="0"/>
              <a:t>[ORDER BY	</a:t>
            </a:r>
            <a:r>
              <a:rPr lang="en-US" altLang="en-US" dirty="0" err="1"/>
              <a:t>columnList</a:t>
            </a:r>
            <a:r>
              <a:rPr lang="en-US" altLang="en-US" dirty="0"/>
              <a:t>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CD064-06D2-42C4-8634-A52F4F45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35703647-47CF-4189-B976-0C095D4F3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Restrictions on Views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3DCAB15-0E08-4BCA-922C-F00954211A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SQL imposes several restrictions on creation and use of views.</a:t>
            </a:r>
          </a:p>
          <a:p>
            <a:endParaRPr lang="en-US" altLang="en-US" dirty="0"/>
          </a:p>
          <a:p>
            <a:pPr lvl="1">
              <a:buFont typeface="+mj-lt"/>
              <a:buAutoNum type="arabicPeriod"/>
            </a:pPr>
            <a:r>
              <a:rPr lang="en-US" altLang="en-US" dirty="0"/>
              <a:t>If column in view is based on an aggregate function:</a:t>
            </a:r>
          </a:p>
          <a:p>
            <a:pPr lvl="2"/>
            <a:r>
              <a:rPr lang="en-US" altLang="en-US" dirty="0"/>
              <a:t>Column may appear only in SELECT and ORDER BY clauses of queries that access view.</a:t>
            </a:r>
          </a:p>
          <a:p>
            <a:pPr lvl="2"/>
            <a:r>
              <a:rPr lang="en-US" altLang="en-US" dirty="0"/>
              <a:t>Column may not be used in WHERE nor be an argument to an aggregate function in any query based on view.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For example, following query would fail:</a:t>
            </a:r>
          </a:p>
          <a:p>
            <a:pPr marL="517525" lvl="1" indent="0">
              <a:buNone/>
            </a:pPr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	SELECT COUNT(</a:t>
            </a:r>
            <a:r>
              <a:rPr lang="en-US" altLang="en-US" dirty="0" err="1"/>
              <a:t>cnt</a:t>
            </a:r>
            <a:r>
              <a:rPr lang="en-US" altLang="en-US" dirty="0"/>
              <a:t>)</a:t>
            </a:r>
          </a:p>
          <a:p>
            <a:pPr marL="517525" lvl="1" indent="0">
              <a:buNone/>
            </a:pPr>
            <a:r>
              <a:rPr lang="en-US" altLang="en-US" dirty="0"/>
              <a:t>		FROM </a:t>
            </a:r>
            <a:r>
              <a:rPr lang="en-US" altLang="en-US" dirty="0" err="1"/>
              <a:t>StaffPropCnt</a:t>
            </a:r>
            <a:r>
              <a:rPr lang="en-US" altLang="en-US" dirty="0"/>
              <a:t>;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Similarly, following query would also fail: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	SELECT *</a:t>
            </a:r>
          </a:p>
          <a:p>
            <a:pPr marL="517525" lvl="1" indent="0">
              <a:buNone/>
            </a:pPr>
            <a:r>
              <a:rPr lang="en-US" altLang="en-US" dirty="0"/>
              <a:t>		FROM </a:t>
            </a:r>
            <a:r>
              <a:rPr lang="en-US" altLang="en-US" dirty="0" err="1"/>
              <a:t>StaffPropCnt</a:t>
            </a:r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	WHERE </a:t>
            </a:r>
            <a:r>
              <a:rPr lang="en-US" altLang="en-US" dirty="0" err="1"/>
              <a:t>cnt</a:t>
            </a:r>
            <a:r>
              <a:rPr lang="en-US" altLang="en-US" dirty="0"/>
              <a:t> &gt; 2;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EBBDF-1901-4FA2-B7E5-2C7BC895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E3DF4A81-0D61-4D19-8E90-59CF6B2B5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Restrictions on Views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20C7D3E4-4DBE-46D1-8F52-00B2E8A5FD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+mj-lt"/>
              <a:buAutoNum type="arabicPeriod" startAt="2"/>
            </a:pPr>
            <a:r>
              <a:rPr lang="en-US" altLang="en-US" dirty="0"/>
              <a:t>Grouped view may never be joined with a base table or a view. 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For example, </a:t>
            </a:r>
            <a:r>
              <a:rPr lang="en-US" altLang="en-US" dirty="0" err="1"/>
              <a:t>StaffPropCnt</a:t>
            </a:r>
            <a:r>
              <a:rPr lang="en-US" altLang="en-US" dirty="0"/>
              <a:t> view is a grouped view, so any attempt to join this view with another table or view fails.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047F3-E360-4F9B-BD74-625BF750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2BB12E92-4629-44E3-9209-D5963F1F2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View Updatability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C6D2CAAF-FD26-41CC-B2D9-D5BAD4D854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updates to base table reflected in all views that encompass base table. </a:t>
            </a:r>
          </a:p>
          <a:p>
            <a:r>
              <a:rPr lang="en-US" altLang="en-US" dirty="0"/>
              <a:t>Similarly, may expect that if view is updated then base table(s) will reflect change.</a:t>
            </a:r>
          </a:p>
          <a:p>
            <a:endParaRPr lang="en-US" altLang="en-US" dirty="0"/>
          </a:p>
          <a:p>
            <a:r>
              <a:rPr lang="en-US" altLang="en-US" dirty="0"/>
              <a:t>However, consider again view </a:t>
            </a:r>
            <a:r>
              <a:rPr lang="en-US" altLang="en-US" dirty="0" err="1"/>
              <a:t>StaffPropCnt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If we tried to insert record showing that at branch B003, SG5 manages 2 properties: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	INSERT INTO </a:t>
            </a:r>
            <a:r>
              <a:rPr lang="en-US" altLang="en-US" dirty="0" err="1"/>
              <a:t>StaffPropCnt</a:t>
            </a:r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	VALUES (‘B003’, ‘SG5’, 2);</a:t>
            </a:r>
          </a:p>
          <a:p>
            <a:endParaRPr lang="en-US" altLang="en-US" dirty="0"/>
          </a:p>
          <a:p>
            <a:r>
              <a:rPr lang="en-US" altLang="en-US" dirty="0"/>
              <a:t>Have to insert 2 records into </a:t>
            </a:r>
            <a:r>
              <a:rPr lang="en-US" altLang="en-US" dirty="0" err="1"/>
              <a:t>PropertyForRent</a:t>
            </a:r>
            <a:r>
              <a:rPr lang="en-US" altLang="en-US" dirty="0"/>
              <a:t> showing which properties SG5 manages. However, do not know which properties they are; i.e. do not know primary keys! 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118C3-33E3-414F-BF55-FA72C2E1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A82BFC06-4A48-4930-B759-6D03790C3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View Updatability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0D951304-5DA6-43A5-9BC6-96C6E01968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If change definition of view and replace count with actual property numbers:</a:t>
            </a:r>
          </a:p>
          <a:p>
            <a:endParaRPr lang="en-US" altLang="en-US" dirty="0"/>
          </a:p>
          <a:p>
            <a:pPr marL="746125" lvl="2" indent="0">
              <a:buNone/>
            </a:pPr>
            <a:r>
              <a:rPr lang="en-US" altLang="en-US" dirty="0"/>
              <a:t>CREATE VIEW </a:t>
            </a:r>
            <a:r>
              <a:rPr lang="en-US" altLang="en-US" dirty="0" err="1"/>
              <a:t>StaffPropList</a:t>
            </a:r>
            <a:r>
              <a:rPr lang="en-US" altLang="en-US" dirty="0"/>
              <a:t> (</a:t>
            </a:r>
            <a:r>
              <a:rPr lang="en-US" altLang="en-US" dirty="0" err="1"/>
              <a:t>branchNo</a:t>
            </a:r>
            <a:r>
              <a:rPr lang="en-US" altLang="en-US" dirty="0"/>
              <a:t>,  </a:t>
            </a:r>
            <a:r>
              <a:rPr lang="en-US" altLang="en-US" dirty="0" err="1"/>
              <a:t>staffNo</a:t>
            </a:r>
            <a:r>
              <a:rPr lang="en-US" altLang="en-US" dirty="0"/>
              <a:t>, </a:t>
            </a:r>
            <a:r>
              <a:rPr lang="en-US" altLang="en-US" dirty="0" err="1"/>
              <a:t>propertyNo</a:t>
            </a:r>
            <a:r>
              <a:rPr lang="en-US" altLang="en-US" dirty="0"/>
              <a:t>)</a:t>
            </a:r>
          </a:p>
          <a:p>
            <a:pPr marL="746125" lvl="2" indent="0">
              <a:buNone/>
            </a:pPr>
            <a:r>
              <a:rPr lang="en-US" altLang="en-US" dirty="0"/>
              <a:t>AS SELECT </a:t>
            </a:r>
            <a:r>
              <a:rPr lang="en-US" altLang="en-US" dirty="0" err="1"/>
              <a:t>s.branchNo</a:t>
            </a:r>
            <a:r>
              <a:rPr lang="en-US" altLang="en-US" dirty="0"/>
              <a:t>, </a:t>
            </a:r>
            <a:r>
              <a:rPr lang="en-US" altLang="en-US" dirty="0" err="1"/>
              <a:t>s.staffNo</a:t>
            </a:r>
            <a:r>
              <a:rPr lang="en-US" altLang="en-US" dirty="0"/>
              <a:t>, </a:t>
            </a:r>
            <a:r>
              <a:rPr lang="en-US" altLang="en-US" dirty="0" err="1"/>
              <a:t>p.propertyNo</a:t>
            </a:r>
            <a:endParaRPr lang="en-US" altLang="en-US" dirty="0"/>
          </a:p>
          <a:p>
            <a:pPr marL="746125" lvl="2" indent="0">
              <a:buNone/>
            </a:pPr>
            <a:r>
              <a:rPr lang="en-US" altLang="en-US" dirty="0"/>
              <a:t>		 FROM Staff s, </a:t>
            </a:r>
            <a:r>
              <a:rPr lang="en-US" altLang="en-US" dirty="0" err="1"/>
              <a:t>PropertyForRent</a:t>
            </a:r>
            <a:r>
              <a:rPr lang="en-US" altLang="en-US" dirty="0"/>
              <a:t> p</a:t>
            </a:r>
          </a:p>
          <a:p>
            <a:pPr marL="746125" lvl="2" indent="0">
              <a:buNone/>
            </a:pPr>
            <a:r>
              <a:rPr lang="en-US" altLang="en-US" dirty="0"/>
              <a:t>		 WHERE </a:t>
            </a:r>
            <a:r>
              <a:rPr lang="en-US" altLang="en-US" dirty="0" err="1"/>
              <a:t>s.staffNo</a:t>
            </a:r>
            <a:r>
              <a:rPr lang="en-US" altLang="en-US" dirty="0"/>
              <a:t> = </a:t>
            </a:r>
            <a:r>
              <a:rPr lang="en-US" altLang="en-US" dirty="0" err="1"/>
              <a:t>p.staffNo</a:t>
            </a:r>
            <a:r>
              <a:rPr lang="en-US" altLang="en-US" dirty="0"/>
              <a:t>;</a:t>
            </a:r>
          </a:p>
          <a:p>
            <a:pPr marL="746125" lvl="2" indent="0">
              <a:buNone/>
            </a:pPr>
            <a:endParaRPr lang="en-US" altLang="en-US" dirty="0"/>
          </a:p>
          <a:p>
            <a:r>
              <a:rPr lang="en-US" altLang="en-US" dirty="0"/>
              <a:t>Now try to insert the record: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	INSERT INTO </a:t>
            </a:r>
            <a:r>
              <a:rPr lang="en-US" altLang="en-US" dirty="0" err="1"/>
              <a:t>StaffPropList</a:t>
            </a:r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	VALUES (‘B003’, ‘SG5’, ‘PG19’);</a:t>
            </a:r>
          </a:p>
          <a:p>
            <a:endParaRPr lang="en-US" altLang="en-US" dirty="0"/>
          </a:p>
          <a:p>
            <a:r>
              <a:rPr lang="en-US" altLang="en-US" dirty="0"/>
              <a:t>Still problem, because in </a:t>
            </a:r>
            <a:r>
              <a:rPr lang="en-US" altLang="en-US" dirty="0" err="1"/>
              <a:t>PropertyForRent</a:t>
            </a:r>
            <a:r>
              <a:rPr lang="en-US" altLang="en-US" dirty="0"/>
              <a:t> all columns except postcode/</a:t>
            </a:r>
            <a:r>
              <a:rPr lang="en-US" altLang="en-US" dirty="0" err="1"/>
              <a:t>staffNo</a:t>
            </a:r>
            <a:r>
              <a:rPr lang="en-US" altLang="en-US" dirty="0"/>
              <a:t> are not allowed nulls. </a:t>
            </a:r>
          </a:p>
          <a:p>
            <a:r>
              <a:rPr lang="en-US" altLang="en-US" dirty="0"/>
              <a:t>However, have no way of giving remaining non-null columns values.</a:t>
            </a:r>
          </a:p>
          <a:p>
            <a:pPr marL="746125" lvl="2" indent="0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7B44A-E3D2-4275-8B0D-BDD0E3BF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9A79DCA8-3494-4F38-AC00-06A49F670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View Updatability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C8E1EC6A-295F-43B1-8985-257431ABA6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ISO specifies that a view is updatable if and only if: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DISTINCT is not specified.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Every element in SELECT list of defining query is a column name and no column appears more than once.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FROM clause specifies only one table, excluding any views based on a join, union, intersection or difference.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No nested SELECT referencing outer table.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No GROUP BY or HAVING clause.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Also, every row added through view must not violate integrity constraints of base table. 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79841-F6DB-4D50-BE5E-E7331D64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050">
            <a:extLst>
              <a:ext uri="{FF2B5EF4-FFF2-40B4-BE49-F238E27FC236}">
                <a16:creationId xmlns:a16="http://schemas.microsoft.com/office/drawing/2014/main" id="{FC1C9B4B-AC35-42E4-8489-579FE2CDC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Updatable View</a:t>
            </a:r>
          </a:p>
        </p:txBody>
      </p:sp>
      <p:sp>
        <p:nvSpPr>
          <p:cNvPr id="80899" name="Rectangle 2051">
            <a:extLst>
              <a:ext uri="{FF2B5EF4-FFF2-40B4-BE49-F238E27FC236}">
                <a16:creationId xmlns:a16="http://schemas.microsoft.com/office/drawing/2014/main" id="{9E5CFD0A-18B6-419A-94BD-2F945ED82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view to be updatable, DBMS must be able to trace any row or column back to its row or column in the source table.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87FC2-59C0-4279-9384-3B00336E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223054E2-D520-434C-A9B7-E29A78096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WITH CHECK OPTION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72D1E6D3-293A-46C6-9CC3-9CA5CB741D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2200" dirty="0"/>
              <a:t>Rows exist in a view because they satisfy WHERE condition of defining query.</a:t>
            </a:r>
          </a:p>
          <a:p>
            <a:pPr>
              <a:lnSpc>
                <a:spcPct val="150000"/>
              </a:lnSpc>
            </a:pPr>
            <a:r>
              <a:rPr lang="en-US" altLang="en-US" sz="2200" dirty="0"/>
              <a:t>If a row changes and no longer satisfies condition, it disappears from the view. </a:t>
            </a:r>
          </a:p>
          <a:p>
            <a:pPr>
              <a:lnSpc>
                <a:spcPct val="150000"/>
              </a:lnSpc>
            </a:pPr>
            <a:r>
              <a:rPr lang="en-US" altLang="en-US" sz="2200" dirty="0"/>
              <a:t>New rows appear within view when insert/update on view cause them to satisfy WHERE condition.</a:t>
            </a:r>
          </a:p>
          <a:p>
            <a:pPr>
              <a:lnSpc>
                <a:spcPct val="150000"/>
              </a:lnSpc>
            </a:pPr>
            <a:r>
              <a:rPr lang="en-US" altLang="en-US" sz="2200" dirty="0"/>
              <a:t>Rows that enter or leave a view are called migrating rows.</a:t>
            </a:r>
          </a:p>
          <a:p>
            <a:pPr>
              <a:lnSpc>
                <a:spcPct val="150000"/>
              </a:lnSpc>
            </a:pPr>
            <a:r>
              <a:rPr lang="en-US" altLang="en-US" sz="2200" dirty="0"/>
              <a:t>WITH CHECK OPTION prohibits a row migrating out of the view.</a:t>
            </a:r>
          </a:p>
          <a:p>
            <a:pPr>
              <a:lnSpc>
                <a:spcPct val="150000"/>
              </a:lnSpc>
            </a:pPr>
            <a:r>
              <a:rPr lang="en-US" altLang="en-US" sz="2200" dirty="0"/>
              <a:t>LOCAL/CASCADED apply to view hierarchies. </a:t>
            </a:r>
          </a:p>
          <a:p>
            <a:pPr>
              <a:lnSpc>
                <a:spcPct val="150000"/>
              </a:lnSpc>
            </a:pPr>
            <a:r>
              <a:rPr lang="en-US" altLang="en-US" sz="2200" dirty="0"/>
              <a:t>With LOCAL, any row insert/update on view and any view directly or indirectly defined on this view must not cause row to disappear from view unless row also disappears from derived view/table.</a:t>
            </a:r>
          </a:p>
          <a:p>
            <a:pPr>
              <a:lnSpc>
                <a:spcPct val="150000"/>
              </a:lnSpc>
            </a:pPr>
            <a:r>
              <a:rPr lang="en-US" altLang="en-US" sz="2200" dirty="0"/>
              <a:t>With CASCADED (default), any row insert/ update on this view and on any view directly or indirectly defined on this view must not cause row to disappear from the view.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FB7C6-1BEB-44A7-B895-72EA7A95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EA1761E-EDEB-47CC-B804-DFBCF1E70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WITH CHECK OPTION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351BAF16-8F6E-4947-9C61-2D95557B1C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7525" lvl="1" indent="0">
              <a:buNone/>
            </a:pPr>
            <a:r>
              <a:rPr lang="en-US" altLang="en-US" dirty="0"/>
              <a:t>	CREATE VIEW Manager3Staff</a:t>
            </a:r>
          </a:p>
          <a:p>
            <a:pPr marL="517525" lvl="1" indent="0">
              <a:buNone/>
            </a:pPr>
            <a:r>
              <a:rPr lang="en-US" altLang="en-US" dirty="0"/>
              <a:t>	AS	SELECT *</a:t>
            </a:r>
          </a:p>
          <a:p>
            <a:pPr marL="517525" lvl="1" indent="0">
              <a:buNone/>
            </a:pPr>
            <a:r>
              <a:rPr lang="en-US" altLang="en-US" dirty="0"/>
              <a:t>		FROM Staff</a:t>
            </a:r>
          </a:p>
          <a:p>
            <a:pPr marL="517525" lvl="1" indent="0">
              <a:buNone/>
            </a:pPr>
            <a:r>
              <a:rPr lang="en-US" altLang="en-US" dirty="0"/>
              <a:t>		WHERE </a:t>
            </a:r>
            <a:r>
              <a:rPr lang="en-US" altLang="en-US" dirty="0" err="1"/>
              <a:t>branchNo</a:t>
            </a:r>
            <a:r>
              <a:rPr lang="en-US" altLang="en-US" dirty="0"/>
              <a:t> = ‘B003’</a:t>
            </a:r>
          </a:p>
          <a:p>
            <a:pPr marL="517525" lvl="1" indent="0">
              <a:buNone/>
            </a:pPr>
            <a:r>
              <a:rPr lang="en-US" altLang="en-US" dirty="0"/>
              <a:t>	WITH CHECK OPTION;</a:t>
            </a:r>
          </a:p>
          <a:p>
            <a:r>
              <a:rPr lang="en-US" altLang="en-US" dirty="0"/>
              <a:t>Cannot update branch number of row B003 to B002 as this would cause row to migrate from view.</a:t>
            </a:r>
          </a:p>
          <a:p>
            <a:r>
              <a:rPr lang="en-US" altLang="en-US" dirty="0"/>
              <a:t>Also cannot insert a row into view with a branch number that does not equal B003.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D0F3B-F18E-4604-9FC5-D7071589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9F4602B2-F0C3-4D81-8612-09035AA17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WITH CHECK OPTION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2A2D1E96-1454-4867-8C13-53D649CB41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Now consider the following: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2000" dirty="0"/>
              <a:t>	CREATE VIEW </a:t>
            </a:r>
            <a:r>
              <a:rPr lang="en-US" altLang="en-US" sz="2000" dirty="0" err="1"/>
              <a:t>LowSalary</a:t>
            </a:r>
            <a:r>
              <a:rPr lang="en-US" altLang="en-US" sz="2000" dirty="0"/>
              <a:t>		</a:t>
            </a:r>
          </a:p>
          <a:p>
            <a:pPr marL="517525" lvl="1" indent="0">
              <a:buNone/>
            </a:pPr>
            <a:r>
              <a:rPr lang="en-US" altLang="en-US" sz="2000" dirty="0"/>
              <a:t>		AS	SELECT * FROM Staff WHERE salary &gt; 9000;</a:t>
            </a:r>
          </a:p>
          <a:p>
            <a:pPr marL="0" indent="0">
              <a:buNone/>
            </a:pPr>
            <a:r>
              <a:rPr lang="en-US" altLang="en-US" sz="2000" dirty="0"/>
              <a:t>	CREATE VIEW </a:t>
            </a:r>
            <a:r>
              <a:rPr lang="en-US" altLang="en-US" sz="2000" dirty="0" err="1"/>
              <a:t>HighSalary</a:t>
            </a:r>
            <a:r>
              <a:rPr lang="en-US" altLang="en-US" sz="2000" dirty="0"/>
              <a:t>	</a:t>
            </a:r>
          </a:p>
          <a:p>
            <a:pPr marL="517525" lvl="1" indent="0">
              <a:buNone/>
            </a:pPr>
            <a:r>
              <a:rPr lang="en-US" altLang="en-US" sz="2000" dirty="0"/>
              <a:t>		AS	SELECT * FROM </a:t>
            </a:r>
            <a:r>
              <a:rPr lang="en-US" altLang="en-US" sz="2000" dirty="0" err="1"/>
              <a:t>LowSalary</a:t>
            </a:r>
            <a:r>
              <a:rPr lang="en-US" altLang="en-US" sz="2000" dirty="0"/>
              <a:t> 	</a:t>
            </a:r>
          </a:p>
          <a:p>
            <a:pPr marL="517525" lvl="1" indent="0">
              <a:buNone/>
            </a:pPr>
            <a:r>
              <a:rPr lang="en-US" altLang="en-US" sz="2000" dirty="0"/>
              <a:t>		WHERE salary &gt; 10000	</a:t>
            </a:r>
          </a:p>
          <a:p>
            <a:pPr marL="517525" lvl="1" indent="0">
              <a:buNone/>
            </a:pPr>
            <a:r>
              <a:rPr lang="en-US" altLang="en-US" sz="2000" dirty="0"/>
              <a:t>		WITH LOCAL CHECK OPTION;</a:t>
            </a:r>
          </a:p>
          <a:p>
            <a:pPr marL="0" indent="0">
              <a:buNone/>
            </a:pPr>
            <a:r>
              <a:rPr lang="en-US" altLang="en-US" sz="2000" dirty="0"/>
              <a:t>	CREATE VIEW Manager3Staff</a:t>
            </a:r>
          </a:p>
          <a:p>
            <a:pPr marL="517525" lvl="1" indent="0">
              <a:buNone/>
            </a:pPr>
            <a:r>
              <a:rPr lang="en-US" altLang="en-US" sz="2000" dirty="0"/>
              <a:t>		AS	SELECT * FROM </a:t>
            </a:r>
            <a:r>
              <a:rPr lang="en-US" altLang="en-US" sz="2000" dirty="0" err="1"/>
              <a:t>HighSalary</a:t>
            </a:r>
            <a:r>
              <a:rPr lang="en-US" altLang="en-US" sz="2000" dirty="0"/>
              <a:t> </a:t>
            </a:r>
          </a:p>
          <a:p>
            <a:pPr marL="517525" lvl="1" indent="0">
              <a:buNone/>
            </a:pPr>
            <a:r>
              <a:rPr lang="en-US" altLang="en-US" sz="2000" dirty="0"/>
              <a:t>		WHERE </a:t>
            </a:r>
            <a:r>
              <a:rPr lang="en-US" altLang="en-US" sz="2000" dirty="0" err="1"/>
              <a:t>branchNo</a:t>
            </a:r>
            <a:r>
              <a:rPr lang="en-US" altLang="en-US" sz="2000" dirty="0"/>
              <a:t> = ‘B003’;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ED011-2EF9-49D5-B8ED-B05C0FBF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F8066A4D-756D-4429-B1DE-912F0F05B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WITH CHECK OPTION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1A6E6442-8D2C-46C4-BB01-61B15734FF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7525" lvl="1" indent="0">
              <a:buNone/>
            </a:pPr>
            <a:r>
              <a:rPr lang="en-US" altLang="en-US" dirty="0"/>
              <a:t>		UPDATE Manager3Staff</a:t>
            </a:r>
          </a:p>
          <a:p>
            <a:pPr marL="517525" lvl="1" indent="0">
              <a:buNone/>
            </a:pPr>
            <a:r>
              <a:rPr lang="en-US" altLang="en-US" dirty="0"/>
              <a:t>		SET salary = 9500</a:t>
            </a:r>
          </a:p>
          <a:p>
            <a:pPr marL="517525" lvl="1" indent="0">
              <a:buNone/>
            </a:pPr>
            <a:r>
              <a:rPr lang="en-US" altLang="en-US" dirty="0"/>
              <a:t>		WHERE </a:t>
            </a:r>
            <a:r>
              <a:rPr lang="en-US" altLang="en-US" dirty="0" err="1"/>
              <a:t>staffNo</a:t>
            </a:r>
            <a:r>
              <a:rPr lang="en-US" altLang="en-US" dirty="0"/>
              <a:t> = ‘SG37’;</a:t>
            </a:r>
          </a:p>
          <a:p>
            <a:endParaRPr lang="en-US" altLang="en-US" dirty="0"/>
          </a:p>
          <a:p>
            <a:r>
              <a:rPr lang="en-US" altLang="en-US" dirty="0"/>
              <a:t>This update would fail: although update would cause row to disappear from </a:t>
            </a:r>
            <a:r>
              <a:rPr lang="en-US" altLang="en-US" dirty="0" err="1"/>
              <a:t>HighSalary</a:t>
            </a:r>
            <a:r>
              <a:rPr lang="en-US" altLang="en-US" dirty="0"/>
              <a:t>, row would not disappear from </a:t>
            </a:r>
            <a:r>
              <a:rPr lang="en-US" altLang="en-US" dirty="0" err="1"/>
              <a:t>LowSalary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However, if update tried to set salary to 8000, update would succeed as row would no longer be part of </a:t>
            </a:r>
            <a:r>
              <a:rPr lang="en-US" altLang="en-US" dirty="0" err="1"/>
              <a:t>LowSalary</a:t>
            </a:r>
            <a:r>
              <a:rPr lang="en-US" altLang="en-U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832C9-669B-486A-912C-6DAF38E0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8F7F5285-6956-453E-AAD2-00EEF5996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SELECT Statement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790E58B-7DB9-4B9B-A389-57BEFE75B4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/>
              <a:t>FROM	Specifies table(s) to be used.</a:t>
            </a:r>
          </a:p>
          <a:p>
            <a:pPr marL="0" indent="0">
              <a:buNone/>
            </a:pPr>
            <a:r>
              <a:rPr lang="en-US" altLang="en-US" sz="2000" dirty="0"/>
              <a:t>WHERE	Filters rows.</a:t>
            </a:r>
          </a:p>
          <a:p>
            <a:pPr marL="0" indent="0">
              <a:buNone/>
            </a:pPr>
            <a:r>
              <a:rPr lang="en-US" altLang="en-US" sz="2000" dirty="0"/>
              <a:t>GROUP BY	Forms groups of rows with same</a:t>
            </a:r>
          </a:p>
          <a:p>
            <a:pPr marL="517525" lvl="1" indent="0">
              <a:buNone/>
            </a:pPr>
            <a:r>
              <a:rPr lang="en-US" altLang="en-US" sz="1600" dirty="0"/>
              <a:t>		column value.</a:t>
            </a:r>
          </a:p>
          <a:p>
            <a:pPr marL="0" indent="0">
              <a:buNone/>
            </a:pPr>
            <a:r>
              <a:rPr lang="en-US" altLang="en-US" sz="2000" dirty="0"/>
              <a:t>HAVING	Filters groups subject to some</a:t>
            </a:r>
          </a:p>
          <a:p>
            <a:pPr marL="517525" lvl="1" indent="0">
              <a:buNone/>
            </a:pPr>
            <a:r>
              <a:rPr lang="en-US" altLang="en-US" sz="1600" dirty="0"/>
              <a:t>		condition.</a:t>
            </a:r>
          </a:p>
          <a:p>
            <a:pPr marL="0" indent="0">
              <a:buNone/>
            </a:pPr>
            <a:r>
              <a:rPr lang="en-US" altLang="en-US" sz="2000" dirty="0"/>
              <a:t>SELECT	Specifies which columns are to</a:t>
            </a:r>
          </a:p>
          <a:p>
            <a:pPr marL="517525" lvl="1" indent="0">
              <a:buNone/>
            </a:pPr>
            <a:r>
              <a:rPr lang="en-US" altLang="en-US" sz="1600" dirty="0"/>
              <a:t>		appear in output.</a:t>
            </a:r>
          </a:p>
          <a:p>
            <a:pPr marL="0" indent="0">
              <a:buNone/>
            </a:pPr>
            <a:r>
              <a:rPr lang="en-US" altLang="en-US" sz="2000" dirty="0"/>
              <a:t>ORDER BY 	Specifies the order of the output.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339FB-9AEB-42A3-8E28-61BD9BA7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6E7D5432-9BD5-4403-966D-7BF2BCB55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7.6 - WITH CHECK OPTION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18E89153-129A-401F-8373-AC9C65BC4F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HighSalary had specified WITH CASCADED CHECK OPTION, setting salary to 9500 or 8000 would be rejected because row would disappear from HighSalary. </a:t>
            </a:r>
          </a:p>
          <a:p>
            <a:r>
              <a:rPr lang="en-US" altLang="en-US"/>
              <a:t>To prevent anomalies like this, each view should be created using WITH CASCADED CHECK OPTION.</a:t>
            </a: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DB69B5EF-4DF9-4031-8B62-4B23ADB70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 b="0"/>
              <a:t>Pearson Education © 2014</a:t>
            </a:r>
          </a:p>
        </p:txBody>
      </p:sp>
      <p:sp>
        <p:nvSpPr>
          <p:cNvPr id="87045" name="Slide Number Placeholder 3">
            <a:extLst>
              <a:ext uri="{FF2B5EF4-FFF2-40B4-BE49-F238E27FC236}">
                <a16:creationId xmlns:a16="http://schemas.microsoft.com/office/drawing/2014/main" id="{0ECB5FDA-415D-4D73-AE22-A1800C2BB1D5}"/>
              </a:ext>
            </a:extLst>
          </p:cNvPr>
          <p:cNvSpPr txBox="1">
            <a:spLocks/>
          </p:cNvSpPr>
          <p:nvPr/>
        </p:nvSpPr>
        <p:spPr bwMode="auto">
          <a:xfrm>
            <a:off x="10036175" y="6310313"/>
            <a:ext cx="61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7E04B9-8A25-433B-BB86-D4D906116A85}" type="slidenum">
              <a:rPr lang="en-GB" altLang="en-US" sz="1800"/>
              <a:pPr/>
              <a:t>120</a:t>
            </a:fld>
            <a:endParaRPr lang="en-GB" alt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4887D-EBA7-4886-A1B8-2C855626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2889BB49-E666-4DAF-9021-BD7FC4E9C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Advantages of Views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D717F5F-240A-4107-91CA-2E3E7FEC7C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independence</a:t>
            </a:r>
          </a:p>
          <a:p>
            <a:r>
              <a:rPr lang="en-US" altLang="en-US"/>
              <a:t>Currency</a:t>
            </a:r>
          </a:p>
          <a:p>
            <a:r>
              <a:rPr lang="en-US" altLang="en-US"/>
              <a:t>Improved security</a:t>
            </a:r>
          </a:p>
          <a:p>
            <a:r>
              <a:rPr lang="en-US" altLang="en-US"/>
              <a:t>Reduced complexity</a:t>
            </a:r>
          </a:p>
          <a:p>
            <a:r>
              <a:rPr lang="en-US" altLang="en-US"/>
              <a:t>Convenience</a:t>
            </a:r>
          </a:p>
          <a:p>
            <a:r>
              <a:rPr lang="en-US" altLang="en-US"/>
              <a:t>Customization</a:t>
            </a:r>
          </a:p>
          <a:p>
            <a:r>
              <a:rPr lang="en-US" altLang="en-US"/>
              <a:t>Data integrity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DD41E-1A28-44D2-96C3-A1D5A0A1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F575519F-0033-4958-80AA-79E374F04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Disadvantages of Views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80E3A03-66A0-45E9-AC67-998DBC5D1B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Update restriction</a:t>
            </a:r>
          </a:p>
          <a:p>
            <a:r>
              <a:rPr lang="en-US" altLang="en-US"/>
              <a:t>Structure restriction</a:t>
            </a:r>
          </a:p>
          <a:p>
            <a:r>
              <a:rPr lang="en-US" altLang="en-US"/>
              <a:t>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DFE92-A100-4E9C-B2B3-EAC2FE32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1E46D550-065F-45F1-B041-77F74FD9B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View Materialization</a:t>
            </a: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159DD10F-8493-4B6C-A5D1-EFE1F7CCA1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View resolution mechanism may be slow, particularly if view is accessed frequently.</a:t>
            </a:r>
          </a:p>
          <a:p>
            <a:r>
              <a:rPr lang="en-US" altLang="en-US"/>
              <a:t>View materialization stores view as temporary table when view is first queried.</a:t>
            </a:r>
          </a:p>
          <a:p>
            <a:r>
              <a:rPr lang="en-US" altLang="en-US"/>
              <a:t>Thereafter, queries based on materialized view can be faster than recomputing view each time.</a:t>
            </a:r>
          </a:p>
          <a:p>
            <a:r>
              <a:rPr lang="en-US" altLang="en-US"/>
              <a:t>Difficulty is maintaining the currency of view while base tables(s) are being updated.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1B6B4-3743-4ACC-B11B-8A39CE17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2E10661C-9C92-4E76-802A-7A1B3D8FF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View Maintenance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C20812D0-7AD1-4708-A355-C7B816D97F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View maintenance aims to apply only those changes necessary to keep view current.</a:t>
            </a:r>
          </a:p>
          <a:p>
            <a:r>
              <a:rPr lang="en-US" altLang="en-US" dirty="0"/>
              <a:t>Consider following view:</a:t>
            </a:r>
          </a:p>
          <a:p>
            <a:pPr marL="746125" lvl="2" indent="0">
              <a:buNone/>
            </a:pPr>
            <a:r>
              <a:rPr lang="en-US" altLang="en-US" dirty="0"/>
              <a:t>CREATE VIEW </a:t>
            </a:r>
            <a:r>
              <a:rPr lang="en-US" altLang="en-US" dirty="0" err="1"/>
              <a:t>StaffPropRent</a:t>
            </a:r>
            <a:r>
              <a:rPr lang="en-US" altLang="en-US" dirty="0"/>
              <a:t>(</a:t>
            </a:r>
            <a:r>
              <a:rPr lang="en-US" altLang="en-US" dirty="0" err="1"/>
              <a:t>staffNo</a:t>
            </a:r>
            <a:r>
              <a:rPr lang="en-US" altLang="en-US" dirty="0"/>
              <a:t>)</a:t>
            </a:r>
          </a:p>
          <a:p>
            <a:pPr marL="746125" lvl="2" indent="0">
              <a:buNone/>
            </a:pPr>
            <a:r>
              <a:rPr lang="en-US" altLang="en-US" dirty="0"/>
              <a:t>AS	SELECT DISTINCT </a:t>
            </a:r>
            <a:r>
              <a:rPr lang="en-US" altLang="en-US" dirty="0" err="1"/>
              <a:t>staffNo</a:t>
            </a:r>
            <a:endParaRPr lang="en-US" altLang="en-US" dirty="0"/>
          </a:p>
          <a:p>
            <a:pPr marL="746125" lvl="2" indent="0">
              <a:buNone/>
            </a:pPr>
            <a:r>
              <a:rPr lang="en-US" altLang="en-US" dirty="0"/>
              <a:t>		FROM </a:t>
            </a:r>
            <a:r>
              <a:rPr lang="en-US" altLang="en-US" dirty="0" err="1"/>
              <a:t>PropertyForRent</a:t>
            </a:r>
            <a:endParaRPr lang="en-US" altLang="en-US" dirty="0"/>
          </a:p>
          <a:p>
            <a:pPr marL="746125" lvl="2" indent="0">
              <a:buNone/>
            </a:pPr>
            <a:r>
              <a:rPr lang="en-US" altLang="en-US" dirty="0"/>
              <a:t>		WHERE </a:t>
            </a:r>
            <a:r>
              <a:rPr lang="en-US" altLang="en-US" dirty="0" err="1"/>
              <a:t>branchNo</a:t>
            </a:r>
            <a:r>
              <a:rPr lang="en-US" altLang="en-US" dirty="0"/>
              <a:t> = ‘B003’ AND</a:t>
            </a:r>
          </a:p>
          <a:p>
            <a:pPr marL="746125" lvl="2" indent="0">
              <a:buNone/>
            </a:pPr>
            <a:r>
              <a:rPr lang="en-US" altLang="en-US" dirty="0"/>
              <a:t>			rent &gt; 400;</a:t>
            </a:r>
          </a:p>
        </p:txBody>
      </p:sp>
      <p:pic>
        <p:nvPicPr>
          <p:cNvPr id="334848" name="Picture 0">
            <a:extLst>
              <a:ext uri="{FF2B5EF4-FFF2-40B4-BE49-F238E27FC236}">
                <a16:creationId xmlns:a16="http://schemas.microsoft.com/office/drawing/2014/main" id="{7AFD6052-9F5B-4876-B7D6-21F4BF986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74" y="4324597"/>
            <a:ext cx="1804987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AED64-CE26-473D-A3FF-E5CB8E0A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0CD6952B-4A74-4052-9C93-ADEBF7774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View Materialization</a:t>
            </a:r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369E9543-C044-4118-88C0-88CC749C5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insert row into PropertyForRent with rent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/>
              <a:t>400 then view would be unchanged.</a:t>
            </a:r>
          </a:p>
          <a:p>
            <a:r>
              <a:rPr lang="en-US" altLang="en-US"/>
              <a:t>If insert row for property PG24 at branch B003 with staffNo = SG19 and rent = 550, then row would appear in materialized view.</a:t>
            </a:r>
          </a:p>
          <a:p>
            <a:r>
              <a:rPr lang="en-US" altLang="en-US"/>
              <a:t>If insert row for property PG54 at branch B003 with staffNo = SG37 and rent = 450, then no new row would need to be added to materialized view.</a:t>
            </a:r>
          </a:p>
          <a:p>
            <a:r>
              <a:rPr lang="en-US" altLang="en-US"/>
              <a:t>If delete property PG24, row should be deleted from materialized view.</a:t>
            </a:r>
          </a:p>
          <a:p>
            <a:r>
              <a:rPr lang="en-US" altLang="en-US"/>
              <a:t>If delete property PG54, then row for PG37 should not be deleted (because of existing property PG21).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CBC0-0D7A-4E74-8CD3-5B38F9A6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08D6D6F3-B457-4222-972C-61861F9BB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Transactions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7D7FFF95-1583-4500-AF48-00AAFDA1E6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SQL defines transaction model based on COMMIT and ROLLBACK. </a:t>
            </a:r>
          </a:p>
          <a:p>
            <a:r>
              <a:rPr lang="en-US" altLang="en-US"/>
              <a:t>Transaction is logical unit of work with one or more SQL statements guaranteed to be atomic with respect to recovery.</a:t>
            </a:r>
          </a:p>
          <a:p>
            <a:r>
              <a:rPr lang="en-US" altLang="en-US"/>
              <a:t>An SQL transaction automatically begins with a transaction-initiating SQL statement (e.g., SELECT, INSERT). </a:t>
            </a:r>
          </a:p>
          <a:p>
            <a:r>
              <a:rPr lang="en-US" altLang="en-US"/>
              <a:t>Changes made by transaction are not visible to other concurrently executing transactions until transaction completes.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7956C-DAAF-46E3-BE7F-4741C42F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C5A92EC1-0172-4CF8-B994-AF844AB47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Transactions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7BDFF78C-3035-41FF-BB41-86EDB9D2A2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Transaction can complete in one of four ways:</a:t>
            </a:r>
          </a:p>
          <a:p>
            <a:pPr lvl="1"/>
            <a:r>
              <a:rPr lang="en-US" altLang="en-US" dirty="0"/>
              <a:t>COMMIT ends transaction successfully, making changes permanent. </a:t>
            </a:r>
          </a:p>
          <a:p>
            <a:pPr lvl="1"/>
            <a:r>
              <a:rPr lang="en-US" altLang="en-US" dirty="0"/>
              <a:t>ROLLBACK aborts transaction, backing out any changes made by transaction. </a:t>
            </a:r>
          </a:p>
          <a:p>
            <a:pPr lvl="1"/>
            <a:r>
              <a:rPr lang="en-US" altLang="en-US" dirty="0"/>
              <a:t>For programmatic SQL, successful program termination ends final transaction successfully, even if COMMIT has not been executed.</a:t>
            </a:r>
          </a:p>
          <a:p>
            <a:pPr lvl="1"/>
            <a:r>
              <a:rPr lang="en-US" altLang="en-US" dirty="0"/>
              <a:t>For programmatic SQL, abnormal program end aborts transaction.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E44F7-46FB-4A19-9344-9065F8AD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D1F2BE39-0B2D-4C34-B7D8-FDF916E9B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Transactions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B4C8E68D-CF3D-48C4-B953-119A249F6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New transaction starts with next transaction-initiating statement.</a:t>
            </a:r>
          </a:p>
          <a:p>
            <a:r>
              <a:rPr lang="en-US" altLang="en-US" dirty="0"/>
              <a:t>SQL transactions cannot be nested. </a:t>
            </a:r>
          </a:p>
          <a:p>
            <a:r>
              <a:rPr lang="en-US" altLang="en-US" dirty="0"/>
              <a:t>SET TRANSACTION configures transaction: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SET TRANSACTION </a:t>
            </a:r>
          </a:p>
          <a:p>
            <a:pPr marL="517525" lvl="1" indent="0">
              <a:buNone/>
            </a:pPr>
            <a:r>
              <a:rPr lang="en-US" altLang="en-US" sz="2000" dirty="0"/>
              <a:t>	[READ ONLY | READ WRITE] |</a:t>
            </a:r>
          </a:p>
          <a:p>
            <a:pPr marL="517525" lvl="1" indent="0">
              <a:buNone/>
            </a:pPr>
            <a:r>
              <a:rPr lang="en-US" altLang="en-US" sz="2000" dirty="0"/>
              <a:t>	[ISOLATION LEVEL READ UNCOMMITTED | </a:t>
            </a:r>
          </a:p>
          <a:p>
            <a:pPr marL="517525" lvl="1" indent="0">
              <a:buNone/>
            </a:pPr>
            <a:r>
              <a:rPr lang="en-US" altLang="en-US" sz="2000" dirty="0"/>
              <a:t>	READ COMMITTED|REPEATABLE READ |SERIALIZABLE 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DCBDD-2D75-47C8-B95E-5D9B89E9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44AEF706-3608-4B7B-B3BA-48E0ACF7F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Immediate and Deferred Integrity Constraints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AD21A33A-6B7B-45A4-8B77-5D60358F26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 not always want constraints to be checked immediately, but instead at transaction commit. </a:t>
            </a:r>
          </a:p>
          <a:p>
            <a:r>
              <a:rPr lang="en-US" altLang="en-US"/>
              <a:t>Constraint may be defined as INITIALLY IMMEDIATE or INITIALLY DEFERRED, indicating mode the constraint assumes at start of each transaction. </a:t>
            </a:r>
          </a:p>
          <a:p>
            <a:r>
              <a:rPr lang="en-US" altLang="en-US"/>
              <a:t>In former case, also possible to specify whether mode can be changed subsequently using qualifier [NOT] DEFERRABLE. </a:t>
            </a:r>
          </a:p>
          <a:p>
            <a:r>
              <a:rPr lang="en-US" altLang="en-US"/>
              <a:t>Default mode is INITIALLY IMMEDIATE.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D2A8E-9845-4B86-AF0C-774196E8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1FA9-2A6F-4B28-A7AB-C443B2EE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Relational Database Schemas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75D8-0B50-4EF5-AFE8-5C379EA0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relational </a:t>
            </a:r>
            <a:r>
              <a:rPr lang="en-US" dirty="0"/>
              <a:t>schema for part of the </a:t>
            </a:r>
            <a:r>
              <a:rPr lang="en-US" b="1" i="1" dirty="0" err="1"/>
              <a:t>DreamHome</a:t>
            </a:r>
            <a:r>
              <a:rPr lang="en-US" i="1" dirty="0"/>
              <a:t> </a:t>
            </a:r>
            <a:r>
              <a:rPr lang="en-US" dirty="0"/>
              <a:t>case study is: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B9685-7A27-410F-9F39-33666049C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3585" y="1983721"/>
            <a:ext cx="9739204" cy="343736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88E65-0493-4CA7-B343-48BD195A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703066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EE78F637-4CA7-46D5-9389-2C02D1A5E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Immediate and Deferred Integrity Constraints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8C2B8E15-1DEA-47A6-8E3F-734DB385D4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SET CONSTRAINTS statement used to set mode for specified constraints for current transaction: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SET CONSTRAINTS</a:t>
            </a:r>
          </a:p>
          <a:p>
            <a:pPr marL="517525" lvl="1" indent="0">
              <a:buNone/>
            </a:pPr>
            <a:r>
              <a:rPr lang="en-US" altLang="en-US" sz="2000" dirty="0"/>
              <a:t>	{ALL | </a:t>
            </a:r>
            <a:r>
              <a:rPr lang="en-US" altLang="en-US" sz="2000" dirty="0" err="1"/>
              <a:t>constraintName</a:t>
            </a:r>
            <a:r>
              <a:rPr lang="en-US" altLang="en-US" sz="2000" dirty="0"/>
              <a:t> [, . . . ]} </a:t>
            </a:r>
          </a:p>
          <a:p>
            <a:pPr marL="517525" lvl="1" indent="0">
              <a:buNone/>
            </a:pPr>
            <a:r>
              <a:rPr lang="en-US" altLang="en-US" sz="2000" dirty="0"/>
              <a:t>		{DEFERRED ¦ IMMEDIATE}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BBA64-6198-40E8-87ED-F19E3B66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6CEA9D74-132A-496F-8739-3C0253310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Access Control - Authorization Identifiers and Ownership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738A553A-6EF7-44DA-8170-96B7597E05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Authorization identifier is normal SQL identifier used to establish identity of a user. Usually has an associated password.</a:t>
            </a:r>
          </a:p>
          <a:p>
            <a:r>
              <a:rPr lang="en-US" altLang="en-US"/>
              <a:t>Used to determine which objects user may reference and what operations may be performed on those objects. </a:t>
            </a:r>
          </a:p>
          <a:p>
            <a:r>
              <a:rPr lang="en-US" altLang="en-US"/>
              <a:t>Each object created in SQL has an owner, as defined in AUTHORIZATION clause of schema to which object belongs.</a:t>
            </a:r>
          </a:p>
          <a:p>
            <a:r>
              <a:rPr lang="en-US" altLang="en-US"/>
              <a:t>Owner is only person who may know about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C62A0-0227-4AD8-8AB1-407B8B77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A7A42409-28CF-4E64-B218-AC92E9F96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Privileges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17A0BFEB-0608-421F-B89F-F9B521AE22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Actions user permitted to carry out on given base table or view:</a:t>
            </a:r>
          </a:p>
          <a:p>
            <a:pPr lvl="1"/>
            <a:r>
              <a:rPr lang="en-US" altLang="en-US" dirty="0"/>
              <a:t>SELECT	Retrieve data from a table.</a:t>
            </a:r>
          </a:p>
          <a:p>
            <a:pPr lvl="1"/>
            <a:r>
              <a:rPr lang="en-US" altLang="en-US" dirty="0"/>
              <a:t>INSERT	Insert new rows into a table.</a:t>
            </a:r>
          </a:p>
          <a:p>
            <a:pPr lvl="1"/>
            <a:r>
              <a:rPr lang="en-US" altLang="en-US" dirty="0"/>
              <a:t>UPDATE	Modify rows of data in a table. </a:t>
            </a:r>
          </a:p>
          <a:p>
            <a:pPr lvl="1"/>
            <a:r>
              <a:rPr lang="en-US" altLang="en-US" dirty="0"/>
              <a:t>DELETE	Delete rows of data from a table.</a:t>
            </a:r>
          </a:p>
          <a:p>
            <a:pPr lvl="1"/>
            <a:r>
              <a:rPr lang="en-US" altLang="en-US" dirty="0"/>
              <a:t>REFERENCES	Reference columns of named table in integrity constraints.</a:t>
            </a:r>
          </a:p>
          <a:p>
            <a:pPr lvl="1"/>
            <a:r>
              <a:rPr lang="en-US" altLang="en-US" dirty="0"/>
              <a:t>USAGE	Use domains, collations, character sets, and translations.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Can restrict INSERT/UPDATE/REFERENCES to named columns.</a:t>
            </a:r>
          </a:p>
          <a:p>
            <a:r>
              <a:rPr lang="en-US" altLang="en-US" dirty="0"/>
              <a:t>Owner of table must grant other users the necessary privileges using GRANT statement.</a:t>
            </a:r>
          </a:p>
          <a:p>
            <a:r>
              <a:rPr lang="en-US" altLang="en-US" dirty="0"/>
              <a:t>To create view, user must have SELECT privilege on all tables that make up view and REFERENCES privilege on the named columns.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F7E4F-86DD-454D-9B8F-3881A4F3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0C5CE981-F947-4395-ACB7-53EA47A6B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GRANT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9E614E77-618D-40FE-98B4-31FCE6FAF2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7525" lvl="1" indent="0">
              <a:buNone/>
            </a:pPr>
            <a:r>
              <a:rPr lang="en-US" altLang="en-US" dirty="0"/>
              <a:t>GRANT	{</a:t>
            </a:r>
            <a:r>
              <a:rPr lang="en-US" altLang="en-US" dirty="0" err="1"/>
              <a:t>PrivilegeList</a:t>
            </a:r>
            <a:r>
              <a:rPr lang="en-US" altLang="en-US" dirty="0"/>
              <a:t> | ALL PRIVILEGES}</a:t>
            </a:r>
          </a:p>
          <a:p>
            <a:pPr marL="517525" lvl="1" indent="0">
              <a:buNone/>
            </a:pPr>
            <a:r>
              <a:rPr lang="en-US" altLang="en-US" dirty="0"/>
              <a:t>ON	</a:t>
            </a:r>
            <a:r>
              <a:rPr lang="en-US" altLang="en-US" dirty="0" err="1"/>
              <a:t>ObjectName</a:t>
            </a:r>
            <a:r>
              <a:rPr lang="en-US" altLang="en-US" dirty="0"/>
              <a:t> </a:t>
            </a:r>
          </a:p>
          <a:p>
            <a:pPr marL="517525" lvl="1" indent="0">
              <a:buNone/>
            </a:pPr>
            <a:r>
              <a:rPr lang="en-US" altLang="en-US" dirty="0"/>
              <a:t>TO	{</a:t>
            </a:r>
            <a:r>
              <a:rPr lang="en-US" altLang="en-US" dirty="0" err="1"/>
              <a:t>AuthorizationIdList</a:t>
            </a:r>
            <a:r>
              <a:rPr lang="en-US" altLang="en-US" dirty="0"/>
              <a:t> | PUBLIC} </a:t>
            </a:r>
          </a:p>
          <a:p>
            <a:pPr marL="517525" lvl="1" indent="0">
              <a:buNone/>
            </a:pPr>
            <a:r>
              <a:rPr lang="en-US" altLang="en-US" dirty="0"/>
              <a:t>[WITH GRANT OPTION]</a:t>
            </a:r>
          </a:p>
          <a:p>
            <a:endParaRPr lang="en-US" altLang="en-US" dirty="0"/>
          </a:p>
          <a:p>
            <a:r>
              <a:rPr lang="en-US" altLang="en-US" dirty="0" err="1"/>
              <a:t>PrivilegeList</a:t>
            </a:r>
            <a:r>
              <a:rPr lang="en-US" altLang="en-US" dirty="0"/>
              <a:t> consists of one or more of above privileges separated by commas.</a:t>
            </a:r>
          </a:p>
          <a:p>
            <a:r>
              <a:rPr lang="en-US" altLang="en-US" dirty="0"/>
              <a:t>ALL PRIVILEGES grants all privileges to a user.</a:t>
            </a:r>
          </a:p>
          <a:p>
            <a:endParaRPr lang="en-US" altLang="en-US" dirty="0"/>
          </a:p>
          <a:p>
            <a:r>
              <a:rPr lang="en-US" altLang="en-US" dirty="0"/>
              <a:t>PUBLIC allows access to be granted to all present and future authorized users.</a:t>
            </a:r>
          </a:p>
          <a:p>
            <a:r>
              <a:rPr lang="en-US" altLang="en-US" dirty="0" err="1"/>
              <a:t>ObjectName</a:t>
            </a:r>
            <a:r>
              <a:rPr lang="en-US" altLang="en-US" dirty="0"/>
              <a:t> can be a base table, view, domain, character set, collation or translation. </a:t>
            </a:r>
          </a:p>
          <a:p>
            <a:r>
              <a:rPr lang="en-US" altLang="en-US" dirty="0"/>
              <a:t>WITH GRANT OPTION allows privileges to be passed on.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EEE78-EA99-4FD7-BBB2-A69115F9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B0F5D8B9-48B2-4DB0-BDA2-2B0DFF0EE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Example: GRANT 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C1B60FA3-4CB6-43FE-A257-B5C6D5AF3C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 Manager full privileges to Staff table.</a:t>
            </a:r>
          </a:p>
          <a:p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	GRANT ALL PRIVILEGES</a:t>
            </a:r>
          </a:p>
          <a:p>
            <a:pPr marL="517525" lvl="1" indent="0">
              <a:buNone/>
            </a:pPr>
            <a:r>
              <a:rPr lang="en-US" altLang="en-US" dirty="0"/>
              <a:t>		ON Staff</a:t>
            </a:r>
          </a:p>
          <a:p>
            <a:pPr marL="517525" lvl="1" indent="0">
              <a:buNone/>
            </a:pPr>
            <a:r>
              <a:rPr lang="en-US" altLang="en-US" dirty="0"/>
              <a:t>		TO Manager WITH GRANT OPTION;</a:t>
            </a:r>
          </a:p>
          <a:p>
            <a:pPr marL="517525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Give users Personnel and Director SELECT and UPDATE on column salary of Staff.</a:t>
            </a:r>
          </a:p>
          <a:p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	GRANT SELECT, UPDATE (salary)</a:t>
            </a:r>
          </a:p>
          <a:p>
            <a:pPr marL="517525" lvl="1" indent="0">
              <a:buNone/>
            </a:pPr>
            <a:r>
              <a:rPr lang="en-US" altLang="en-US" dirty="0"/>
              <a:t>		ON Staff</a:t>
            </a:r>
          </a:p>
          <a:p>
            <a:pPr marL="517525" lvl="1" indent="0">
              <a:buNone/>
            </a:pPr>
            <a:r>
              <a:rPr lang="en-US" altLang="en-US" dirty="0"/>
              <a:t>		TO Personnel, Director;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26394-622B-4FAF-B87D-FE08B2E6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063E868E-3B39-4685-9660-7CDB1D9F5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GRANT Specific Privileges to PUBLIC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A854B21B-ADFA-4D94-A1C6-988CA248B5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 all users SELECT on Branch table.</a:t>
            </a:r>
          </a:p>
          <a:p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	GRANT SELECT</a:t>
            </a:r>
          </a:p>
          <a:p>
            <a:pPr marL="517525" lvl="1" indent="0">
              <a:buNone/>
            </a:pPr>
            <a:r>
              <a:rPr lang="en-US" altLang="en-US" dirty="0"/>
              <a:t>		ON Branch</a:t>
            </a:r>
          </a:p>
          <a:p>
            <a:pPr marL="517525" lvl="1" indent="0">
              <a:buNone/>
            </a:pPr>
            <a:r>
              <a:rPr lang="en-US" altLang="en-US" dirty="0"/>
              <a:t>		TO PUBLIC;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5609D-D5F4-49CE-B502-F86B4FCB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5294B6F7-9936-4396-9F40-D6FAD08A8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REVOKE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B5C39592-B0E2-48EF-B25B-BFBAA25FE8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REVOKE takes away privileges granted with GRANT. </a:t>
            </a:r>
          </a:p>
          <a:p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REVOKE [GRANT OPTION FOR] </a:t>
            </a:r>
          </a:p>
          <a:p>
            <a:pPr marL="517525" lvl="1" indent="0">
              <a:buNone/>
            </a:pPr>
            <a:r>
              <a:rPr lang="en-US" altLang="en-US" dirty="0"/>
              <a:t>		{</a:t>
            </a:r>
            <a:r>
              <a:rPr lang="en-US" altLang="en-US" dirty="0" err="1"/>
              <a:t>PrivilegeList</a:t>
            </a:r>
            <a:r>
              <a:rPr lang="en-US" altLang="en-US" dirty="0"/>
              <a:t> | ALL PRIVILEGES}</a:t>
            </a:r>
          </a:p>
          <a:p>
            <a:pPr marL="517525" lvl="1" indent="0">
              <a:buNone/>
            </a:pPr>
            <a:r>
              <a:rPr lang="en-US" altLang="en-US" dirty="0"/>
              <a:t>	ON </a:t>
            </a:r>
            <a:r>
              <a:rPr lang="en-US" altLang="en-US" dirty="0" err="1"/>
              <a:t>ObjectName</a:t>
            </a:r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FROM {</a:t>
            </a:r>
            <a:r>
              <a:rPr lang="en-US" altLang="en-US" dirty="0" err="1"/>
              <a:t>AuthorizationIdList</a:t>
            </a:r>
            <a:r>
              <a:rPr lang="en-US" altLang="en-US" dirty="0"/>
              <a:t> | PUBLIC}</a:t>
            </a:r>
          </a:p>
          <a:p>
            <a:pPr marL="517525" lvl="1" indent="0">
              <a:buNone/>
            </a:pPr>
            <a:r>
              <a:rPr lang="en-US" altLang="en-US" dirty="0"/>
              <a:t>		  [RESTRICT | CASCADE]</a:t>
            </a:r>
          </a:p>
          <a:p>
            <a:endParaRPr lang="en-US" altLang="en-US" dirty="0"/>
          </a:p>
          <a:p>
            <a:r>
              <a:rPr lang="en-US" altLang="en-US" dirty="0"/>
              <a:t>ALL PRIVILEGES refers to all privileges granted to a user by user revoking privileges.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00843-99D3-4D94-AF89-4638C3CF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19049B83-69AA-4E74-B8FF-198EFDF60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REVOKE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471D2939-0D37-4429-8097-20C6A9D9E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GRANT OPTION FOR allows privileges passed on via WITH GRANT OPTION of GRANT to be revoked separately from the privileges themselves. </a:t>
            </a:r>
          </a:p>
          <a:p>
            <a:r>
              <a:rPr lang="en-US" altLang="en-US" dirty="0"/>
              <a:t>REVOKE fails if it results in an abandoned object, such as a view, unless the CASCADE keyword has been specified. </a:t>
            </a:r>
          </a:p>
          <a:p>
            <a:r>
              <a:rPr lang="en-US" altLang="en-US" dirty="0"/>
              <a:t>Privileges granted to this user by other users are not affected.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DF96D-625A-4EF3-89EF-0CA88C0A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E0BC1305-FBD5-4116-81E7-746066746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REVOKE</a:t>
            </a:r>
          </a:p>
        </p:txBody>
      </p:sp>
      <p:pic>
        <p:nvPicPr>
          <p:cNvPr id="222213" name="Picture 5" descr="DS3-Figure 06-01">
            <a:extLst>
              <a:ext uri="{FF2B5EF4-FFF2-40B4-BE49-F238E27FC236}">
                <a16:creationId xmlns:a16="http://schemas.microsoft.com/office/drawing/2014/main" id="{7B4730BE-506F-4FF0-9A76-141DAF2B8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125538"/>
            <a:ext cx="69850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3A0A8-8333-419C-B078-C7C63FA9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A01C224E-E17C-420E-86D6-1B5CC9BC9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REVOKE Specific Privileges 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282467B3-1C99-44D8-A79B-BD6FB1B67C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Revoke privilege SELECT on Branch table from all users.</a:t>
            </a:r>
          </a:p>
          <a:p>
            <a:pPr marL="0" indent="0">
              <a:buNone/>
            </a:pPr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	REVOKE SELECT</a:t>
            </a:r>
          </a:p>
          <a:p>
            <a:pPr marL="517525" lvl="1" indent="0">
              <a:buNone/>
            </a:pPr>
            <a:r>
              <a:rPr lang="en-US" altLang="en-US" dirty="0"/>
              <a:t>		ON Branch</a:t>
            </a:r>
          </a:p>
          <a:p>
            <a:pPr marL="517525" lvl="1" indent="0">
              <a:buNone/>
            </a:pPr>
            <a:r>
              <a:rPr lang="en-US" altLang="en-US" dirty="0"/>
              <a:t>		FROM PUBLIC;</a:t>
            </a:r>
          </a:p>
          <a:p>
            <a:pPr marL="517525" lvl="1" indent="0">
              <a:buNone/>
            </a:pPr>
            <a:endParaRPr lang="en-US" altLang="en-US" dirty="0"/>
          </a:p>
          <a:p>
            <a:r>
              <a:rPr lang="en-US" altLang="en-US" dirty="0"/>
              <a:t>Revoke all privileges given to Director on Staff table.</a:t>
            </a:r>
          </a:p>
          <a:p>
            <a:pPr marL="0" indent="0">
              <a:buNone/>
            </a:pPr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	REVOKE ALL PRIVILEGES</a:t>
            </a:r>
          </a:p>
          <a:p>
            <a:pPr marL="517525" lvl="1" indent="0">
              <a:buNone/>
            </a:pPr>
            <a:r>
              <a:rPr lang="en-US" altLang="en-US" dirty="0"/>
              <a:t>		ON Staff</a:t>
            </a:r>
          </a:p>
          <a:p>
            <a:pPr marL="517525" lvl="1" indent="0">
              <a:buNone/>
            </a:pPr>
            <a:r>
              <a:rPr lang="en-US" altLang="en-US" dirty="0"/>
              <a:t>		FROM Director;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3A902-4B18-4394-8838-97051A44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A7A6-D707-482D-A354-93977DF6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Instance of relational schema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D2D31-1E31-4AEB-97A6-E836A5FA9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8" y="1025166"/>
            <a:ext cx="3981053" cy="2293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602403-1973-46F3-ACAC-802232F3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04" y="3247499"/>
            <a:ext cx="5390470" cy="2240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ACD1A-67B7-4451-9C64-FC59BD4BB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475" y="927717"/>
            <a:ext cx="8010525" cy="2390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9ACDE4-865A-455D-815F-35CCB7B3D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225" y="4724495"/>
            <a:ext cx="6962775" cy="200025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BE9C3-5BAC-4BCF-8924-25068EFD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704865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785FE1-E3C8-448F-A7BA-FD6E98F1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SQL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C1A6E1-0147-43E8-BE87-9CEC650E4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E7896-E4BE-411D-8C7E-7678A04D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904586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58654E34-2F2F-4F43-9731-DA22EF62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The SQL Programming Language</a:t>
            </a:r>
          </a:p>
        </p:txBody>
      </p:sp>
      <p:sp>
        <p:nvSpPr>
          <p:cNvPr id="37891" name="Content Placeholder 4">
            <a:extLst>
              <a:ext uri="{FF2B5EF4-FFF2-40B4-BE49-F238E27FC236}">
                <a16:creationId xmlns:a16="http://schemas.microsoft.com/office/drawing/2014/main" id="{9E4E2CB4-F1C2-4A02-902B-D30079730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Impedance mismatch</a:t>
            </a:r>
          </a:p>
          <a:p>
            <a:pPr lvl="1"/>
            <a:r>
              <a:rPr lang="en-US" altLang="en-US" dirty="0"/>
              <a:t>Mixing different programming paradigms</a:t>
            </a:r>
          </a:p>
          <a:p>
            <a:pPr lvl="1"/>
            <a:r>
              <a:rPr lang="en-US" altLang="en-US" dirty="0"/>
              <a:t>SQL is a declarative language</a:t>
            </a:r>
          </a:p>
          <a:p>
            <a:pPr lvl="1"/>
            <a:r>
              <a:rPr lang="en-US" altLang="en-US" dirty="0"/>
              <a:t>High-level language such as C is a procedural language</a:t>
            </a:r>
          </a:p>
          <a:p>
            <a:pPr lvl="1"/>
            <a:r>
              <a:rPr lang="en-US" altLang="en-US" dirty="0"/>
              <a:t>SQL and 3GLs use different models to represent data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SQL/PSM (Persistent Stored Modules)</a:t>
            </a:r>
          </a:p>
          <a:p>
            <a:r>
              <a:rPr lang="en-US" altLang="en-US" dirty="0"/>
              <a:t>PL/SQL (Procedural Language/SQL) </a:t>
            </a:r>
          </a:p>
          <a:p>
            <a:pPr lvl="1"/>
            <a:r>
              <a:rPr lang="en-US" altLang="en-US" dirty="0"/>
              <a:t>Oracle’s procedural extension to SQL</a:t>
            </a:r>
          </a:p>
          <a:p>
            <a:pPr lvl="1"/>
            <a:r>
              <a:rPr lang="en-US" altLang="en-US" dirty="0"/>
              <a:t>Two versions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0A8ED-766A-465C-9CE4-D546A73A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BA1363A1-18A6-451E-8E92-2DDF957B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Declarations</a:t>
            </a:r>
          </a:p>
        </p:txBody>
      </p:sp>
      <p:sp>
        <p:nvSpPr>
          <p:cNvPr id="21506" name="Content Placeholder 4">
            <a:extLst>
              <a:ext uri="{FF2B5EF4-FFF2-40B4-BE49-F238E27FC236}">
                <a16:creationId xmlns:a16="http://schemas.microsoft.com/office/drawing/2014/main" id="{83550DE4-1026-453D-AF4B-C1E754375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Variables and constant variables must be declared before they can be referenced</a:t>
            </a:r>
          </a:p>
          <a:p>
            <a:r>
              <a:rPr lang="en-US" altLang="en-US"/>
              <a:t>Possible to declare a variable as NOT NULL</a:t>
            </a:r>
          </a:p>
          <a:p>
            <a:r>
              <a:rPr lang="en-US" altLang="en-US"/>
              <a:t>%TYPE – variable same type as a column</a:t>
            </a:r>
          </a:p>
          <a:p>
            <a:pPr lvl="1"/>
            <a:r>
              <a:rPr lang="en-US" altLang="en-US"/>
              <a:t>vStaffNo    Staff.staffNo%TYPE;</a:t>
            </a:r>
          </a:p>
          <a:p>
            <a:r>
              <a:rPr lang="en-US" altLang="en-US"/>
              <a:t>%ROWTYPE – variable same type as an entire row</a:t>
            </a:r>
          </a:p>
          <a:p>
            <a:pPr lvl="1"/>
            <a:r>
              <a:rPr lang="en-US" altLang="en-US"/>
              <a:t>vStaffNo1    Staff%ROWTYPE;</a:t>
            </a:r>
          </a:p>
          <a:p>
            <a:endParaRPr lang="en-US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6416E07-6B81-44F5-955E-D8585FE87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458" y="3634458"/>
            <a:ext cx="505936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13217-D788-4A28-A7CF-E69DA861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CACF73AD-3B16-44E5-869A-A7882734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Assignments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F6137343-3140-4B85-BB22-010C0D813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Variables can be assigned in two ways:</a:t>
            </a:r>
          </a:p>
          <a:p>
            <a:pPr lvl="1"/>
            <a:r>
              <a:rPr lang="en-US" altLang="en-US" dirty="0"/>
              <a:t>Using the normal assignment statement (:=): </a:t>
            </a:r>
          </a:p>
          <a:p>
            <a:pPr lvl="1"/>
            <a:endParaRPr lang="en-US" altLang="en-US" dirty="0"/>
          </a:p>
          <a:p>
            <a:pPr marL="914400" lvl="2" indent="0">
              <a:buNone/>
            </a:pPr>
            <a:r>
              <a:rPr lang="en-US" altLang="en-US" dirty="0" err="1"/>
              <a:t>vStaffNo</a:t>
            </a:r>
            <a:r>
              <a:rPr lang="en-US" altLang="en-US" dirty="0"/>
              <a:t> := ‘SG14’;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Using an SQL SELECT or FETCH statement:</a:t>
            </a:r>
          </a:p>
          <a:p>
            <a:pPr lvl="1"/>
            <a:endParaRPr lang="en-US" altLang="en-US" dirty="0"/>
          </a:p>
          <a:p>
            <a:pPr marL="914400" lvl="2" indent="0">
              <a:buNone/>
            </a:pPr>
            <a:r>
              <a:rPr lang="en-US" altLang="en-US" dirty="0"/>
              <a:t>SELECT COUNT(*) INTO x</a:t>
            </a:r>
          </a:p>
          <a:p>
            <a:pPr marL="914400" lvl="2" indent="0">
              <a:buNone/>
            </a:pPr>
            <a:r>
              <a:rPr lang="en-US" altLang="en-US" dirty="0"/>
              <a:t>FROM </a:t>
            </a:r>
            <a:r>
              <a:rPr lang="en-US" altLang="en-US" dirty="0" err="1"/>
              <a:t>PropertyForRent</a:t>
            </a:r>
            <a:endParaRPr lang="en-US" altLang="en-US" dirty="0"/>
          </a:p>
          <a:p>
            <a:pPr marL="914400" lvl="2" indent="0">
              <a:buNone/>
            </a:pPr>
            <a:r>
              <a:rPr lang="en-US" altLang="en-US" dirty="0"/>
              <a:t>WHERE </a:t>
            </a:r>
            <a:r>
              <a:rPr lang="en-US" altLang="en-US" dirty="0" err="1"/>
              <a:t>staffNo</a:t>
            </a:r>
            <a:r>
              <a:rPr lang="en-US" altLang="en-US" dirty="0"/>
              <a:t> = </a:t>
            </a:r>
            <a:r>
              <a:rPr lang="en-US" altLang="en-US" dirty="0" err="1"/>
              <a:t>vStaffNo</a:t>
            </a:r>
            <a:r>
              <a:rPr lang="en-US" altLang="en-US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BFCA2-18E3-4916-9C1C-27FA51C2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48C0C973-4042-4432-B52E-3A9640A2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Control Statements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A47F10C5-9135-4630-BF2C-C40FF31AC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Conditional IF statement</a:t>
            </a:r>
          </a:p>
          <a:p>
            <a:r>
              <a:rPr lang="en-US" altLang="en-US"/>
              <a:t>Conditional CASE statement</a:t>
            </a:r>
          </a:p>
          <a:p>
            <a:r>
              <a:rPr lang="en-US" altLang="en-US"/>
              <a:t>Iteration statement (LOOP)</a:t>
            </a:r>
          </a:p>
          <a:p>
            <a:r>
              <a:rPr lang="en-US" altLang="en-US"/>
              <a:t>Iteration statement (WHILE and REPEAT)</a:t>
            </a:r>
          </a:p>
          <a:p>
            <a:r>
              <a:rPr lang="en-US" altLang="en-US"/>
              <a:t>Iteration statement (FOR)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9F01C-7641-42AE-A87D-EFF63FC3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84AE9C92-FC64-459D-AAD7-2218205F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Conditional IF Statement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B48AC58D-5589-4D4E-AA31-78CAFAC6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(position = ‘Manager’) </a:t>
            </a:r>
            <a:r>
              <a:rPr lang="en-US" b="1" dirty="0"/>
              <a:t>THEN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	salary := salary*1.05;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ELSE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	salary := salary*1.05;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END IF</a:t>
            </a:r>
            <a:r>
              <a:rPr lang="en-US" dirty="0"/>
              <a:t>;</a:t>
            </a:r>
            <a:endParaRPr lang="en-GB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5F6BD-FE10-4F2A-827E-52419729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A5D1667E-2052-41CC-92E6-540EBF87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Conditional CASE Statement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5CC4EE6E-2A4A-4DA9-AE59-2CC86BA42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UPDATE</a:t>
            </a:r>
            <a:r>
              <a:rPr lang="en-US" dirty="0"/>
              <a:t> Staff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SET</a:t>
            </a:r>
            <a:r>
              <a:rPr lang="en-US" dirty="0"/>
              <a:t> salary = </a:t>
            </a:r>
            <a:r>
              <a:rPr lang="en-US" b="1" dirty="0"/>
              <a:t>CASE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WHEN</a:t>
            </a:r>
            <a:r>
              <a:rPr lang="en-US" dirty="0"/>
              <a:t> position = ‘Manager’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THEN</a:t>
            </a:r>
            <a:r>
              <a:rPr lang="en-US" dirty="0"/>
              <a:t> salary * 1.05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ELSE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	salary * 1.02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END</a:t>
            </a:r>
            <a:r>
              <a:rPr lang="en-US" dirty="0"/>
              <a:t>;</a:t>
            </a:r>
            <a:endParaRPr lang="en-GB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5AEC9-79D0-4267-BB06-F32B95D1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3CDDC204-BFBF-4F53-B204-701E51AF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Iteration Statement (LOOP)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24972ED7-2679-4D05-8670-C5342852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x:=1;</a:t>
            </a:r>
            <a:endParaRPr lang="en-GB" altLang="en-US" dirty="0"/>
          </a:p>
          <a:p>
            <a:pPr marL="0" indent="0">
              <a:buNone/>
            </a:pPr>
            <a:r>
              <a:rPr lang="en-US" altLang="en-US" dirty="0" err="1"/>
              <a:t>myLoop</a:t>
            </a:r>
            <a:r>
              <a:rPr lang="en-US" altLang="en-US" dirty="0"/>
              <a:t>:</a:t>
            </a:r>
            <a:endParaRPr lang="en-GB" altLang="en-US" dirty="0"/>
          </a:p>
          <a:p>
            <a:pPr marL="0" indent="0">
              <a:buNone/>
            </a:pPr>
            <a:r>
              <a:rPr lang="en-US" altLang="en-US" b="1" dirty="0"/>
              <a:t>LOOP</a:t>
            </a:r>
            <a:endParaRPr lang="en-GB" altLang="en-US" b="1" dirty="0"/>
          </a:p>
          <a:p>
            <a:pPr marL="0" indent="0">
              <a:buNone/>
            </a:pPr>
            <a:r>
              <a:rPr lang="en-US" altLang="en-US" dirty="0"/>
              <a:t>	x := x+1;</a:t>
            </a:r>
            <a:endParaRPr lang="en-GB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IF</a:t>
            </a:r>
            <a:r>
              <a:rPr lang="en-US" altLang="en-US" dirty="0"/>
              <a:t> (x &gt; 3) </a:t>
            </a:r>
            <a:r>
              <a:rPr lang="en-US" altLang="en-US" b="1" dirty="0"/>
              <a:t>THEN</a:t>
            </a:r>
            <a:endParaRPr lang="en-GB" altLang="en-US" b="1" dirty="0"/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b="1" dirty="0"/>
              <a:t>EXIT</a:t>
            </a:r>
            <a:r>
              <a:rPr lang="en-US" altLang="en-US" dirty="0"/>
              <a:t> </a:t>
            </a:r>
            <a:r>
              <a:rPr lang="en-US" altLang="en-US" dirty="0" err="1"/>
              <a:t>myLoop</a:t>
            </a:r>
            <a:r>
              <a:rPr lang="en-US" altLang="en-US" dirty="0"/>
              <a:t>;	--- exit loop now</a:t>
            </a:r>
            <a:endParaRPr lang="en-GB" altLang="en-US" dirty="0"/>
          </a:p>
          <a:p>
            <a:pPr marL="0" indent="0">
              <a:buNone/>
            </a:pPr>
            <a:r>
              <a:rPr lang="en-US" altLang="en-US" b="1" dirty="0"/>
              <a:t>END LOOP </a:t>
            </a:r>
            <a:r>
              <a:rPr lang="en-US" altLang="en-US" dirty="0" err="1"/>
              <a:t>myLoop</a:t>
            </a:r>
            <a:r>
              <a:rPr lang="en-US" altLang="en-US" dirty="0"/>
              <a:t>;</a:t>
            </a:r>
            <a:endParaRPr lang="en-GB" altLang="en-US" dirty="0"/>
          </a:p>
          <a:p>
            <a:pPr marL="0" indent="0">
              <a:buNone/>
            </a:pPr>
            <a:r>
              <a:rPr lang="en-US" altLang="en-US" dirty="0"/>
              <a:t>--- control resumes here</a:t>
            </a:r>
            <a:endParaRPr lang="en-GB" altLang="en-US" dirty="0"/>
          </a:p>
          <a:p>
            <a:pPr marL="0" indent="0">
              <a:buNone/>
            </a:pPr>
            <a:r>
              <a:rPr lang="en-US" altLang="en-US" dirty="0"/>
              <a:t>y := 2;</a:t>
            </a:r>
            <a:endParaRPr lang="en-GB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A6041-1710-491A-B30B-1C81FFFE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9C59521E-59D6-47F4-AEB8-63F05F1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Iteration Statement (WHILE and REPEAT)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61D6BFF6-2910-4EFA-A336-60D61952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/>
              <a:t>WHILE</a:t>
            </a:r>
            <a:r>
              <a:rPr lang="en-US" altLang="en-US" dirty="0"/>
              <a:t> (condition) </a:t>
            </a:r>
            <a:r>
              <a:rPr lang="en-US" altLang="en-US" b="1" dirty="0"/>
              <a:t>DO</a:t>
            </a:r>
            <a:endParaRPr lang="en-GB" altLang="en-US" b="1" dirty="0"/>
          </a:p>
          <a:p>
            <a:pPr marL="0" indent="0">
              <a:buNone/>
            </a:pPr>
            <a:r>
              <a:rPr lang="en-US" altLang="en-US" dirty="0"/>
              <a:t>	&lt;SQL statement list&gt;</a:t>
            </a:r>
            <a:endParaRPr lang="en-GB" altLang="en-US" dirty="0"/>
          </a:p>
          <a:p>
            <a:pPr marL="0" indent="0">
              <a:buNone/>
            </a:pPr>
            <a:r>
              <a:rPr lang="en-US" altLang="en-US" b="1" dirty="0"/>
              <a:t>END WHILE </a:t>
            </a:r>
            <a:r>
              <a:rPr lang="en-US" altLang="en-US" dirty="0"/>
              <a:t>[</a:t>
            </a:r>
            <a:r>
              <a:rPr lang="en-US" altLang="en-US" dirty="0" err="1"/>
              <a:t>labelName</a:t>
            </a:r>
            <a:r>
              <a:rPr lang="en-US" altLang="en-US" dirty="0"/>
              <a:t>];</a:t>
            </a:r>
            <a:endParaRPr lang="en-GB" altLang="en-US" dirty="0"/>
          </a:p>
          <a:p>
            <a:pPr marL="0" indent="0">
              <a:buNone/>
            </a:pPr>
            <a:r>
              <a:rPr lang="en-US" altLang="en-US" dirty="0"/>
              <a:t> </a:t>
            </a:r>
            <a:endParaRPr lang="en-GB" altLang="en-US" dirty="0"/>
          </a:p>
          <a:p>
            <a:pPr marL="0" indent="0">
              <a:buNone/>
            </a:pPr>
            <a:r>
              <a:rPr lang="en-US" altLang="en-US" b="1" dirty="0"/>
              <a:t>REPEAT</a:t>
            </a:r>
            <a:endParaRPr lang="en-GB" altLang="en-US" b="1" dirty="0"/>
          </a:p>
          <a:p>
            <a:pPr marL="0" indent="0">
              <a:buNone/>
            </a:pPr>
            <a:r>
              <a:rPr lang="en-US" altLang="en-US" dirty="0"/>
              <a:t>	&lt;SQL statement list&gt;</a:t>
            </a:r>
            <a:endParaRPr lang="en-GB" altLang="en-US" dirty="0"/>
          </a:p>
          <a:p>
            <a:pPr marL="0" indent="0">
              <a:buNone/>
            </a:pPr>
            <a:r>
              <a:rPr lang="en-US" altLang="en-US" b="1" dirty="0"/>
              <a:t>UNTIL</a:t>
            </a:r>
            <a:r>
              <a:rPr lang="en-US" altLang="en-US" dirty="0"/>
              <a:t> (condition)</a:t>
            </a:r>
            <a:endParaRPr lang="en-GB" altLang="en-US" dirty="0"/>
          </a:p>
          <a:p>
            <a:pPr marL="0" indent="0">
              <a:buNone/>
            </a:pPr>
            <a:r>
              <a:rPr lang="en-US" altLang="en-US" b="1" dirty="0"/>
              <a:t>END REPEAT </a:t>
            </a:r>
            <a:r>
              <a:rPr lang="en-US" altLang="en-US" dirty="0"/>
              <a:t>[</a:t>
            </a:r>
            <a:r>
              <a:rPr lang="en-US" altLang="en-US" dirty="0" err="1"/>
              <a:t>labelName</a:t>
            </a:r>
            <a:r>
              <a:rPr lang="en-US" altLang="en-US" dirty="0"/>
              <a:t>];</a:t>
            </a:r>
            <a:endParaRPr lang="en-GB" altLang="en-US" dirty="0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FD02C6C2-0E95-4A8A-B590-F684A33D3DA1}"/>
              </a:ext>
            </a:extLst>
          </p:cNvPr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B5B746-DE5F-49F2-849F-70BE644C9516}" type="slidenum">
              <a:rPr lang="en-GB" altLang="en-US" sz="1800"/>
              <a:pPr eaLnBrk="1" hangingPunct="1"/>
              <a:t>148</a:t>
            </a:fld>
            <a:endParaRPr lang="en-GB" alt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673ED-CD3F-4D58-9046-134DB4B2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4CFE9CF7-CBDD-4F4C-AFD9-6C8026EB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Iteration Statement (FOR)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ABB825BE-6C18-49C8-8430-EA626929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myLoop1:</a:t>
            </a:r>
            <a:endParaRPr lang="en-GB" altLang="en-US" dirty="0"/>
          </a:p>
          <a:p>
            <a:pPr marL="0" indent="0">
              <a:buNone/>
            </a:pPr>
            <a:r>
              <a:rPr lang="en-US" altLang="en-US" b="1" dirty="0"/>
              <a:t>FOR</a:t>
            </a:r>
            <a:r>
              <a:rPr lang="en-US" altLang="en-US" dirty="0"/>
              <a:t> </a:t>
            </a:r>
            <a:r>
              <a:rPr lang="en-US" altLang="en-US" dirty="0" err="1"/>
              <a:t>iStaff</a:t>
            </a:r>
            <a:r>
              <a:rPr lang="en-US" altLang="en-US" dirty="0"/>
              <a:t> </a:t>
            </a:r>
            <a:r>
              <a:rPr lang="en-US" altLang="en-US" b="1" dirty="0"/>
              <a:t>AS SELECT </a:t>
            </a:r>
            <a:r>
              <a:rPr lang="en-US" altLang="en-US" dirty="0"/>
              <a:t>COUNT(*)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dirty="0" err="1"/>
              <a:t>PropertyForRent</a:t>
            </a:r>
            <a:r>
              <a:rPr lang="en-US" altLang="en-US" dirty="0"/>
              <a:t> </a:t>
            </a: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dirty="0" err="1"/>
              <a:t>staffNo</a:t>
            </a:r>
            <a:r>
              <a:rPr lang="en-US" altLang="en-US" dirty="0"/>
              <a:t> = ‘SG14’ DO</a:t>
            </a:r>
            <a:endParaRPr lang="en-GB" altLang="en-US" dirty="0"/>
          </a:p>
          <a:p>
            <a:pPr marL="0" indent="0">
              <a:buNone/>
            </a:pPr>
            <a:r>
              <a:rPr lang="en-US" altLang="en-US" dirty="0"/>
              <a:t>		…..	</a:t>
            </a:r>
            <a:endParaRPr lang="en-GB" altLang="en-US" dirty="0"/>
          </a:p>
          <a:p>
            <a:pPr marL="0" indent="0">
              <a:buNone/>
            </a:pPr>
            <a:r>
              <a:rPr lang="en-US" altLang="en-US" b="1" dirty="0"/>
              <a:t>END FOR </a:t>
            </a:r>
            <a:r>
              <a:rPr lang="en-US" altLang="en-US" dirty="0"/>
              <a:t>myLoop1;</a:t>
            </a:r>
            <a:endParaRPr lang="en-GB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2F548-5F99-4086-8E74-E31FC332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A7A6-D707-482D-A354-93977DF6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Instance of relational schema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B77E5-A62F-45EC-BDB9-FA71CFD92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7" y="1216284"/>
            <a:ext cx="8277225" cy="1962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4C9A75-1396-4F82-9D21-35569FE8F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377" y="3679567"/>
            <a:ext cx="7953375" cy="234315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5B9B36-F093-46DB-99F5-0F9708FF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3082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00D394D4-52F0-4579-BD72-5CE0C695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Exceptions in PL/SQL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5CA19503-E586-49A7-8019-EC6613CDD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Exception </a:t>
            </a:r>
          </a:p>
          <a:p>
            <a:pPr lvl="1"/>
            <a:r>
              <a:rPr lang="en-US" altLang="en-US"/>
              <a:t>Identifier in PL/SQL </a:t>
            </a:r>
          </a:p>
          <a:p>
            <a:pPr lvl="1"/>
            <a:r>
              <a:rPr lang="en-US" altLang="en-US"/>
              <a:t>Raised during the execution of a block </a:t>
            </a:r>
          </a:p>
          <a:p>
            <a:pPr lvl="1"/>
            <a:r>
              <a:rPr lang="en-US" altLang="en-US"/>
              <a:t>Terminates block’s main body of actions</a:t>
            </a:r>
          </a:p>
          <a:p>
            <a:r>
              <a:rPr lang="en-US" altLang="en-US"/>
              <a:t>Exception handlers</a:t>
            </a:r>
          </a:p>
          <a:p>
            <a:pPr lvl="1"/>
            <a:r>
              <a:rPr lang="en-US" altLang="en-US"/>
              <a:t>Separate routines that handle raised exceptions</a:t>
            </a:r>
          </a:p>
          <a:p>
            <a:r>
              <a:rPr lang="en-US" altLang="en-US"/>
              <a:t>User-defined exception </a:t>
            </a:r>
          </a:p>
          <a:p>
            <a:pPr lvl="1"/>
            <a:r>
              <a:rPr lang="en-US" altLang="en-US"/>
              <a:t>Defined in the declarative part of a PL/SQL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A6F38-0461-4273-BEB2-589FACE7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749ABC87-571D-4685-B783-278FFB85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 of Exception Handling in PL/SQL</a:t>
            </a:r>
          </a:p>
        </p:txBody>
      </p:sp>
      <p:pic>
        <p:nvPicPr>
          <p:cNvPr id="50179" name="Picture 2">
            <a:extLst>
              <a:ext uri="{FF2B5EF4-FFF2-40B4-BE49-F238E27FC236}">
                <a16:creationId xmlns:a16="http://schemas.microsoft.com/office/drawing/2014/main" id="{7D13A05E-CB91-41C7-B3C2-D288A31A7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81" y="1047751"/>
            <a:ext cx="7437437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43FCC-613B-4EA3-9E7A-5C0BAE6A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>
            <a:extLst>
              <a:ext uri="{FF2B5EF4-FFF2-40B4-BE49-F238E27FC236}">
                <a16:creationId xmlns:a16="http://schemas.microsoft.com/office/drawing/2014/main" id="{5DFBB990-0468-4B38-BC9D-8102557C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Condition Handling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BBFFC0FA-A75E-4682-B968-6AA5A1CAF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Define a handler by: </a:t>
            </a:r>
          </a:p>
          <a:p>
            <a:pPr lvl="1"/>
            <a:r>
              <a:rPr lang="en-US" altLang="en-US"/>
              <a:t>Specifying its type</a:t>
            </a:r>
          </a:p>
          <a:p>
            <a:pPr lvl="1"/>
            <a:r>
              <a:rPr lang="en-US" altLang="en-US"/>
              <a:t>Exception and completion conditions it can resolve</a:t>
            </a:r>
          </a:p>
          <a:p>
            <a:pPr lvl="1"/>
            <a:r>
              <a:rPr lang="en-US" altLang="en-US"/>
              <a:t>Action it takes to do so</a:t>
            </a:r>
          </a:p>
          <a:p>
            <a:pPr lvl="1"/>
            <a:endParaRPr lang="en-US" altLang="en-US"/>
          </a:p>
          <a:p>
            <a:r>
              <a:rPr lang="en-US" altLang="en-US"/>
              <a:t>Handler is activated: </a:t>
            </a:r>
          </a:p>
          <a:p>
            <a:pPr lvl="1"/>
            <a:r>
              <a:rPr lang="en-US" altLang="en-US"/>
              <a:t>When it is the most appropriate handler for the condition that has been raised by the SQL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B8E8C-BCD2-44F0-A905-7DC46A2B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2F1A417D-A916-4FBA-A32D-9018B617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The DECLARE . . . HANDLER Statement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B5B1F4CB-3501-4B17-AA7B-1897AAD91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DECLARE</a:t>
            </a:r>
            <a:r>
              <a:rPr lang="en-US" altLang="en-US" dirty="0"/>
              <a:t> {</a:t>
            </a:r>
            <a:r>
              <a:rPr lang="en-US" altLang="en-US" b="1" dirty="0"/>
              <a:t>CONTINUE | EXIT | UNDO} HANDLER FOR SQLSTATE </a:t>
            </a:r>
            <a:r>
              <a:rPr lang="en-US" altLang="en-US" dirty="0"/>
              <a:t>{</a:t>
            </a:r>
            <a:r>
              <a:rPr lang="en-US" altLang="en-US" dirty="0" err="1"/>
              <a:t>sqlstateValue</a:t>
            </a:r>
            <a:r>
              <a:rPr lang="en-US" altLang="en-US" dirty="0"/>
              <a:t> | </a:t>
            </a:r>
            <a:r>
              <a:rPr lang="en-US" altLang="en-US" dirty="0" err="1"/>
              <a:t>conditionName</a:t>
            </a:r>
            <a:r>
              <a:rPr lang="en-US" altLang="en-US" dirty="0"/>
              <a:t> | </a:t>
            </a:r>
            <a:r>
              <a:rPr lang="en-US" altLang="en-US" b="1" dirty="0"/>
              <a:t>SQLEXCEPTION |SQLWARNING | NOT FOUND}</a:t>
            </a:r>
            <a:r>
              <a:rPr lang="en-US" altLang="en-US" dirty="0"/>
              <a:t> </a:t>
            </a:r>
            <a:r>
              <a:rPr lang="en-US" altLang="en-US" dirty="0" err="1"/>
              <a:t>handlerAction</a:t>
            </a:r>
            <a:r>
              <a:rPr lang="en-US" altLang="en-US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DC293-4701-4091-A472-FC88F19A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11CF1755-0628-45F3-9B07-07380C1E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Cursors in PL/SQL</a:t>
            </a:r>
          </a:p>
        </p:txBody>
      </p:sp>
      <p:sp>
        <p:nvSpPr>
          <p:cNvPr id="53251" name="Content Placeholder 4">
            <a:extLst>
              <a:ext uri="{FF2B5EF4-FFF2-40B4-BE49-F238E27FC236}">
                <a16:creationId xmlns:a16="http://schemas.microsoft.com/office/drawing/2014/main" id="{290E711A-D9EC-4A92-9A82-AC0561BCD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Cursor</a:t>
            </a:r>
          </a:p>
          <a:p>
            <a:pPr lvl="1"/>
            <a:r>
              <a:rPr lang="en-US" altLang="en-US"/>
              <a:t>Allows the rows of a query result to be accessed one at a time</a:t>
            </a:r>
          </a:p>
          <a:p>
            <a:pPr lvl="1"/>
            <a:r>
              <a:rPr lang="en-US" altLang="en-US"/>
              <a:t>Must be declared and opened before use</a:t>
            </a:r>
          </a:p>
          <a:p>
            <a:pPr lvl="1"/>
            <a:r>
              <a:rPr lang="en-US" altLang="en-US"/>
              <a:t>Must be closed to deactivate it after it is no longer required</a:t>
            </a:r>
          </a:p>
          <a:p>
            <a:pPr lvl="1"/>
            <a:r>
              <a:rPr lang="en-US" altLang="en-US"/>
              <a:t>Updating rows through a cursor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D1E32-A0E9-4FAE-9B49-4776089C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CC253D95-EE8D-4061-8251-C8D21815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Using Cursors in PL/SQL to Process a Multirow Query</a:t>
            </a:r>
          </a:p>
        </p:txBody>
      </p:sp>
      <p:pic>
        <p:nvPicPr>
          <p:cNvPr id="54275" name="Picture 2">
            <a:extLst>
              <a:ext uri="{FF2B5EF4-FFF2-40B4-BE49-F238E27FC236}">
                <a16:creationId xmlns:a16="http://schemas.microsoft.com/office/drawing/2014/main" id="{A6492A87-8AF3-493E-9315-E3D8F83DB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038" y="970886"/>
            <a:ext cx="4804283" cy="579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217ED-580A-4260-889C-F13C544D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DDFA207F-27C0-4316-A1C9-4739B22F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Subprograms, Stored Procedures, Functions, and Packages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5BFFBBC5-CBA5-45B3-A9EC-97FD986F0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Subprograms </a:t>
            </a:r>
          </a:p>
          <a:p>
            <a:pPr lvl="1"/>
            <a:r>
              <a:rPr lang="en-US" altLang="en-US"/>
              <a:t>Named PL/SQL blocks that can take parameters and be invoked</a:t>
            </a:r>
          </a:p>
          <a:p>
            <a:r>
              <a:rPr lang="en-US" altLang="en-US"/>
              <a:t>Two types:</a:t>
            </a:r>
          </a:p>
          <a:p>
            <a:pPr lvl="1"/>
            <a:r>
              <a:rPr lang="en-US" altLang="en-US"/>
              <a:t>Stored procedures</a:t>
            </a:r>
          </a:p>
          <a:p>
            <a:pPr lvl="1"/>
            <a:r>
              <a:rPr lang="en-US" altLang="en-US"/>
              <a:t>Functions (returns a single value to caller)</a:t>
            </a:r>
          </a:p>
          <a:p>
            <a:r>
              <a:rPr lang="en-US" altLang="en-US"/>
              <a:t>Can take a set of parameters</a:t>
            </a:r>
          </a:p>
          <a:p>
            <a:pPr lvl="1"/>
            <a:r>
              <a:rPr lang="en-US" altLang="en-US"/>
              <a:t>Each has name and data type</a:t>
            </a:r>
          </a:p>
          <a:p>
            <a:pPr lvl="1"/>
            <a:r>
              <a:rPr lang="en-US" altLang="en-US"/>
              <a:t>Can be designated as IN, OUT, IN OUT</a:t>
            </a:r>
          </a:p>
          <a:p>
            <a:pPr lvl="1"/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D316342D-E9EF-47C2-8EE3-D7419B93A537}"/>
              </a:ext>
            </a:extLst>
          </p:cNvPr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332A59-7010-4466-AB16-BEEBB753197D}" type="slidenum">
              <a:rPr lang="en-GB" altLang="en-US" sz="1800"/>
              <a:pPr eaLnBrk="1" hangingPunct="1"/>
              <a:t>156</a:t>
            </a:fld>
            <a:endParaRPr lang="en-GB" alt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845EA-E9E1-47D9-98AD-DBED2BEC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84BDB1A7-F541-4810-BBD9-1FDDBEE5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Subprograms, Stored Procedures, Functions, and Packages</a:t>
            </a:r>
          </a:p>
        </p:txBody>
      </p:sp>
      <p:sp>
        <p:nvSpPr>
          <p:cNvPr id="32770" name="Content Placeholder 3">
            <a:extLst>
              <a:ext uri="{FF2B5EF4-FFF2-40B4-BE49-F238E27FC236}">
                <a16:creationId xmlns:a16="http://schemas.microsoft.com/office/drawing/2014/main" id="{CB4930D4-10EA-4802-ABFC-97D1F0B29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Package </a:t>
            </a:r>
          </a:p>
          <a:p>
            <a:pPr lvl="1"/>
            <a:r>
              <a:rPr lang="en-US" altLang="en-US"/>
              <a:t>Collection of procedures, functions, variables, and SQL statements that are grouped together and stored as a single program unit</a:t>
            </a:r>
          </a:p>
          <a:p>
            <a:r>
              <a:rPr lang="en-US" altLang="en-US"/>
              <a:t>Specification</a:t>
            </a:r>
          </a:p>
          <a:p>
            <a:pPr lvl="1"/>
            <a:r>
              <a:rPr lang="en-US" altLang="en-US"/>
              <a:t>Declares all public constructs of the package</a:t>
            </a:r>
          </a:p>
          <a:p>
            <a:r>
              <a:rPr lang="en-US" altLang="en-US"/>
              <a:t>Body</a:t>
            </a:r>
          </a:p>
          <a:p>
            <a:pPr lvl="1"/>
            <a:r>
              <a:rPr lang="en-US" altLang="en-US"/>
              <a:t>Defines all constructs (public and private) of the package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0EF3F-0A2B-4295-B6DD-B58EB2E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93B43284-0099-4A31-831A-2F44DB3D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Triggers</a:t>
            </a:r>
          </a:p>
        </p:txBody>
      </p:sp>
      <p:sp>
        <p:nvSpPr>
          <p:cNvPr id="33794" name="Content Placeholder 3">
            <a:extLst>
              <a:ext uri="{FF2B5EF4-FFF2-40B4-BE49-F238E27FC236}">
                <a16:creationId xmlns:a16="http://schemas.microsoft.com/office/drawing/2014/main" id="{60B2F6B6-B50D-48CD-B0FD-2E7B5DC1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Trigger </a:t>
            </a:r>
          </a:p>
          <a:p>
            <a:pPr lvl="1"/>
            <a:r>
              <a:rPr lang="en-US" altLang="en-US"/>
              <a:t>Defines an action that the database should take when some event occurs in the application</a:t>
            </a:r>
          </a:p>
          <a:p>
            <a:pPr lvl="1"/>
            <a:r>
              <a:rPr lang="en-US" altLang="en-US"/>
              <a:t>Based on Event-Condition-Action (ECA) model</a:t>
            </a:r>
          </a:p>
          <a:p>
            <a:r>
              <a:rPr lang="en-US" altLang="en-US"/>
              <a:t>Types</a:t>
            </a:r>
          </a:p>
          <a:p>
            <a:pPr lvl="1"/>
            <a:r>
              <a:rPr lang="en-US" altLang="en-US"/>
              <a:t>Row-level</a:t>
            </a:r>
          </a:p>
          <a:p>
            <a:pPr lvl="1"/>
            <a:r>
              <a:rPr lang="en-US" altLang="en-US"/>
              <a:t>Statement-level</a:t>
            </a:r>
          </a:p>
          <a:p>
            <a:r>
              <a:rPr lang="en-US" altLang="en-US"/>
              <a:t>Event: INSERT, UPDATE or DELETE</a:t>
            </a:r>
          </a:p>
          <a:p>
            <a:r>
              <a:rPr lang="en-US" altLang="en-US"/>
              <a:t>Timing: BEFORE, AFTER or INSTEAD OF</a:t>
            </a:r>
          </a:p>
          <a:p>
            <a:r>
              <a:rPr lang="en-US" altLang="en-US"/>
              <a:t>Advantages and disadvantages of triggers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3990B-73E6-45E1-916C-F9FF5564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EA1E2927-AFA9-4963-A692-D7E147DB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Trigger Format</a:t>
            </a:r>
          </a:p>
        </p:txBody>
      </p:sp>
      <p:pic>
        <p:nvPicPr>
          <p:cNvPr id="58371" name="Picture 2">
            <a:extLst>
              <a:ext uri="{FF2B5EF4-FFF2-40B4-BE49-F238E27FC236}">
                <a16:creationId xmlns:a16="http://schemas.microsoft.com/office/drawing/2014/main" id="{02974C53-38AC-431F-B0E4-11DAC29642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6309" y="1840279"/>
            <a:ext cx="8036065" cy="1069176"/>
          </a:xfrm>
        </p:spPr>
      </p:pic>
      <p:pic>
        <p:nvPicPr>
          <p:cNvPr id="58372" name="Picture 3">
            <a:extLst>
              <a:ext uri="{FF2B5EF4-FFF2-40B4-BE49-F238E27FC236}">
                <a16:creationId xmlns:a16="http://schemas.microsoft.com/office/drawing/2014/main" id="{F195935B-D192-423F-8428-AEE6E78D2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455" y="2854035"/>
            <a:ext cx="8036066" cy="161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5E4BE-B7C3-4836-94C1-FCF1CA3C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6708246D-1D84-41AD-B159-0195E7856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SELECT Statement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FDDEED17-6ABE-4BC5-B4CB-F2748D4586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Order of the clauses cannot be changed.</a:t>
            </a:r>
          </a:p>
          <a:p>
            <a:endParaRPr lang="en-US" altLang="en-US" dirty="0"/>
          </a:p>
          <a:p>
            <a:r>
              <a:rPr lang="en-US" altLang="en-US" dirty="0"/>
              <a:t>Only SELECT and FROM are mandatory.</a:t>
            </a:r>
          </a:p>
          <a:p>
            <a:endParaRPr lang="en-US" altLang="en-US" dirty="0"/>
          </a:p>
          <a:p>
            <a:r>
              <a:rPr lang="en-US" altLang="en-US" dirty="0"/>
              <a:t>Example: All Columns, All Rows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List full details of all staff.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SELECT </a:t>
            </a:r>
            <a:r>
              <a:rPr lang="en-US" altLang="en-US" dirty="0" err="1"/>
              <a:t>staffNo</a:t>
            </a:r>
            <a:r>
              <a:rPr lang="en-US" altLang="en-US" dirty="0"/>
              <a:t>, </a:t>
            </a:r>
            <a:r>
              <a:rPr lang="en-US" altLang="en-US" dirty="0" err="1"/>
              <a:t>fName</a:t>
            </a:r>
            <a:r>
              <a:rPr lang="en-US" altLang="en-US" dirty="0"/>
              <a:t>, </a:t>
            </a:r>
            <a:r>
              <a:rPr lang="en-US" altLang="en-US" dirty="0" err="1"/>
              <a:t>lName</a:t>
            </a:r>
            <a:r>
              <a:rPr lang="en-US" altLang="en-US" dirty="0"/>
              <a:t>, address, </a:t>
            </a:r>
          </a:p>
          <a:p>
            <a:pPr marL="0" indent="0">
              <a:buNone/>
            </a:pPr>
            <a:r>
              <a:rPr lang="en-US" altLang="en-US" dirty="0"/>
              <a:t>		position, sex, DOB, salary, </a:t>
            </a:r>
            <a:r>
              <a:rPr lang="en-US" altLang="en-US" dirty="0" err="1"/>
              <a:t>branchNo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FROM Staff;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Can use * as an abbreviation for ‘all columns’: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SELECT *</a:t>
            </a:r>
          </a:p>
          <a:p>
            <a:pPr marL="0" indent="0">
              <a:buNone/>
            </a:pPr>
            <a:r>
              <a:rPr lang="en-US" altLang="en-US" dirty="0"/>
              <a:t>		FROM Staff;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FF4AC2-D846-4444-A0F2-F188CF3A1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440" y="5056027"/>
            <a:ext cx="4833642" cy="170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CB35B-AE60-45D6-9EBE-AAABB01E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2C51F88F-260D-4EAF-AF1F-AAEEE11F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Using a BEFORE Trigger</a:t>
            </a:r>
          </a:p>
        </p:txBody>
      </p:sp>
      <p:pic>
        <p:nvPicPr>
          <p:cNvPr id="59395" name="Picture 2">
            <a:extLst>
              <a:ext uri="{FF2B5EF4-FFF2-40B4-BE49-F238E27FC236}">
                <a16:creationId xmlns:a16="http://schemas.microsoft.com/office/drawing/2014/main" id="{E2CD58B5-97AB-4C5E-BF27-CBAF5068EA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7976" y="1781175"/>
            <a:ext cx="6686550" cy="32956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46349-3AF6-4C5C-A328-59E16A80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44978F59-9D37-4546-AF6A-008CCF95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Triggers – Advantages</a:t>
            </a:r>
          </a:p>
        </p:txBody>
      </p:sp>
      <p:sp>
        <p:nvSpPr>
          <p:cNvPr id="33794" name="Content Placeholder 3">
            <a:extLst>
              <a:ext uri="{FF2B5EF4-FFF2-40B4-BE49-F238E27FC236}">
                <a16:creationId xmlns:a16="http://schemas.microsoft.com/office/drawing/2014/main" id="{BA194DB7-6375-4262-A979-1CE090C5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Elimination of redundant code </a:t>
            </a:r>
          </a:p>
          <a:p>
            <a:r>
              <a:rPr lang="en-US" altLang="en-US"/>
              <a:t>Simplifying modifications</a:t>
            </a:r>
          </a:p>
          <a:p>
            <a:r>
              <a:rPr lang="en-US" altLang="en-US"/>
              <a:t>Increased security</a:t>
            </a:r>
          </a:p>
          <a:p>
            <a:r>
              <a:rPr lang="en-US" altLang="en-US"/>
              <a:t>Improved integrity</a:t>
            </a:r>
          </a:p>
          <a:p>
            <a:r>
              <a:rPr lang="en-US" altLang="en-US"/>
              <a:t>Improved processing power</a:t>
            </a:r>
          </a:p>
          <a:p>
            <a:r>
              <a:rPr lang="en-US" altLang="en-US"/>
              <a:t>Good fit with client-server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C675F-A972-4FA2-A217-847D6829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FAB07088-DF7A-46B1-93B1-FA1D1CD6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Triggers – Disadvantages</a:t>
            </a:r>
          </a:p>
        </p:txBody>
      </p:sp>
      <p:sp>
        <p:nvSpPr>
          <p:cNvPr id="33794" name="Content Placeholder 3">
            <a:extLst>
              <a:ext uri="{FF2B5EF4-FFF2-40B4-BE49-F238E27FC236}">
                <a16:creationId xmlns:a16="http://schemas.microsoft.com/office/drawing/2014/main" id="{5B2C80B6-35F2-46A2-A7FE-3ABE1447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Performance overhead</a:t>
            </a:r>
          </a:p>
          <a:p>
            <a:r>
              <a:rPr lang="en-US" altLang="en-US"/>
              <a:t>Cascading effects</a:t>
            </a:r>
          </a:p>
          <a:p>
            <a:r>
              <a:rPr lang="en-US" altLang="en-US"/>
              <a:t>Cannot be scheduled</a:t>
            </a:r>
          </a:p>
          <a:p>
            <a:r>
              <a:rPr lang="en-US" altLang="en-US"/>
              <a:t>Less portable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E0CB8-6909-4FBB-8560-A3E0DFF4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4">
            <a:extLst>
              <a:ext uri="{FF2B5EF4-FFF2-40B4-BE49-F238E27FC236}">
                <a16:creationId xmlns:a16="http://schemas.microsoft.com/office/drawing/2014/main" id="{7F3A9FB3-C2A3-45D9-BEDA-F7741D7A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Recursion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CB4A06BD-388B-426E-A88F-06B500CEE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Extremely difficult to handle recursive queries</a:t>
            </a:r>
          </a:p>
          <a:p>
            <a:pPr lvl="1"/>
            <a:r>
              <a:rPr lang="en-US" altLang="en-US"/>
              <a:t>Queries about relationships that a relation has with itself (directly or indirectly)</a:t>
            </a:r>
          </a:p>
          <a:p>
            <a:r>
              <a:rPr lang="en-US" altLang="en-US"/>
              <a:t>WITH RECURSIVE statement handles this</a:t>
            </a:r>
          </a:p>
          <a:p>
            <a:r>
              <a:rPr lang="en-US" altLang="en-US"/>
              <a:t>Infinite loop can occur unless the cycle can be detected</a:t>
            </a:r>
          </a:p>
          <a:p>
            <a:pPr lvl="1"/>
            <a:r>
              <a:rPr lang="en-US" altLang="en-US"/>
              <a:t>CYCLE clause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EE509-A8D3-42FD-B759-DBDC8230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4">
            <a:extLst>
              <a:ext uri="{FF2B5EF4-FFF2-40B4-BE49-F238E27FC236}">
                <a16:creationId xmlns:a16="http://schemas.microsoft.com/office/drawing/2014/main" id="{A4FB0423-C64B-490F-8843-4B0C63B7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Recursion - Example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8B4C84B0-EFA2-445D-8C2C-4D8CBF73B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b="1" dirty="0"/>
              <a:t>WITH RECURSIVE</a:t>
            </a:r>
          </a:p>
          <a:p>
            <a:pPr marL="0" indent="0">
              <a:buNone/>
            </a:pPr>
            <a:r>
              <a:rPr lang="en-GB" altLang="en-US" dirty="0" err="1"/>
              <a:t>AllManagers</a:t>
            </a:r>
            <a:r>
              <a:rPr lang="en-GB" altLang="en-US" dirty="0"/>
              <a:t> (</a:t>
            </a:r>
            <a:r>
              <a:rPr lang="en-GB" altLang="en-US" dirty="0" err="1"/>
              <a:t>staffNo</a:t>
            </a:r>
            <a:r>
              <a:rPr lang="en-GB" altLang="en-US" dirty="0"/>
              <a:t>, </a:t>
            </a:r>
            <a:r>
              <a:rPr lang="en-GB" altLang="en-US" dirty="0" err="1"/>
              <a:t>managerStaffNo</a:t>
            </a:r>
            <a:r>
              <a:rPr lang="en-GB" altLang="en-US" dirty="0"/>
              <a:t>) </a:t>
            </a:r>
            <a:r>
              <a:rPr lang="en-GB" altLang="en-US" b="1" dirty="0"/>
              <a:t>AS</a:t>
            </a:r>
          </a:p>
          <a:p>
            <a:pPr marL="0" indent="0">
              <a:buNone/>
            </a:pPr>
            <a:r>
              <a:rPr lang="en-GB" altLang="en-US" dirty="0"/>
              <a:t>(</a:t>
            </a:r>
            <a:r>
              <a:rPr lang="en-GB" altLang="en-US" b="1" dirty="0"/>
              <a:t>SELECT</a:t>
            </a:r>
            <a:r>
              <a:rPr lang="en-GB" altLang="en-US" dirty="0"/>
              <a:t> </a:t>
            </a:r>
            <a:r>
              <a:rPr lang="en-GB" altLang="en-US" dirty="0" err="1"/>
              <a:t>staffNo</a:t>
            </a:r>
            <a:r>
              <a:rPr lang="en-GB" altLang="en-US" dirty="0"/>
              <a:t>, </a:t>
            </a:r>
            <a:r>
              <a:rPr lang="en-GB" altLang="en-US" dirty="0" err="1"/>
              <a:t>managerStaffNo</a:t>
            </a:r>
            <a:endParaRPr lang="en-GB" altLang="en-US" dirty="0"/>
          </a:p>
          <a:p>
            <a:pPr marL="0" indent="0">
              <a:buNone/>
            </a:pPr>
            <a:r>
              <a:rPr lang="en-GB" altLang="en-US" b="1" dirty="0"/>
              <a:t>FROM</a:t>
            </a:r>
            <a:r>
              <a:rPr lang="en-GB" altLang="en-US" dirty="0"/>
              <a:t> Staff</a:t>
            </a:r>
          </a:p>
          <a:p>
            <a:pPr marL="0" indent="0">
              <a:buNone/>
            </a:pPr>
            <a:r>
              <a:rPr lang="en-GB" altLang="en-US" b="1" dirty="0"/>
              <a:t>UNION</a:t>
            </a:r>
          </a:p>
          <a:p>
            <a:pPr marL="0" indent="0">
              <a:buNone/>
            </a:pPr>
            <a:r>
              <a:rPr lang="en-GB" altLang="en-US" b="1" dirty="0"/>
              <a:t>SELECT</a:t>
            </a:r>
            <a:r>
              <a:rPr lang="en-GB" altLang="en-US" dirty="0"/>
              <a:t> </a:t>
            </a:r>
            <a:r>
              <a:rPr lang="en-GB" altLang="en-US" dirty="0" err="1"/>
              <a:t>in.staffNo</a:t>
            </a:r>
            <a:r>
              <a:rPr lang="en-GB" altLang="en-US" dirty="0"/>
              <a:t>, </a:t>
            </a:r>
            <a:r>
              <a:rPr lang="en-GB" altLang="en-US" dirty="0" err="1"/>
              <a:t>out.managerStaffNo</a:t>
            </a:r>
            <a:endParaRPr lang="en-GB" altLang="en-US" dirty="0"/>
          </a:p>
          <a:p>
            <a:pPr marL="0" indent="0">
              <a:buNone/>
            </a:pPr>
            <a:r>
              <a:rPr lang="en-GB" altLang="en-US" b="1" dirty="0"/>
              <a:t>FROM</a:t>
            </a:r>
            <a:r>
              <a:rPr lang="en-GB" altLang="en-US" dirty="0"/>
              <a:t> </a:t>
            </a:r>
            <a:r>
              <a:rPr lang="en-GB" altLang="en-US" dirty="0" err="1"/>
              <a:t>AllManagers</a:t>
            </a:r>
            <a:r>
              <a:rPr lang="en-GB" altLang="en-US" dirty="0"/>
              <a:t> in, Staff out</a:t>
            </a:r>
          </a:p>
          <a:p>
            <a:pPr marL="0" indent="0">
              <a:buNone/>
            </a:pPr>
            <a:r>
              <a:rPr lang="en-GB" altLang="en-US" b="1" dirty="0"/>
              <a:t>WHERE</a:t>
            </a:r>
            <a:r>
              <a:rPr lang="en-GB" altLang="en-US" dirty="0"/>
              <a:t> </a:t>
            </a:r>
            <a:r>
              <a:rPr lang="en-GB" altLang="en-US" dirty="0" err="1"/>
              <a:t>in.managerStaffNo</a:t>
            </a:r>
            <a:r>
              <a:rPr lang="en-GB" altLang="en-US" dirty="0"/>
              <a:t> = </a:t>
            </a:r>
            <a:r>
              <a:rPr lang="en-GB" altLang="en-US" dirty="0" err="1"/>
              <a:t>out.staffNo</a:t>
            </a:r>
            <a:r>
              <a:rPr lang="en-GB" altLang="en-US" dirty="0"/>
              <a:t>);</a:t>
            </a:r>
          </a:p>
          <a:p>
            <a:pPr marL="0" indent="0">
              <a:buNone/>
            </a:pPr>
            <a:r>
              <a:rPr lang="en-GB" altLang="en-US" b="1" dirty="0"/>
              <a:t>SELECT</a:t>
            </a:r>
            <a:r>
              <a:rPr lang="en-GB" altLang="en-US" dirty="0"/>
              <a:t> * </a:t>
            </a:r>
            <a:r>
              <a:rPr lang="en-GB" altLang="en-US" b="1" dirty="0"/>
              <a:t>FROM</a:t>
            </a:r>
            <a:r>
              <a:rPr lang="en-GB" altLang="en-US" dirty="0"/>
              <a:t> </a:t>
            </a:r>
            <a:r>
              <a:rPr lang="en-GB" altLang="en-US" dirty="0" err="1"/>
              <a:t>AllManagers</a:t>
            </a:r>
            <a:endParaRPr lang="en-GB" altLang="en-US" dirty="0"/>
          </a:p>
          <a:p>
            <a:pPr marL="0" indent="0">
              <a:buNone/>
            </a:pPr>
            <a:r>
              <a:rPr lang="en-GB" altLang="en-US" b="1" dirty="0"/>
              <a:t>ORDER BY </a:t>
            </a:r>
            <a:r>
              <a:rPr lang="en-GB" altLang="en-US" dirty="0" err="1"/>
              <a:t>staffNo</a:t>
            </a:r>
            <a:r>
              <a:rPr lang="en-GB" altLang="en-US" dirty="0"/>
              <a:t>, </a:t>
            </a:r>
            <a:r>
              <a:rPr lang="en-GB" altLang="en-US" dirty="0" err="1"/>
              <a:t>managerStaffNo</a:t>
            </a:r>
            <a:r>
              <a:rPr lang="en-GB" altLang="en-US" dirty="0"/>
              <a:t>;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38C20-C3A4-42BE-AAA1-839210BA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853ED1C1-7E11-4C30-BBE0-FFCDAACF6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CA" dirty="0"/>
              <a:t> SELECT Statement: </a:t>
            </a:r>
            <a:r>
              <a:rPr lang="en-US" dirty="0"/>
              <a:t>Specific Columns, All Rows 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E6B12C3A-22A0-4F13-8130-F55D0F16E8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091953"/>
            <a:ext cx="10515600" cy="54208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Specific Columns, All Rows </a:t>
            </a:r>
            <a:r>
              <a:rPr lang="en-US" altLang="en-US" dirty="0"/>
              <a:t>	</a:t>
            </a:r>
          </a:p>
          <a:p>
            <a:pPr marL="0" indent="0">
              <a:buNone/>
            </a:pPr>
            <a:endParaRPr lang="en-US" altLang="en-US" dirty="0"/>
          </a:p>
          <a:p>
            <a:pPr marL="895350" indent="-895350"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Produce a list of salaries for all staff, showing only  staff number, first and last names, and salary.</a:t>
            </a:r>
          </a:p>
          <a:p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SELECT </a:t>
            </a:r>
            <a:r>
              <a:rPr lang="en-US" altLang="en-US" dirty="0" err="1"/>
              <a:t>staffNo</a:t>
            </a:r>
            <a:r>
              <a:rPr lang="en-US" altLang="en-US" dirty="0"/>
              <a:t>, </a:t>
            </a:r>
            <a:r>
              <a:rPr lang="en-US" altLang="en-US" dirty="0" err="1"/>
              <a:t>fName</a:t>
            </a:r>
            <a:r>
              <a:rPr lang="en-US" altLang="en-US" dirty="0"/>
              <a:t>, </a:t>
            </a:r>
            <a:r>
              <a:rPr lang="en-US" altLang="en-US" dirty="0" err="1"/>
              <a:t>lName</a:t>
            </a:r>
            <a:r>
              <a:rPr lang="en-US" altLang="en-US" dirty="0"/>
              <a:t>, salary</a:t>
            </a:r>
          </a:p>
          <a:p>
            <a:pPr marL="517525" lvl="1" indent="0">
              <a:buNone/>
            </a:pPr>
            <a:r>
              <a:rPr lang="en-US" altLang="en-US" dirty="0"/>
              <a:t>	FROM Staff;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7476D9B-4172-45CD-ACB0-EEE30A81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29" y="3653597"/>
            <a:ext cx="3787645" cy="256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7DFCB-F55C-42E9-B4AF-E6542D45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4FC5DFAF-6A1F-4745-BFBF-86CB33E1F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SELECT Statement: </a:t>
            </a:r>
            <a:r>
              <a:rPr lang="en-US" altLang="en-US" dirty="0"/>
              <a:t>DISTINCT	</a:t>
            </a:r>
            <a:endParaRPr lang="en-US" dirty="0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BA0115C7-FC25-4B7F-A091-D351ADA310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 6.3  Use of DISTINCT	</a:t>
            </a:r>
          </a:p>
          <a:p>
            <a:pPr marL="0" indent="0">
              <a:buNone/>
            </a:pPr>
            <a:r>
              <a:rPr lang="en-US" altLang="en-US" dirty="0"/>
              <a:t>	List the property numbers of all properties that have been viewed.</a:t>
            </a:r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sz="2000" dirty="0"/>
              <a:t>SELECT </a:t>
            </a:r>
            <a:r>
              <a:rPr lang="en-US" altLang="en-US" sz="2000" dirty="0" err="1"/>
              <a:t>propertyNo</a:t>
            </a:r>
            <a:endParaRPr lang="en-US" altLang="en-US" sz="2000" dirty="0"/>
          </a:p>
          <a:p>
            <a:pPr marL="517525" lvl="1" indent="0">
              <a:buNone/>
            </a:pPr>
            <a:r>
              <a:rPr lang="en-US" altLang="en-US" sz="2000" dirty="0"/>
              <a:t>		FROM Viewing;</a:t>
            </a:r>
          </a:p>
          <a:p>
            <a:pPr marL="517525" lvl="1" indent="0">
              <a:buNone/>
            </a:pPr>
            <a:endParaRPr lang="en-US" altLang="en-US" dirty="0"/>
          </a:p>
          <a:p>
            <a:pPr marL="517525" lvl="1" indent="0">
              <a:buNone/>
            </a:pPr>
            <a:endParaRPr lang="en-US" altLang="en-US" dirty="0"/>
          </a:p>
          <a:p>
            <a:pPr marL="517525" lvl="1" indent="0">
              <a:buNone/>
            </a:pPr>
            <a:endParaRPr lang="en-US" altLang="en-US" dirty="0"/>
          </a:p>
          <a:p>
            <a:pPr marL="517525" lvl="1" indent="0">
              <a:buNone/>
            </a:pPr>
            <a:endParaRPr lang="en-US" altLang="en-US" sz="2000" dirty="0"/>
          </a:p>
          <a:p>
            <a:pPr marL="517525" lvl="1" indent="0">
              <a:buNone/>
            </a:pPr>
            <a:r>
              <a:rPr lang="en-US" altLang="en-US" sz="2000" dirty="0"/>
              <a:t>Use DISTINCT to eliminate duplicates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SELECT DISTINCT </a:t>
            </a:r>
            <a:r>
              <a:rPr lang="en-US" altLang="en-US" sz="2000" dirty="0" err="1"/>
              <a:t>propertyNo</a:t>
            </a:r>
            <a:endParaRPr lang="en-US" altLang="en-US" sz="2000" dirty="0"/>
          </a:p>
          <a:p>
            <a:pPr marL="517525" lvl="1" indent="0">
              <a:buNone/>
            </a:pPr>
            <a:r>
              <a:rPr lang="en-US" altLang="en-US" sz="2000" dirty="0"/>
              <a:t>	FROM Viewing;</a:t>
            </a:r>
          </a:p>
          <a:p>
            <a:pPr marL="517525" lvl="1" indent="0">
              <a:buNone/>
            </a:pPr>
            <a:endParaRPr lang="en-US" altLang="en-US" sz="2000" dirty="0"/>
          </a:p>
          <a:p>
            <a:pPr marL="517525" lvl="1" indent="0">
              <a:buNone/>
            </a:pPr>
            <a:endParaRPr lang="en-US" altLang="en-US" sz="2000" dirty="0"/>
          </a:p>
        </p:txBody>
      </p:sp>
      <p:pic>
        <p:nvPicPr>
          <p:cNvPr id="182279" name="Picture 7" descr="DS3-Table 05-03a">
            <a:extLst>
              <a:ext uri="{FF2B5EF4-FFF2-40B4-BE49-F238E27FC236}">
                <a16:creationId xmlns:a16="http://schemas.microsoft.com/office/drawing/2014/main" id="{002BA336-2262-42E6-BE6F-6B6507FD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009" y="1840204"/>
            <a:ext cx="1254285" cy="181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29" descr="DS3-Table 05-03b">
            <a:extLst>
              <a:ext uri="{FF2B5EF4-FFF2-40B4-BE49-F238E27FC236}">
                <a16:creationId xmlns:a16="http://schemas.microsoft.com/office/drawing/2014/main" id="{1C21C9F7-AFD6-44E1-A2F4-98CC7920E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269" y="4281217"/>
            <a:ext cx="1453764" cy="14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848B9-FB2D-442A-9081-C649680B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0CA01B2E-78BB-4886-A4D9-B4E72D987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SELECT Statement: </a:t>
            </a:r>
            <a:r>
              <a:rPr lang="en-US" altLang="en-US" dirty="0"/>
              <a:t>Calculated Fields </a:t>
            </a:r>
            <a:endParaRPr lang="en-CA" dirty="0"/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24017F9F-6294-477E-933B-3B18FCC116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Example: Calculated Fields	</a:t>
            </a:r>
          </a:p>
          <a:p>
            <a:pPr marL="895350" indent="-895350">
              <a:buNone/>
            </a:pPr>
            <a:r>
              <a:rPr lang="en-US" altLang="en-US" dirty="0"/>
              <a:t>	Produce list of monthly salaries for all staff, showing staff number, first/last name, and  salary.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SELECT 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fName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lName</a:t>
            </a:r>
            <a:r>
              <a:rPr lang="en-US" altLang="en-US" sz="2000" dirty="0"/>
              <a:t>, salary/12</a:t>
            </a:r>
          </a:p>
          <a:p>
            <a:pPr marL="517525" lvl="1" indent="0">
              <a:buNone/>
            </a:pPr>
            <a:r>
              <a:rPr lang="en-US" altLang="en-US" sz="2000" dirty="0"/>
              <a:t>	FROM Staff;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To name column, use AS clause: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	</a:t>
            </a:r>
            <a:r>
              <a:rPr lang="en-US" altLang="en-US" sz="2000" dirty="0"/>
              <a:t>SELECT 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fName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lName</a:t>
            </a:r>
            <a:r>
              <a:rPr lang="en-US" altLang="en-US" sz="2000" dirty="0"/>
              <a:t>, salary/12 AS </a:t>
            </a:r>
            <a:r>
              <a:rPr lang="en-US" altLang="en-US" sz="2000" dirty="0" err="1"/>
              <a:t>monthlySalary</a:t>
            </a:r>
            <a:endParaRPr lang="en-US" altLang="en-US" sz="2000" dirty="0"/>
          </a:p>
          <a:p>
            <a:pPr marL="517525" lvl="1" indent="0">
              <a:buNone/>
            </a:pPr>
            <a:r>
              <a:rPr lang="en-US" altLang="en-US" sz="2000" dirty="0"/>
              <a:t>	FROM Staff;</a:t>
            </a:r>
          </a:p>
        </p:txBody>
      </p:sp>
      <p:pic>
        <p:nvPicPr>
          <p:cNvPr id="56327" name="Picture 7">
            <a:extLst>
              <a:ext uri="{FF2B5EF4-FFF2-40B4-BE49-F238E27FC236}">
                <a16:creationId xmlns:a16="http://schemas.microsoft.com/office/drawing/2014/main" id="{37759EAD-2D17-4A78-AB6F-737EF40CC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68" y="2141376"/>
            <a:ext cx="3777344" cy="197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65B99-45F1-4108-AC9D-D578EF90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8A420A6-8CB1-4A51-BBB5-941774B58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Objectives of SQL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1B6E748A-E36A-443B-9529-5E9A052F62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Ideally, database language should allow user to:</a:t>
            </a:r>
          </a:p>
          <a:p>
            <a:pPr lvl="1"/>
            <a:r>
              <a:rPr lang="en-US" altLang="en-US" dirty="0"/>
              <a:t>create the database and relation structures; </a:t>
            </a:r>
          </a:p>
          <a:p>
            <a:pPr lvl="1"/>
            <a:r>
              <a:rPr lang="en-US" altLang="en-US" dirty="0"/>
              <a:t>perform insertion, modification, deletion of data from relations; </a:t>
            </a:r>
          </a:p>
          <a:p>
            <a:pPr lvl="1"/>
            <a:r>
              <a:rPr lang="en-US" altLang="en-US" dirty="0"/>
              <a:t>perform simple and complex queries.</a:t>
            </a:r>
          </a:p>
          <a:p>
            <a:r>
              <a:rPr lang="en-US" altLang="en-US" dirty="0"/>
              <a:t>Must perform these tasks with minimal user effort and command structure/syntax must be easy to learn. </a:t>
            </a:r>
          </a:p>
          <a:p>
            <a:r>
              <a:rPr lang="en-US" altLang="en-US" dirty="0"/>
              <a:t>It must be portable.</a:t>
            </a:r>
          </a:p>
          <a:p>
            <a:r>
              <a:rPr lang="en-US" altLang="en-US" dirty="0"/>
              <a:t>SQL is a transform-oriented language with 2 major components:</a:t>
            </a:r>
          </a:p>
          <a:p>
            <a:pPr lvl="1"/>
            <a:r>
              <a:rPr lang="en-US" altLang="en-US" dirty="0"/>
              <a:t>A DDL for defining database structure.</a:t>
            </a:r>
          </a:p>
          <a:p>
            <a:pPr lvl="1"/>
            <a:r>
              <a:rPr lang="en-US" altLang="en-US" dirty="0"/>
              <a:t>A DML for retrieving and updating data.</a:t>
            </a:r>
          </a:p>
          <a:p>
            <a:r>
              <a:rPr lang="en-US" altLang="en-US" dirty="0"/>
              <a:t>Until SQL:1999, SQL did not contain flow of control commands. These had to be implemented using a programming or job-control language, or interactively by the decisions of user.</a:t>
            </a:r>
          </a:p>
          <a:p>
            <a:r>
              <a:rPr lang="en-US" altLang="en-US" dirty="0"/>
              <a:t>SQL is relatively easy to learn:</a:t>
            </a:r>
          </a:p>
          <a:p>
            <a:pPr lvl="1"/>
            <a:r>
              <a:rPr lang="en-US" altLang="en-US" dirty="0"/>
              <a:t>it is non-procedural - you specify what information you require, rather than how to get it;</a:t>
            </a:r>
          </a:p>
          <a:p>
            <a:pPr lvl="1"/>
            <a:r>
              <a:rPr lang="en-US" altLang="en-US" dirty="0"/>
              <a:t>it is essentially free-format.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E295-DA15-43F4-997C-41CD5324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852A95D8-9FC6-4FC8-BFA5-ECAEA94C8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SELECT Statement: Comparison Search Condition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0842E9F3-4771-4101-AF60-1DB95DF55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Example: Comparison Search Condition</a:t>
            </a:r>
          </a:p>
          <a:p>
            <a:pPr marL="0" indent="0">
              <a:buNone/>
            </a:pPr>
            <a:r>
              <a:rPr lang="en-US" altLang="en-US" dirty="0"/>
              <a:t>	List all staff with a salary greater than 10,000.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 </a:t>
            </a:r>
            <a:r>
              <a:rPr lang="en-US" altLang="en-US" sz="2000" dirty="0"/>
              <a:t>SELECT 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fName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lName</a:t>
            </a:r>
            <a:r>
              <a:rPr lang="en-US" altLang="en-US" sz="2000" dirty="0"/>
              <a:t>, position, salary</a:t>
            </a:r>
          </a:p>
          <a:p>
            <a:pPr marL="0" indent="0">
              <a:buNone/>
            </a:pPr>
            <a:r>
              <a:rPr lang="en-US" altLang="en-US" sz="2000" dirty="0"/>
              <a:t> 	 FROM Staff</a:t>
            </a:r>
          </a:p>
          <a:p>
            <a:pPr marL="0" indent="0">
              <a:buNone/>
            </a:pPr>
            <a:r>
              <a:rPr lang="en-US" altLang="en-US" sz="2000" dirty="0"/>
              <a:t> 	 WHERE salary &gt; 10000;</a:t>
            </a:r>
          </a:p>
          <a:p>
            <a:endParaRPr lang="en-US" altLang="en-US" dirty="0"/>
          </a:p>
        </p:txBody>
      </p:sp>
      <p:pic>
        <p:nvPicPr>
          <p:cNvPr id="58375" name="Picture 7">
            <a:extLst>
              <a:ext uri="{FF2B5EF4-FFF2-40B4-BE49-F238E27FC236}">
                <a16:creationId xmlns:a16="http://schemas.microsoft.com/office/drawing/2014/main" id="{98202462-6717-4E1B-86EB-4177DAEB1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0" y="3358863"/>
            <a:ext cx="6019472" cy="195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836E7-32BA-45F7-A0CC-74528671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A6554CA0-7072-4D2E-8BC2-7BFBEA2E2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SELECT Statement: Compound Comparison Search Condition 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E4BA58A5-573C-46A1-AA90-E62337DCC4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Compound Comparison Search Condition </a:t>
            </a:r>
            <a:r>
              <a:rPr lang="en-US" altLang="en-US" dirty="0"/>
              <a:t>	</a:t>
            </a:r>
          </a:p>
          <a:p>
            <a:pPr marL="0" indent="0">
              <a:buNone/>
            </a:pPr>
            <a:r>
              <a:rPr lang="en-US" altLang="en-US" dirty="0"/>
              <a:t>	List addresses of all branch offices in London or Glasgow.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SELECT *</a:t>
            </a:r>
          </a:p>
          <a:p>
            <a:pPr marL="517525" lvl="1" indent="0">
              <a:buNone/>
            </a:pPr>
            <a:r>
              <a:rPr lang="en-US" altLang="en-US" dirty="0"/>
              <a:t>	FROM Branch</a:t>
            </a:r>
          </a:p>
          <a:p>
            <a:pPr marL="517525" lvl="1" indent="0">
              <a:buNone/>
            </a:pPr>
            <a:r>
              <a:rPr lang="en-US" altLang="en-US" dirty="0"/>
              <a:t>	WHERE city = ‘London’ OR city = ‘Glasgow’;</a:t>
            </a:r>
          </a:p>
          <a:p>
            <a:endParaRPr lang="en-US" altLang="en-US" dirty="0"/>
          </a:p>
        </p:txBody>
      </p:sp>
      <p:pic>
        <p:nvPicPr>
          <p:cNvPr id="59399" name="Picture 7">
            <a:extLst>
              <a:ext uri="{FF2B5EF4-FFF2-40B4-BE49-F238E27FC236}">
                <a16:creationId xmlns:a16="http://schemas.microsoft.com/office/drawing/2014/main" id="{097C6F8C-3DE0-431A-B829-FF9E8211B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94" y="3272650"/>
            <a:ext cx="6143625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E26BC-BE48-45FD-951E-48B19DFC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0FDED060-0A87-4C9E-9D5B-8C4E556AD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SELECT Statement: Range Search Condition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334BAEA2-01E6-4A09-9908-E003E7ABE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Range Search Condition </a:t>
            </a:r>
            <a:r>
              <a:rPr lang="en-US" altLang="en-US" dirty="0"/>
              <a:t>	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List all staff with a salary between 20,000 and 30,000.</a:t>
            </a:r>
          </a:p>
          <a:p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	  	SELECT 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fName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lName</a:t>
            </a:r>
            <a:r>
              <a:rPr lang="en-US" altLang="en-US" sz="2000" dirty="0"/>
              <a:t>, position, salary</a:t>
            </a:r>
          </a:p>
          <a:p>
            <a:pPr marL="517525" lvl="1" indent="0">
              <a:buNone/>
            </a:pPr>
            <a:r>
              <a:rPr lang="en-US" altLang="en-US" sz="2000" dirty="0"/>
              <a:t>		FROM Staff</a:t>
            </a:r>
          </a:p>
          <a:p>
            <a:pPr marL="517525" lvl="1" indent="0">
              <a:buNone/>
            </a:pPr>
            <a:r>
              <a:rPr lang="en-US" altLang="en-US" sz="2000" dirty="0"/>
              <a:t>		WHERE salary BETWEEN 20000 AND 30000;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BETWEEN test includes the endpoints of range.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9572B6F4-E509-47AA-ABA6-CEC4292C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349" y="3932109"/>
            <a:ext cx="5439970" cy="156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46B31-4096-442B-9D38-C944F70C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C4DFD381-0915-41BF-80A5-C939F40FE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SELECT Statement: Range Search Condition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65043550-F5C6-47B1-B811-79B8487939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Range Search Condition</a:t>
            </a:r>
          </a:p>
          <a:p>
            <a:pPr marL="517525" lvl="1" indent="0">
              <a:buNone/>
            </a:pPr>
            <a:r>
              <a:rPr lang="en-US" altLang="en-US" dirty="0"/>
              <a:t>Also a negated version NOT BETWEEN.</a:t>
            </a:r>
          </a:p>
          <a:p>
            <a:pPr marL="517525" lvl="1" indent="0">
              <a:buNone/>
            </a:pPr>
            <a:r>
              <a:rPr lang="en-US" altLang="en-US" dirty="0"/>
              <a:t>BETWEEN does not add much to SQL’s expressive power. Could also write: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SELECT 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fName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lName</a:t>
            </a:r>
            <a:r>
              <a:rPr lang="en-US" altLang="en-US" sz="2000" dirty="0"/>
              <a:t>, position, salary</a:t>
            </a:r>
          </a:p>
          <a:p>
            <a:pPr marL="0" indent="0">
              <a:buNone/>
            </a:pPr>
            <a:r>
              <a:rPr lang="en-US" altLang="en-US" sz="2000" dirty="0"/>
              <a:t>	FROM Staff</a:t>
            </a:r>
          </a:p>
          <a:p>
            <a:pPr marL="0" indent="0">
              <a:buNone/>
            </a:pPr>
            <a:r>
              <a:rPr lang="en-US" altLang="en-US" sz="2000" dirty="0"/>
              <a:t>	WHERE salary&gt;=20000 AND salary &lt;= 30000;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Useful, though, for a range of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67E64-3BA6-4B0F-8CD4-AAED8907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8D184CEA-FE8A-44F9-B712-A55BD0B23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SELECT Statement: </a:t>
            </a:r>
            <a:r>
              <a:rPr lang="en-CA" dirty="0"/>
              <a:t>Set Membership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2EF05395-ECC2-40B8-98D8-E7BFB923D0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Example: Set Membership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List all managers and supervisors.</a:t>
            </a:r>
          </a:p>
          <a:p>
            <a:endParaRPr lang="en-US" altLang="en-US" sz="2000" dirty="0"/>
          </a:p>
          <a:p>
            <a:pPr marL="746125" lvl="2" indent="0">
              <a:buNone/>
            </a:pPr>
            <a:r>
              <a:rPr lang="en-US" altLang="en-US" dirty="0"/>
              <a:t>SELECT </a:t>
            </a:r>
            <a:r>
              <a:rPr lang="en-US" altLang="en-US" dirty="0" err="1"/>
              <a:t>staffNo</a:t>
            </a:r>
            <a:r>
              <a:rPr lang="en-US" altLang="en-US" dirty="0"/>
              <a:t>, </a:t>
            </a:r>
            <a:r>
              <a:rPr lang="en-US" altLang="en-US" dirty="0" err="1"/>
              <a:t>fName</a:t>
            </a:r>
            <a:r>
              <a:rPr lang="en-US" altLang="en-US" dirty="0"/>
              <a:t>, </a:t>
            </a:r>
            <a:r>
              <a:rPr lang="en-US" altLang="en-US" dirty="0" err="1"/>
              <a:t>lName</a:t>
            </a:r>
            <a:r>
              <a:rPr lang="en-US" altLang="en-US" dirty="0"/>
              <a:t>, position</a:t>
            </a:r>
          </a:p>
          <a:p>
            <a:pPr marL="746125" lvl="2" indent="0">
              <a:buNone/>
            </a:pPr>
            <a:r>
              <a:rPr lang="en-US" altLang="en-US" dirty="0"/>
              <a:t>FROM Staff</a:t>
            </a:r>
          </a:p>
          <a:p>
            <a:pPr marL="746125" lvl="2" indent="0">
              <a:buNone/>
            </a:pPr>
            <a:r>
              <a:rPr lang="en-US" altLang="en-US" dirty="0"/>
              <a:t>WHERE position IN (‘Manager’, ‘Supervisor’);</a:t>
            </a:r>
          </a:p>
          <a:p>
            <a:pPr marL="746125" lvl="2" indent="0">
              <a:buNone/>
            </a:pPr>
            <a:endParaRPr lang="en-US" altLang="en-US" dirty="0"/>
          </a:p>
          <a:p>
            <a:r>
              <a:rPr lang="en-US" altLang="en-US" dirty="0"/>
              <a:t>There is a negated version (NOT IN). </a:t>
            </a:r>
          </a:p>
          <a:p>
            <a:r>
              <a:rPr lang="en-US" altLang="en-US" dirty="0"/>
              <a:t>IN does not add much to SQL’s expressive power. Could have expressed this as:</a:t>
            </a:r>
          </a:p>
          <a:p>
            <a:pPr marL="517525" lvl="1" indent="0">
              <a:buNone/>
            </a:pPr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   SELECT </a:t>
            </a:r>
            <a:r>
              <a:rPr lang="en-US" altLang="en-US" dirty="0" err="1"/>
              <a:t>staffNo</a:t>
            </a:r>
            <a:r>
              <a:rPr lang="en-US" altLang="en-US" dirty="0"/>
              <a:t>, </a:t>
            </a:r>
            <a:r>
              <a:rPr lang="en-US" altLang="en-US" dirty="0" err="1"/>
              <a:t>fName</a:t>
            </a:r>
            <a:r>
              <a:rPr lang="en-US" altLang="en-US" dirty="0"/>
              <a:t>, </a:t>
            </a:r>
            <a:r>
              <a:rPr lang="en-US" altLang="en-US" dirty="0" err="1"/>
              <a:t>lName</a:t>
            </a:r>
            <a:r>
              <a:rPr lang="en-US" altLang="en-US" dirty="0"/>
              <a:t>, position</a:t>
            </a:r>
          </a:p>
          <a:p>
            <a:pPr marL="517525" lvl="1" indent="0">
              <a:buNone/>
            </a:pPr>
            <a:r>
              <a:rPr lang="en-US" altLang="en-US" dirty="0"/>
              <a:t>   FROM Staff</a:t>
            </a:r>
          </a:p>
          <a:p>
            <a:pPr marL="517525" lvl="1" indent="0">
              <a:buNone/>
            </a:pPr>
            <a:r>
              <a:rPr lang="en-US" altLang="en-US" dirty="0"/>
              <a:t>   WHERE position=‘Manager’ OR position=‘Supervisor’;</a:t>
            </a:r>
          </a:p>
          <a:p>
            <a:endParaRPr lang="en-US" altLang="en-US" dirty="0"/>
          </a:p>
          <a:p>
            <a:r>
              <a:rPr lang="en-US" altLang="en-US" dirty="0"/>
              <a:t> IN is more efficient when set contains many values.</a:t>
            </a:r>
          </a:p>
          <a:p>
            <a:pPr marL="746125" lvl="2" indent="0">
              <a:buNone/>
            </a:pPr>
            <a:endParaRPr lang="en-US" altLang="en-US" dirty="0"/>
          </a:p>
        </p:txBody>
      </p:sp>
      <p:pic>
        <p:nvPicPr>
          <p:cNvPr id="63495" name="Picture 7">
            <a:extLst>
              <a:ext uri="{FF2B5EF4-FFF2-40B4-BE49-F238E27FC236}">
                <a16:creationId xmlns:a16="http://schemas.microsoft.com/office/drawing/2014/main" id="{63271595-4093-4750-9B75-C20C4915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25" y="1768336"/>
            <a:ext cx="4449957" cy="151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63325-786D-4164-BB1E-F35D8142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5681CFF4-6A68-4777-B5C5-670E573AD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SELECT Statement: </a:t>
            </a:r>
            <a:r>
              <a:rPr lang="en-CA" dirty="0"/>
              <a:t>Pattern Matching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B7BC54E0-E27B-4414-A88F-CE7958D953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Example: Pattern Matching </a:t>
            </a:r>
            <a:r>
              <a:rPr lang="en-US" altLang="en-US" dirty="0"/>
              <a:t>	</a:t>
            </a:r>
          </a:p>
          <a:p>
            <a:pPr marL="0" indent="0">
              <a:buNone/>
            </a:pPr>
            <a:r>
              <a:rPr lang="en-US" altLang="en-US" dirty="0"/>
              <a:t>	Find all owners with the string ‘Glasgow’ in their address.</a:t>
            </a:r>
          </a:p>
          <a:p>
            <a:endParaRPr lang="en-US" altLang="en-US" dirty="0"/>
          </a:p>
          <a:p>
            <a:pPr marL="746125" lvl="2" indent="0">
              <a:buNone/>
            </a:pPr>
            <a:r>
              <a:rPr lang="en-US" altLang="en-US" dirty="0"/>
              <a:t>SELECT </a:t>
            </a:r>
            <a:r>
              <a:rPr lang="en-US" altLang="en-US" dirty="0" err="1"/>
              <a:t>ownerNo</a:t>
            </a:r>
            <a:r>
              <a:rPr lang="en-US" altLang="en-US" dirty="0"/>
              <a:t>, </a:t>
            </a:r>
            <a:r>
              <a:rPr lang="en-US" altLang="en-US" dirty="0" err="1"/>
              <a:t>fName</a:t>
            </a:r>
            <a:r>
              <a:rPr lang="en-US" altLang="en-US" dirty="0"/>
              <a:t>, </a:t>
            </a:r>
            <a:r>
              <a:rPr lang="en-US" altLang="en-US" dirty="0" err="1"/>
              <a:t>lName</a:t>
            </a:r>
            <a:r>
              <a:rPr lang="en-US" altLang="en-US" dirty="0"/>
              <a:t>, address, </a:t>
            </a:r>
            <a:r>
              <a:rPr lang="en-US" altLang="en-US" dirty="0" err="1"/>
              <a:t>telNo</a:t>
            </a:r>
            <a:endParaRPr lang="en-US" altLang="en-US" dirty="0"/>
          </a:p>
          <a:p>
            <a:pPr marL="746125" lvl="2" indent="0">
              <a:buNone/>
            </a:pPr>
            <a:r>
              <a:rPr lang="en-US" altLang="en-US" dirty="0"/>
              <a:t>FROM </a:t>
            </a:r>
            <a:r>
              <a:rPr lang="en-US" altLang="en-US" dirty="0" err="1"/>
              <a:t>PrivateOwner</a:t>
            </a:r>
            <a:endParaRPr lang="en-US" altLang="en-US" dirty="0"/>
          </a:p>
          <a:p>
            <a:pPr marL="746125" lvl="2" indent="0">
              <a:buNone/>
            </a:pPr>
            <a:r>
              <a:rPr lang="en-US" altLang="en-US" dirty="0"/>
              <a:t>WHERE address LIKE ‘%Glasgow%’;</a:t>
            </a:r>
          </a:p>
          <a:p>
            <a:pPr marL="746125" lvl="2" indent="0">
              <a:buNone/>
            </a:pPr>
            <a:endParaRPr lang="en-US" altLang="en-US" dirty="0"/>
          </a:p>
          <a:p>
            <a:pPr marL="746125" lvl="2" indent="0">
              <a:buNone/>
            </a:pPr>
            <a:endParaRPr lang="en-US" altLang="en-US" dirty="0"/>
          </a:p>
          <a:p>
            <a:pPr marL="746125" lvl="2" indent="0">
              <a:buNone/>
            </a:pPr>
            <a:endParaRPr lang="en-US" altLang="en-US" dirty="0"/>
          </a:p>
          <a:p>
            <a:r>
              <a:rPr lang="en-US" altLang="en-US" dirty="0"/>
              <a:t>SQL has two special pattern matching symbols:</a:t>
            </a:r>
          </a:p>
          <a:p>
            <a:pPr lvl="1"/>
            <a:r>
              <a:rPr lang="en-US" altLang="en-US" dirty="0"/>
              <a:t>%: sequence of zero or more characters;</a:t>
            </a:r>
          </a:p>
          <a:p>
            <a:pPr lvl="1"/>
            <a:r>
              <a:rPr lang="en-US" altLang="en-US" dirty="0"/>
              <a:t>_ (underscore): any single character.</a:t>
            </a:r>
          </a:p>
          <a:p>
            <a:r>
              <a:rPr lang="en-US" altLang="en-US" dirty="0"/>
              <a:t>LIKE ‘%Glasgow%’ means a sequence of characters of any length containing ‘Glasgow’.</a:t>
            </a:r>
          </a:p>
          <a:p>
            <a:pPr marL="746125" lvl="2" indent="0">
              <a:buNone/>
            </a:pPr>
            <a:endParaRPr lang="en-US" altLang="en-US" dirty="0"/>
          </a:p>
        </p:txBody>
      </p:sp>
      <p:pic>
        <p:nvPicPr>
          <p:cNvPr id="65543" name="Picture 7">
            <a:extLst>
              <a:ext uri="{FF2B5EF4-FFF2-40B4-BE49-F238E27FC236}">
                <a16:creationId xmlns:a16="http://schemas.microsoft.com/office/drawing/2014/main" id="{2F076740-3A34-4D36-8A39-166141E8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040" y="2663712"/>
            <a:ext cx="5363838" cy="13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B7FDE-84B9-4056-8BBB-7964BC8F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26">
            <a:extLst>
              <a:ext uri="{FF2B5EF4-FFF2-40B4-BE49-F238E27FC236}">
                <a16:creationId xmlns:a16="http://schemas.microsoft.com/office/drawing/2014/main" id="{66D466DD-8024-459F-8196-C0194DC9F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SELECT Statement: NULL Search Condition</a:t>
            </a:r>
          </a:p>
        </p:txBody>
      </p:sp>
      <p:sp>
        <p:nvSpPr>
          <p:cNvPr id="215043" name="Rectangle 1027">
            <a:extLst>
              <a:ext uri="{FF2B5EF4-FFF2-40B4-BE49-F238E27FC236}">
                <a16:creationId xmlns:a16="http://schemas.microsoft.com/office/drawing/2014/main" id="{C6734371-9F5C-4330-8F89-0A7B1D6CC1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NULL Search Condition </a:t>
            </a:r>
            <a:r>
              <a:rPr lang="en-US" altLang="en-US" dirty="0"/>
              <a:t>	</a:t>
            </a:r>
          </a:p>
          <a:p>
            <a:r>
              <a:rPr lang="en-US" altLang="en-US" dirty="0"/>
              <a:t>List details of all viewings on property PG4 where a comment has not been supplied.</a:t>
            </a:r>
          </a:p>
          <a:p>
            <a:r>
              <a:rPr lang="en-US" altLang="en-US" dirty="0"/>
              <a:t>There are 2 viewings for property PG4, one with and one without a comment. </a:t>
            </a:r>
          </a:p>
          <a:p>
            <a:r>
              <a:rPr lang="en-US" altLang="en-US" dirty="0"/>
              <a:t>Have to test for null explicitly using special keyword IS NULL:</a:t>
            </a:r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sz="2000" dirty="0"/>
              <a:t>SELECT </a:t>
            </a:r>
            <a:r>
              <a:rPr lang="en-US" altLang="en-US" sz="2000" dirty="0" err="1"/>
              <a:t>clientNo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viewDate</a:t>
            </a:r>
            <a:endParaRPr lang="en-US" altLang="en-US" sz="2000" dirty="0"/>
          </a:p>
          <a:p>
            <a:pPr marL="517525" lvl="1" indent="0">
              <a:buNone/>
            </a:pPr>
            <a:r>
              <a:rPr lang="en-US" altLang="en-US" sz="2000" dirty="0"/>
              <a:t>		FROM Viewing</a:t>
            </a:r>
          </a:p>
          <a:p>
            <a:pPr marL="517525" lvl="1" indent="0">
              <a:buNone/>
            </a:pPr>
            <a:r>
              <a:rPr lang="en-US" altLang="en-US" sz="2000" dirty="0"/>
              <a:t>		WHERE </a:t>
            </a:r>
            <a:r>
              <a:rPr lang="en-US" altLang="en-US" sz="2000" dirty="0" err="1"/>
              <a:t>propertyNo</a:t>
            </a:r>
            <a:r>
              <a:rPr lang="en-US" altLang="en-US" sz="2000" dirty="0"/>
              <a:t> = ‘PG4’ AND  comment IS NULL;</a:t>
            </a:r>
          </a:p>
          <a:p>
            <a:pPr marL="517525" lvl="1" indent="0">
              <a:buNone/>
            </a:pPr>
            <a:endParaRPr lang="en-US" altLang="en-US" sz="2000" dirty="0"/>
          </a:p>
          <a:p>
            <a:pPr marL="517525" lvl="1" indent="0">
              <a:buNone/>
            </a:pPr>
            <a:endParaRPr lang="en-US" altLang="en-US" sz="2000" dirty="0"/>
          </a:p>
          <a:p>
            <a:pPr marL="517525" lvl="1" indent="0">
              <a:buNone/>
            </a:pPr>
            <a:endParaRPr lang="en-US" altLang="en-US" sz="2000" dirty="0"/>
          </a:p>
          <a:p>
            <a:pPr marL="517525" lvl="1" indent="0">
              <a:buNone/>
            </a:pPr>
            <a:endParaRPr lang="en-US" altLang="en-US" sz="2000" dirty="0"/>
          </a:p>
          <a:p>
            <a:pPr lvl="0"/>
            <a:r>
              <a:rPr lang="en-US" altLang="en-US" dirty="0">
                <a:solidFill>
                  <a:prstClr val="black"/>
                </a:solidFill>
              </a:rPr>
              <a:t>Negated version (IS NOT NULL) can test for non-null values.</a:t>
            </a:r>
          </a:p>
          <a:p>
            <a:pPr marL="517525" lvl="1" indent="0">
              <a:buNone/>
            </a:pPr>
            <a:endParaRPr lang="en-US" altLang="en-US" sz="2000" dirty="0"/>
          </a:p>
        </p:txBody>
      </p:sp>
      <p:pic>
        <p:nvPicPr>
          <p:cNvPr id="8" name="Picture 6" descr="C05NT10">
            <a:extLst>
              <a:ext uri="{FF2B5EF4-FFF2-40B4-BE49-F238E27FC236}">
                <a16:creationId xmlns:a16="http://schemas.microsoft.com/office/drawing/2014/main" id="{B1BE2E0B-BC18-4EE9-9109-7604C242A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22514" y="4386344"/>
            <a:ext cx="2260034" cy="11561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98DB7-7D42-4410-89AB-705C76BE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72AB9E88-5A1F-43D8-A428-82760A889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SELECT Statement: Single Column Ordering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CF7D8166-932E-451E-80B9-4B43BE3D9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Single Column Ordering </a:t>
            </a:r>
            <a:r>
              <a:rPr lang="en-US" altLang="en-US" dirty="0"/>
              <a:t>	</a:t>
            </a:r>
          </a:p>
          <a:p>
            <a:pPr marL="0" indent="0">
              <a:buNone/>
            </a:pPr>
            <a:r>
              <a:rPr lang="en-US" altLang="en-US" dirty="0"/>
              <a:t>	List salaries for all staff, arranged in descending order of salary.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SELECT </a:t>
            </a:r>
            <a:r>
              <a:rPr lang="en-US" altLang="en-US" dirty="0" err="1"/>
              <a:t>staffNo</a:t>
            </a:r>
            <a:r>
              <a:rPr lang="en-US" altLang="en-US" dirty="0"/>
              <a:t>, </a:t>
            </a:r>
            <a:r>
              <a:rPr lang="en-US" altLang="en-US" dirty="0" err="1"/>
              <a:t>fName</a:t>
            </a:r>
            <a:r>
              <a:rPr lang="en-US" altLang="en-US" dirty="0"/>
              <a:t>, </a:t>
            </a:r>
            <a:r>
              <a:rPr lang="en-US" altLang="en-US" dirty="0" err="1"/>
              <a:t>lName</a:t>
            </a:r>
            <a:r>
              <a:rPr lang="en-US" altLang="en-US" dirty="0"/>
              <a:t>, salary</a:t>
            </a:r>
          </a:p>
          <a:p>
            <a:pPr marL="517525" lvl="1" indent="0">
              <a:buNone/>
            </a:pPr>
            <a:r>
              <a:rPr lang="en-US" altLang="en-US" dirty="0"/>
              <a:t>		FROM Staff</a:t>
            </a:r>
          </a:p>
          <a:p>
            <a:pPr marL="517525" lvl="1" indent="0">
              <a:buNone/>
            </a:pPr>
            <a:r>
              <a:rPr lang="en-US" altLang="en-US" dirty="0"/>
              <a:t>		ORDER BY salary DESC;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FD34B70A-D537-4B09-9676-58FC20C0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329" y="3334985"/>
            <a:ext cx="4021364" cy="2721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818F8-BF1E-40B7-B08D-B3DA4D55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026">
            <a:extLst>
              <a:ext uri="{FF2B5EF4-FFF2-40B4-BE49-F238E27FC236}">
                <a16:creationId xmlns:a16="http://schemas.microsoft.com/office/drawing/2014/main" id="{EE6898D2-6ECC-4EED-952E-A1A8551AD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SELECT Statement: Example 6.12  Multiple Column Ordering</a:t>
            </a:r>
          </a:p>
        </p:txBody>
      </p:sp>
      <p:sp>
        <p:nvSpPr>
          <p:cNvPr id="220163" name="Rectangle 1027">
            <a:extLst>
              <a:ext uri="{FF2B5EF4-FFF2-40B4-BE49-F238E27FC236}">
                <a16:creationId xmlns:a16="http://schemas.microsoft.com/office/drawing/2014/main" id="{408153F9-D85D-4C40-8E1B-7E5FD59179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Multiple Column Ordering </a:t>
            </a:r>
            <a:r>
              <a:rPr lang="en-US" altLang="en-US" dirty="0"/>
              <a:t>	</a:t>
            </a:r>
          </a:p>
          <a:p>
            <a:pPr marL="0" indent="0">
              <a:buNone/>
            </a:pPr>
            <a:r>
              <a:rPr lang="en-US" altLang="en-US" dirty="0"/>
              <a:t>	Produce abbreviated list of properties in order of property type.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sz="2000" dirty="0"/>
              <a:t>SELECT </a:t>
            </a:r>
            <a:r>
              <a:rPr lang="en-US" altLang="en-US" sz="2000" dirty="0" err="1"/>
              <a:t>propertyNo</a:t>
            </a:r>
            <a:r>
              <a:rPr lang="en-US" altLang="en-US" sz="2000" dirty="0"/>
              <a:t>, type, rooms, rent</a:t>
            </a:r>
          </a:p>
          <a:p>
            <a:pPr marL="1203325" lvl="3" indent="0">
              <a:buNone/>
            </a:pPr>
            <a:r>
              <a:rPr lang="en-US" altLang="en-US" sz="2000" dirty="0"/>
              <a:t>	FROM </a:t>
            </a:r>
            <a:r>
              <a:rPr lang="en-US" altLang="en-US" sz="2000" dirty="0" err="1"/>
              <a:t>PropertyForRent</a:t>
            </a:r>
            <a:endParaRPr lang="en-US" altLang="en-US" sz="2000" dirty="0"/>
          </a:p>
          <a:p>
            <a:pPr marL="1203325" lvl="3" indent="0">
              <a:buNone/>
            </a:pPr>
            <a:r>
              <a:rPr lang="en-US" altLang="en-US" sz="2000" dirty="0"/>
              <a:t>	ORDER BY type;</a:t>
            </a:r>
          </a:p>
          <a:p>
            <a:pPr marL="1203325" lvl="3" indent="0">
              <a:buNone/>
            </a:pPr>
            <a:endParaRPr lang="en-US" altLang="en-US" sz="2000" dirty="0"/>
          </a:p>
          <a:p>
            <a:pPr marL="1203325" lvl="3" indent="0">
              <a:buNone/>
            </a:pPr>
            <a:endParaRPr lang="en-US" altLang="en-US" sz="2000" dirty="0"/>
          </a:p>
          <a:p>
            <a:r>
              <a:rPr lang="en-US" altLang="en-US" dirty="0"/>
              <a:t>Four flats in this list - as no minor sort key specified, system arranges these rows in any order it chooses.</a:t>
            </a:r>
          </a:p>
          <a:p>
            <a:r>
              <a:rPr lang="en-US" altLang="en-US" dirty="0"/>
              <a:t>To arrange in order of rent, specify minor order: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		SELECT </a:t>
            </a:r>
            <a:r>
              <a:rPr lang="en-US" altLang="en-US" sz="2000" dirty="0" err="1"/>
              <a:t>propertyNo</a:t>
            </a:r>
            <a:r>
              <a:rPr lang="en-US" altLang="en-US" sz="2000" dirty="0"/>
              <a:t>, type, rooms, rent</a:t>
            </a:r>
          </a:p>
          <a:p>
            <a:pPr marL="1203325" lvl="3" indent="0">
              <a:buNone/>
            </a:pPr>
            <a:r>
              <a:rPr lang="en-US" altLang="en-US" sz="2000" dirty="0"/>
              <a:t>	FROM </a:t>
            </a:r>
            <a:r>
              <a:rPr lang="en-US" altLang="en-US" sz="2000" dirty="0" err="1"/>
              <a:t>PropertyForRent</a:t>
            </a:r>
            <a:endParaRPr lang="en-US" altLang="en-US" sz="2000" dirty="0"/>
          </a:p>
          <a:p>
            <a:pPr marL="1203325" lvl="3" indent="0">
              <a:buNone/>
            </a:pPr>
            <a:r>
              <a:rPr lang="en-US" altLang="en-US" sz="2000" dirty="0"/>
              <a:t>	ORDER BY type, rent DESC;</a:t>
            </a:r>
          </a:p>
          <a:p>
            <a:pPr marL="1203325" lvl="3" indent="0">
              <a:buNone/>
            </a:pPr>
            <a:endParaRPr lang="en-US" altLang="en-US" sz="2000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284C78D1-A192-4DBF-88BB-E2E4AD850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253" y="1786638"/>
            <a:ext cx="2667125" cy="180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C8C2AD8-D44F-469D-83F9-99B78D3B4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253" y="4317481"/>
            <a:ext cx="2774759" cy="185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C2151-F6D4-4A80-8CDE-1AE13316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73551160-7ACE-429E-B860-5BCF0C97C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SELECT Statement - Aggregates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1B1664E6-9459-413F-9CD8-554CCE4BE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ISO standard defines five aggregate functions:</a:t>
            </a:r>
          </a:p>
          <a:p>
            <a:endParaRPr lang="en-US" altLang="en-US"/>
          </a:p>
          <a:p>
            <a:r>
              <a:rPr lang="en-US" altLang="en-US"/>
              <a:t>COUNT returns number of values in specified column.</a:t>
            </a:r>
          </a:p>
          <a:p>
            <a:r>
              <a:rPr lang="en-US" altLang="en-US"/>
              <a:t>SUM	returns sum of values in specified column.</a:t>
            </a:r>
          </a:p>
          <a:p>
            <a:r>
              <a:rPr lang="en-US" altLang="en-US"/>
              <a:t>AVG	returns average of values in specified column.</a:t>
            </a:r>
          </a:p>
          <a:p>
            <a:r>
              <a:rPr lang="en-US" altLang="en-US"/>
              <a:t>MIN	returns smallest value in specified column.</a:t>
            </a:r>
          </a:p>
          <a:p>
            <a:r>
              <a:rPr lang="en-US" altLang="en-US"/>
              <a:t>MAX	returns largest value in specified column.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EFAA0-88D8-41AE-B4A6-914637C7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6BC64CEA-CC15-4B53-9B4E-42492B2A2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Objectives of SQL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675FF4FA-FF7D-4AFD-8708-96596DCA3E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Consists of standard English words: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1) CREATE TABLE Staff(</a:t>
            </a:r>
            <a:r>
              <a:rPr lang="en-US" altLang="en-US" dirty="0" err="1"/>
              <a:t>staffNo</a:t>
            </a:r>
            <a:r>
              <a:rPr lang="en-US" altLang="en-US" dirty="0"/>
              <a:t> VARCHAR(5), </a:t>
            </a:r>
          </a:p>
          <a:p>
            <a:pPr marL="517525" lvl="1" indent="0">
              <a:buNone/>
            </a:pPr>
            <a:r>
              <a:rPr lang="en-US" altLang="en-US" dirty="0"/>
              <a:t> 	</a:t>
            </a:r>
            <a:r>
              <a:rPr lang="en-US" altLang="en-US" dirty="0" err="1"/>
              <a:t>lName</a:t>
            </a:r>
            <a:r>
              <a:rPr lang="en-US" altLang="en-US" dirty="0"/>
              <a:t> VARCHAR(15), </a:t>
            </a:r>
          </a:p>
          <a:p>
            <a:pPr marL="517525" lvl="1" indent="0">
              <a:buNone/>
            </a:pPr>
            <a:r>
              <a:rPr lang="en-US" altLang="en-US" dirty="0"/>
              <a:t>			salary DECIMAL(7,2));</a:t>
            </a:r>
          </a:p>
          <a:p>
            <a:pPr marL="0" indent="0">
              <a:buNone/>
            </a:pPr>
            <a:r>
              <a:rPr lang="en-US" altLang="en-US" dirty="0"/>
              <a:t>    2) INSERT INTO Staff VALUES (‘SG16’, ‘Brown’, 8300);</a:t>
            </a:r>
          </a:p>
          <a:p>
            <a:pPr marL="0" indent="0">
              <a:buNone/>
            </a:pPr>
            <a:r>
              <a:rPr lang="en-US" altLang="en-US" dirty="0"/>
              <a:t>    3) SELECT </a:t>
            </a:r>
            <a:r>
              <a:rPr lang="en-US" altLang="en-US" dirty="0" err="1"/>
              <a:t>staffNo</a:t>
            </a:r>
            <a:r>
              <a:rPr lang="en-US" altLang="en-US" dirty="0"/>
              <a:t>, </a:t>
            </a:r>
            <a:r>
              <a:rPr lang="en-US" altLang="en-US" dirty="0" err="1"/>
              <a:t>lName</a:t>
            </a:r>
            <a:r>
              <a:rPr lang="en-US" altLang="en-US" dirty="0"/>
              <a:t>, salary</a:t>
            </a:r>
          </a:p>
          <a:p>
            <a:pPr marL="0" indent="0">
              <a:buNone/>
            </a:pPr>
            <a:r>
              <a:rPr lang="en-US" altLang="en-US" dirty="0"/>
              <a:t>  	    FROM Staff</a:t>
            </a:r>
          </a:p>
          <a:p>
            <a:pPr marL="0" indent="0">
              <a:buNone/>
            </a:pPr>
            <a:r>
              <a:rPr lang="en-US" altLang="en-US" dirty="0"/>
              <a:t>	    WHERE salary &gt; 10000;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D4582-6214-4733-BCD1-F76926FC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7C6C5DA5-B41C-457C-A53C-3260B4147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SELECT Statement - Aggregates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1DACED5A-1828-4563-B182-81A48AE98A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Each operates on a single column of a table and returns a single value. </a:t>
            </a:r>
          </a:p>
          <a:p>
            <a:r>
              <a:rPr lang="en-US" altLang="en-US" dirty="0"/>
              <a:t>COUNT, MIN, and MAX apply to numeric and non-numeric fields, but SUM and AVG may be used on numeric fields only. </a:t>
            </a:r>
          </a:p>
          <a:p>
            <a:r>
              <a:rPr lang="en-US" altLang="en-US" dirty="0"/>
              <a:t>Apart from COUNT(*), each function eliminates nulls first and operates only on remaining non-null values. </a:t>
            </a:r>
          </a:p>
          <a:p>
            <a:r>
              <a:rPr lang="en-US" altLang="en-US" dirty="0"/>
              <a:t>COUNT(*) counts all rows of a table, regardless of whether nulls or duplicate values occur.</a:t>
            </a:r>
          </a:p>
          <a:p>
            <a:r>
              <a:rPr lang="en-US" altLang="en-US" dirty="0"/>
              <a:t>Can use DISTINCT before column name to eliminate duplicates. </a:t>
            </a:r>
          </a:p>
          <a:p>
            <a:r>
              <a:rPr lang="en-US" altLang="en-US" dirty="0"/>
              <a:t>DISTINCT has no effect with MIN/MAX, but may have with SUM/AVG.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1CA1C-2DFC-4348-9E7C-45E15536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7F77C4C9-CE13-494E-BD64-DC2AE78B7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SELECT Statement - Aggregates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D597105A-0FD5-478B-82A5-362DF8198D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Aggregate functions can be used only in SELECT list and in HAVING clause. </a:t>
            </a:r>
          </a:p>
          <a:p>
            <a:endParaRPr lang="en-US" altLang="en-US" dirty="0"/>
          </a:p>
          <a:p>
            <a:r>
              <a:rPr lang="en-US" altLang="en-US" dirty="0"/>
              <a:t>If SELECT list includes an aggregate function and there is no GROUP BY clause, SELECT list cannot reference a column out with an aggregate function. For example, the following is illegal: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  	</a:t>
            </a:r>
            <a:r>
              <a:rPr lang="en-US" altLang="en-US" sz="2000" dirty="0"/>
              <a:t>SELECT 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, COUNT(salary)</a:t>
            </a:r>
          </a:p>
          <a:p>
            <a:pPr marL="517525" lvl="1" indent="0">
              <a:buNone/>
            </a:pPr>
            <a:r>
              <a:rPr lang="en-US" altLang="en-US" sz="2000" dirty="0"/>
              <a:t>		FROM Staff;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360AA-4925-4563-9FF9-48E8BA23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>
            <a:extLst>
              <a:ext uri="{FF2B5EF4-FFF2-40B4-BE49-F238E27FC236}">
                <a16:creationId xmlns:a16="http://schemas.microsoft.com/office/drawing/2014/main" id="{9A9C329A-5B2C-4C17-985C-35103838955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0424" y="1237860"/>
            <a:ext cx="10728649" cy="5004319"/>
          </a:xfrm>
        </p:spPr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altLang="en-US" dirty="0"/>
              <a:t>	</a:t>
            </a:r>
          </a:p>
          <a:p>
            <a:pPr marL="0" indent="0">
              <a:buNone/>
            </a:pPr>
            <a:r>
              <a:rPr lang="en-US" altLang="en-US" dirty="0"/>
              <a:t>	How many properties cost more than £350 per month to rent?</a:t>
            </a:r>
          </a:p>
          <a:p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	SELECT COUNT(*) AS </a:t>
            </a:r>
            <a:r>
              <a:rPr lang="en-US" altLang="en-US" sz="2000" dirty="0" err="1"/>
              <a:t>myCount</a:t>
            </a:r>
            <a:endParaRPr lang="en-US" altLang="en-US" sz="2000" dirty="0"/>
          </a:p>
          <a:p>
            <a:pPr marL="517525" lvl="1" indent="0">
              <a:buNone/>
            </a:pPr>
            <a:r>
              <a:rPr lang="en-US" altLang="en-US" sz="2000" dirty="0"/>
              <a:t>	FROM </a:t>
            </a:r>
            <a:r>
              <a:rPr lang="en-US" altLang="en-US" sz="2000" dirty="0" err="1"/>
              <a:t>PropertyForRent</a:t>
            </a:r>
            <a:endParaRPr lang="en-US" altLang="en-US" sz="2000" dirty="0"/>
          </a:p>
          <a:p>
            <a:pPr marL="517525" lvl="1" indent="0">
              <a:buNone/>
            </a:pPr>
            <a:r>
              <a:rPr lang="en-US" altLang="en-US" sz="2000" dirty="0"/>
              <a:t>	WHERE rent &gt; 350;</a:t>
            </a:r>
          </a:p>
          <a:p>
            <a:pPr marL="517525" lvl="1" indent="0">
              <a:buNone/>
            </a:pPr>
            <a:endParaRPr lang="en-US" sz="2000" dirty="0"/>
          </a:p>
          <a:p>
            <a:pPr marL="517525" lvl="1" indent="0">
              <a:buNone/>
            </a:pPr>
            <a:endParaRPr lang="en-US" sz="2000" dirty="0"/>
          </a:p>
          <a:p>
            <a:pPr lvl="0"/>
            <a:r>
              <a:rPr lang="en-US" sz="2200" dirty="0">
                <a:solidFill>
                  <a:prstClr val="black"/>
                </a:solidFill>
              </a:rPr>
              <a:t>How many different properties viewed in May ‘13?</a:t>
            </a:r>
          </a:p>
          <a:p>
            <a:pPr lvl="0"/>
            <a:endParaRPr lang="en-US" sz="2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	SELECT COUNT(DISTINCT </a:t>
            </a:r>
            <a:r>
              <a:rPr lang="en-US" sz="2000" dirty="0" err="1">
                <a:solidFill>
                  <a:prstClr val="black"/>
                </a:solidFill>
              </a:rPr>
              <a:t>propertyNo</a:t>
            </a:r>
            <a:r>
              <a:rPr lang="en-US" sz="2000" dirty="0">
                <a:solidFill>
                  <a:prstClr val="black"/>
                </a:solidFill>
              </a:rPr>
              <a:t>) AS </a:t>
            </a:r>
            <a:r>
              <a:rPr lang="en-US" sz="2000" dirty="0" err="1">
                <a:solidFill>
                  <a:prstClr val="black"/>
                </a:solidFill>
              </a:rPr>
              <a:t>myCount</a:t>
            </a:r>
            <a:endParaRPr lang="en-US" sz="2000" dirty="0">
              <a:solidFill>
                <a:prstClr val="black"/>
              </a:solidFill>
            </a:endParaRPr>
          </a:p>
          <a:p>
            <a:pPr marL="517525" lvl="1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	FROM Viewing</a:t>
            </a:r>
          </a:p>
          <a:p>
            <a:pPr marL="517525" lvl="1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	WHERE </a:t>
            </a:r>
            <a:r>
              <a:rPr lang="en-US" sz="2000" dirty="0" err="1">
                <a:solidFill>
                  <a:prstClr val="black"/>
                </a:solidFill>
              </a:rPr>
              <a:t>viewDate</a:t>
            </a:r>
            <a:r>
              <a:rPr lang="en-US" sz="2000" dirty="0">
                <a:solidFill>
                  <a:prstClr val="black"/>
                </a:solidFill>
              </a:rPr>
              <a:t> BETWEEN ‘1-May-13’</a:t>
            </a:r>
          </a:p>
          <a:p>
            <a:pPr marL="517525" lvl="1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	        	AND ‘31-May-13’;</a:t>
            </a:r>
          </a:p>
          <a:p>
            <a:pPr marL="517525" lvl="1" indent="0">
              <a:buNone/>
            </a:pPr>
            <a:endParaRPr lang="en-US" altLang="en-US" sz="2000" dirty="0"/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4DA7E3D9-1DBD-46B5-A7D4-C1CD38629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Use of COUNT(*)</a:t>
            </a:r>
          </a:p>
        </p:txBody>
      </p:sp>
      <p:pic>
        <p:nvPicPr>
          <p:cNvPr id="223243" name="Picture 11" descr="C05NT13">
            <a:extLst>
              <a:ext uri="{FF2B5EF4-FFF2-40B4-BE49-F238E27FC236}">
                <a16:creationId xmlns:a16="http://schemas.microsoft.com/office/drawing/2014/main" id="{09E78573-3066-4D46-9BB8-B2665DEC89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43" y="1956886"/>
            <a:ext cx="1740209" cy="1607422"/>
          </a:xfrm>
        </p:spPr>
      </p:pic>
      <p:pic>
        <p:nvPicPr>
          <p:cNvPr id="14" name="Picture 12" descr="C05NT14">
            <a:extLst>
              <a:ext uri="{FF2B5EF4-FFF2-40B4-BE49-F238E27FC236}">
                <a16:creationId xmlns:a16="http://schemas.microsoft.com/office/drawing/2014/main" id="{09A83F36-B243-41AB-B023-77FBE661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22043" y="4097402"/>
            <a:ext cx="1669622" cy="1633639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6C35501-5FA6-4BD8-A74C-D7C5522B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4D2CA66A-5FAB-4C58-B4D9-7A2C3BFB2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Use of COUNT and SUM</a:t>
            </a:r>
          </a:p>
        </p:txBody>
      </p:sp>
      <p:pic>
        <p:nvPicPr>
          <p:cNvPr id="225292" name="Picture 12" descr="C05NT15">
            <a:extLst>
              <a:ext uri="{FF2B5EF4-FFF2-40B4-BE49-F238E27FC236}">
                <a16:creationId xmlns:a16="http://schemas.microsoft.com/office/drawing/2014/main" id="{72076734-63CB-456E-B9E0-0F3DC6871C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77" y="3607159"/>
            <a:ext cx="3200401" cy="1726835"/>
          </a:xfrm>
        </p:spPr>
      </p:pic>
      <p:sp>
        <p:nvSpPr>
          <p:cNvPr id="225283" name="Rectangle 3">
            <a:extLst>
              <a:ext uri="{FF2B5EF4-FFF2-40B4-BE49-F238E27FC236}">
                <a16:creationId xmlns:a16="http://schemas.microsoft.com/office/drawing/2014/main" id="{E8687543-4049-4134-9BD8-C9A9FAE960B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96414" y="1312607"/>
            <a:ext cx="10087896" cy="2579688"/>
          </a:xfrm>
        </p:spPr>
        <p:txBody>
          <a:bodyPr>
            <a:normAutofit/>
          </a:bodyPr>
          <a:lstStyle/>
          <a:p>
            <a:r>
              <a:rPr lang="en-US" altLang="en-US" dirty="0"/>
              <a:t>Example:     </a:t>
            </a:r>
          </a:p>
          <a:p>
            <a:pPr marL="0" indent="0">
              <a:buNone/>
            </a:pPr>
            <a:r>
              <a:rPr lang="en-US" altLang="en-US" dirty="0"/>
              <a:t>	Find number of Managers and sum of their salaries.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SELECT COUNT(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) AS </a:t>
            </a:r>
            <a:r>
              <a:rPr lang="en-US" altLang="en-US" sz="2000" dirty="0" err="1"/>
              <a:t>myCount</a:t>
            </a:r>
            <a:r>
              <a:rPr lang="en-US" altLang="en-US" sz="2000" dirty="0"/>
              <a:t>, SUM(salary) AS </a:t>
            </a:r>
            <a:r>
              <a:rPr lang="en-US" altLang="en-US" sz="2000" dirty="0" err="1"/>
              <a:t>mySum</a:t>
            </a:r>
            <a:endParaRPr lang="en-US" altLang="en-US" sz="2000" dirty="0"/>
          </a:p>
          <a:p>
            <a:pPr marL="517525" lvl="1" indent="0">
              <a:buNone/>
            </a:pPr>
            <a:r>
              <a:rPr lang="en-US" altLang="en-US" sz="2000" dirty="0"/>
              <a:t>	FROM Staff</a:t>
            </a:r>
          </a:p>
          <a:p>
            <a:pPr marL="517525" lvl="1" indent="0">
              <a:buNone/>
            </a:pPr>
            <a:r>
              <a:rPr lang="en-US" altLang="en-US" sz="2000" dirty="0"/>
              <a:t>	WHERE position = ‘Manager’;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40359-D4D2-4191-A39F-812571A9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3CEFC8DC-EAF6-4414-B6A7-1B0DC9164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Use of MIN, MAX, AVG</a:t>
            </a:r>
          </a:p>
        </p:txBody>
      </p:sp>
      <p:pic>
        <p:nvPicPr>
          <p:cNvPr id="226317" name="Picture 13" descr="C05NT16">
            <a:extLst>
              <a:ext uri="{FF2B5EF4-FFF2-40B4-BE49-F238E27FC236}">
                <a16:creationId xmlns:a16="http://schemas.microsoft.com/office/drawing/2014/main" id="{DCA8C31B-EE66-4502-B869-71EB7961E2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833" y="4073734"/>
            <a:ext cx="3969773" cy="1492041"/>
          </a:xfrm>
        </p:spPr>
      </p:pic>
      <p:sp>
        <p:nvSpPr>
          <p:cNvPr id="226307" name="Rectangle 3">
            <a:extLst>
              <a:ext uri="{FF2B5EF4-FFF2-40B4-BE49-F238E27FC236}">
                <a16:creationId xmlns:a16="http://schemas.microsoft.com/office/drawing/2014/main" id="{7FD19306-0BBA-4664-AA54-A47AE3BD04E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7084" y="1292225"/>
            <a:ext cx="10422193" cy="257968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Example:	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Find minimum, maximum, and average staff salary.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    	</a:t>
            </a:r>
            <a:r>
              <a:rPr lang="en-US" altLang="en-US" sz="2000" dirty="0"/>
              <a:t>SELECT MIN(salary) AS </a:t>
            </a:r>
            <a:r>
              <a:rPr lang="en-US" altLang="en-US" sz="2000" dirty="0" err="1"/>
              <a:t>myMin</a:t>
            </a:r>
            <a:r>
              <a:rPr lang="en-US" altLang="en-US" sz="2000" dirty="0"/>
              <a:t>, </a:t>
            </a:r>
          </a:p>
          <a:p>
            <a:pPr marL="517525" lvl="1" indent="0">
              <a:buNone/>
            </a:pPr>
            <a:r>
              <a:rPr lang="en-US" altLang="en-US" sz="2000" dirty="0"/>
              <a:t>		MAX(salary) AS </a:t>
            </a:r>
            <a:r>
              <a:rPr lang="en-US" altLang="en-US" sz="2000" dirty="0" err="1"/>
              <a:t>myMax</a:t>
            </a:r>
            <a:r>
              <a:rPr lang="en-US" altLang="en-US" sz="2000" dirty="0"/>
              <a:t>,</a:t>
            </a:r>
          </a:p>
          <a:p>
            <a:pPr marL="517525" lvl="1" indent="0">
              <a:buNone/>
            </a:pPr>
            <a:r>
              <a:rPr lang="en-US" altLang="en-US" sz="2000" dirty="0"/>
              <a:t>		AVG(salary) AS </a:t>
            </a:r>
            <a:r>
              <a:rPr lang="en-US" altLang="en-US" sz="2000" dirty="0" err="1"/>
              <a:t>myAvg</a:t>
            </a:r>
            <a:endParaRPr lang="en-US" altLang="en-US" sz="2000" dirty="0"/>
          </a:p>
          <a:p>
            <a:pPr marL="517525" lvl="1" indent="0">
              <a:buNone/>
            </a:pPr>
            <a:r>
              <a:rPr lang="en-US" altLang="en-US" sz="2000" dirty="0"/>
              <a:t>		FROM Staff;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FC371-C348-4A86-8F55-5EF7928A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221C0BEF-26D7-4F97-AF01-8AFA5AE10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SELECT Statement - Grouping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2B22D33A-1E83-4B98-B79F-CA3DDD2C3A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GROUP BY clause to get sub-totals.</a:t>
            </a:r>
          </a:p>
          <a:p>
            <a:r>
              <a:rPr lang="en-US" altLang="en-US" dirty="0"/>
              <a:t>SELECT and GROUP BY closely integrated: each item in SELECT list must be single-valued per group, and SELECT clause may only contain:</a:t>
            </a:r>
          </a:p>
          <a:p>
            <a:pPr lvl="1"/>
            <a:r>
              <a:rPr lang="en-US" altLang="en-US" dirty="0"/>
              <a:t>column names</a:t>
            </a:r>
          </a:p>
          <a:p>
            <a:pPr lvl="1"/>
            <a:r>
              <a:rPr lang="en-US" altLang="en-US" dirty="0"/>
              <a:t>aggregate functions </a:t>
            </a:r>
          </a:p>
          <a:p>
            <a:pPr lvl="1"/>
            <a:r>
              <a:rPr lang="en-US" altLang="en-US" dirty="0"/>
              <a:t>constants</a:t>
            </a:r>
          </a:p>
          <a:p>
            <a:pPr lvl="1"/>
            <a:r>
              <a:rPr lang="en-US" altLang="en-US" dirty="0"/>
              <a:t>expression involving combinations of the above.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All column names in SELECT list must appear in GROUP BY clause unless name is used only in an aggregate function. </a:t>
            </a:r>
          </a:p>
          <a:p>
            <a:r>
              <a:rPr lang="en-US" altLang="en-US" dirty="0"/>
              <a:t>If WHERE is used with GROUP BY, WHERE is applied first, then groups are formed from remaining rows satisfying predicate.</a:t>
            </a:r>
          </a:p>
          <a:p>
            <a:r>
              <a:rPr lang="en-US" altLang="en-US" dirty="0"/>
              <a:t>ISO considers two nulls to be equal for purposes of GROUP BY.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74A1A-06BB-49F1-9FDE-49BD65C8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AEE54551-B022-4C70-B46D-7F618CE64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Use of GROUP BY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EFADF08C-0591-4D68-8649-5EF9E6829A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Example: 	</a:t>
            </a:r>
          </a:p>
          <a:p>
            <a:pPr marL="0" indent="0">
              <a:buNone/>
            </a:pPr>
            <a:r>
              <a:rPr lang="en-US" altLang="en-US" dirty="0"/>
              <a:t>	Find number of staff in each branch and their total salaries.</a:t>
            </a:r>
          </a:p>
          <a:p>
            <a:endParaRPr lang="en-US" altLang="en-US" dirty="0"/>
          </a:p>
          <a:p>
            <a:pPr marL="517525" lvl="1" indent="0">
              <a:buNone/>
            </a:pPr>
            <a:r>
              <a:rPr lang="en-US" altLang="en-US" sz="2000" dirty="0"/>
              <a:t>	SELECT </a:t>
            </a:r>
            <a:r>
              <a:rPr lang="en-US" altLang="en-US" sz="2000" dirty="0" err="1"/>
              <a:t>branchNo</a:t>
            </a:r>
            <a:r>
              <a:rPr lang="en-US" altLang="en-US" sz="2000" dirty="0"/>
              <a:t>,  COUNT(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) AS </a:t>
            </a:r>
            <a:r>
              <a:rPr lang="en-US" altLang="en-US" sz="2000" dirty="0" err="1"/>
              <a:t>myCount</a:t>
            </a:r>
            <a:r>
              <a:rPr lang="en-US" altLang="en-US" sz="2000" dirty="0"/>
              <a:t>,   SUM(salary) AS </a:t>
            </a:r>
            <a:r>
              <a:rPr lang="en-US" altLang="en-US" sz="2000" dirty="0" err="1"/>
              <a:t>mySum</a:t>
            </a:r>
            <a:endParaRPr lang="en-US" altLang="en-US" sz="2000" dirty="0"/>
          </a:p>
          <a:p>
            <a:pPr marL="914400" lvl="2" indent="0">
              <a:buNone/>
            </a:pPr>
            <a:r>
              <a:rPr lang="en-US" altLang="en-US" dirty="0"/>
              <a:t>FROM Staff</a:t>
            </a:r>
          </a:p>
          <a:p>
            <a:pPr marL="914400" lvl="2" indent="0">
              <a:buNone/>
            </a:pPr>
            <a:r>
              <a:rPr lang="en-US" altLang="en-US" dirty="0"/>
              <a:t>GROUP BY </a:t>
            </a:r>
            <a:r>
              <a:rPr lang="en-US" altLang="en-US" dirty="0" err="1"/>
              <a:t>branchNo</a:t>
            </a:r>
            <a:endParaRPr lang="en-US" altLang="en-US" dirty="0"/>
          </a:p>
          <a:p>
            <a:pPr marL="914400" lvl="2" indent="0">
              <a:buNone/>
            </a:pPr>
            <a:r>
              <a:rPr lang="en-US" altLang="en-US" dirty="0"/>
              <a:t>ORDER BY </a:t>
            </a:r>
            <a:r>
              <a:rPr lang="en-US" altLang="en-US" dirty="0" err="1"/>
              <a:t>branchNo</a:t>
            </a:r>
            <a:r>
              <a:rPr lang="en-US" altLang="en-US" dirty="0"/>
              <a:t>;</a:t>
            </a:r>
          </a:p>
        </p:txBody>
      </p:sp>
      <p:pic>
        <p:nvPicPr>
          <p:cNvPr id="8" name="Picture 6" descr="C05NT17">
            <a:extLst>
              <a:ext uri="{FF2B5EF4-FFF2-40B4-BE49-F238E27FC236}">
                <a16:creationId xmlns:a16="http://schemas.microsoft.com/office/drawing/2014/main" id="{8BA5FE94-9B58-4ECF-8DCD-7B40BF7D0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0096" y="3752560"/>
            <a:ext cx="3940239" cy="20134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B2CA9-83D3-4FD8-8B30-05425680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630313C0-30F2-4EB9-9189-28302A351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Restricted Groupings – HAVING clause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1EAF6D4E-3A8B-4B41-BECA-A1ED6FAB73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HAVING clause is designed for use with GROUP BY to restrict groups that appear in final result table. </a:t>
            </a:r>
          </a:p>
          <a:p>
            <a:r>
              <a:rPr lang="en-US" altLang="en-US"/>
              <a:t>Similar to WHERE, but WHERE filters individual rows whereas HAVING filters groups. </a:t>
            </a:r>
          </a:p>
          <a:p>
            <a:r>
              <a:rPr lang="en-US" altLang="en-US"/>
              <a:t>Column names in HAVING clause must also appear in the GROUP BY list or be contained within an aggregate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2CF35-B4C8-4C92-86F6-929837F3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E531A27B-3A5D-4480-AFC9-EA7F97035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Use of HAVING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5EB429F1-F972-4009-A5B5-61AB36466E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altLang="en-US" dirty="0"/>
              <a:t>	</a:t>
            </a:r>
          </a:p>
          <a:p>
            <a:r>
              <a:rPr lang="en-US" altLang="en-US" dirty="0"/>
              <a:t>For each branch with more than 1 member of staff, find number of staff in each branch and sum of their salaries.</a:t>
            </a:r>
          </a:p>
          <a:p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SELECT </a:t>
            </a:r>
            <a:r>
              <a:rPr lang="en-US" altLang="en-US" dirty="0" err="1"/>
              <a:t>branchNo</a:t>
            </a:r>
            <a:r>
              <a:rPr lang="en-US" altLang="en-US" dirty="0"/>
              <a:t>, COUNT(</a:t>
            </a:r>
            <a:r>
              <a:rPr lang="en-US" altLang="en-US" dirty="0" err="1"/>
              <a:t>staffNo</a:t>
            </a:r>
            <a:r>
              <a:rPr lang="en-US" altLang="en-US" dirty="0"/>
              <a:t>) AS </a:t>
            </a:r>
            <a:r>
              <a:rPr lang="en-US" altLang="en-US" dirty="0" err="1"/>
              <a:t>myCount</a:t>
            </a:r>
            <a:r>
              <a:rPr lang="en-US" altLang="en-US" dirty="0"/>
              <a:t>,  SUM(salary) AS </a:t>
            </a:r>
            <a:r>
              <a:rPr lang="en-US" altLang="en-US" dirty="0" err="1"/>
              <a:t>mySum</a:t>
            </a:r>
            <a:endParaRPr lang="en-US" altLang="en-US" dirty="0"/>
          </a:p>
          <a:p>
            <a:pPr marL="914400" lvl="2" indent="0">
              <a:buNone/>
            </a:pPr>
            <a:r>
              <a:rPr lang="en-US" altLang="en-US" dirty="0"/>
              <a:t>FROM Staff</a:t>
            </a:r>
          </a:p>
          <a:p>
            <a:pPr marL="914400" lvl="2" indent="0">
              <a:buNone/>
            </a:pPr>
            <a:r>
              <a:rPr lang="en-US" altLang="en-US" dirty="0"/>
              <a:t>GROUP BY </a:t>
            </a:r>
            <a:r>
              <a:rPr lang="en-US" altLang="en-US" dirty="0" err="1"/>
              <a:t>branchNo</a:t>
            </a:r>
            <a:endParaRPr lang="en-US" altLang="en-US" dirty="0"/>
          </a:p>
          <a:p>
            <a:pPr marL="914400" lvl="2" indent="0">
              <a:buNone/>
            </a:pPr>
            <a:r>
              <a:rPr lang="en-US" altLang="en-US" dirty="0"/>
              <a:t>HAVING COUNT(</a:t>
            </a:r>
            <a:r>
              <a:rPr lang="en-US" altLang="en-US" dirty="0" err="1"/>
              <a:t>staffNo</a:t>
            </a:r>
            <a:r>
              <a:rPr lang="en-US" altLang="en-US" dirty="0"/>
              <a:t>) &gt; 1</a:t>
            </a:r>
          </a:p>
          <a:p>
            <a:pPr marL="914400" lvl="2" indent="0">
              <a:buNone/>
            </a:pPr>
            <a:r>
              <a:rPr lang="en-US" altLang="en-US" dirty="0"/>
              <a:t>ORDER BY </a:t>
            </a:r>
            <a:r>
              <a:rPr lang="en-US" altLang="en-US" dirty="0" err="1"/>
              <a:t>branchNo</a:t>
            </a:r>
            <a:r>
              <a:rPr lang="en-US" altLang="en-US" dirty="0"/>
              <a:t>;</a:t>
            </a:r>
          </a:p>
        </p:txBody>
      </p:sp>
      <p:pic>
        <p:nvPicPr>
          <p:cNvPr id="8" name="Picture 6" descr="C05NT18">
            <a:extLst>
              <a:ext uri="{FF2B5EF4-FFF2-40B4-BE49-F238E27FC236}">
                <a16:creationId xmlns:a16="http://schemas.microsoft.com/office/drawing/2014/main" id="{CEB50A4E-087F-4D15-BDD8-BDE66ABDF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0808" y="4412557"/>
            <a:ext cx="3998070" cy="176440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2637B-6543-42A3-A722-357479A7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6796EDD7-BC8D-4237-AADB-327C6643C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Subqueries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3B4F52E3-8C64-41D2-B154-71AD9EF8C8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SQL statements can have a SELECT embedded within them.</a:t>
            </a:r>
          </a:p>
          <a:p>
            <a:r>
              <a:rPr lang="en-US" altLang="en-US"/>
              <a:t>A subselect can be used in WHERE and HAVING clauses of an outer SELECT, where it is called a subquery or nested query. </a:t>
            </a:r>
          </a:p>
          <a:p>
            <a:r>
              <a:rPr lang="en-US" altLang="en-US"/>
              <a:t>Subselects may also appear in INSERT, UPDATE, and DELETE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A6CCF-0BEC-4F40-8E94-F458F0B9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7C2DCE1E-F1B2-4FE9-BDD8-B43FB92E5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Objectives of SQL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C7F98B99-87F3-4744-8640-21EFD909C5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be used by range of users including DBAs, management, application developers, and other types of end users.</a:t>
            </a:r>
          </a:p>
          <a:p>
            <a:endParaRPr lang="en-US" altLang="en-US"/>
          </a:p>
          <a:p>
            <a:r>
              <a:rPr lang="en-US" altLang="en-US"/>
              <a:t>An ISO standard now exists for SQL, making it both the formal and de facto standard language for relational databases.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688D6-E69B-4B6B-BC76-0CAF6ADF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1C58F6FB-DF7D-45E8-93CD-370DC83C0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Subquery with Equality</a:t>
            </a:r>
          </a:p>
        </p:txBody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FE56160F-5E4F-479C-B0FC-C80FDA886D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List staff who work in branch at ‘163 Main St’.</a:t>
            </a:r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sz="2000" dirty="0"/>
              <a:t>SELECT 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fName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lName</a:t>
            </a:r>
            <a:r>
              <a:rPr lang="en-US" altLang="en-US" sz="2000" dirty="0"/>
              <a:t>, position</a:t>
            </a:r>
          </a:p>
          <a:p>
            <a:pPr marL="1203325" lvl="3" indent="0">
              <a:buNone/>
            </a:pPr>
            <a:r>
              <a:rPr lang="en-US" altLang="en-US" sz="2000" dirty="0"/>
              <a:t>	FROM Staff</a:t>
            </a:r>
          </a:p>
          <a:p>
            <a:pPr marL="1203325" lvl="3" indent="0">
              <a:buNone/>
            </a:pPr>
            <a:r>
              <a:rPr lang="en-US" altLang="en-US" sz="2000" dirty="0"/>
              <a:t>	WHERE </a:t>
            </a:r>
            <a:r>
              <a:rPr lang="en-US" altLang="en-US" sz="2000" dirty="0" err="1"/>
              <a:t>branchNo</a:t>
            </a:r>
            <a:r>
              <a:rPr lang="en-US" altLang="en-US" sz="2000" dirty="0"/>
              <a:t> =</a:t>
            </a:r>
          </a:p>
          <a:p>
            <a:pPr marL="1203325" lvl="3" indent="0">
              <a:buNone/>
            </a:pPr>
            <a:r>
              <a:rPr lang="en-US" altLang="en-US" sz="2000" dirty="0"/>
              <a:t>			(SELECT </a:t>
            </a:r>
            <a:r>
              <a:rPr lang="en-US" altLang="en-US" sz="2000" dirty="0" err="1"/>
              <a:t>branchNo</a:t>
            </a:r>
            <a:endParaRPr lang="en-US" altLang="en-US" sz="2000" dirty="0"/>
          </a:p>
          <a:p>
            <a:pPr marL="1203325" lvl="3" indent="0">
              <a:buNone/>
            </a:pPr>
            <a:r>
              <a:rPr lang="en-US" altLang="en-US" sz="2000" dirty="0"/>
              <a:t>			 FROM Branch</a:t>
            </a:r>
          </a:p>
          <a:p>
            <a:pPr marL="1203325" lvl="3" indent="0">
              <a:buNone/>
            </a:pPr>
            <a:r>
              <a:rPr lang="en-US" altLang="en-US" sz="2000" dirty="0"/>
              <a:t>			 WHERE street = ‘163 Main St’);</a:t>
            </a:r>
          </a:p>
          <a:p>
            <a:pPr marL="1203325" lvl="3" indent="0">
              <a:buNone/>
            </a:pPr>
            <a:endParaRPr lang="en-US" altLang="en-US" sz="2000" dirty="0"/>
          </a:p>
          <a:p>
            <a:r>
              <a:rPr lang="en-US" altLang="en-US" sz="2300" dirty="0"/>
              <a:t>Inner SELECT finds branch number for branch at ‘163 Main St’ (‘B003’). </a:t>
            </a:r>
          </a:p>
          <a:p>
            <a:r>
              <a:rPr lang="en-US" altLang="en-US" sz="2300" dirty="0"/>
              <a:t>Outer SELECT then retrieves details of all staff who work at this branch. </a:t>
            </a:r>
          </a:p>
          <a:p>
            <a:r>
              <a:rPr lang="en-US" altLang="en-US" sz="2300" dirty="0"/>
              <a:t>Outer SELECT then becomes: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SELECT </a:t>
            </a:r>
            <a:r>
              <a:rPr lang="en-US" altLang="en-US" dirty="0" err="1"/>
              <a:t>staffNo</a:t>
            </a:r>
            <a:r>
              <a:rPr lang="en-US" altLang="en-US" dirty="0"/>
              <a:t>, </a:t>
            </a:r>
            <a:r>
              <a:rPr lang="en-US" altLang="en-US" dirty="0" err="1"/>
              <a:t>fName</a:t>
            </a:r>
            <a:r>
              <a:rPr lang="en-US" altLang="en-US" dirty="0"/>
              <a:t>, </a:t>
            </a:r>
            <a:r>
              <a:rPr lang="en-US" altLang="en-US" dirty="0" err="1"/>
              <a:t>lName</a:t>
            </a:r>
            <a:r>
              <a:rPr lang="en-US" altLang="en-US" dirty="0"/>
              <a:t>, position</a:t>
            </a:r>
          </a:p>
          <a:p>
            <a:pPr marL="914400" lvl="2" indent="0">
              <a:buNone/>
            </a:pPr>
            <a:r>
              <a:rPr lang="en-US" altLang="en-US" dirty="0"/>
              <a:t>FROM Staff</a:t>
            </a:r>
          </a:p>
          <a:p>
            <a:pPr marL="914400" lvl="2" indent="0">
              <a:buNone/>
            </a:pPr>
            <a:r>
              <a:rPr lang="en-US" altLang="en-US" dirty="0"/>
              <a:t>WHERE </a:t>
            </a:r>
            <a:r>
              <a:rPr lang="en-US" altLang="en-US" dirty="0" err="1"/>
              <a:t>branchNo</a:t>
            </a:r>
            <a:r>
              <a:rPr lang="en-US" altLang="en-US" dirty="0"/>
              <a:t> = ‘B003’;</a:t>
            </a:r>
          </a:p>
          <a:p>
            <a:pPr marL="1203325" lvl="3" indent="0">
              <a:buNone/>
            </a:pPr>
            <a:endParaRPr lang="en-US" altLang="en-US" sz="2000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D3D75DBA-DFBB-42B6-B72D-82CFFF852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33" y="4904458"/>
            <a:ext cx="3994088" cy="172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E04EA-B972-4764-A60D-D3E62D6C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BB95ADB1-9935-49B8-92BA-91BDB7739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Subquery with Aggregate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7E3AAC9F-84C3-4E8B-BA97-1C8E901A17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</a:t>
            </a:r>
            <a:r>
              <a:rPr lang="en-US" altLang="en-US" dirty="0"/>
              <a:t>	</a:t>
            </a:r>
          </a:p>
          <a:p>
            <a:pPr marL="895350" indent="-895350">
              <a:buNone/>
            </a:pPr>
            <a:r>
              <a:rPr lang="en-US" altLang="en-US" dirty="0"/>
              <a:t>	List all staff whose salary is greater than the average salary, and show by how much.</a:t>
            </a:r>
          </a:p>
          <a:p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SELECT </a:t>
            </a:r>
            <a:r>
              <a:rPr lang="en-US" altLang="en-US" dirty="0" err="1"/>
              <a:t>staffNo</a:t>
            </a:r>
            <a:r>
              <a:rPr lang="en-US" altLang="en-US" dirty="0"/>
              <a:t>, </a:t>
            </a:r>
            <a:r>
              <a:rPr lang="en-US" altLang="en-US" dirty="0" err="1"/>
              <a:t>fName</a:t>
            </a:r>
            <a:r>
              <a:rPr lang="en-US" altLang="en-US" dirty="0"/>
              <a:t>, </a:t>
            </a:r>
            <a:r>
              <a:rPr lang="en-US" altLang="en-US" dirty="0" err="1"/>
              <a:t>lName</a:t>
            </a:r>
            <a:r>
              <a:rPr lang="en-US" altLang="en-US" dirty="0"/>
              <a:t>, position, salary – (SELECT AVG(salary) FROM Staff) As </a:t>
            </a:r>
            <a:r>
              <a:rPr lang="en-US" altLang="en-US" dirty="0" err="1"/>
              <a:t>SalDiff</a:t>
            </a:r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FROM Staff</a:t>
            </a:r>
          </a:p>
          <a:p>
            <a:pPr marL="517525" lvl="1" indent="0">
              <a:buNone/>
            </a:pPr>
            <a:r>
              <a:rPr lang="en-US" altLang="en-US" dirty="0"/>
              <a:t>WHERE salary &gt;(SELECT AVG(salary)</a:t>
            </a:r>
          </a:p>
          <a:p>
            <a:pPr marL="914400" lvl="2" indent="0">
              <a:buNone/>
            </a:pPr>
            <a:r>
              <a:rPr lang="en-US" altLang="en-US" dirty="0"/>
              <a:t>	       FROM Staff);</a:t>
            </a:r>
          </a:p>
          <a:p>
            <a:pPr marL="914400" lvl="2" indent="0">
              <a:buNone/>
            </a:pPr>
            <a:endParaRPr lang="en-US" altLang="en-US" dirty="0"/>
          </a:p>
          <a:p>
            <a:r>
              <a:rPr lang="en-US" altLang="en-US" sz="2300" dirty="0"/>
              <a:t>Cannot write ‘WHERE salary &gt; AVG(salary)’</a:t>
            </a:r>
          </a:p>
          <a:p>
            <a:r>
              <a:rPr lang="en-US" altLang="en-US" sz="2300" dirty="0"/>
              <a:t>Instead, use subquery to find average salary (17000), and then use outer SELECT to find those staff with salary greater than this:</a:t>
            </a:r>
          </a:p>
          <a:p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SELECT </a:t>
            </a:r>
            <a:r>
              <a:rPr lang="en-US" altLang="en-US" dirty="0" err="1"/>
              <a:t>staffNo</a:t>
            </a:r>
            <a:r>
              <a:rPr lang="en-US" altLang="en-US" dirty="0"/>
              <a:t>, </a:t>
            </a:r>
            <a:r>
              <a:rPr lang="en-US" altLang="en-US" dirty="0" err="1"/>
              <a:t>fName</a:t>
            </a:r>
            <a:r>
              <a:rPr lang="en-US" altLang="en-US" dirty="0"/>
              <a:t>, </a:t>
            </a:r>
            <a:r>
              <a:rPr lang="en-US" altLang="en-US" dirty="0" err="1"/>
              <a:t>lName</a:t>
            </a:r>
            <a:r>
              <a:rPr lang="en-US" altLang="en-US" dirty="0"/>
              <a:t>, position, </a:t>
            </a:r>
          </a:p>
          <a:p>
            <a:pPr marL="517525" lvl="1" indent="0">
              <a:buNone/>
            </a:pPr>
            <a:r>
              <a:rPr lang="en-US" altLang="en-US" dirty="0"/>
              <a:t>		salary – 17000 As </a:t>
            </a:r>
            <a:r>
              <a:rPr lang="en-US" altLang="en-US" dirty="0" err="1"/>
              <a:t>salDiff</a:t>
            </a:r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FROM Staff</a:t>
            </a:r>
          </a:p>
          <a:p>
            <a:pPr marL="517525" lvl="1" indent="0">
              <a:buNone/>
            </a:pPr>
            <a:r>
              <a:rPr lang="en-US" altLang="en-US" dirty="0"/>
              <a:t>WHERE salary &gt; 17000;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3A8B1593-7885-4751-83F6-C2727694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331" y="4934110"/>
            <a:ext cx="4841943" cy="166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3992C-B1E7-42F2-A606-C8E431BC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755F7E04-1072-49D4-A85B-7AFE12E17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Subquery Rules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BDCF70A7-5C35-49D4-8574-073CCF3511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ORDER BY clause may not be used in a subquery (although it may be used in outermost SELECT).</a:t>
            </a:r>
          </a:p>
          <a:p>
            <a:endParaRPr lang="en-US" altLang="en-US" dirty="0"/>
          </a:p>
          <a:p>
            <a:r>
              <a:rPr lang="en-US" altLang="en-US" dirty="0"/>
              <a:t>Subquery SELECT list must consist of a single column name or expression, except for subqueries that use EXISTS.</a:t>
            </a:r>
          </a:p>
          <a:p>
            <a:endParaRPr lang="en-US" altLang="en-US" dirty="0"/>
          </a:p>
          <a:p>
            <a:r>
              <a:rPr lang="en-US" altLang="en-US" dirty="0"/>
              <a:t>By default, column names refer to table name in FROM clause of subquery. Can refer to a table in FROM using an alias.</a:t>
            </a:r>
          </a:p>
          <a:p>
            <a:endParaRPr lang="en-US" altLang="en-US" dirty="0"/>
          </a:p>
          <a:p>
            <a:r>
              <a:rPr lang="en-US" altLang="en-US" dirty="0"/>
              <a:t>When subquery is an operand in a comparison, subquery must appear on right-hand side.</a:t>
            </a:r>
          </a:p>
          <a:p>
            <a:endParaRPr lang="en-US" altLang="en-US" dirty="0"/>
          </a:p>
          <a:p>
            <a:r>
              <a:rPr lang="en-US" altLang="en-US" dirty="0"/>
              <a:t>A subquery may not be used as an operand in an expression.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BE4A4-4434-4880-B131-20DFDCED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2915F3F9-3C2D-4364-BF99-13C86BE3B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37322"/>
            <a:ext cx="12192000" cy="861134"/>
          </a:xfrm>
        </p:spPr>
        <p:txBody>
          <a:bodyPr/>
          <a:lstStyle/>
          <a:p>
            <a:r>
              <a:rPr lang="en-US" dirty="0"/>
              <a:t>	Nested subquery: use of IN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23B57B44-7A68-47F2-A728-6A3DC81E36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altLang="en-US" dirty="0"/>
              <a:t>   </a:t>
            </a:r>
          </a:p>
          <a:p>
            <a:pPr marL="0" indent="0">
              <a:buNone/>
            </a:pPr>
            <a:r>
              <a:rPr lang="en-US" altLang="en-US" dirty="0"/>
              <a:t>      List properties handled by staff at ‘163 Main St’.</a:t>
            </a:r>
          </a:p>
          <a:p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SELECT </a:t>
            </a:r>
            <a:r>
              <a:rPr lang="en-US" altLang="en-US" dirty="0" err="1"/>
              <a:t>propertyNo</a:t>
            </a:r>
            <a:r>
              <a:rPr lang="en-US" altLang="en-US" dirty="0"/>
              <a:t>, street, city, postcode, type, rooms, rent</a:t>
            </a:r>
          </a:p>
          <a:p>
            <a:pPr marL="517525" lvl="1" indent="0">
              <a:buNone/>
            </a:pPr>
            <a:r>
              <a:rPr lang="en-US" altLang="en-US" dirty="0"/>
              <a:t>FROM </a:t>
            </a:r>
            <a:r>
              <a:rPr lang="en-US" altLang="en-US" dirty="0" err="1"/>
              <a:t>PropertyForRent</a:t>
            </a:r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WHERE </a:t>
            </a:r>
            <a:r>
              <a:rPr lang="en-US" altLang="en-US" dirty="0" err="1"/>
              <a:t>staffNo</a:t>
            </a:r>
            <a:r>
              <a:rPr lang="en-US" altLang="en-US" dirty="0"/>
              <a:t> IN</a:t>
            </a:r>
          </a:p>
          <a:p>
            <a:pPr marL="914400" lvl="2" indent="0">
              <a:buNone/>
            </a:pPr>
            <a:r>
              <a:rPr lang="en-US" altLang="en-US" dirty="0"/>
              <a:t>(SELECT </a:t>
            </a:r>
            <a:r>
              <a:rPr lang="en-US" altLang="en-US" dirty="0" err="1"/>
              <a:t>staffNo</a:t>
            </a:r>
            <a:endParaRPr lang="en-US" altLang="en-US" dirty="0"/>
          </a:p>
          <a:p>
            <a:pPr marL="914400" lvl="2" indent="0">
              <a:buNone/>
            </a:pPr>
            <a:r>
              <a:rPr lang="en-US" altLang="en-US" dirty="0"/>
              <a:t> FROM Staff</a:t>
            </a:r>
          </a:p>
          <a:p>
            <a:pPr marL="914400" lvl="2" indent="0">
              <a:buNone/>
            </a:pPr>
            <a:r>
              <a:rPr lang="en-US" altLang="en-US" dirty="0"/>
              <a:t> WHERE </a:t>
            </a:r>
            <a:r>
              <a:rPr lang="en-US" altLang="en-US" dirty="0" err="1"/>
              <a:t>branchNo</a:t>
            </a:r>
            <a:r>
              <a:rPr lang="en-US" altLang="en-US" dirty="0"/>
              <a:t> =</a:t>
            </a:r>
          </a:p>
          <a:p>
            <a:pPr marL="914400" lvl="2" indent="0">
              <a:buNone/>
            </a:pPr>
            <a:r>
              <a:rPr lang="en-US" altLang="en-US" dirty="0"/>
              <a:t>		(SELECT </a:t>
            </a:r>
            <a:r>
              <a:rPr lang="en-US" altLang="en-US" dirty="0" err="1"/>
              <a:t>branchNo</a:t>
            </a:r>
            <a:endParaRPr lang="en-US" altLang="en-US" dirty="0"/>
          </a:p>
          <a:p>
            <a:pPr marL="914400" lvl="2" indent="0">
              <a:buNone/>
            </a:pPr>
            <a:r>
              <a:rPr lang="en-US" altLang="en-US" dirty="0"/>
              <a:t>		 FROM Branch</a:t>
            </a:r>
          </a:p>
          <a:p>
            <a:pPr marL="914400" lvl="2" indent="0">
              <a:buNone/>
            </a:pPr>
            <a:r>
              <a:rPr lang="en-US" altLang="en-US" dirty="0"/>
              <a:t>		 WHERE street = ‘163 Main St’));</a:t>
            </a:r>
          </a:p>
          <a:p>
            <a:endParaRPr lang="en-US" altLang="en-US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10BD4E3A-0962-40CA-86C8-8B0A87464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019" y="5106859"/>
            <a:ext cx="5785206" cy="164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A2E4-8966-44CF-AD77-2B84FFF3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72606799-6839-45A6-8D8A-FC016BFA3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ANY and ALL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A11E7B80-21EA-431D-9243-5F9E145064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ANY and ALL may be used with subqueries that produce a single column of numbers. </a:t>
            </a:r>
          </a:p>
          <a:p>
            <a:r>
              <a:rPr lang="en-US" altLang="en-US"/>
              <a:t>With ALL, condition will only be true if it is satisfied by all values produced by subquery. </a:t>
            </a:r>
          </a:p>
          <a:p>
            <a:r>
              <a:rPr lang="en-US" altLang="en-US"/>
              <a:t>With ANY, condition will be true if it is satisfied by any values produced by subquery. </a:t>
            </a:r>
          </a:p>
          <a:p>
            <a:r>
              <a:rPr lang="en-US" altLang="en-US"/>
              <a:t>If subquery is empty, ALL returns true, ANY returns false. </a:t>
            </a:r>
          </a:p>
          <a:p>
            <a:r>
              <a:rPr lang="en-US" altLang="en-US"/>
              <a:t>SOME may be used in place of ANY.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78602-B4A5-42EE-8C76-188D6DFD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698992D8-7BBF-4236-BC7D-D69411FB3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Use of ANY/SOME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F947A168-D20B-454C-AE77-2D8002F368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altLang="en-US" dirty="0"/>
              <a:t>	</a:t>
            </a:r>
          </a:p>
          <a:p>
            <a:pPr marL="895350" indent="0">
              <a:buNone/>
            </a:pPr>
            <a:r>
              <a:rPr lang="en-US" altLang="en-US" dirty="0"/>
              <a:t>	Find staff whose salary is larger than salary of at least one member of staff at branch B003.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  	</a:t>
            </a:r>
            <a:r>
              <a:rPr lang="en-US" altLang="en-US" sz="2000" dirty="0"/>
              <a:t>SELECT 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fName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lName</a:t>
            </a:r>
            <a:r>
              <a:rPr lang="en-US" altLang="en-US" sz="2000" dirty="0"/>
              <a:t>, position, salary</a:t>
            </a:r>
          </a:p>
          <a:p>
            <a:pPr marL="1203325" lvl="3" indent="0">
              <a:buNone/>
            </a:pPr>
            <a:r>
              <a:rPr lang="en-US" altLang="en-US" sz="2000" dirty="0"/>
              <a:t>	FROM Staff</a:t>
            </a:r>
          </a:p>
          <a:p>
            <a:pPr marL="1203325" lvl="3" indent="0">
              <a:buNone/>
            </a:pPr>
            <a:r>
              <a:rPr lang="en-US" altLang="en-US" sz="2000" dirty="0"/>
              <a:t>	WHERE salary &gt; SOME (SELECT salary</a:t>
            </a:r>
          </a:p>
          <a:p>
            <a:pPr marL="1203325" lvl="3" indent="0">
              <a:buNone/>
            </a:pPr>
            <a:r>
              <a:rPr lang="en-US" altLang="en-US" sz="2000" dirty="0"/>
              <a:t>				 FROM Staff</a:t>
            </a:r>
          </a:p>
          <a:p>
            <a:pPr marL="1203325" lvl="3" indent="0">
              <a:buNone/>
            </a:pPr>
            <a:r>
              <a:rPr lang="en-US" altLang="en-US" sz="2000" dirty="0"/>
              <a:t>				 WHERE </a:t>
            </a:r>
            <a:r>
              <a:rPr lang="en-US" altLang="en-US" sz="2000" dirty="0" err="1"/>
              <a:t>branchNo</a:t>
            </a:r>
            <a:r>
              <a:rPr lang="en-US" altLang="en-US" sz="2000" dirty="0"/>
              <a:t> = ‘B003’);</a:t>
            </a:r>
          </a:p>
          <a:p>
            <a:pPr lvl="0"/>
            <a:r>
              <a:rPr lang="en-US" altLang="en-US" dirty="0">
                <a:solidFill>
                  <a:prstClr val="black"/>
                </a:solidFill>
              </a:rPr>
              <a:t>Inner query produces set {12000, 18000, 24000} and outer query selects those staff whose salaries are greater than any of the values in this set.</a:t>
            </a:r>
          </a:p>
          <a:p>
            <a:pPr marL="1203325" lvl="3" indent="0">
              <a:buNone/>
            </a:pPr>
            <a:endParaRPr lang="en-US" alt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4BCB98-7B68-41C0-8662-D0C213B63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510" y="5116547"/>
            <a:ext cx="4530368" cy="154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D1F38-DD71-4311-AA09-E787EA81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10123A4F-4834-4C8C-841C-41185F0E0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Use of ALL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05F845DD-15B3-4097-A49D-5BDDF606D0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altLang="en-US" dirty="0"/>
              <a:t>	</a:t>
            </a:r>
          </a:p>
          <a:p>
            <a:pPr marL="895350" indent="-895350">
              <a:buNone/>
            </a:pPr>
            <a:r>
              <a:rPr lang="en-US" altLang="en-US" dirty="0"/>
              <a:t>	Find staff whose salary is larger than salary of every member of staff at branch B003.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     	</a:t>
            </a:r>
            <a:r>
              <a:rPr lang="en-US" altLang="en-US" sz="2000" dirty="0"/>
              <a:t>SELECT 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fName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lName</a:t>
            </a:r>
            <a:r>
              <a:rPr lang="en-US" altLang="en-US" sz="2000" dirty="0"/>
              <a:t>, position, salary</a:t>
            </a:r>
          </a:p>
          <a:p>
            <a:pPr marL="1203325" lvl="3" indent="0">
              <a:buNone/>
            </a:pPr>
            <a:r>
              <a:rPr lang="en-US" altLang="en-US" sz="2000" dirty="0"/>
              <a:t>	FROM Staff</a:t>
            </a:r>
          </a:p>
          <a:p>
            <a:pPr marL="1203325" lvl="3" indent="0">
              <a:buNone/>
            </a:pPr>
            <a:r>
              <a:rPr lang="en-US" altLang="en-US" sz="2000" dirty="0"/>
              <a:t>	WHERE salary &gt; ALL(SELECT salary</a:t>
            </a:r>
          </a:p>
          <a:p>
            <a:pPr marL="1203325" lvl="3" indent="0">
              <a:buNone/>
            </a:pPr>
            <a:r>
              <a:rPr lang="en-US" altLang="en-US" sz="2000" dirty="0"/>
              <a:t>			       FROM Staff</a:t>
            </a:r>
          </a:p>
          <a:p>
            <a:pPr marL="1203325" lvl="3" indent="0">
              <a:buNone/>
            </a:pPr>
            <a:r>
              <a:rPr lang="en-US" altLang="en-US" sz="2000" dirty="0"/>
              <a:t>			       WHERE </a:t>
            </a:r>
            <a:r>
              <a:rPr lang="en-US" altLang="en-US" sz="2000" dirty="0" err="1"/>
              <a:t>branchNo</a:t>
            </a:r>
            <a:r>
              <a:rPr lang="en-US" altLang="en-US" sz="2000" dirty="0"/>
              <a:t> = ‘B003’);</a:t>
            </a:r>
          </a:p>
          <a:p>
            <a:pPr marL="1203325" lvl="3" indent="0">
              <a:buNone/>
            </a:pPr>
            <a:endParaRPr lang="en-US" altLang="en-US" sz="2000" dirty="0"/>
          </a:p>
          <a:p>
            <a:pPr marL="1203325" lvl="3" indent="0">
              <a:buNone/>
            </a:pPr>
            <a:r>
              <a:rPr lang="en-US" altLang="en-US" sz="2000" dirty="0"/>
              <a:t>				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230BC906-EB41-4AA1-8DA3-D3EBDE3B1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620" y="4738060"/>
            <a:ext cx="5410682" cy="133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0A129-C280-41B5-B588-D57E0C94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D8C2CDF3-937B-4C9C-969C-E15999F04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Multi-Table Queries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67620731-5CE1-49F9-8220-2DE487CF94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Can use subqueries provided result columns come from same table.</a:t>
            </a:r>
          </a:p>
          <a:p>
            <a:endParaRPr lang="en-US" altLang="en-US" dirty="0"/>
          </a:p>
          <a:p>
            <a:r>
              <a:rPr lang="en-US" altLang="en-US" dirty="0"/>
              <a:t>If result columns come from more than one table must use a join.</a:t>
            </a:r>
          </a:p>
          <a:p>
            <a:endParaRPr lang="en-US" altLang="en-US" dirty="0"/>
          </a:p>
          <a:p>
            <a:r>
              <a:rPr lang="en-US" altLang="en-US" dirty="0"/>
              <a:t>To perform join, include more than one table in FROM clause.</a:t>
            </a:r>
          </a:p>
          <a:p>
            <a:endParaRPr lang="en-US" altLang="en-US" dirty="0"/>
          </a:p>
          <a:p>
            <a:r>
              <a:rPr lang="en-US" altLang="en-US" dirty="0"/>
              <a:t>Use comma as separator and typically include WHERE clause to specify join column(s). </a:t>
            </a:r>
          </a:p>
          <a:p>
            <a:endParaRPr lang="en-US" altLang="en-US" dirty="0"/>
          </a:p>
          <a:p>
            <a:r>
              <a:rPr lang="en-US" altLang="en-US" dirty="0"/>
              <a:t>Also possible to use an alias for a table named in FROM clause. </a:t>
            </a:r>
          </a:p>
          <a:p>
            <a:endParaRPr lang="en-US" altLang="en-US" dirty="0"/>
          </a:p>
          <a:p>
            <a:r>
              <a:rPr lang="en-US" altLang="en-US" dirty="0"/>
              <a:t>Alias is separated from table name with a space. </a:t>
            </a:r>
          </a:p>
          <a:p>
            <a:endParaRPr lang="en-US" altLang="en-US" dirty="0"/>
          </a:p>
          <a:p>
            <a:r>
              <a:rPr lang="en-US" altLang="en-US" dirty="0"/>
              <a:t>Alias can be used to qualify column names when there is ambiguity.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05B92-8901-4604-8D52-41CED7D5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E1078F60-902F-4701-96C9-20D6EB74C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Example: Simple Join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E87A9BAC-FBF9-49D2-99B9-C64EA6DFAF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List names of all clients who have viewed a property along with any comment supplied.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    	</a:t>
            </a:r>
            <a:r>
              <a:rPr lang="en-US" altLang="en-US" sz="2000" dirty="0"/>
              <a:t>SELECT </a:t>
            </a:r>
            <a:r>
              <a:rPr lang="en-US" altLang="en-US" sz="2000" dirty="0" err="1"/>
              <a:t>c.clientNo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fName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propertyNo</a:t>
            </a:r>
            <a:r>
              <a:rPr lang="en-US" altLang="en-US" sz="2000" dirty="0"/>
              <a:t>, comment</a:t>
            </a:r>
          </a:p>
          <a:p>
            <a:pPr marL="1203325" lvl="3" indent="0">
              <a:buNone/>
            </a:pPr>
            <a:r>
              <a:rPr lang="en-US" altLang="en-US" sz="2000" dirty="0"/>
              <a:t>	FROM Client c, Viewing v</a:t>
            </a:r>
          </a:p>
          <a:p>
            <a:pPr marL="1203325" lvl="3" indent="0">
              <a:buNone/>
            </a:pPr>
            <a:r>
              <a:rPr lang="en-US" altLang="en-US" sz="2000" dirty="0"/>
              <a:t>	WHERE </a:t>
            </a:r>
            <a:r>
              <a:rPr lang="en-US" altLang="en-US" sz="2000" dirty="0" err="1"/>
              <a:t>c.clientNo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v.clientNo</a:t>
            </a:r>
            <a:r>
              <a:rPr lang="en-US" altLang="en-US" sz="2000" dirty="0"/>
              <a:t>;</a:t>
            </a:r>
          </a:p>
          <a:p>
            <a:r>
              <a:rPr lang="en-US" altLang="en-US" dirty="0"/>
              <a:t>Only those rows from both tables that have identical values in the </a:t>
            </a:r>
            <a:r>
              <a:rPr lang="en-US" altLang="en-US" dirty="0" err="1"/>
              <a:t>clientNo</a:t>
            </a:r>
            <a:r>
              <a:rPr lang="en-US" altLang="en-US" dirty="0"/>
              <a:t> columns (</a:t>
            </a:r>
            <a:r>
              <a:rPr lang="en-US" altLang="en-US" dirty="0" err="1"/>
              <a:t>c.clientNo</a:t>
            </a:r>
            <a:r>
              <a:rPr lang="en-US" altLang="en-US" dirty="0"/>
              <a:t> = </a:t>
            </a:r>
            <a:r>
              <a:rPr lang="en-US" altLang="en-US" dirty="0" err="1"/>
              <a:t>v.clientNo</a:t>
            </a:r>
            <a:r>
              <a:rPr lang="en-US" altLang="en-US" dirty="0"/>
              <a:t>) are included in result. </a:t>
            </a:r>
          </a:p>
          <a:p>
            <a:endParaRPr lang="en-US" altLang="en-US" dirty="0"/>
          </a:p>
          <a:p>
            <a:r>
              <a:rPr lang="en-US" altLang="en-US" dirty="0"/>
              <a:t>Equivalent to </a:t>
            </a:r>
            <a:r>
              <a:rPr lang="en-US" altLang="en-US" dirty="0" err="1"/>
              <a:t>equi</a:t>
            </a:r>
            <a:r>
              <a:rPr lang="en-US" altLang="en-US" dirty="0"/>
              <a:t>-join in relational algebra.</a:t>
            </a:r>
          </a:p>
          <a:p>
            <a:pPr marL="1203325" lvl="3" indent="0">
              <a:buNone/>
            </a:pPr>
            <a:endParaRPr lang="en-US" alt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CB538D-BB4F-4406-89A4-231F67982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715" y="4884513"/>
            <a:ext cx="4426569" cy="176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A0EE9-E5EC-42C8-87F1-411924E7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047EDA02-E31E-4263-888D-FF669DDEA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Alternative JOIN Constructs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C3E489B0-809B-40CA-A9E4-53505C368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SQL provides alternative ways to specify joins: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FROM Client c JOIN Viewing v ON </a:t>
            </a:r>
            <a:r>
              <a:rPr lang="en-US" altLang="en-US" dirty="0" err="1"/>
              <a:t>c.clientNo</a:t>
            </a:r>
            <a:r>
              <a:rPr lang="en-US" altLang="en-US" dirty="0"/>
              <a:t> = </a:t>
            </a:r>
            <a:r>
              <a:rPr lang="en-US" altLang="en-US" dirty="0" err="1"/>
              <a:t>v.clientNo</a:t>
            </a:r>
            <a:endParaRPr lang="en-US" altLang="en-US" dirty="0"/>
          </a:p>
          <a:p>
            <a:pPr lvl="1"/>
            <a:r>
              <a:rPr lang="en-US" altLang="en-US" dirty="0"/>
              <a:t>FROM Client JOIN Viewing USING </a:t>
            </a:r>
            <a:r>
              <a:rPr lang="en-US" altLang="en-US" dirty="0" err="1"/>
              <a:t>clientNo</a:t>
            </a:r>
            <a:endParaRPr lang="en-US" altLang="en-US" dirty="0"/>
          </a:p>
          <a:p>
            <a:pPr lvl="1"/>
            <a:r>
              <a:rPr lang="en-US" altLang="en-US" dirty="0"/>
              <a:t>FROM Client NATURAL JOIN Viewing</a:t>
            </a:r>
          </a:p>
          <a:p>
            <a:endParaRPr lang="en-US" altLang="en-US" dirty="0"/>
          </a:p>
          <a:p>
            <a:r>
              <a:rPr lang="en-US" altLang="en-US" dirty="0"/>
              <a:t>In each case, FROM replaces original FROM and WHERE. However, first produces table with two identical </a:t>
            </a:r>
            <a:r>
              <a:rPr lang="en-US" altLang="en-US" dirty="0" err="1"/>
              <a:t>clientNo</a:t>
            </a:r>
            <a:r>
              <a:rPr lang="en-US" altLang="en-US" dirty="0"/>
              <a:t> columns.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6AEB6-78A6-4FFB-A5C7-76728518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61F4BD55-D75D-4B92-A5D6-A102D0CD2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History of SQL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AFB17B1E-7783-41B5-9CE6-9BBC49A78A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In 1974, D. Chamberlin (IBM San Jose Laboratory) defined language called ‘Structured English Query Language’ (SEQUEL).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A revised version, SEQUEL/2, was defined in 1976 but name was subsequently changed to SQL for legal reasons.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Still pronounced ‘see-</a:t>
            </a:r>
            <a:r>
              <a:rPr lang="en-US" altLang="en-US" sz="2000" dirty="0" err="1"/>
              <a:t>quel</a:t>
            </a:r>
            <a:r>
              <a:rPr lang="en-US" altLang="en-US" sz="2000" dirty="0"/>
              <a:t>’, though official pronunciation is ‘S-Q-L’. 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IBM subsequently produced a prototype DBMS called System R, based on SEQUEL/2. 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Roots of SQL, however, are in SQUARE (Specifying Queries as Relational Expressions), which predates System R project.</a:t>
            </a:r>
          </a:p>
          <a:p>
            <a:pPr>
              <a:lnSpc>
                <a:spcPct val="150000"/>
              </a:lnSpc>
            </a:pPr>
            <a:endParaRPr lang="en-US" alt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4AA8-BD2C-431C-A5D2-14F9804C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CB6E67F8-BFFF-4024-A1E1-39BC6F792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Sorting a join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AD7AD8C2-009D-4CAB-B853-B4A5FA4284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each branch, list numbers and names of staff who manage properties, and properties they manage.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sz="2000" dirty="0"/>
              <a:t>          SELECT </a:t>
            </a:r>
            <a:r>
              <a:rPr lang="en-US" altLang="en-US" sz="2000" dirty="0" err="1"/>
              <a:t>s.branchNo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s.staffNo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fName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propertyNo</a:t>
            </a:r>
            <a:endParaRPr lang="en-US" altLang="en-US" sz="2000" dirty="0"/>
          </a:p>
          <a:p>
            <a:pPr marL="746125" lvl="2" indent="0">
              <a:buNone/>
            </a:pPr>
            <a:r>
              <a:rPr lang="en-US" altLang="en-US" dirty="0"/>
              <a:t>FROM Staff s, </a:t>
            </a:r>
            <a:r>
              <a:rPr lang="en-US" altLang="en-US" dirty="0" err="1"/>
              <a:t>PropertyForRent</a:t>
            </a:r>
            <a:r>
              <a:rPr lang="en-US" altLang="en-US" dirty="0"/>
              <a:t> p</a:t>
            </a:r>
          </a:p>
          <a:p>
            <a:pPr marL="746125" lvl="2" indent="0">
              <a:buNone/>
            </a:pPr>
            <a:r>
              <a:rPr lang="en-US" altLang="en-US" dirty="0"/>
              <a:t>WHERE </a:t>
            </a:r>
            <a:r>
              <a:rPr lang="en-US" altLang="en-US" dirty="0" err="1"/>
              <a:t>s.staffNo</a:t>
            </a:r>
            <a:r>
              <a:rPr lang="en-US" altLang="en-US" dirty="0"/>
              <a:t> = </a:t>
            </a:r>
            <a:r>
              <a:rPr lang="en-US" altLang="en-US" dirty="0" err="1"/>
              <a:t>p.staffNo</a:t>
            </a:r>
            <a:endParaRPr lang="en-US" altLang="en-US" dirty="0"/>
          </a:p>
          <a:p>
            <a:pPr marL="746125" lvl="2" indent="0">
              <a:buNone/>
            </a:pPr>
            <a:r>
              <a:rPr lang="en-US" altLang="en-US" dirty="0"/>
              <a:t>ORDER BY </a:t>
            </a:r>
            <a:r>
              <a:rPr lang="en-US" altLang="en-US" dirty="0" err="1"/>
              <a:t>s.branchNo</a:t>
            </a:r>
            <a:r>
              <a:rPr lang="en-US" altLang="en-US" dirty="0"/>
              <a:t>, </a:t>
            </a:r>
            <a:r>
              <a:rPr lang="en-US" altLang="en-US" dirty="0" err="1"/>
              <a:t>s.staffNo</a:t>
            </a:r>
            <a:r>
              <a:rPr lang="en-US" altLang="en-US" dirty="0"/>
              <a:t>, </a:t>
            </a:r>
            <a:r>
              <a:rPr lang="en-US" altLang="en-US" dirty="0" err="1"/>
              <a:t>propertyNo</a:t>
            </a:r>
            <a:r>
              <a:rPr lang="en-US" altLang="en-US" dirty="0"/>
              <a:t>;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09177DB-84A6-49D2-AED0-914E94CF3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06" y="3773522"/>
            <a:ext cx="5623994" cy="221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E9FDC-34D1-427A-B1AB-F85E07E7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BC0BB379-0094-4E2F-923F-C4873788B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Example:Three</a:t>
            </a:r>
            <a:r>
              <a:rPr lang="en-US" dirty="0"/>
              <a:t> Table Join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AD39B642-D7C7-4E2B-A455-6524F4BE14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For each branch, list staff who manage properties, including city in which branch is located and properties they manage.</a:t>
            </a:r>
          </a:p>
          <a:p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	     </a:t>
            </a:r>
            <a:r>
              <a:rPr lang="en-US" altLang="en-US" sz="1900" dirty="0"/>
              <a:t>SELECT </a:t>
            </a:r>
            <a:r>
              <a:rPr lang="en-US" altLang="en-US" sz="1900" dirty="0" err="1"/>
              <a:t>b.branchNo</a:t>
            </a:r>
            <a:r>
              <a:rPr lang="en-US" altLang="en-US" sz="1900" dirty="0"/>
              <a:t>, </a:t>
            </a:r>
            <a:r>
              <a:rPr lang="en-US" altLang="en-US" sz="1900" dirty="0" err="1"/>
              <a:t>b.city</a:t>
            </a:r>
            <a:r>
              <a:rPr lang="en-US" altLang="en-US" sz="1900" dirty="0"/>
              <a:t>, </a:t>
            </a:r>
            <a:r>
              <a:rPr lang="en-US" altLang="en-US" sz="1900" dirty="0" err="1"/>
              <a:t>s.staffNo</a:t>
            </a:r>
            <a:r>
              <a:rPr lang="en-US" altLang="en-US" sz="1900" dirty="0"/>
              <a:t>, </a:t>
            </a:r>
            <a:r>
              <a:rPr lang="en-US" altLang="en-US" sz="1900" dirty="0" err="1"/>
              <a:t>fName</a:t>
            </a:r>
            <a:r>
              <a:rPr lang="en-US" altLang="en-US" sz="1900" dirty="0"/>
              <a:t>, </a:t>
            </a:r>
            <a:r>
              <a:rPr lang="en-US" altLang="en-US" sz="1900" dirty="0" err="1"/>
              <a:t>lName</a:t>
            </a:r>
            <a:r>
              <a:rPr lang="en-US" altLang="en-US" sz="1900" dirty="0"/>
              <a:t>, </a:t>
            </a:r>
            <a:r>
              <a:rPr lang="en-US" altLang="en-US" sz="1900" dirty="0" err="1"/>
              <a:t>propertyNo</a:t>
            </a:r>
            <a:endParaRPr lang="en-US" altLang="en-US" sz="1900" dirty="0"/>
          </a:p>
          <a:p>
            <a:pPr marL="1203325" lvl="3" indent="0">
              <a:buNone/>
            </a:pPr>
            <a:r>
              <a:rPr lang="en-US" altLang="en-US" sz="1900" dirty="0"/>
              <a:t> FROM Branch b, Staff s, </a:t>
            </a:r>
            <a:r>
              <a:rPr lang="en-US" altLang="en-US" sz="1900" dirty="0" err="1"/>
              <a:t>PropertyForRent</a:t>
            </a:r>
            <a:r>
              <a:rPr lang="en-US" altLang="en-US" sz="1900" dirty="0"/>
              <a:t> p</a:t>
            </a:r>
          </a:p>
          <a:p>
            <a:pPr marL="1203325" lvl="3" indent="0">
              <a:buNone/>
            </a:pPr>
            <a:r>
              <a:rPr lang="en-US" altLang="en-US" sz="1900" dirty="0"/>
              <a:t> WHERE </a:t>
            </a:r>
            <a:r>
              <a:rPr lang="en-US" altLang="en-US" sz="1900" dirty="0" err="1"/>
              <a:t>b.branchNo</a:t>
            </a:r>
            <a:r>
              <a:rPr lang="en-US" altLang="en-US" sz="1900" dirty="0"/>
              <a:t> = </a:t>
            </a:r>
            <a:r>
              <a:rPr lang="en-US" altLang="en-US" sz="1900" dirty="0" err="1"/>
              <a:t>s.branchNo</a:t>
            </a:r>
            <a:r>
              <a:rPr lang="en-US" altLang="en-US" sz="1900" dirty="0"/>
              <a:t> AND </a:t>
            </a:r>
            <a:r>
              <a:rPr lang="en-US" altLang="en-US" sz="1900" dirty="0" err="1"/>
              <a:t>s.staffNo</a:t>
            </a:r>
            <a:r>
              <a:rPr lang="en-US" altLang="en-US" sz="1900" dirty="0"/>
              <a:t> = </a:t>
            </a:r>
            <a:r>
              <a:rPr lang="en-US" altLang="en-US" sz="1900" dirty="0" err="1"/>
              <a:t>p.staffNo</a:t>
            </a:r>
            <a:endParaRPr lang="en-US" altLang="en-US" sz="1900" dirty="0"/>
          </a:p>
          <a:p>
            <a:pPr marL="1203325" lvl="3" indent="0">
              <a:buNone/>
            </a:pPr>
            <a:r>
              <a:rPr lang="en-US" altLang="en-US" sz="1900" dirty="0"/>
              <a:t> ORDER BY </a:t>
            </a:r>
            <a:r>
              <a:rPr lang="en-US" altLang="en-US" sz="1900" dirty="0" err="1"/>
              <a:t>b.branchNo</a:t>
            </a:r>
            <a:r>
              <a:rPr lang="en-US" altLang="en-US" sz="1900" dirty="0"/>
              <a:t>, </a:t>
            </a:r>
            <a:r>
              <a:rPr lang="en-US" altLang="en-US" sz="1900" dirty="0" err="1"/>
              <a:t>s.staffNo</a:t>
            </a:r>
            <a:r>
              <a:rPr lang="en-US" altLang="en-US" sz="1900" dirty="0"/>
              <a:t>, </a:t>
            </a:r>
            <a:r>
              <a:rPr lang="en-US" altLang="en-US" sz="1900" dirty="0" err="1"/>
              <a:t>propertyNo</a:t>
            </a:r>
            <a:r>
              <a:rPr lang="en-US" altLang="en-US" sz="1900" dirty="0"/>
              <a:t>;</a:t>
            </a:r>
          </a:p>
          <a:p>
            <a:pPr marL="1203325" lvl="3" indent="0">
              <a:buNone/>
            </a:pPr>
            <a:endParaRPr lang="en-US" altLang="en-US" sz="1900" dirty="0"/>
          </a:p>
          <a:p>
            <a:pPr marL="1203325" lvl="3" indent="0">
              <a:buNone/>
            </a:pPr>
            <a:endParaRPr lang="en-US" altLang="en-US" sz="1900" dirty="0"/>
          </a:p>
          <a:p>
            <a:pPr marL="1203325" lvl="3" indent="0">
              <a:buNone/>
            </a:pPr>
            <a:endParaRPr lang="en-US" altLang="en-US" sz="1900" dirty="0"/>
          </a:p>
          <a:p>
            <a:pPr marL="1203325" lvl="3" indent="0">
              <a:buNone/>
            </a:pPr>
            <a:endParaRPr lang="en-US" altLang="en-US" sz="1900" dirty="0"/>
          </a:p>
          <a:p>
            <a:pPr marL="1203325" lvl="3" indent="0">
              <a:buNone/>
            </a:pPr>
            <a:endParaRPr lang="en-US" altLang="en-US" sz="1900" dirty="0"/>
          </a:p>
          <a:p>
            <a:pPr marL="1203325" lvl="3" indent="0">
              <a:buNone/>
            </a:pPr>
            <a:endParaRPr lang="en-US" altLang="en-US" sz="1900" dirty="0"/>
          </a:p>
          <a:p>
            <a:pPr lvl="0"/>
            <a:r>
              <a:rPr lang="en-US" altLang="en-US" dirty="0">
                <a:solidFill>
                  <a:prstClr val="black"/>
                </a:solidFill>
              </a:rPr>
              <a:t>Alternative formulation for FROM and WHERE:</a:t>
            </a:r>
          </a:p>
          <a:p>
            <a:pPr lvl="1"/>
            <a:endParaRPr lang="en-US" altLang="en-US" dirty="0">
              <a:solidFill>
                <a:prstClr val="black"/>
              </a:solidFill>
            </a:endParaRPr>
          </a:p>
          <a:p>
            <a:pPr marL="517525" lvl="1" indent="0">
              <a:buNone/>
            </a:pPr>
            <a:r>
              <a:rPr lang="en-US" altLang="en-US" dirty="0">
                <a:solidFill>
                  <a:prstClr val="black"/>
                </a:solidFill>
              </a:rPr>
              <a:t>	FROM (Branch b JOIN Staff s USING </a:t>
            </a:r>
            <a:r>
              <a:rPr lang="en-US" altLang="en-US" dirty="0" err="1">
                <a:solidFill>
                  <a:prstClr val="black"/>
                </a:solidFill>
              </a:rPr>
              <a:t>branchNo</a:t>
            </a:r>
            <a:r>
              <a:rPr lang="en-US" altLang="en-US" dirty="0">
                <a:solidFill>
                  <a:prstClr val="black"/>
                </a:solidFill>
              </a:rPr>
              <a:t>) AS</a:t>
            </a:r>
          </a:p>
          <a:p>
            <a:pPr marL="517525" lvl="1" indent="0">
              <a:buNone/>
            </a:pPr>
            <a:r>
              <a:rPr lang="en-US" altLang="en-US" dirty="0">
                <a:solidFill>
                  <a:prstClr val="black"/>
                </a:solidFill>
              </a:rPr>
              <a:t>              bs JOIN </a:t>
            </a:r>
            <a:r>
              <a:rPr lang="en-US" altLang="en-US" dirty="0" err="1">
                <a:solidFill>
                  <a:prstClr val="black"/>
                </a:solidFill>
              </a:rPr>
              <a:t>PropertyForRent</a:t>
            </a:r>
            <a:r>
              <a:rPr lang="en-US" altLang="en-US" dirty="0">
                <a:solidFill>
                  <a:prstClr val="black"/>
                </a:solidFill>
              </a:rPr>
              <a:t> p USING </a:t>
            </a:r>
            <a:r>
              <a:rPr lang="en-US" altLang="en-US" dirty="0" err="1">
                <a:solidFill>
                  <a:prstClr val="black"/>
                </a:solidFill>
              </a:rPr>
              <a:t>staffNo</a:t>
            </a:r>
            <a:endParaRPr lang="en-US" altLang="en-US" dirty="0">
              <a:solidFill>
                <a:prstClr val="black"/>
              </a:solidFill>
            </a:endParaRPr>
          </a:p>
          <a:p>
            <a:pPr marL="1203325" lvl="3" indent="0">
              <a:buNone/>
            </a:pPr>
            <a:endParaRPr lang="en-US" altLang="en-US" sz="1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CA159E-68C2-40AF-B78A-B0E23BBCD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335" y="3326551"/>
            <a:ext cx="4822956" cy="149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411F4-738B-439A-8D2A-639DFEA1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62E4BA57-0B69-4B4C-817A-6D12ED35E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Multiple Grouping Columns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32D1804F-F162-4CCA-8981-A5087F0132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number of properties handled by each staff member.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sz="2000" dirty="0"/>
              <a:t>	    SELECT </a:t>
            </a:r>
            <a:r>
              <a:rPr lang="en-US" altLang="en-US" sz="2000" dirty="0" err="1"/>
              <a:t>s.branchNo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s.staffNo</a:t>
            </a:r>
            <a:r>
              <a:rPr lang="en-US" altLang="en-US" sz="2000" dirty="0"/>
              <a:t>, COUNT(*) AS </a:t>
            </a:r>
            <a:r>
              <a:rPr lang="en-US" altLang="en-US" sz="2000" dirty="0" err="1"/>
              <a:t>myCount</a:t>
            </a:r>
            <a:endParaRPr lang="en-US" altLang="en-US" sz="2000" dirty="0"/>
          </a:p>
          <a:p>
            <a:pPr marL="1203325" lvl="3" indent="0">
              <a:buNone/>
            </a:pPr>
            <a:r>
              <a:rPr lang="en-US" altLang="en-US" sz="2000" dirty="0"/>
              <a:t>FROM Staff s, </a:t>
            </a:r>
            <a:r>
              <a:rPr lang="en-US" altLang="en-US" sz="2000" dirty="0" err="1"/>
              <a:t>PropertyForRent</a:t>
            </a:r>
            <a:r>
              <a:rPr lang="en-US" altLang="en-US" sz="2000" dirty="0"/>
              <a:t> p</a:t>
            </a:r>
          </a:p>
          <a:p>
            <a:pPr marL="1203325" lvl="3" indent="0">
              <a:buNone/>
            </a:pPr>
            <a:r>
              <a:rPr lang="en-US" altLang="en-US" sz="2000" dirty="0"/>
              <a:t>WHERE </a:t>
            </a:r>
            <a:r>
              <a:rPr lang="en-US" altLang="en-US" sz="2000" dirty="0" err="1"/>
              <a:t>s.staffNo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p.staffNo</a:t>
            </a:r>
            <a:endParaRPr lang="en-US" altLang="en-US" sz="2000" dirty="0"/>
          </a:p>
          <a:p>
            <a:pPr marL="1203325" lvl="3" indent="0">
              <a:buNone/>
            </a:pPr>
            <a:r>
              <a:rPr lang="en-US" altLang="en-US" sz="2000" dirty="0"/>
              <a:t>GROUP BY </a:t>
            </a:r>
            <a:r>
              <a:rPr lang="en-US" altLang="en-US" sz="2000" dirty="0" err="1"/>
              <a:t>s.branchNo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s.staffNo</a:t>
            </a:r>
            <a:endParaRPr lang="en-US" altLang="en-US" sz="2000" dirty="0"/>
          </a:p>
          <a:p>
            <a:pPr marL="1203325" lvl="3" indent="0">
              <a:buNone/>
            </a:pPr>
            <a:r>
              <a:rPr lang="en-US" altLang="en-US" sz="2000" dirty="0"/>
              <a:t>ORDER BY </a:t>
            </a:r>
            <a:r>
              <a:rPr lang="en-US" altLang="en-US" sz="2000" dirty="0" err="1"/>
              <a:t>s.branchNo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s.staffNo</a:t>
            </a:r>
            <a:r>
              <a:rPr lang="en-US" altLang="en-US" sz="2000" dirty="0"/>
              <a:t>;</a:t>
            </a:r>
          </a:p>
        </p:txBody>
      </p:sp>
      <p:pic>
        <p:nvPicPr>
          <p:cNvPr id="8" name="Picture 6" descr="C05NT27a">
            <a:extLst>
              <a:ext uri="{FF2B5EF4-FFF2-40B4-BE49-F238E27FC236}">
                <a16:creationId xmlns:a16="http://schemas.microsoft.com/office/drawing/2014/main" id="{90BE0470-CB72-4303-8686-CB3919E1B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2488" y="3630403"/>
            <a:ext cx="3309938" cy="198806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6D614-12D3-4685-8B7C-7BA276F1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4EB47DFC-3485-4C64-AB04-DEFA9BC96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Computing a Join</a:t>
            </a: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7719EE8C-FB1B-4F04-9222-916405904F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Procedure for generating results of a join are: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Form Cartesian product of the tables named in  FROM clause.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If there is a WHERE clause, apply the search condition to each row of the product table, retaining those rows that satisfy the condition.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For each remaining row, determine value of each item in SELECT list to produce a single row in result table.4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If DISTINCT has been specified, eliminate any duplicate rows from the result table.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If there is an ORDER BY clause, sort result table as required.</a:t>
            </a:r>
          </a:p>
          <a:p>
            <a:endParaRPr lang="en-US" altLang="en-US" dirty="0"/>
          </a:p>
          <a:p>
            <a:r>
              <a:rPr lang="en-US" altLang="en-US" dirty="0"/>
              <a:t>SQL provides special format of SELECT for Cartesian product: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SELECT	[DISTINCT | ALL]	{* | </a:t>
            </a:r>
            <a:r>
              <a:rPr lang="en-US" altLang="en-US" dirty="0" err="1"/>
              <a:t>columnList</a:t>
            </a:r>
            <a:r>
              <a:rPr lang="en-US" altLang="en-US" dirty="0"/>
              <a:t>}</a:t>
            </a:r>
          </a:p>
          <a:p>
            <a:pPr marL="517525" lvl="1" indent="0">
              <a:buNone/>
            </a:pPr>
            <a:r>
              <a:rPr lang="en-US" altLang="en-US" dirty="0"/>
              <a:t>FROM Table1 CROSS JOIN Table2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3B74B-238B-4E69-A5EB-56718981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FBAC5F53-AC75-4317-B9A0-C273DD98A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Outer Joins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A52F9D1D-94BC-4948-9877-38A7F43A38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en-US" sz="2900" dirty="0"/>
              <a:t>If one row of a joined table is unmatched, row is omitted from result table. </a:t>
            </a:r>
          </a:p>
          <a:p>
            <a:pPr>
              <a:lnSpc>
                <a:spcPct val="170000"/>
              </a:lnSpc>
            </a:pPr>
            <a:r>
              <a:rPr lang="en-US" altLang="en-US" sz="2900" dirty="0"/>
              <a:t>Outer join operations retain rows that do not satisfy the join condition. </a:t>
            </a:r>
          </a:p>
          <a:p>
            <a:pPr>
              <a:lnSpc>
                <a:spcPct val="170000"/>
              </a:lnSpc>
            </a:pPr>
            <a:r>
              <a:rPr lang="en-US" altLang="en-US" sz="2900" dirty="0"/>
              <a:t>Consider following tables: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3100" dirty="0"/>
              <a:t>The (inner) join of these two tables:</a:t>
            </a:r>
          </a:p>
          <a:p>
            <a:pPr marL="517525" lvl="1" indent="0">
              <a:buNone/>
            </a:pPr>
            <a:endParaRPr lang="en-US" altLang="en-US" dirty="0"/>
          </a:p>
          <a:p>
            <a:pPr marL="517525" lvl="1" indent="0">
              <a:buNone/>
            </a:pPr>
            <a:r>
              <a:rPr lang="en-US" altLang="en-US" sz="2100" dirty="0"/>
              <a:t>	SELECT b.*, p.*</a:t>
            </a:r>
          </a:p>
          <a:p>
            <a:pPr marL="914400" lvl="2" indent="0">
              <a:buNone/>
            </a:pPr>
            <a:r>
              <a:rPr lang="en-US" altLang="en-US" sz="2300" dirty="0"/>
              <a:t>FROM Branch1 b, PropertyForRent1 p</a:t>
            </a:r>
          </a:p>
          <a:p>
            <a:pPr marL="914400" lvl="2" indent="0">
              <a:buNone/>
            </a:pPr>
            <a:r>
              <a:rPr lang="en-US" altLang="en-US" sz="2300" dirty="0"/>
              <a:t>WHERE </a:t>
            </a:r>
            <a:r>
              <a:rPr lang="en-US" altLang="en-US" sz="2300" dirty="0" err="1"/>
              <a:t>b.bCity</a:t>
            </a:r>
            <a:r>
              <a:rPr lang="en-US" altLang="en-US" sz="2300" dirty="0"/>
              <a:t> = </a:t>
            </a:r>
            <a:r>
              <a:rPr lang="en-US" altLang="en-US" sz="2300" dirty="0" err="1"/>
              <a:t>p.pCity</a:t>
            </a:r>
            <a:r>
              <a:rPr lang="en-US" altLang="en-US" sz="2300" dirty="0"/>
              <a:t>; </a:t>
            </a:r>
          </a:p>
        </p:txBody>
      </p:sp>
      <p:pic>
        <p:nvPicPr>
          <p:cNvPr id="297988" name="Picture 4" descr="DS3-Table 05-Ms141">
            <a:extLst>
              <a:ext uri="{FF2B5EF4-FFF2-40B4-BE49-F238E27FC236}">
                <a16:creationId xmlns:a16="http://schemas.microsoft.com/office/drawing/2014/main" id="{6283A920-E15C-4FE2-95B3-A50D8285F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702" y="2566864"/>
            <a:ext cx="6483350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12755BED-1337-4FDB-B7E3-802FFED97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71" y="4811227"/>
            <a:ext cx="4655846" cy="1446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7797A-0097-4A36-B463-6817D60B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FEDE3A64-B45E-4EC3-8D5D-AEB0C18CA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Outer Joins</a:t>
            </a: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9C4B4DA3-D1E5-43A6-8013-ECD77B4778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Result table has two rows where cities are same. </a:t>
            </a:r>
          </a:p>
          <a:p>
            <a:r>
              <a:rPr lang="en-US" altLang="en-US"/>
              <a:t>There are no rows corresponding to branches in Bristol and Aberdeen. </a:t>
            </a:r>
          </a:p>
          <a:p>
            <a:r>
              <a:rPr lang="en-US" altLang="en-US"/>
              <a:t>To include unmatched rows in result table, use an Outer join.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1C60C-1862-48CF-B002-896C6C52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1026">
            <a:extLst>
              <a:ext uri="{FF2B5EF4-FFF2-40B4-BE49-F238E27FC236}">
                <a16:creationId xmlns:a16="http://schemas.microsoft.com/office/drawing/2014/main" id="{525A907F-8FAB-4CCB-9CC1-8F652D83B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Left Outer Join</a:t>
            </a:r>
          </a:p>
        </p:txBody>
      </p:sp>
      <p:sp>
        <p:nvSpPr>
          <p:cNvPr id="283651" name="Rectangle 1027">
            <a:extLst>
              <a:ext uri="{FF2B5EF4-FFF2-40B4-BE49-F238E27FC236}">
                <a16:creationId xmlns:a16="http://schemas.microsoft.com/office/drawing/2014/main" id="{ECC17811-A5CC-4423-B1E4-812A564DBA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List branches and properties that are in same city along with any unmatched branches.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 SELECT b.*, p.*</a:t>
            </a:r>
          </a:p>
          <a:p>
            <a:pPr marL="0" indent="0">
              <a:buNone/>
            </a:pPr>
            <a:r>
              <a:rPr lang="en-US" altLang="en-US" sz="2000" dirty="0"/>
              <a:t>	 FROM Branch1 b LEFT JOIN</a:t>
            </a:r>
          </a:p>
          <a:p>
            <a:pPr marL="517525" lvl="1" indent="0">
              <a:buNone/>
            </a:pPr>
            <a:r>
              <a:rPr lang="en-US" altLang="en-US" sz="2000" dirty="0"/>
              <a:t>		 PropertyForRent1 p ON </a:t>
            </a:r>
            <a:r>
              <a:rPr lang="en-US" altLang="en-US" sz="2000" dirty="0" err="1"/>
              <a:t>b.bCity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p.pCity</a:t>
            </a:r>
            <a:r>
              <a:rPr lang="en-US" altLang="en-US" sz="2000" dirty="0"/>
              <a:t>;</a:t>
            </a:r>
          </a:p>
          <a:p>
            <a:pPr marL="517525" lvl="1" indent="0">
              <a:buNone/>
            </a:pPr>
            <a:endParaRPr lang="en-US" altLang="en-US" sz="2000" dirty="0"/>
          </a:p>
          <a:p>
            <a:r>
              <a:rPr lang="en-US" altLang="en-US" dirty="0"/>
              <a:t>Includes those rows of first (left) table unmatched with rows from second (right) table. </a:t>
            </a:r>
          </a:p>
          <a:p>
            <a:r>
              <a:rPr lang="en-US" altLang="en-US" dirty="0"/>
              <a:t>Columns from second table are filled with NULLs.</a:t>
            </a:r>
          </a:p>
          <a:p>
            <a:pPr marL="517525" lvl="1" indent="0">
              <a:buNone/>
            </a:pPr>
            <a:endParaRPr lang="en-US" alt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A6B373-8177-4FBB-A1DA-DD2704B4E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440" y="4663041"/>
            <a:ext cx="4999171" cy="185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B9E1A-AECD-45B9-B4C2-8F4D2143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28F40319-4B1D-474E-8719-4AF7D235F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Right Outer Join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42AF4BC7-717B-4514-91CD-E40132B8B8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List branches and properties in same city and any unmatched properties.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      SELECT b.*, p.*</a:t>
            </a:r>
          </a:p>
          <a:p>
            <a:pPr marL="1203325" lvl="3" indent="0">
              <a:buNone/>
            </a:pPr>
            <a:r>
              <a:rPr lang="en-US" altLang="en-US" sz="2000" dirty="0"/>
              <a:t>  FROM Branch1 b RIGHT JOIN PropertyForRent1 p ON </a:t>
            </a:r>
            <a:r>
              <a:rPr lang="en-US" altLang="en-US" sz="2000" dirty="0" err="1"/>
              <a:t>b.bCity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p.pCity</a:t>
            </a:r>
            <a:r>
              <a:rPr lang="en-US" altLang="en-US" sz="2000" dirty="0"/>
              <a:t>;</a:t>
            </a:r>
          </a:p>
          <a:p>
            <a:pPr marL="1203325" lvl="3" indent="0">
              <a:buNone/>
            </a:pPr>
            <a:endParaRPr lang="en-US" altLang="en-US" sz="2000" dirty="0"/>
          </a:p>
          <a:p>
            <a:r>
              <a:rPr lang="en-US" altLang="en-US" dirty="0"/>
              <a:t>Right Outer join includes those rows of second (right) table that are unmatched with rows from first (left) table. </a:t>
            </a:r>
          </a:p>
          <a:p>
            <a:r>
              <a:rPr lang="en-US" altLang="en-US" dirty="0"/>
              <a:t>Columns from first table are filled with NULLs.</a:t>
            </a:r>
          </a:p>
          <a:p>
            <a:pPr marL="1203325" lvl="3" indent="0">
              <a:buNone/>
            </a:pPr>
            <a:endParaRPr lang="en-US" alt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1D82B3-1311-4FEF-B812-7C9A7ABE4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823" y="4302592"/>
            <a:ext cx="5113369" cy="187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DC698-A0DD-493A-8935-0521554C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6074407E-6B5D-4B2D-ABF6-F8B8C2CC1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Full Outer Join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41DBBB5B-E8E5-41BC-8CC3-A4BE4261B9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List branches and properties in same city and any unmatched branches or properties.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    SELECT b.*, p.*</a:t>
            </a:r>
          </a:p>
          <a:p>
            <a:pPr marL="1203325" lvl="3" indent="0">
              <a:buNone/>
            </a:pPr>
            <a:r>
              <a:rPr lang="en-US" altLang="en-US" sz="2000" dirty="0"/>
              <a:t>FROM Branch1 b FULL JOIN  PropertyForRent1 p ON </a:t>
            </a:r>
            <a:r>
              <a:rPr lang="en-US" altLang="en-US" sz="2000" dirty="0" err="1"/>
              <a:t>b.bCity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p.pCity</a:t>
            </a:r>
            <a:r>
              <a:rPr lang="en-US" altLang="en-US" sz="2000" dirty="0"/>
              <a:t>;</a:t>
            </a:r>
          </a:p>
          <a:p>
            <a:pPr marL="1203325" lvl="3" indent="0">
              <a:buNone/>
            </a:pPr>
            <a:endParaRPr lang="en-US" altLang="en-US" sz="2000" dirty="0"/>
          </a:p>
          <a:p>
            <a:r>
              <a:rPr lang="en-US" altLang="en-US" dirty="0"/>
              <a:t>Includes rows that are unmatched in both tables. </a:t>
            </a:r>
          </a:p>
          <a:p>
            <a:r>
              <a:rPr lang="en-US" altLang="en-US" dirty="0"/>
              <a:t>Unmatched columns are filled with NULLs. </a:t>
            </a:r>
          </a:p>
          <a:p>
            <a:pPr marL="1203325" lvl="3" indent="0">
              <a:buNone/>
            </a:pPr>
            <a:endParaRPr lang="en-US" alt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0A139B-9523-4476-B3CD-9094B476F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92" y="4240651"/>
            <a:ext cx="4876201" cy="209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02FFA-05B2-4C27-88ED-1CA07104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239A6CDB-76D7-42D6-A38B-6128AFFD3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EXISTS and NOT EXISTS</a:t>
            </a:r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414D5A15-967C-4BE9-B0D9-19FE4D196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EXISTS and NOT EXISTS are for use only with subqueries.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Produce a simple true/false result.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True if and only if there exists at least one row in result table returned by subquery.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False if subquery returns an empty result table.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NOT EXISTS is the opposite of EXISTS.</a:t>
            </a:r>
          </a:p>
          <a:p>
            <a:endParaRPr lang="en-US" altLang="en-US" dirty="0"/>
          </a:p>
          <a:p>
            <a:r>
              <a:rPr lang="en-US" altLang="en-US" dirty="0"/>
              <a:t>As (NOT) EXISTS check only for existence or non-existence of rows in subquery result table, subquery can contain any number of columns.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Common for subqueries following (NOT) EXISTS to be of form: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(SELECT * ...)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FBE0A-4B06-4992-A2F6-DF8B1338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6204583B-D7B4-4747-9509-D4B5C87E7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History of SQL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80B3DA1E-165E-4DDF-A18F-49BCCA938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late 70s, ORACLE appeared and was probably first commercial RDBMS based on SQL.</a:t>
            </a:r>
          </a:p>
          <a:p>
            <a:r>
              <a:rPr lang="en-US" altLang="en-US"/>
              <a:t>In 1987, ANSI and ISO published an initial standard for SQL.</a:t>
            </a:r>
          </a:p>
          <a:p>
            <a:r>
              <a:rPr lang="en-US" altLang="en-US"/>
              <a:t>In 1989, ISO published an addendum that defined an ‘Integrity Enhancement Feature’. </a:t>
            </a:r>
          </a:p>
          <a:p>
            <a:r>
              <a:rPr lang="en-US" altLang="en-US"/>
              <a:t>In 1992, first major revision to ISO standard occurred, referred to as SQL2 or SQL/92.</a:t>
            </a:r>
          </a:p>
          <a:p>
            <a:r>
              <a:rPr lang="en-US" altLang="en-US"/>
              <a:t>In 1999, SQL:1999 was released with support for object-oriented data management.</a:t>
            </a:r>
          </a:p>
          <a:p>
            <a:r>
              <a:rPr lang="en-GB" altLang="en-US"/>
              <a:t>In late 2003, SQL:2003 was released.</a:t>
            </a:r>
          </a:p>
          <a:p>
            <a:r>
              <a:rPr lang="en-GB" altLang="en-US"/>
              <a:t>In summer 2008, SQL:2008 was released.</a:t>
            </a:r>
          </a:p>
          <a:p>
            <a:r>
              <a:rPr lang="en-GB" altLang="en-US"/>
              <a:t>In late 2011, SQL:2011 was released.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19A2F-EEAB-47AB-A515-19242A9B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BDAC52E8-C90A-49A5-892C-19EB901DD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Query using EXISTS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438AC1D6-7774-4613-90D1-5551799544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all staff who work in a London branch.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      SELECT 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fName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lName</a:t>
            </a:r>
            <a:r>
              <a:rPr lang="en-US" altLang="en-US" sz="2000" dirty="0"/>
              <a:t>, position</a:t>
            </a:r>
          </a:p>
          <a:p>
            <a:pPr marL="1203325" lvl="3" indent="0">
              <a:buNone/>
            </a:pPr>
            <a:r>
              <a:rPr lang="en-US" altLang="en-US" sz="2000" dirty="0"/>
              <a:t>  FROM Staff s</a:t>
            </a:r>
          </a:p>
          <a:p>
            <a:pPr marL="1203325" lvl="3" indent="0">
              <a:buNone/>
            </a:pPr>
            <a:r>
              <a:rPr lang="en-US" altLang="en-US" sz="2000" dirty="0"/>
              <a:t>  WHERE EXISTS</a:t>
            </a:r>
          </a:p>
          <a:p>
            <a:pPr marL="1203325" lvl="3" indent="0">
              <a:buNone/>
            </a:pPr>
            <a:r>
              <a:rPr lang="en-US" altLang="en-US" sz="2000" dirty="0"/>
              <a:t>		(SELECT *</a:t>
            </a:r>
          </a:p>
          <a:p>
            <a:pPr marL="1203325" lvl="3" indent="0">
              <a:buNone/>
            </a:pPr>
            <a:r>
              <a:rPr lang="en-US" altLang="en-US" sz="2000" dirty="0"/>
              <a:t>		 FROM Branch b</a:t>
            </a:r>
          </a:p>
          <a:p>
            <a:pPr marL="1203325" lvl="3" indent="0">
              <a:buNone/>
            </a:pPr>
            <a:r>
              <a:rPr lang="en-US" altLang="en-US" sz="2000" dirty="0"/>
              <a:t>		 WHERE </a:t>
            </a:r>
            <a:r>
              <a:rPr lang="en-US" altLang="en-US" sz="2000" dirty="0" err="1"/>
              <a:t>s.branchNo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b.branchNo</a:t>
            </a:r>
            <a:r>
              <a:rPr lang="en-US" altLang="en-US" sz="2000" dirty="0"/>
              <a:t> AND </a:t>
            </a:r>
          </a:p>
          <a:p>
            <a:pPr marL="1203325" lvl="3" indent="0">
              <a:buNone/>
            </a:pPr>
            <a:r>
              <a:rPr lang="en-US" altLang="en-US" sz="2000" dirty="0"/>
              <a:t>	  		     city = ‘London’);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B9977AF-0626-4CAF-ACD8-4CA22779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786" y="4505812"/>
            <a:ext cx="4944479" cy="182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55AAE-8F06-4F31-B605-60C66641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BF723833-83FE-400A-B5C3-78B500ACC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Query using EXISTS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767D0BBB-71BF-4323-92A2-96B0E9CAB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Note, search condition </a:t>
            </a:r>
            <a:r>
              <a:rPr lang="en-US" altLang="en-US" dirty="0" err="1"/>
              <a:t>s.branchNo</a:t>
            </a:r>
            <a:r>
              <a:rPr lang="en-US" altLang="en-US" dirty="0"/>
              <a:t> = </a:t>
            </a:r>
            <a:r>
              <a:rPr lang="en-US" altLang="en-US" dirty="0" err="1"/>
              <a:t>b.branchNo</a:t>
            </a:r>
            <a:r>
              <a:rPr lang="en-US" altLang="en-US" dirty="0"/>
              <a:t> is necessary to consider correct branch record for each member of staff. 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If omitted, would get all staff records listed out because subquery:</a:t>
            </a:r>
          </a:p>
          <a:p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    SELECT * FROM Branch WHERE city=‘London’</a:t>
            </a:r>
          </a:p>
          <a:p>
            <a:endParaRPr lang="en-US" altLang="en-US" dirty="0"/>
          </a:p>
          <a:p>
            <a:r>
              <a:rPr lang="en-US" altLang="en-US" dirty="0"/>
              <a:t>would always be true and query would be:</a:t>
            </a:r>
          </a:p>
          <a:p>
            <a:endParaRPr lang="en-US" altLang="en-US" dirty="0"/>
          </a:p>
          <a:p>
            <a:pPr marL="746125" lvl="2" indent="0">
              <a:buNone/>
            </a:pPr>
            <a:r>
              <a:rPr lang="en-US" altLang="en-US" dirty="0"/>
              <a:t>SELECT </a:t>
            </a:r>
            <a:r>
              <a:rPr lang="en-US" altLang="en-US" dirty="0" err="1"/>
              <a:t>staffNo</a:t>
            </a:r>
            <a:r>
              <a:rPr lang="en-US" altLang="en-US" dirty="0"/>
              <a:t>, </a:t>
            </a:r>
            <a:r>
              <a:rPr lang="en-US" altLang="en-US" dirty="0" err="1"/>
              <a:t>fName</a:t>
            </a:r>
            <a:r>
              <a:rPr lang="en-US" altLang="en-US" dirty="0"/>
              <a:t>, </a:t>
            </a:r>
            <a:r>
              <a:rPr lang="en-US" altLang="en-US" dirty="0" err="1"/>
              <a:t>lName</a:t>
            </a:r>
            <a:r>
              <a:rPr lang="en-US" altLang="en-US" dirty="0"/>
              <a:t>, position FROM Staff</a:t>
            </a:r>
          </a:p>
          <a:p>
            <a:pPr marL="746125" lvl="2" indent="0">
              <a:buNone/>
            </a:pPr>
            <a:r>
              <a:rPr lang="en-US" altLang="en-US" dirty="0"/>
              <a:t>WHERE true;</a:t>
            </a:r>
          </a:p>
          <a:p>
            <a:pPr marL="746125" lvl="2" indent="0">
              <a:buNone/>
            </a:pPr>
            <a:endParaRPr lang="en-US" altLang="en-US" dirty="0"/>
          </a:p>
          <a:p>
            <a:r>
              <a:rPr lang="en-US" altLang="en-US" dirty="0"/>
              <a:t>Could also write this query using join construct:</a:t>
            </a:r>
          </a:p>
          <a:p>
            <a:pPr marL="746125" lvl="2" indent="0">
              <a:buNone/>
            </a:pPr>
            <a:endParaRPr lang="en-US" altLang="en-US" dirty="0"/>
          </a:p>
          <a:p>
            <a:pPr marL="746125" lvl="2" indent="0">
              <a:buNone/>
            </a:pPr>
            <a:r>
              <a:rPr lang="en-US" altLang="en-US" dirty="0"/>
              <a:t>SELECT </a:t>
            </a:r>
            <a:r>
              <a:rPr lang="en-US" altLang="en-US" dirty="0" err="1"/>
              <a:t>staffNo</a:t>
            </a:r>
            <a:r>
              <a:rPr lang="en-US" altLang="en-US" dirty="0"/>
              <a:t>, </a:t>
            </a:r>
            <a:r>
              <a:rPr lang="en-US" altLang="en-US" dirty="0" err="1"/>
              <a:t>fName</a:t>
            </a:r>
            <a:r>
              <a:rPr lang="en-US" altLang="en-US" dirty="0"/>
              <a:t>, </a:t>
            </a:r>
            <a:r>
              <a:rPr lang="en-US" altLang="en-US" dirty="0" err="1"/>
              <a:t>lName</a:t>
            </a:r>
            <a:r>
              <a:rPr lang="en-US" altLang="en-US" dirty="0"/>
              <a:t>, position</a:t>
            </a:r>
          </a:p>
          <a:p>
            <a:pPr marL="746125" lvl="2" indent="0">
              <a:buNone/>
            </a:pPr>
            <a:r>
              <a:rPr lang="en-US" altLang="en-US" dirty="0"/>
              <a:t>FROM Staff s, Branch b</a:t>
            </a:r>
          </a:p>
          <a:p>
            <a:pPr marL="746125" lvl="2" indent="0">
              <a:buNone/>
            </a:pPr>
            <a:r>
              <a:rPr lang="en-US" altLang="en-US" dirty="0"/>
              <a:t>WHERE </a:t>
            </a:r>
            <a:r>
              <a:rPr lang="en-US" altLang="en-US" dirty="0" err="1"/>
              <a:t>s.branchNo</a:t>
            </a:r>
            <a:r>
              <a:rPr lang="en-US" altLang="en-US" dirty="0"/>
              <a:t> = </a:t>
            </a:r>
            <a:r>
              <a:rPr lang="en-US" altLang="en-US" dirty="0" err="1"/>
              <a:t>b.branchNo</a:t>
            </a:r>
            <a:r>
              <a:rPr lang="en-US" altLang="en-US" dirty="0"/>
              <a:t> AND  city = ‘London’;</a:t>
            </a:r>
          </a:p>
          <a:p>
            <a:pPr marL="746125" lvl="2" indent="0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4F151-A9A3-40E9-958B-62A499A1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26AB1025-A7ED-47E5-B6B9-CFBAF1E5C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Union, Intersect, and Difference (Except)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CF5B2360-C5A7-4631-B34B-C29DE937AF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Can use normal set operations of Union, Intersection, and Difference to combine results of two or more queries into a single result table.</a:t>
            </a:r>
          </a:p>
          <a:p>
            <a:r>
              <a:rPr lang="en-US" altLang="en-US" dirty="0"/>
              <a:t>Union of two tables, A and B, is table containing all rows in either A or B or both. </a:t>
            </a:r>
          </a:p>
          <a:p>
            <a:r>
              <a:rPr lang="en-US" altLang="en-US" dirty="0"/>
              <a:t>Intersection is table containing all rows common to both A and B. </a:t>
            </a:r>
          </a:p>
          <a:p>
            <a:r>
              <a:rPr lang="en-US" altLang="en-US" dirty="0"/>
              <a:t>Difference is table containing all rows in A but not in B. </a:t>
            </a:r>
          </a:p>
          <a:p>
            <a:r>
              <a:rPr lang="en-US" altLang="en-US" dirty="0"/>
              <a:t>Two tables must be union compatible.</a:t>
            </a:r>
          </a:p>
          <a:p>
            <a:r>
              <a:rPr lang="en-US" altLang="en-US" dirty="0"/>
              <a:t>Format of set operator clause in each case is: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op [ALL] [CORRESPONDING [BY {column1 [, ...]}]]</a:t>
            </a:r>
          </a:p>
          <a:p>
            <a:endParaRPr lang="en-US" altLang="en-US" dirty="0"/>
          </a:p>
          <a:p>
            <a:r>
              <a:rPr lang="en-US" altLang="en-US" dirty="0"/>
              <a:t>If CORRESPONDING BY specified, set operation performed on the named column(s).</a:t>
            </a:r>
          </a:p>
          <a:p>
            <a:r>
              <a:rPr lang="en-US" altLang="en-US" dirty="0"/>
              <a:t>If CORRESPONDING specified but not BY clause, operation performed on common columns. </a:t>
            </a:r>
          </a:p>
          <a:p>
            <a:r>
              <a:rPr lang="en-US" altLang="en-US" dirty="0"/>
              <a:t>If ALL specified, result can include duplicate rows.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F40C4-3571-4ACC-92F5-1560C813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09DE8945-9721-41C7-A556-3E5F483DC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Union, Intersect, and Difference (Except)</a:t>
            </a:r>
          </a:p>
        </p:txBody>
      </p:sp>
      <p:pic>
        <p:nvPicPr>
          <p:cNvPr id="325637" name="Picture 5" descr="DS3-Figure 05-01">
            <a:extLst>
              <a:ext uri="{FF2B5EF4-FFF2-40B4-BE49-F238E27FC236}">
                <a16:creationId xmlns:a16="http://schemas.microsoft.com/office/drawing/2014/main" id="{8DA3445C-C196-4AE9-BAC3-34A0AC4E5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766" y="1258762"/>
            <a:ext cx="7154895" cy="348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FE60B-BD95-48DA-B455-769A4484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CA51F1B6-694B-4A28-BE71-3D25FA7BB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Use of UNION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CA3A105C-6F8E-41C3-BA4F-9F958DF4FB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List all cities where there is either a branch office or  a property.</a:t>
            </a:r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sz="2000" dirty="0"/>
              <a:t>(SELECT city</a:t>
            </a:r>
          </a:p>
          <a:p>
            <a:pPr marL="517525" lvl="1" indent="0">
              <a:buNone/>
            </a:pPr>
            <a:r>
              <a:rPr lang="en-US" altLang="en-US" sz="2000" dirty="0"/>
              <a:t>		FROM Branch</a:t>
            </a:r>
          </a:p>
          <a:p>
            <a:pPr marL="517525" lvl="1" indent="0">
              <a:buNone/>
            </a:pPr>
            <a:r>
              <a:rPr lang="en-US" altLang="en-US" sz="2000" dirty="0"/>
              <a:t>		WHERE city IS NOT NULL) UNION</a:t>
            </a:r>
          </a:p>
          <a:p>
            <a:pPr marL="517525" lvl="1" indent="0">
              <a:buNone/>
            </a:pPr>
            <a:r>
              <a:rPr lang="en-US" altLang="en-US" sz="2000" dirty="0"/>
              <a:t>		(SELECT city</a:t>
            </a:r>
          </a:p>
          <a:p>
            <a:pPr marL="517525" lvl="1" indent="0">
              <a:buNone/>
            </a:pPr>
            <a:r>
              <a:rPr lang="en-US" altLang="en-US" sz="2000" dirty="0"/>
              <a:t>		FROM </a:t>
            </a:r>
            <a:r>
              <a:rPr lang="en-US" altLang="en-US" sz="2000" dirty="0" err="1"/>
              <a:t>PropertyForRent</a:t>
            </a:r>
            <a:endParaRPr lang="en-US" altLang="en-US" sz="2000" dirty="0"/>
          </a:p>
          <a:p>
            <a:pPr marL="517525" lvl="1" indent="0">
              <a:buNone/>
            </a:pPr>
            <a:r>
              <a:rPr lang="en-US" altLang="en-US" sz="2000" dirty="0"/>
              <a:t>		WHERE city IS NOT NULL);</a:t>
            </a:r>
          </a:p>
          <a:p>
            <a:pPr marL="517525" lvl="1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dirty="0"/>
              <a:t>		Or</a:t>
            </a:r>
          </a:p>
          <a:p>
            <a:pPr lvl="1"/>
            <a:endParaRPr lang="en-US" altLang="en-US" dirty="0"/>
          </a:p>
          <a:p>
            <a:pPr marL="1790700" lvl="1" indent="-1273175">
              <a:buNone/>
            </a:pPr>
            <a:r>
              <a:rPr lang="en-US" altLang="en-US" dirty="0"/>
              <a:t>  		(SELECT *</a:t>
            </a:r>
            <a:br>
              <a:rPr lang="en-US" altLang="en-US" dirty="0"/>
            </a:br>
            <a:r>
              <a:rPr lang="en-US" altLang="en-US" dirty="0"/>
              <a:t>	FROM Branch</a:t>
            </a:r>
            <a:br>
              <a:rPr lang="en-US" altLang="en-US" dirty="0"/>
            </a:br>
            <a:r>
              <a:rPr lang="en-US" altLang="en-US" dirty="0"/>
              <a:t>	WHERE city IS NOT NULL)</a:t>
            </a:r>
            <a:br>
              <a:rPr lang="en-US" altLang="en-US" dirty="0"/>
            </a:br>
            <a:r>
              <a:rPr lang="en-US" altLang="en-US" dirty="0"/>
              <a:t>	UNION CORRESPONDING BY city</a:t>
            </a:r>
            <a:br>
              <a:rPr lang="en-US" altLang="en-US" dirty="0"/>
            </a:br>
            <a:r>
              <a:rPr lang="en-US" altLang="en-US" dirty="0"/>
              <a:t>	(SELECT *</a:t>
            </a:r>
            <a:br>
              <a:rPr lang="en-US" altLang="en-US" dirty="0"/>
            </a:br>
            <a:r>
              <a:rPr lang="en-US" altLang="en-US" dirty="0"/>
              <a:t>	FROM </a:t>
            </a:r>
            <a:r>
              <a:rPr lang="en-US" altLang="en-US" dirty="0" err="1"/>
              <a:t>PropertyForRent</a:t>
            </a:r>
            <a:br>
              <a:rPr lang="en-US" altLang="en-US" dirty="0"/>
            </a:br>
            <a:r>
              <a:rPr lang="en-US" altLang="en-US" dirty="0"/>
              <a:t>	WHERE city IS NOT NULL);</a:t>
            </a:r>
          </a:p>
          <a:p>
            <a:pPr marL="1790700" lvl="1" indent="-1273175">
              <a:buNone/>
            </a:pPr>
            <a:endParaRPr lang="en-US" altLang="en-US" dirty="0"/>
          </a:p>
          <a:p>
            <a:pPr lvl="0"/>
            <a:r>
              <a:rPr lang="en-US" altLang="en-US" dirty="0">
                <a:solidFill>
                  <a:prstClr val="black"/>
                </a:solidFill>
              </a:rPr>
              <a:t>Produces result tables from both queries and merges both tables together.</a:t>
            </a:r>
          </a:p>
          <a:p>
            <a:pPr marL="517525" lvl="1" indent="0">
              <a:buNone/>
            </a:pPr>
            <a:endParaRPr lang="en-US" alt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C478BD-B56A-433E-9A45-165F3B128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221" y="2185987"/>
            <a:ext cx="20574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A0A9D-3D6B-40AC-A2E9-A639B07B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829033E5-57ED-4054-961C-1EA0CD547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Use of INTERSECT</a:t>
            </a: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927C9D12-6555-4966-8501-07C604DE4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List all cities where there is both a branch office and a property.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    	</a:t>
            </a:r>
            <a:r>
              <a:rPr lang="en-US" altLang="en-US" sz="2000" dirty="0"/>
              <a:t>(SELECT city FROM Branch)</a:t>
            </a:r>
          </a:p>
          <a:p>
            <a:pPr marL="1203325" lvl="3" indent="0">
              <a:buNone/>
            </a:pPr>
            <a:r>
              <a:rPr lang="en-US" altLang="en-US" sz="2000" dirty="0"/>
              <a:t>	INTERSECT</a:t>
            </a:r>
          </a:p>
          <a:p>
            <a:pPr marL="1203325" lvl="3" indent="0">
              <a:buNone/>
            </a:pPr>
            <a:r>
              <a:rPr lang="en-US" altLang="en-US" sz="2000" dirty="0"/>
              <a:t>	(SELECT city FROM </a:t>
            </a:r>
            <a:r>
              <a:rPr lang="en-US" altLang="en-US" sz="2000" dirty="0" err="1"/>
              <a:t>PropertyForRent</a:t>
            </a:r>
            <a:r>
              <a:rPr lang="en-US" altLang="en-US" sz="2000" dirty="0"/>
              <a:t>);</a:t>
            </a:r>
          </a:p>
          <a:p>
            <a:pPr marL="0" indent="0">
              <a:buNone/>
            </a:pPr>
            <a:r>
              <a:rPr lang="en-US" altLang="en-US" dirty="0"/>
              <a:t>	      Or</a:t>
            </a:r>
          </a:p>
          <a:p>
            <a:pPr marL="517525" lvl="1" indent="0">
              <a:buNone/>
            </a:pPr>
            <a:endParaRPr lang="en-US" altLang="en-US" dirty="0"/>
          </a:p>
          <a:p>
            <a:pPr marL="746125" lvl="2" indent="0">
              <a:buNone/>
            </a:pPr>
            <a:r>
              <a:rPr lang="en-US" altLang="en-US" dirty="0"/>
              <a:t>		(SELECT * FROM Branch)</a:t>
            </a:r>
          </a:p>
          <a:p>
            <a:pPr marL="746125" lvl="2" indent="0">
              <a:buNone/>
            </a:pPr>
            <a:r>
              <a:rPr lang="en-US" altLang="en-US" dirty="0"/>
              <a:t>		INTERSECT CORRESPONDING BY city</a:t>
            </a:r>
          </a:p>
          <a:p>
            <a:pPr marL="746125" lvl="2" indent="0">
              <a:buNone/>
            </a:pPr>
            <a:r>
              <a:rPr lang="en-US" altLang="en-US" dirty="0"/>
              <a:t>		(SELECT * FROM </a:t>
            </a:r>
            <a:r>
              <a:rPr lang="en-US" altLang="en-US" dirty="0" err="1"/>
              <a:t>PropertyForRent</a:t>
            </a:r>
            <a:r>
              <a:rPr lang="en-US" altLang="en-US" dirty="0"/>
              <a:t>);</a:t>
            </a:r>
          </a:p>
          <a:p>
            <a:pPr marL="1203325" lvl="3" indent="0">
              <a:buNone/>
            </a:pPr>
            <a:endParaRPr lang="en-US" alt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7C8DC9-5AB6-404E-A8DA-D31EEA0DB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159" y="2234684"/>
            <a:ext cx="2076450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E5F63-433E-4F8C-B2D9-C410CF24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222CECD0-AB96-4DC3-9B6D-2B62204E0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Use of INTERSECT</a:t>
            </a:r>
          </a:p>
        </p:txBody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9487D31E-F1E3-4545-AE08-B7E68523D9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Could rewrite this query without INTERSECT operator: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SELECT </a:t>
            </a:r>
            <a:r>
              <a:rPr lang="en-US" altLang="en-US" dirty="0" err="1"/>
              <a:t>b.city</a:t>
            </a:r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FROM Branch b </a:t>
            </a:r>
            <a:r>
              <a:rPr lang="en-US" altLang="en-US" dirty="0" err="1"/>
              <a:t>PropertyForRent</a:t>
            </a:r>
            <a:r>
              <a:rPr lang="en-US" altLang="en-US" dirty="0"/>
              <a:t> p</a:t>
            </a:r>
          </a:p>
          <a:p>
            <a:pPr marL="517525" lvl="1" indent="0">
              <a:buNone/>
            </a:pPr>
            <a:r>
              <a:rPr lang="en-US" altLang="en-US" dirty="0"/>
              <a:t>	WHERE </a:t>
            </a:r>
            <a:r>
              <a:rPr lang="en-US" altLang="en-US" dirty="0" err="1"/>
              <a:t>b.city</a:t>
            </a:r>
            <a:r>
              <a:rPr lang="en-US" altLang="en-US" dirty="0"/>
              <a:t> = </a:t>
            </a:r>
            <a:r>
              <a:rPr lang="en-US" altLang="en-US" dirty="0" err="1"/>
              <a:t>p.city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r>
              <a:rPr lang="en-US" altLang="en-US" dirty="0"/>
              <a:t>	Or:</a:t>
            </a:r>
          </a:p>
          <a:p>
            <a:pPr marL="517525" lvl="1" indent="0">
              <a:buNone/>
            </a:pPr>
            <a:r>
              <a:rPr lang="en-US" altLang="en-US" dirty="0"/>
              <a:t>   </a:t>
            </a:r>
          </a:p>
          <a:p>
            <a:pPr marL="517525" lvl="1" indent="0">
              <a:buNone/>
            </a:pPr>
            <a:r>
              <a:rPr lang="en-US" altLang="en-US" dirty="0"/>
              <a:t>	SELECT DISTINCT city FROM Branch b</a:t>
            </a:r>
          </a:p>
          <a:p>
            <a:pPr marL="517525" lvl="1" indent="0">
              <a:buNone/>
            </a:pPr>
            <a:r>
              <a:rPr lang="en-US" altLang="en-US" dirty="0"/>
              <a:t>	WHERE EXISTS</a:t>
            </a:r>
          </a:p>
          <a:p>
            <a:pPr marL="517525" lvl="1" indent="0">
              <a:buNone/>
            </a:pPr>
            <a:r>
              <a:rPr lang="en-US" altLang="en-US" dirty="0"/>
              <a:t>		(SELECT * FROM </a:t>
            </a:r>
            <a:r>
              <a:rPr lang="en-US" altLang="en-US" dirty="0" err="1"/>
              <a:t>PropertyForRent</a:t>
            </a:r>
            <a:r>
              <a:rPr lang="en-US" altLang="en-US" dirty="0"/>
              <a:t> p</a:t>
            </a:r>
          </a:p>
          <a:p>
            <a:pPr marL="517525" lvl="1" indent="0">
              <a:buNone/>
            </a:pPr>
            <a:r>
              <a:rPr lang="en-US" altLang="en-US" dirty="0"/>
              <a:t>		WHERE </a:t>
            </a:r>
            <a:r>
              <a:rPr lang="en-US" altLang="en-US" dirty="0" err="1"/>
              <a:t>p.city</a:t>
            </a:r>
            <a:r>
              <a:rPr lang="en-US" altLang="en-US" dirty="0"/>
              <a:t> = </a:t>
            </a:r>
            <a:r>
              <a:rPr lang="en-US" altLang="en-US" dirty="0" err="1"/>
              <a:t>b.city</a:t>
            </a:r>
            <a:r>
              <a:rPr lang="en-US" altLang="en-US" dirty="0"/>
              <a:t>);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CFADA-2B9D-4C61-BF52-0F0FD360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35E2B53F-E37B-4DE6-A600-2B968CD96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Use of EXCEPT</a:t>
            </a:r>
          </a:p>
        </p:txBody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CE8F34FA-E5B1-42FD-9CE8-E30FC61995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List of all cities where there is a branch office but no  properties.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   </a:t>
            </a:r>
            <a:r>
              <a:rPr lang="en-US" altLang="en-US" sz="2000" dirty="0"/>
              <a:t>(SELECT city FROM Branch)</a:t>
            </a:r>
          </a:p>
          <a:p>
            <a:pPr marL="1203325" lvl="3" indent="0">
              <a:buNone/>
            </a:pPr>
            <a:r>
              <a:rPr lang="en-US" altLang="en-US" sz="2000" dirty="0"/>
              <a:t>EXCEPT</a:t>
            </a:r>
          </a:p>
          <a:p>
            <a:pPr marL="1203325" lvl="3" indent="0">
              <a:buNone/>
            </a:pPr>
            <a:r>
              <a:rPr lang="en-US" altLang="en-US" sz="2000" dirty="0"/>
              <a:t>(SELECT city FROM </a:t>
            </a:r>
            <a:r>
              <a:rPr lang="en-US" altLang="en-US" sz="2000" dirty="0" err="1"/>
              <a:t>PropertyForRent</a:t>
            </a:r>
            <a:r>
              <a:rPr lang="en-US" altLang="en-US" sz="2000" dirty="0"/>
              <a:t>);</a:t>
            </a:r>
          </a:p>
          <a:p>
            <a:pPr marL="1203325" lvl="3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	    Or</a:t>
            </a:r>
          </a:p>
          <a:p>
            <a:pPr marL="517525" lvl="1" indent="0">
              <a:buNone/>
            </a:pPr>
            <a:endParaRPr lang="en-US" altLang="en-US" sz="2000" dirty="0"/>
          </a:p>
          <a:p>
            <a:pPr marL="1203325" lvl="3" indent="0">
              <a:buNone/>
            </a:pPr>
            <a:r>
              <a:rPr lang="en-US" altLang="en-US" sz="2000" dirty="0"/>
              <a:t>(SELECT * FROM Branch)</a:t>
            </a:r>
          </a:p>
          <a:p>
            <a:pPr marL="1203325" lvl="3" indent="0">
              <a:buNone/>
            </a:pPr>
            <a:r>
              <a:rPr lang="en-US" altLang="en-US" sz="2000" dirty="0"/>
              <a:t>EXCEPT CORRESPONDING BY city</a:t>
            </a:r>
          </a:p>
          <a:p>
            <a:pPr marL="1203325" lvl="3" indent="0">
              <a:buNone/>
            </a:pPr>
            <a:r>
              <a:rPr lang="en-US" altLang="en-US" sz="2000" dirty="0"/>
              <a:t>(SELECT * FROM </a:t>
            </a:r>
            <a:r>
              <a:rPr lang="en-US" altLang="en-US" sz="2000" dirty="0" err="1"/>
              <a:t>PropertyForRent</a:t>
            </a:r>
            <a:r>
              <a:rPr lang="en-US" altLang="en-US" sz="2000" dirty="0"/>
              <a:t>);</a:t>
            </a:r>
          </a:p>
          <a:p>
            <a:pPr lvl="1"/>
            <a:endParaRPr lang="en-US" altLang="en-US" dirty="0"/>
          </a:p>
        </p:txBody>
      </p:sp>
      <p:pic>
        <p:nvPicPr>
          <p:cNvPr id="145415" name="Picture 7">
            <a:extLst>
              <a:ext uri="{FF2B5EF4-FFF2-40B4-BE49-F238E27FC236}">
                <a16:creationId xmlns:a16="http://schemas.microsoft.com/office/drawing/2014/main" id="{6AFF1970-9C1B-4AF2-B11E-9672C20FC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216" y="2367582"/>
            <a:ext cx="1548266" cy="129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5D007-5097-48FB-9983-FFCD37EF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EC841217-737B-47B6-ADAB-D1DF1CB3E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Use of EXCEPT</a:t>
            </a:r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F64BD338-4571-4042-BA9B-F479D146FC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Could rewrite this query without EXCEPT: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SELECT DISTINCT city FROM Branch</a:t>
            </a:r>
          </a:p>
          <a:p>
            <a:pPr marL="517525" lvl="1" indent="0">
              <a:buNone/>
            </a:pPr>
            <a:r>
              <a:rPr lang="en-US" altLang="en-US" dirty="0"/>
              <a:t>	WHERE city NOT IN</a:t>
            </a:r>
          </a:p>
          <a:p>
            <a:pPr marL="517525" lvl="1" indent="0">
              <a:buNone/>
            </a:pPr>
            <a:r>
              <a:rPr lang="en-US" altLang="en-US" dirty="0"/>
              <a:t>		(SELECT city FROM </a:t>
            </a:r>
            <a:r>
              <a:rPr lang="en-US" altLang="en-US" dirty="0" err="1"/>
              <a:t>PropertyForRent</a:t>
            </a:r>
            <a:r>
              <a:rPr lang="en-US" altLang="en-US" dirty="0"/>
              <a:t>);</a:t>
            </a:r>
          </a:p>
          <a:p>
            <a:pPr marL="517525" lvl="1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Or</a:t>
            </a:r>
          </a:p>
          <a:p>
            <a:pPr marL="517525" lvl="1" indent="0">
              <a:buNone/>
            </a:pPr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SELECT DISTINCT city FROM Branch b</a:t>
            </a:r>
          </a:p>
          <a:p>
            <a:pPr marL="517525" lvl="1" indent="0">
              <a:buNone/>
            </a:pPr>
            <a:r>
              <a:rPr lang="en-US" altLang="en-US" dirty="0"/>
              <a:t>	WHERE NOT EXISTS</a:t>
            </a:r>
          </a:p>
          <a:p>
            <a:pPr marL="517525" lvl="1" indent="0">
              <a:buNone/>
            </a:pPr>
            <a:r>
              <a:rPr lang="en-US" altLang="en-US" dirty="0"/>
              <a:t>		(SELECT * FROM </a:t>
            </a:r>
            <a:r>
              <a:rPr lang="en-US" altLang="en-US" dirty="0" err="1"/>
              <a:t>PropertyForRent</a:t>
            </a:r>
            <a:r>
              <a:rPr lang="en-US" altLang="en-US" dirty="0"/>
              <a:t> p</a:t>
            </a:r>
          </a:p>
          <a:p>
            <a:pPr marL="517525" lvl="1" indent="0">
              <a:buNone/>
            </a:pPr>
            <a:r>
              <a:rPr lang="en-US" altLang="en-US" dirty="0"/>
              <a:t>		WHERE </a:t>
            </a:r>
            <a:r>
              <a:rPr lang="en-US" altLang="en-US" dirty="0" err="1"/>
              <a:t>p.city</a:t>
            </a:r>
            <a:r>
              <a:rPr lang="en-US" altLang="en-US" dirty="0"/>
              <a:t> = </a:t>
            </a:r>
            <a:r>
              <a:rPr lang="en-US" altLang="en-US" dirty="0" err="1"/>
              <a:t>b.city</a:t>
            </a:r>
            <a:r>
              <a:rPr lang="en-US" altLang="en-US" dirty="0"/>
              <a:t>);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444D7-4BCA-4452-8001-4059CCB1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49F3F9B1-E177-4087-995E-4500595AE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INSERT</a:t>
            </a: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529C558E-A85A-4AFA-90B2-A5EAE1B0B7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INSERT INTO </a:t>
            </a:r>
            <a:r>
              <a:rPr lang="en-US" altLang="en-US" dirty="0" err="1"/>
              <a:t>TableName</a:t>
            </a:r>
            <a:r>
              <a:rPr lang="en-US" altLang="en-US" dirty="0"/>
              <a:t> [ (</a:t>
            </a:r>
            <a:r>
              <a:rPr lang="en-US" altLang="en-US" dirty="0" err="1"/>
              <a:t>columnList</a:t>
            </a:r>
            <a:r>
              <a:rPr lang="en-US" altLang="en-US" dirty="0"/>
              <a:t>) ]</a:t>
            </a:r>
          </a:p>
          <a:p>
            <a:pPr marL="517525" lvl="1" indent="0">
              <a:buNone/>
            </a:pPr>
            <a:r>
              <a:rPr lang="en-US" altLang="en-US" dirty="0"/>
              <a:t>	VALUES (</a:t>
            </a:r>
            <a:r>
              <a:rPr lang="en-US" altLang="en-US" dirty="0" err="1"/>
              <a:t>dataValueList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n-US" altLang="en-US" dirty="0" err="1"/>
              <a:t>columnList</a:t>
            </a:r>
            <a:r>
              <a:rPr lang="en-US" altLang="en-US" dirty="0"/>
              <a:t> is optional; if omitted, SQL assumes a list of all columns in their original CREATE TABLE order. </a:t>
            </a:r>
          </a:p>
          <a:p>
            <a:r>
              <a:rPr lang="en-US" altLang="en-US" dirty="0"/>
              <a:t>Any columns omitted must have been declared as NULL when table was created, unless DEFAULT was specified when creating column.</a:t>
            </a:r>
          </a:p>
          <a:p>
            <a:r>
              <a:rPr lang="en-US" altLang="en-US" dirty="0" err="1"/>
              <a:t>dataValueList</a:t>
            </a:r>
            <a:r>
              <a:rPr lang="en-US" altLang="en-US" dirty="0"/>
              <a:t> must match </a:t>
            </a:r>
            <a:r>
              <a:rPr lang="en-US" altLang="en-US" dirty="0" err="1"/>
              <a:t>columnList</a:t>
            </a:r>
            <a:r>
              <a:rPr lang="en-US" altLang="en-US" dirty="0"/>
              <a:t> as follows:</a:t>
            </a:r>
          </a:p>
          <a:p>
            <a:pPr lvl="1"/>
            <a:r>
              <a:rPr lang="en-US" altLang="en-US" dirty="0"/>
              <a:t>number of items in each list must be same;</a:t>
            </a:r>
          </a:p>
          <a:p>
            <a:pPr lvl="1"/>
            <a:r>
              <a:rPr lang="en-US" altLang="en-US" dirty="0"/>
              <a:t>must be direct correspondence in position of items in two lists;</a:t>
            </a:r>
          </a:p>
          <a:p>
            <a:pPr lvl="1"/>
            <a:r>
              <a:rPr lang="en-US" altLang="en-US" dirty="0"/>
              <a:t>data type of each item in </a:t>
            </a:r>
            <a:r>
              <a:rPr lang="en-US" altLang="en-US" dirty="0" err="1"/>
              <a:t>dataValueList</a:t>
            </a:r>
            <a:r>
              <a:rPr lang="en-US" altLang="en-US" dirty="0"/>
              <a:t> must be compatible with data type of corresponding column.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9CA57-9201-4A68-A89C-9C83166F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9E192869-E823-4250-871D-B5EB2A44E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Importance of SQL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420C53DF-C5CF-4D51-8D22-B400E9AB8C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SQL has become part of application architectures such as IBM’s Systems Application Architecture.</a:t>
            </a:r>
          </a:p>
          <a:p>
            <a:r>
              <a:rPr lang="en-US" altLang="en-US" dirty="0"/>
              <a:t>It is strategic choice of many large and influential organizations (e.g. X/OPEN). </a:t>
            </a:r>
          </a:p>
          <a:p>
            <a:r>
              <a:rPr lang="en-US" altLang="en-US" dirty="0"/>
              <a:t>SQL is Federal Information Processing Standard (FIPS) to which conformance is required for all sales of databases to American Government. </a:t>
            </a:r>
          </a:p>
          <a:p>
            <a:r>
              <a:rPr lang="en-US" altLang="en-US" dirty="0"/>
              <a:t>SQL is used in other standards and even influences development of other standards as a definitional tool. Examples include:</a:t>
            </a:r>
          </a:p>
          <a:p>
            <a:pPr lvl="1"/>
            <a:r>
              <a:rPr lang="en-US" altLang="en-US" dirty="0"/>
              <a:t>ISO’s Information Resource Directory System (IRDS) Standard</a:t>
            </a:r>
          </a:p>
          <a:p>
            <a:pPr lvl="1"/>
            <a:r>
              <a:rPr lang="en-US" altLang="en-US" dirty="0"/>
              <a:t>Remote Data Access (RDA) Standard. 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722E5-F1E1-4856-9671-E2A96C7B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>
            <a:extLst>
              <a:ext uri="{FF2B5EF4-FFF2-40B4-BE49-F238E27FC236}">
                <a16:creationId xmlns:a16="http://schemas.microsoft.com/office/drawing/2014/main" id="{50ADFC7B-8BF6-4042-B4C0-F73F2CDBA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Example: INSERT … VALUES</a:t>
            </a: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C13829E5-17ED-4345-AF84-0A35431E65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Insert a new row into Staff table supplying data for all columns.</a:t>
            </a:r>
          </a:p>
          <a:p>
            <a:pPr marL="517525" lvl="1" indent="0">
              <a:buNone/>
            </a:pPr>
            <a:r>
              <a:rPr lang="en-US" altLang="en-US" dirty="0"/>
              <a:t>	</a:t>
            </a:r>
          </a:p>
          <a:p>
            <a:pPr marL="0" indent="0">
              <a:buNone/>
            </a:pPr>
            <a:r>
              <a:rPr lang="en-US" altLang="en-US" dirty="0"/>
              <a:t>	 INSERT INTO Staff</a:t>
            </a:r>
          </a:p>
          <a:p>
            <a:pPr marL="517525" lvl="1" indent="0">
              <a:buNone/>
            </a:pPr>
            <a:r>
              <a:rPr lang="en-US" altLang="en-US" dirty="0"/>
              <a:t>	 VALUES (‘SG16’, ‘Alan’, ‘Brown’, ‘Assistant’, ‘M’, Date‘1957-05-25’, 8300, ‘B003’);</a:t>
            </a:r>
          </a:p>
          <a:p>
            <a:pPr marL="517525" lvl="1" indent="0">
              <a:buNone/>
            </a:pPr>
            <a:endParaRPr lang="en-US" altLang="en-US" dirty="0"/>
          </a:p>
          <a:p>
            <a:pPr marL="517525" lvl="1" indent="0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7BE94-A93A-44E0-BD9C-3BD80C22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B0E1FC97-87A2-458E-AFBC-81CD77D94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INSERT using Defaults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94463AD9-F2D5-436B-884E-9F87BCB213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Insert a new row into Staff table supplying data for all mandatory columns.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    INSERT INTO Staff (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fName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lName</a:t>
            </a:r>
            <a:r>
              <a:rPr lang="en-US" altLang="en-US" sz="2000" dirty="0"/>
              <a:t>, </a:t>
            </a:r>
          </a:p>
          <a:p>
            <a:pPr marL="517525" lvl="1" indent="0">
              <a:buNone/>
            </a:pPr>
            <a:r>
              <a:rPr lang="en-US" altLang="en-US" sz="2000" dirty="0"/>
              <a:t>                                    position, salary, </a:t>
            </a:r>
            <a:r>
              <a:rPr lang="en-US" altLang="en-US" sz="2000" dirty="0" err="1"/>
              <a:t>branchNo</a:t>
            </a:r>
            <a:r>
              <a:rPr lang="en-US" altLang="en-US" sz="2000" dirty="0"/>
              <a:t>)</a:t>
            </a:r>
          </a:p>
          <a:p>
            <a:pPr marL="1203325" lvl="3" indent="0">
              <a:buNone/>
            </a:pPr>
            <a:r>
              <a:rPr lang="en-US" altLang="en-US" sz="2000" dirty="0"/>
              <a:t>VALUES (‘SG44’, ‘Anne’, ‘Jones’, </a:t>
            </a:r>
          </a:p>
          <a:p>
            <a:pPr marL="1203325" lvl="3" indent="0">
              <a:buNone/>
            </a:pPr>
            <a:r>
              <a:rPr lang="en-US" altLang="en-US" sz="2000" dirty="0"/>
              <a:t>                   ‘Assistant’, 8100, ‘B003’);</a:t>
            </a:r>
          </a:p>
          <a:p>
            <a:pPr marL="0" indent="0">
              <a:buNone/>
            </a:pPr>
            <a:r>
              <a:rPr lang="en-US" altLang="en-US" sz="2000" dirty="0"/>
              <a:t>Or</a:t>
            </a:r>
          </a:p>
          <a:p>
            <a:pPr marL="1203325" lvl="3" indent="0">
              <a:buNone/>
            </a:pPr>
            <a:r>
              <a:rPr lang="en-US" altLang="en-US" sz="2000" dirty="0"/>
              <a:t>INSERT INTO Staff</a:t>
            </a:r>
          </a:p>
          <a:p>
            <a:pPr marL="1203325" lvl="3" indent="0">
              <a:buNone/>
            </a:pPr>
            <a:r>
              <a:rPr lang="en-US" altLang="en-US" sz="2000" dirty="0"/>
              <a:t>VALUES (‘SG44’, ‘Anne’, ‘Jones’, ‘Assistant’, NULL,</a:t>
            </a:r>
          </a:p>
          <a:p>
            <a:pPr marL="1203325" lvl="3" indent="0">
              <a:buNone/>
            </a:pPr>
            <a:r>
              <a:rPr lang="en-US" altLang="en-US" sz="2000" dirty="0"/>
              <a:t>                    NULL, 8100, ‘B003’);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8AC45-406C-4BA1-887A-8F90DFCD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>
            <a:extLst>
              <a:ext uri="{FF2B5EF4-FFF2-40B4-BE49-F238E27FC236}">
                <a16:creationId xmlns:a16="http://schemas.microsoft.com/office/drawing/2014/main" id="{270DB834-525C-4BDD-8974-F1D613252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INSERT … SELECT</a:t>
            </a:r>
          </a:p>
        </p:txBody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A6783D34-9599-4E43-AFAC-89D4E66BB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Second form of INSERT allows multiple rows to be copied from one or more tables to another: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INSERT INTO </a:t>
            </a:r>
            <a:r>
              <a:rPr lang="en-US" altLang="en-US" dirty="0" err="1"/>
              <a:t>TableName</a:t>
            </a:r>
            <a:r>
              <a:rPr lang="en-US" altLang="en-US" dirty="0"/>
              <a:t> [ (</a:t>
            </a:r>
            <a:r>
              <a:rPr lang="en-US" altLang="en-US" dirty="0" err="1"/>
              <a:t>columnList</a:t>
            </a:r>
            <a:r>
              <a:rPr lang="en-US" altLang="en-US" dirty="0"/>
              <a:t>) ]</a:t>
            </a:r>
          </a:p>
          <a:p>
            <a:pPr marL="517525" lvl="1" indent="0">
              <a:buNone/>
            </a:pPr>
            <a:r>
              <a:rPr lang="en-US" altLang="en-US" dirty="0"/>
              <a:t>	SELECT 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52014-812E-4389-9EF8-F9663324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085C4A28-ABCC-4C9E-A12E-3F7EA3B35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Example: INSERT … SELECT</a:t>
            </a: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9EEB9B9D-DD3C-47CF-8DF6-823858DA64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091952"/>
            <a:ext cx="10515600" cy="524353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Assume there is a table </a:t>
            </a:r>
            <a:r>
              <a:rPr lang="en-US" altLang="en-US" dirty="0" err="1"/>
              <a:t>StaffPropCount</a:t>
            </a:r>
            <a:r>
              <a:rPr lang="en-US" altLang="en-US" dirty="0"/>
              <a:t> that contains names of staff and number of properties they manage: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   </a:t>
            </a:r>
            <a:r>
              <a:rPr lang="en-US" altLang="en-US" dirty="0" err="1"/>
              <a:t>StaffPropCount</a:t>
            </a:r>
            <a:r>
              <a:rPr lang="en-US" altLang="en-US" dirty="0"/>
              <a:t>(</a:t>
            </a:r>
            <a:r>
              <a:rPr lang="en-US" altLang="en-US" dirty="0" err="1"/>
              <a:t>staffNo</a:t>
            </a:r>
            <a:r>
              <a:rPr lang="en-US" altLang="en-US" dirty="0"/>
              <a:t>, </a:t>
            </a:r>
            <a:r>
              <a:rPr lang="en-US" altLang="en-US" dirty="0" err="1"/>
              <a:t>fName</a:t>
            </a:r>
            <a:r>
              <a:rPr lang="en-US" altLang="en-US" dirty="0"/>
              <a:t>, </a:t>
            </a:r>
            <a:r>
              <a:rPr lang="en-US" altLang="en-US" dirty="0" err="1"/>
              <a:t>lName</a:t>
            </a:r>
            <a:r>
              <a:rPr lang="en-US" altLang="en-US" dirty="0"/>
              <a:t>, </a:t>
            </a:r>
            <a:r>
              <a:rPr lang="en-US" altLang="en-US" dirty="0" err="1"/>
              <a:t>propCnt</a:t>
            </a:r>
            <a:r>
              <a:rPr lang="en-US" altLang="en-US" dirty="0"/>
              <a:t>)</a:t>
            </a:r>
          </a:p>
          <a:p>
            <a:pPr marL="517525" lvl="1" indent="0">
              <a:buNone/>
            </a:pPr>
            <a:endParaRPr lang="en-US" altLang="en-US" dirty="0"/>
          </a:p>
          <a:p>
            <a:r>
              <a:rPr lang="en-US" altLang="en-US" dirty="0"/>
              <a:t>Populate </a:t>
            </a:r>
            <a:r>
              <a:rPr lang="en-US" altLang="en-US" dirty="0" err="1"/>
              <a:t>StaffPropCount</a:t>
            </a:r>
            <a:r>
              <a:rPr lang="en-US" altLang="en-US" dirty="0"/>
              <a:t> using Staff and </a:t>
            </a:r>
            <a:r>
              <a:rPr lang="en-US" altLang="en-US" dirty="0" err="1"/>
              <a:t>PropertyForRent</a:t>
            </a:r>
            <a:r>
              <a:rPr lang="en-US" altLang="en-US" dirty="0"/>
              <a:t> tables.</a:t>
            </a:r>
          </a:p>
          <a:p>
            <a:r>
              <a:rPr lang="en-US" altLang="en-US" dirty="0"/>
              <a:t>Example:</a:t>
            </a:r>
          </a:p>
          <a:p>
            <a:pPr marL="517525" lvl="1" indent="0">
              <a:buNone/>
            </a:pPr>
            <a:r>
              <a:rPr lang="en-US" altLang="en-US" dirty="0"/>
              <a:t>INSERT INTO </a:t>
            </a:r>
            <a:r>
              <a:rPr lang="en-US" altLang="en-US" dirty="0" err="1"/>
              <a:t>StaffPropCount</a:t>
            </a:r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(SELECT </a:t>
            </a:r>
            <a:r>
              <a:rPr lang="en-US" altLang="en-US" dirty="0" err="1"/>
              <a:t>s.staffNo</a:t>
            </a:r>
            <a:r>
              <a:rPr lang="en-US" altLang="en-US" dirty="0"/>
              <a:t>, </a:t>
            </a:r>
            <a:r>
              <a:rPr lang="en-US" altLang="en-US" dirty="0" err="1"/>
              <a:t>fName</a:t>
            </a:r>
            <a:r>
              <a:rPr lang="en-US" altLang="en-US" dirty="0"/>
              <a:t>, </a:t>
            </a:r>
            <a:r>
              <a:rPr lang="en-US" altLang="en-US" dirty="0" err="1"/>
              <a:t>lName</a:t>
            </a:r>
            <a:r>
              <a:rPr lang="en-US" altLang="en-US" dirty="0"/>
              <a:t>, COUNT(*)</a:t>
            </a:r>
          </a:p>
          <a:p>
            <a:pPr marL="517525" lvl="1" indent="0">
              <a:buNone/>
            </a:pPr>
            <a:r>
              <a:rPr lang="en-US" altLang="en-US" dirty="0"/>
              <a:t>	FROM Staff s, </a:t>
            </a:r>
            <a:r>
              <a:rPr lang="en-US" altLang="en-US" dirty="0" err="1"/>
              <a:t>PropertyForRent</a:t>
            </a:r>
            <a:r>
              <a:rPr lang="en-US" altLang="en-US" dirty="0"/>
              <a:t> p</a:t>
            </a:r>
          </a:p>
          <a:p>
            <a:pPr marL="517525" lvl="1" indent="0">
              <a:buNone/>
            </a:pPr>
            <a:r>
              <a:rPr lang="en-US" altLang="en-US" dirty="0"/>
              <a:t>	WHERE </a:t>
            </a:r>
            <a:r>
              <a:rPr lang="en-US" altLang="en-US" dirty="0" err="1"/>
              <a:t>s.staffNo</a:t>
            </a:r>
            <a:r>
              <a:rPr lang="en-US" altLang="en-US" dirty="0"/>
              <a:t> = </a:t>
            </a:r>
            <a:r>
              <a:rPr lang="en-US" altLang="en-US" dirty="0" err="1"/>
              <a:t>p.staffNo</a:t>
            </a:r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GROUP BY </a:t>
            </a:r>
            <a:r>
              <a:rPr lang="en-US" altLang="en-US" dirty="0" err="1"/>
              <a:t>s.staffNo</a:t>
            </a:r>
            <a:r>
              <a:rPr lang="en-US" altLang="en-US" dirty="0"/>
              <a:t>, </a:t>
            </a:r>
            <a:r>
              <a:rPr lang="en-US" altLang="en-US" dirty="0" err="1"/>
              <a:t>fName</a:t>
            </a:r>
            <a:r>
              <a:rPr lang="en-US" altLang="en-US" dirty="0"/>
              <a:t>, </a:t>
            </a:r>
            <a:r>
              <a:rPr lang="en-US" altLang="en-US" dirty="0" err="1"/>
              <a:t>lName</a:t>
            </a:r>
            <a:r>
              <a:rPr lang="en-US" altLang="en-US" dirty="0"/>
              <a:t>)</a:t>
            </a:r>
          </a:p>
          <a:p>
            <a:pPr marL="517525" lvl="1" indent="0">
              <a:buNone/>
            </a:pPr>
            <a:r>
              <a:rPr lang="en-US" altLang="en-US" dirty="0"/>
              <a:t>	UNION</a:t>
            </a:r>
          </a:p>
          <a:p>
            <a:pPr marL="517525" lvl="1" indent="0">
              <a:buNone/>
            </a:pPr>
            <a:r>
              <a:rPr lang="en-US" altLang="en-US" dirty="0"/>
              <a:t>	(SELECT </a:t>
            </a:r>
            <a:r>
              <a:rPr lang="en-US" altLang="en-US" dirty="0" err="1"/>
              <a:t>staffNo</a:t>
            </a:r>
            <a:r>
              <a:rPr lang="en-US" altLang="en-US" dirty="0"/>
              <a:t>, </a:t>
            </a:r>
            <a:r>
              <a:rPr lang="en-US" altLang="en-US" dirty="0" err="1"/>
              <a:t>fName</a:t>
            </a:r>
            <a:r>
              <a:rPr lang="en-US" altLang="en-US" dirty="0"/>
              <a:t>, </a:t>
            </a:r>
            <a:r>
              <a:rPr lang="en-US" altLang="en-US" dirty="0" err="1"/>
              <a:t>lName</a:t>
            </a:r>
            <a:r>
              <a:rPr lang="en-US" altLang="en-US" dirty="0"/>
              <a:t>, 0</a:t>
            </a:r>
          </a:p>
          <a:p>
            <a:pPr marL="517525" lvl="1" indent="0">
              <a:buNone/>
            </a:pPr>
            <a:r>
              <a:rPr lang="en-US" altLang="en-US" dirty="0"/>
              <a:t>	FROM Staff</a:t>
            </a:r>
          </a:p>
          <a:p>
            <a:pPr marL="517525" lvl="1" indent="0">
              <a:buNone/>
            </a:pPr>
            <a:r>
              <a:rPr lang="en-US" altLang="en-US" dirty="0"/>
              <a:t>	WHERE </a:t>
            </a:r>
            <a:r>
              <a:rPr lang="en-US" altLang="en-US" dirty="0" err="1"/>
              <a:t>staffNo</a:t>
            </a:r>
            <a:r>
              <a:rPr lang="en-US" altLang="en-US" dirty="0"/>
              <a:t> NOT IN</a:t>
            </a:r>
          </a:p>
          <a:p>
            <a:pPr marL="517525" lvl="1" indent="0">
              <a:buNone/>
            </a:pPr>
            <a:r>
              <a:rPr lang="en-US" altLang="en-US" dirty="0"/>
              <a:t>		(SELECT DISTINCT </a:t>
            </a:r>
            <a:r>
              <a:rPr lang="en-US" altLang="en-US" dirty="0" err="1"/>
              <a:t>staffNo</a:t>
            </a:r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 	FROM </a:t>
            </a:r>
            <a:r>
              <a:rPr lang="en-US" altLang="en-US" dirty="0" err="1"/>
              <a:t>PropertyForRent</a:t>
            </a:r>
            <a:r>
              <a:rPr lang="en-US" altLang="en-US" dirty="0"/>
              <a:t>));</a:t>
            </a:r>
          </a:p>
          <a:p>
            <a:pPr lvl="0"/>
            <a:r>
              <a:rPr lang="en-US" altLang="en-US" sz="2200" dirty="0">
                <a:solidFill>
                  <a:prstClr val="black"/>
                </a:solidFill>
              </a:rPr>
              <a:t>If second part of UNION is omitted, excludes those staff who currently do not manage any properties. </a:t>
            </a:r>
          </a:p>
          <a:p>
            <a:pPr marL="517525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CB517A-BAE1-4E12-990F-6413AA63E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34" y="2912526"/>
            <a:ext cx="4115966" cy="252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89EFA-F0A4-4981-A95A-2DEE9EC0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95EB07FD-859A-4DC5-B34F-CCBD246C9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UPDATE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14BCB10B-127C-4308-A959-8082EA2F5B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7525" lvl="1" indent="0">
              <a:buNone/>
            </a:pPr>
            <a:r>
              <a:rPr lang="en-US" altLang="en-US" dirty="0"/>
              <a:t>UPDATE </a:t>
            </a:r>
            <a:r>
              <a:rPr lang="en-US" altLang="en-US" dirty="0" err="1"/>
              <a:t>TableName</a:t>
            </a:r>
            <a:r>
              <a:rPr lang="en-US" altLang="en-US" dirty="0"/>
              <a:t> </a:t>
            </a:r>
          </a:p>
          <a:p>
            <a:pPr marL="517525" lvl="1" indent="0">
              <a:buNone/>
            </a:pPr>
            <a:r>
              <a:rPr lang="en-US" altLang="en-US" dirty="0"/>
              <a:t>SET columnName1 = dataValue1 </a:t>
            </a:r>
          </a:p>
          <a:p>
            <a:pPr marL="517525" lvl="1" indent="0">
              <a:buNone/>
            </a:pPr>
            <a:r>
              <a:rPr lang="en-US" altLang="en-US" dirty="0"/>
              <a:t>		[, columnName2 = dataValue2...]</a:t>
            </a:r>
          </a:p>
          <a:p>
            <a:pPr marL="517525" lvl="1" indent="0">
              <a:buNone/>
            </a:pPr>
            <a:r>
              <a:rPr lang="en-US" altLang="en-US" dirty="0"/>
              <a:t>[WHERE </a:t>
            </a:r>
            <a:r>
              <a:rPr lang="en-US" altLang="en-US" dirty="0" err="1"/>
              <a:t>searchCondition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r>
              <a:rPr lang="en-US" altLang="en-US" dirty="0" err="1"/>
              <a:t>TableName</a:t>
            </a:r>
            <a:r>
              <a:rPr lang="en-US" altLang="en-US" dirty="0"/>
              <a:t> can be name of a base table or an updatable view.</a:t>
            </a:r>
          </a:p>
          <a:p>
            <a:r>
              <a:rPr lang="en-US" altLang="en-US" dirty="0"/>
              <a:t>SET clause specifies names of one or more columns that are to be updated. </a:t>
            </a:r>
          </a:p>
          <a:p>
            <a:r>
              <a:rPr lang="en-US" altLang="en-US" dirty="0"/>
              <a:t>WHERE clause is optional:</a:t>
            </a:r>
          </a:p>
          <a:p>
            <a:pPr lvl="1"/>
            <a:r>
              <a:rPr lang="en-US" altLang="en-US" dirty="0"/>
              <a:t>if omitted, named columns are updated for all rows in table;</a:t>
            </a:r>
          </a:p>
          <a:p>
            <a:pPr lvl="1"/>
            <a:r>
              <a:rPr lang="en-US" altLang="en-US" dirty="0"/>
              <a:t>if specified, only those rows that satisfy </a:t>
            </a:r>
            <a:r>
              <a:rPr lang="en-US" altLang="en-US" dirty="0" err="1"/>
              <a:t>searchCondition</a:t>
            </a:r>
            <a:r>
              <a:rPr lang="en-US" altLang="en-US" dirty="0"/>
              <a:t> are updated. </a:t>
            </a:r>
          </a:p>
          <a:p>
            <a:r>
              <a:rPr lang="en-US" altLang="en-US" dirty="0"/>
              <a:t>New </a:t>
            </a:r>
            <a:r>
              <a:rPr lang="en-US" altLang="en-US" dirty="0" err="1"/>
              <a:t>dataValue</a:t>
            </a:r>
            <a:r>
              <a:rPr lang="en-US" altLang="en-US" dirty="0"/>
              <a:t>(s) must be compatible with data type for corresponding column.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ED12D-4264-455F-B911-2D0F69DD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>
            <a:extLst>
              <a:ext uri="{FF2B5EF4-FFF2-40B4-BE49-F238E27FC236}">
                <a16:creationId xmlns:a16="http://schemas.microsoft.com/office/drawing/2014/main" id="{8222E34A-731D-4961-97B4-D31A5404C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UPDATE All Rows</a:t>
            </a: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D9E6F58C-9F6C-4BAC-B6FE-392AF49D47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 all staff a 3% pay increase.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   </a:t>
            </a:r>
            <a:r>
              <a:rPr lang="en-US" altLang="en-US" sz="2000" dirty="0"/>
              <a:t>UPDATE Staff</a:t>
            </a:r>
          </a:p>
          <a:p>
            <a:pPr marL="517525" lvl="1" indent="0">
              <a:buNone/>
            </a:pPr>
            <a:r>
              <a:rPr lang="en-US" altLang="en-US" sz="2000" dirty="0"/>
              <a:t>	    SET salary = salary*1.03;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Give all Managers a 5% pay increase.</a:t>
            </a:r>
          </a:p>
          <a:p>
            <a:pPr marL="0" indent="0">
              <a:buNone/>
            </a:pPr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   UPDATE Staff</a:t>
            </a:r>
          </a:p>
          <a:p>
            <a:pPr marL="746125" lvl="2" indent="0">
              <a:buNone/>
            </a:pPr>
            <a:r>
              <a:rPr lang="en-US" altLang="en-US" dirty="0"/>
              <a:t>     SET salary = salary*1.05</a:t>
            </a:r>
          </a:p>
          <a:p>
            <a:pPr marL="746125" lvl="2" indent="0">
              <a:buNone/>
            </a:pPr>
            <a:r>
              <a:rPr lang="en-US" altLang="en-US" dirty="0"/>
              <a:t>	   WHERE position = ‘Manager’;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49046-CFC6-4128-9EA5-3EAED9C0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>
            <a:extLst>
              <a:ext uri="{FF2B5EF4-FFF2-40B4-BE49-F238E27FC236}">
                <a16:creationId xmlns:a16="http://schemas.microsoft.com/office/drawing/2014/main" id="{7A315AD2-0A81-4798-BB16-B8A9A8AA8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Example: UPDATE Multiple Columns</a:t>
            </a:r>
          </a:p>
        </p:txBody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B95FF30F-4EDA-484D-84B7-0720A8718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Promote David Ford (</a:t>
            </a:r>
            <a:r>
              <a:rPr lang="en-US" altLang="en-US" dirty="0" err="1"/>
              <a:t>staffNo</a:t>
            </a:r>
            <a:r>
              <a:rPr lang="en-US" altLang="en-US" dirty="0"/>
              <a:t>=‘SG14’) to Manager and change his salary to £18,000.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sz="2000" dirty="0"/>
              <a:t>	UPDATE Staff</a:t>
            </a:r>
          </a:p>
          <a:p>
            <a:pPr marL="517525" lvl="1" indent="0">
              <a:buNone/>
            </a:pPr>
            <a:r>
              <a:rPr lang="en-US" altLang="en-US" sz="2000" dirty="0"/>
              <a:t>	SET position = ‘Manager’, salary = 18000</a:t>
            </a:r>
          </a:p>
          <a:p>
            <a:pPr marL="517525" lvl="1" indent="0">
              <a:buNone/>
            </a:pPr>
            <a:r>
              <a:rPr lang="en-US" altLang="en-US" sz="2000" dirty="0"/>
              <a:t>	WHERE 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 = ‘SG14’;</a:t>
            </a:r>
          </a:p>
          <a:p>
            <a:pPr lvl="3"/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5C04D-5497-4DF6-BAB3-2A4E6CA7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4669915F-AD5D-471E-A087-BB0CA7D26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DELETE</a:t>
            </a: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D0AA5506-208F-4595-BE5D-96325FA7ED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7525" lvl="1" indent="0">
              <a:buNone/>
            </a:pPr>
            <a:r>
              <a:rPr lang="en-US" altLang="en-US" dirty="0"/>
              <a:t>DELETE FROM </a:t>
            </a:r>
            <a:r>
              <a:rPr lang="en-US" altLang="en-US" dirty="0" err="1"/>
              <a:t>TableName</a:t>
            </a:r>
            <a:r>
              <a:rPr lang="en-US" altLang="en-US" dirty="0"/>
              <a:t> </a:t>
            </a:r>
          </a:p>
          <a:p>
            <a:pPr marL="517525" lvl="1" indent="0">
              <a:buNone/>
            </a:pPr>
            <a:r>
              <a:rPr lang="en-US" altLang="en-US" dirty="0"/>
              <a:t>[WHERE </a:t>
            </a:r>
            <a:r>
              <a:rPr lang="en-US" altLang="en-US" dirty="0" err="1"/>
              <a:t>searchCondition</a:t>
            </a:r>
            <a:r>
              <a:rPr lang="en-US" altLang="en-US" dirty="0"/>
              <a:t>]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 err="1"/>
              <a:t>TableName</a:t>
            </a:r>
            <a:r>
              <a:rPr lang="en-US" altLang="en-US" dirty="0"/>
              <a:t> can be name of a base table or an updatable view. </a:t>
            </a:r>
          </a:p>
          <a:p>
            <a:r>
              <a:rPr lang="en-US" altLang="en-US" dirty="0" err="1"/>
              <a:t>searchCondition</a:t>
            </a:r>
            <a:r>
              <a:rPr lang="en-US" altLang="en-US" dirty="0"/>
              <a:t> is optional; if omitted, all rows are deleted from table. This does not delete table. If </a:t>
            </a:r>
            <a:r>
              <a:rPr lang="en-US" altLang="en-US" dirty="0" err="1"/>
              <a:t>search_condition</a:t>
            </a:r>
            <a:r>
              <a:rPr lang="en-US" altLang="en-US" dirty="0"/>
              <a:t> is specified, only those rows that satisfy condition are deleted.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38E97-27B6-452E-B310-5E8FF33C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65B4F9BC-E59E-4C68-9653-6D8A1DBA9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DELETE Specific Rows</a:t>
            </a:r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F2DEDBC4-2D8F-4F2E-90AE-7B58FB66DF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Delete all viewings that relate to property PG4.</a:t>
            </a:r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sz="2000" dirty="0"/>
              <a:t>DELETE FROM Viewing</a:t>
            </a:r>
          </a:p>
          <a:p>
            <a:pPr marL="517525" lvl="1" indent="0">
              <a:buNone/>
            </a:pPr>
            <a:r>
              <a:rPr lang="en-US" altLang="en-US" sz="2000" dirty="0"/>
              <a:t>		WHERE </a:t>
            </a:r>
            <a:r>
              <a:rPr lang="en-US" altLang="en-US" sz="2000" dirty="0" err="1"/>
              <a:t>propertyNo</a:t>
            </a:r>
            <a:r>
              <a:rPr lang="en-US" altLang="en-US" sz="2000" dirty="0"/>
              <a:t> = ‘PG4’;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Delete all records from the Viewing table.</a:t>
            </a:r>
          </a:p>
          <a:p>
            <a:pPr marL="517525" lvl="1" indent="0">
              <a:buNone/>
            </a:pPr>
            <a:r>
              <a:rPr lang="en-US" altLang="en-US" dirty="0"/>
              <a:t>		DELETE FROM Viewing;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440A3-D530-426E-A939-B4D98909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0BD0A2-E320-49B7-B7C1-F35BF2FD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– Data Definition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C566C4-BFF8-4AD7-A247-CD240CBE5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D298C-C24E-4FEE-9217-0E2AFDCD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522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C01C228B-70B1-4614-ABBF-92ECD9C5E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Writing SQL Commands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5B1F22A6-4BE7-478F-878B-9D85F641CB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SQL statement consists of reserved words and user-defined words.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Reserved words are a fixed part of SQL and must be spelt exactly as required and cannot be split across lines. 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User-defined words are made up by user and represent names of various database objects such as relations, columns, views.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Most components of an SQL statement are case insensitive, except for literal character data.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More readable with indentation and lineation: </a:t>
            </a:r>
          </a:p>
          <a:p>
            <a:pPr lvl="1"/>
            <a:r>
              <a:rPr lang="en-US" altLang="en-US" dirty="0"/>
              <a:t>Each clause should begin on a new line.</a:t>
            </a:r>
          </a:p>
          <a:p>
            <a:pPr lvl="1"/>
            <a:r>
              <a:rPr lang="en-US" altLang="en-US" dirty="0"/>
              <a:t>Start of a clause should line up with start of other clauses.</a:t>
            </a:r>
          </a:p>
          <a:p>
            <a:pPr lvl="1"/>
            <a:r>
              <a:rPr lang="en-US" altLang="en-US" dirty="0"/>
              <a:t>If clause has several parts, should each appear on a separate line and be indented under start of clause.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49179-430F-48ED-B3A5-650B4229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A22FEC94-C749-47E9-A7D1-6AF3756F9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ISO SQL Data Types</a:t>
            </a:r>
          </a:p>
        </p:txBody>
      </p:sp>
      <p:pic>
        <p:nvPicPr>
          <p:cNvPr id="34821" name="Picture 7">
            <a:extLst>
              <a:ext uri="{FF2B5EF4-FFF2-40B4-BE49-F238E27FC236}">
                <a16:creationId xmlns:a16="http://schemas.microsoft.com/office/drawing/2014/main" id="{2D8FDB75-4624-4E23-BE1A-CC5A3771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82" y="1570601"/>
            <a:ext cx="8777287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09408-B764-403A-B2F8-B08427A2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AA8B53E1-16C1-410A-AEC5-DEEDA6E9C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Integrity Enhancement Feature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ED62D17-3AB5-4FC6-AB4F-8CCFE32597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Consider five types of integrity constraints:</a:t>
            </a:r>
          </a:p>
          <a:p>
            <a:endParaRPr lang="en-US" altLang="en-US"/>
          </a:p>
          <a:p>
            <a:pPr lvl="1"/>
            <a:r>
              <a:rPr lang="en-US" altLang="en-US"/>
              <a:t>required data</a:t>
            </a:r>
          </a:p>
          <a:p>
            <a:pPr lvl="1"/>
            <a:r>
              <a:rPr lang="en-US" altLang="en-US"/>
              <a:t>domain constraints</a:t>
            </a:r>
          </a:p>
          <a:p>
            <a:pPr lvl="1"/>
            <a:r>
              <a:rPr lang="en-US" altLang="en-US"/>
              <a:t>entity integrity</a:t>
            </a:r>
          </a:p>
          <a:p>
            <a:pPr lvl="1"/>
            <a:r>
              <a:rPr lang="en-US" altLang="en-US"/>
              <a:t>referential integrity</a:t>
            </a:r>
          </a:p>
          <a:p>
            <a:pPr lvl="1"/>
            <a:r>
              <a:rPr lang="en-US" altLang="en-US"/>
              <a:t>general constraints.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CCD0B-FE57-494B-BFDF-E29E810C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0B992294-3C0B-4F2E-B8FB-95EB0EC41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Integrity Enhancement Feature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118D67B5-A28B-4790-929A-26C5A3C9AD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Required Data</a:t>
            </a:r>
          </a:p>
          <a:p>
            <a:pPr marL="517525" lvl="1" indent="0">
              <a:buNone/>
            </a:pPr>
            <a:r>
              <a:rPr lang="en-US" altLang="en-US" dirty="0"/>
              <a:t>	position	VARCHAR(10)	NOT NULL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Domain Constraints</a:t>
            </a:r>
          </a:p>
          <a:p>
            <a:pPr marL="517525" lvl="1" indent="0">
              <a:buNone/>
            </a:pPr>
            <a:r>
              <a:rPr lang="en-US" altLang="en-US" dirty="0"/>
              <a:t>(a) CHECK</a:t>
            </a:r>
          </a:p>
          <a:p>
            <a:pPr marL="517525" lvl="1" indent="0">
              <a:buNone/>
            </a:pPr>
            <a:r>
              <a:rPr lang="en-US" altLang="en-US" dirty="0"/>
              <a:t>	sex	CHAR	NOT NULL      CHECK (sex IN (‘M’, ‘F’))</a:t>
            </a:r>
          </a:p>
          <a:p>
            <a:pPr marL="517525" lvl="1" indent="0">
              <a:buNone/>
            </a:pPr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(b) CREATE DOMAIN</a:t>
            </a:r>
          </a:p>
          <a:p>
            <a:pPr lvl="2"/>
            <a:r>
              <a:rPr lang="en-US" altLang="en-US" dirty="0"/>
              <a:t>CREATE DOMAIN DomainName [AS] </a:t>
            </a:r>
            <a:r>
              <a:rPr lang="en-US" altLang="en-US" dirty="0" err="1"/>
              <a:t>dataType</a:t>
            </a:r>
            <a:endParaRPr lang="en-US" altLang="en-US" dirty="0"/>
          </a:p>
          <a:p>
            <a:pPr lvl="2"/>
            <a:r>
              <a:rPr lang="en-US" altLang="en-US" dirty="0"/>
              <a:t>[DEFAULT </a:t>
            </a:r>
            <a:r>
              <a:rPr lang="en-US" altLang="en-US" dirty="0" err="1"/>
              <a:t>defaultOption</a:t>
            </a:r>
            <a:r>
              <a:rPr lang="en-US" altLang="en-US" dirty="0"/>
              <a:t>]</a:t>
            </a:r>
          </a:p>
          <a:p>
            <a:pPr lvl="2"/>
            <a:r>
              <a:rPr lang="en-US" altLang="en-US" dirty="0"/>
              <a:t>[CHECK (</a:t>
            </a:r>
            <a:r>
              <a:rPr lang="en-US" altLang="en-US" dirty="0" err="1"/>
              <a:t>searchCondition</a:t>
            </a:r>
            <a:r>
              <a:rPr lang="en-US" altLang="en-US" dirty="0"/>
              <a:t>)]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 For example: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sz="2000" dirty="0"/>
              <a:t>	CREATE DOMAIN </a:t>
            </a:r>
            <a:r>
              <a:rPr lang="en-US" altLang="en-US" sz="2000" dirty="0" err="1"/>
              <a:t>SexType</a:t>
            </a:r>
            <a:r>
              <a:rPr lang="en-US" altLang="en-US" sz="2000" dirty="0"/>
              <a:t> AS CHAR  </a:t>
            </a:r>
          </a:p>
          <a:p>
            <a:pPr marL="0" indent="0">
              <a:buNone/>
            </a:pPr>
            <a:r>
              <a:rPr lang="en-US" altLang="en-US" sz="2000" dirty="0"/>
              <a:t>		CHECK (VALUE IN (‘M’, ‘F’));</a:t>
            </a:r>
          </a:p>
          <a:p>
            <a:pPr marL="0" indent="0">
              <a:buNone/>
            </a:pPr>
            <a:r>
              <a:rPr lang="en-US" altLang="en-US" sz="2000" dirty="0"/>
              <a:t>		sex	</a:t>
            </a:r>
            <a:r>
              <a:rPr lang="en-US" altLang="en-US" sz="2000" dirty="0" err="1"/>
              <a:t>SexType</a:t>
            </a:r>
            <a:r>
              <a:rPr lang="en-US" altLang="en-US" sz="2000" dirty="0"/>
              <a:t>	NOT NULL</a:t>
            </a:r>
          </a:p>
          <a:p>
            <a:pPr marL="517525" lvl="1" indent="0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D4CA2-3871-41CF-A385-38FE9EDD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4D02DD57-F500-482F-8B7F-AA1E84F7F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Integrity Enhancement Feature (IEF)	</a:t>
            </a: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5E24A27D-6481-40C5-9727-D488BCF33C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searchCondition</a:t>
            </a:r>
            <a:r>
              <a:rPr lang="en-US" altLang="en-US" dirty="0"/>
              <a:t> can involve a table lookup: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CREATE DOMAIN </a:t>
            </a:r>
            <a:r>
              <a:rPr lang="en-US" altLang="en-US" dirty="0" err="1"/>
              <a:t>BranchNo</a:t>
            </a:r>
            <a:r>
              <a:rPr lang="en-US" altLang="en-US" dirty="0"/>
              <a:t> AS CHAR(4)</a:t>
            </a:r>
          </a:p>
          <a:p>
            <a:pPr marL="517525" lvl="1" indent="0">
              <a:buNone/>
            </a:pPr>
            <a:r>
              <a:rPr lang="en-US" altLang="en-US" dirty="0"/>
              <a:t>	CHECK (VALUE IN (SELECT </a:t>
            </a:r>
            <a:r>
              <a:rPr lang="en-US" altLang="en-US" dirty="0" err="1"/>
              <a:t>branchNo</a:t>
            </a:r>
            <a:r>
              <a:rPr lang="en-US" altLang="en-US" dirty="0"/>
              <a:t> </a:t>
            </a:r>
          </a:p>
          <a:p>
            <a:pPr marL="517525" lvl="1" indent="0">
              <a:buNone/>
            </a:pPr>
            <a:r>
              <a:rPr lang="en-US" altLang="en-US" dirty="0"/>
              <a:t>				FROM Branch));</a:t>
            </a:r>
          </a:p>
          <a:p>
            <a:endParaRPr lang="en-US" altLang="en-US" dirty="0"/>
          </a:p>
          <a:p>
            <a:r>
              <a:rPr lang="en-US" altLang="en-US" dirty="0"/>
              <a:t>Domains can be removed using DROP DOMAIN: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DROP DOMAIN DomainName </a:t>
            </a:r>
          </a:p>
          <a:p>
            <a:pPr marL="517525" lvl="1" indent="0">
              <a:buNone/>
            </a:pPr>
            <a:r>
              <a:rPr lang="en-US" altLang="en-US" dirty="0"/>
              <a:t>		[RESTRICT | CASCADE]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7DB7E-47F0-434D-968B-CA798D76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A6FB4F03-A2B7-4383-A25B-7F3E309E3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IEF - Entity Integrity</a:t>
            </a: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806AC696-A707-4925-8B7C-C5F12CBABB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Primary key of a table must contain a unique, non-null value for each row.</a:t>
            </a:r>
          </a:p>
          <a:p>
            <a:r>
              <a:rPr lang="en-US" altLang="en-US" dirty="0"/>
              <a:t>ISO standard supports FOREIGN KEY clause in CREATE and ALTER TABLE statements: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PRIMARY KEY(</a:t>
            </a:r>
            <a:r>
              <a:rPr lang="en-US" altLang="en-US" dirty="0" err="1"/>
              <a:t>staffNo</a:t>
            </a:r>
            <a:r>
              <a:rPr lang="en-US" altLang="en-US" dirty="0"/>
              <a:t>)</a:t>
            </a:r>
          </a:p>
          <a:p>
            <a:pPr marL="517525" lvl="1" indent="0">
              <a:buNone/>
            </a:pPr>
            <a:r>
              <a:rPr lang="en-US" altLang="en-US" dirty="0"/>
              <a:t>	PRIMARY KEY(</a:t>
            </a:r>
            <a:r>
              <a:rPr lang="en-US" altLang="en-US" dirty="0" err="1"/>
              <a:t>clientNo</a:t>
            </a:r>
            <a:r>
              <a:rPr lang="en-US" altLang="en-US" dirty="0"/>
              <a:t>, </a:t>
            </a:r>
            <a:r>
              <a:rPr lang="en-US" altLang="en-US" dirty="0" err="1"/>
              <a:t>propertyNo</a:t>
            </a:r>
            <a:r>
              <a:rPr lang="en-US" altLang="en-US" dirty="0"/>
              <a:t>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Can only have one PRIMARY KEY clause per table. Can still ensure uniqueness for alternate keys using UNIQUE: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    UNIQUE(</a:t>
            </a:r>
            <a:r>
              <a:rPr lang="en-US" altLang="en-US" dirty="0" err="1"/>
              <a:t>telNo</a:t>
            </a:r>
            <a:r>
              <a:rPr lang="en-US" alt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CDAAD-4519-4AA2-87BA-F3D3F80B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9CDBF53B-D4F6-49CD-9EBE-08DB98E25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IEF - Referential Integrity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692C6BAB-32A7-4ECE-A374-505456EE58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FK is column or set of columns that links each row in child table containing foreign FK to row of parent table containing matching PK. </a:t>
            </a:r>
          </a:p>
          <a:p>
            <a:r>
              <a:rPr lang="en-US" altLang="en-US" dirty="0"/>
              <a:t>Referential integrity means that, if FK contains a value, that value must refer to existing row in parent table. </a:t>
            </a:r>
          </a:p>
          <a:p>
            <a:r>
              <a:rPr lang="en-US" altLang="en-US" dirty="0"/>
              <a:t>ISO standard supports definition of FKs with FOREIGN KEY clause in CREATE and ALTER TABLE: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FOREIGN KEY(</a:t>
            </a:r>
            <a:r>
              <a:rPr lang="en-US" altLang="en-US" dirty="0" err="1"/>
              <a:t>branchNo</a:t>
            </a:r>
            <a:r>
              <a:rPr lang="en-US" altLang="en-US" dirty="0"/>
              <a:t>) REFERENCES Branch</a:t>
            </a:r>
          </a:p>
          <a:p>
            <a:pPr marL="517525" lvl="1" indent="0">
              <a:buNone/>
            </a:pPr>
            <a:endParaRPr lang="en-US" altLang="en-US" dirty="0"/>
          </a:p>
          <a:p>
            <a:r>
              <a:rPr lang="en-US" altLang="en-US" dirty="0"/>
              <a:t>Any INSERT/UPDATE attempting to create FK value in child table without matching CK value in parent is rejected. </a:t>
            </a:r>
          </a:p>
          <a:p>
            <a:r>
              <a:rPr lang="en-US" altLang="en-US" dirty="0"/>
              <a:t>Action taken attempting to update/delete a CK value in parent table with matching rows in child is dependent on referential action specified using ON UPDATE and ON DELETE subclauses:</a:t>
            </a:r>
          </a:p>
          <a:p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CASCADE		-  SET NULL</a:t>
            </a:r>
          </a:p>
          <a:p>
            <a:pPr marL="517525" lvl="1" indent="0">
              <a:buNone/>
            </a:pPr>
            <a:r>
              <a:rPr lang="en-US" altLang="en-US" dirty="0"/>
              <a:t>	SET DEFAULT		-  NO ACTION</a:t>
            </a:r>
          </a:p>
          <a:p>
            <a:pPr marL="517525" lvl="1" indent="0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34DFD-C2AC-4C77-BADF-AD5EBB23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2CE38F51-0A4E-43E0-913F-A762FD49C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IEF - Referential Integrity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9ACEE047-F368-4EF3-A06D-0457437F5B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CASCADE: Delete row from parent and delete matching rows in child, and so on in cascading manner.</a:t>
            </a:r>
          </a:p>
          <a:p>
            <a:r>
              <a:rPr lang="en-US" altLang="en-US" dirty="0"/>
              <a:t>SET NULL: Delete row from parent and set FK column(s) in child to NULL. Only valid if FK columns are NOT NULL.</a:t>
            </a:r>
          </a:p>
          <a:p>
            <a:r>
              <a:rPr lang="en-US" altLang="en-US" dirty="0"/>
              <a:t>SET DEFAULT: Delete row from parent and set each component of FK in child to specified default. Only valid if DEFAULT specified for FK columns.</a:t>
            </a:r>
          </a:p>
          <a:p>
            <a:r>
              <a:rPr lang="en-US" altLang="en-US" dirty="0"/>
              <a:t>NO ACTION: Reject delete from parent. Default. </a:t>
            </a:r>
          </a:p>
          <a:p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FOREIGN KEY (</a:t>
            </a:r>
            <a:r>
              <a:rPr lang="en-US" altLang="en-US" dirty="0" err="1"/>
              <a:t>staffNo</a:t>
            </a:r>
            <a:r>
              <a:rPr lang="en-US" altLang="en-US" dirty="0"/>
              <a:t>) REFERENCES Staff            ON DELETE SET NULL</a:t>
            </a:r>
          </a:p>
          <a:p>
            <a:pPr marL="746125" lvl="2" indent="0">
              <a:buNone/>
            </a:pPr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FOREIGN KEY (</a:t>
            </a:r>
            <a:r>
              <a:rPr lang="en-US" altLang="en-US" dirty="0" err="1"/>
              <a:t>ownerNo</a:t>
            </a:r>
            <a:r>
              <a:rPr lang="en-US" altLang="en-US" dirty="0"/>
              <a:t>) REFERENCES Owner       ON UPDATE CASCADE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BC083-B467-4388-808E-55F79EFF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B375A09D-89AD-4567-9FD3-25901AA61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IEF - General Constraints</a:t>
            </a:r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6BC65D05-B66E-4C90-A681-E4E051D1D1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Could use CHECK/UNIQUE in CREATE and ALTER TABLE.</a:t>
            </a:r>
          </a:p>
          <a:p>
            <a:r>
              <a:rPr lang="en-US" altLang="en-US" dirty="0"/>
              <a:t>Similar to the CHECK clause, also have:</a:t>
            </a:r>
          </a:p>
          <a:p>
            <a:pPr lvl="1"/>
            <a:endParaRPr lang="en-US" altLang="en-US" dirty="0"/>
          </a:p>
          <a:p>
            <a:pPr marL="746125" lvl="2" indent="0">
              <a:buNone/>
            </a:pPr>
            <a:r>
              <a:rPr lang="en-US" altLang="en-US" dirty="0"/>
              <a:t>	CREATE ASSERTION </a:t>
            </a:r>
            <a:r>
              <a:rPr lang="en-US" altLang="en-US" dirty="0" err="1"/>
              <a:t>AssertionName</a:t>
            </a:r>
            <a:endParaRPr lang="en-US" altLang="en-US" dirty="0"/>
          </a:p>
          <a:p>
            <a:pPr marL="746125" lvl="2" indent="0">
              <a:buNone/>
            </a:pPr>
            <a:r>
              <a:rPr lang="en-US" altLang="en-US" dirty="0"/>
              <a:t>	              CHECK (</a:t>
            </a:r>
            <a:r>
              <a:rPr lang="en-US" altLang="en-US" dirty="0" err="1"/>
              <a:t>searchCondition</a:t>
            </a:r>
            <a:r>
              <a:rPr lang="en-US" altLang="en-US" dirty="0"/>
              <a:t>)</a:t>
            </a:r>
          </a:p>
          <a:p>
            <a:pPr marL="746125" lvl="2" indent="0">
              <a:buNone/>
            </a:pPr>
            <a:r>
              <a:rPr lang="en-US" altLang="en-US" dirty="0"/>
              <a:t>  </a:t>
            </a:r>
          </a:p>
          <a:p>
            <a:pPr marL="746125" lvl="2" indent="0">
              <a:buNone/>
            </a:pPr>
            <a:r>
              <a:rPr lang="en-US" altLang="en-US" dirty="0"/>
              <a:t>  CREATE ASSERTION </a:t>
            </a:r>
            <a:r>
              <a:rPr lang="en-US" altLang="en-US" dirty="0" err="1"/>
              <a:t>StaffNotHandlingTooMuch</a:t>
            </a:r>
            <a:endParaRPr lang="en-US" altLang="en-US" dirty="0"/>
          </a:p>
          <a:p>
            <a:pPr marL="1203325" lvl="3" indent="0">
              <a:buNone/>
            </a:pPr>
            <a:r>
              <a:rPr lang="en-US" altLang="en-US" dirty="0"/>
              <a:t> CHECK (NOT EXISTS    (SELECT </a:t>
            </a:r>
            <a:r>
              <a:rPr lang="en-US" altLang="en-US" dirty="0" err="1"/>
              <a:t>staffNo</a:t>
            </a:r>
            <a:endParaRPr lang="en-US" altLang="en-US" dirty="0"/>
          </a:p>
          <a:p>
            <a:pPr marL="1203325" lvl="3" indent="0">
              <a:buNone/>
            </a:pPr>
            <a:r>
              <a:rPr lang="en-US" altLang="en-US" dirty="0"/>
              <a:t>				FROM </a:t>
            </a:r>
            <a:r>
              <a:rPr lang="en-US" altLang="en-US" dirty="0" err="1"/>
              <a:t>PropertyForRent</a:t>
            </a:r>
            <a:endParaRPr lang="en-US" altLang="en-US" dirty="0"/>
          </a:p>
          <a:p>
            <a:pPr marL="1203325" lvl="3" indent="0">
              <a:buNone/>
            </a:pPr>
            <a:r>
              <a:rPr lang="en-US" altLang="en-US" dirty="0"/>
              <a:t>				GROUP BY </a:t>
            </a:r>
            <a:r>
              <a:rPr lang="en-US" altLang="en-US" dirty="0" err="1"/>
              <a:t>staffNo</a:t>
            </a:r>
            <a:endParaRPr lang="en-US" altLang="en-US" dirty="0"/>
          </a:p>
          <a:p>
            <a:pPr marL="1203325" lvl="3" indent="0">
              <a:buNone/>
            </a:pPr>
            <a:r>
              <a:rPr lang="en-US" altLang="en-US" dirty="0"/>
              <a:t>				HAVING COUNT(*) &gt; 100))</a:t>
            </a:r>
          </a:p>
          <a:p>
            <a:pPr marL="517525" lvl="1" indent="0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F3B34-3237-49C2-9D5E-9094AD14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9DE1C38E-F6B7-41C4-9B59-B752C66A9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Data Definition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FE3BEB69-4CAB-479A-952B-E7B67309EF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SQL DDL allows database objects such as schemas, domains, tables, views, and indexes to be created and destroyed. </a:t>
            </a:r>
          </a:p>
          <a:p>
            <a:r>
              <a:rPr lang="en-US" altLang="en-US" dirty="0"/>
              <a:t>Main SQL DDL statements are: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CREATE SCHEMA		DROP SCHEMA</a:t>
            </a:r>
          </a:p>
          <a:p>
            <a:pPr marL="517525" lvl="1" indent="0">
              <a:buNone/>
            </a:pPr>
            <a:r>
              <a:rPr lang="en-US" altLang="en-US" dirty="0"/>
              <a:t>CREATE/ALTER DOMAIN	DROP DOMAIN</a:t>
            </a:r>
          </a:p>
          <a:p>
            <a:pPr marL="517525" lvl="1" indent="0">
              <a:buNone/>
            </a:pPr>
            <a:r>
              <a:rPr lang="en-US" altLang="en-US" dirty="0"/>
              <a:t>CREATE/ALTER TABLE	DROP TABLE</a:t>
            </a:r>
          </a:p>
          <a:p>
            <a:pPr marL="517525" lvl="1" indent="0">
              <a:buNone/>
            </a:pPr>
            <a:r>
              <a:rPr lang="en-US" altLang="en-US" dirty="0"/>
              <a:t>CREATE VIEW		DROP VIEW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Many DBMSs also provide:</a:t>
            </a:r>
          </a:p>
          <a:p>
            <a:pPr lvl="1"/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CREATE INDEX	DROP INDEX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4FC7F-77F6-4910-9920-55DC3F84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DF2AD4EF-F7BE-4622-A28B-00E9C45FC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Data Definition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DE189FD7-422C-4CB6-8A78-4DAB41599B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Relations and other database objects exist in an environment. </a:t>
            </a:r>
          </a:p>
          <a:p>
            <a:r>
              <a:rPr lang="en-US" altLang="en-US"/>
              <a:t>Each environment contains one or more catalogs, and each catalog consists of set of schemas. </a:t>
            </a:r>
          </a:p>
          <a:p>
            <a:r>
              <a:rPr lang="en-US" altLang="en-US"/>
              <a:t>Schema is named collection of related database objects.</a:t>
            </a:r>
          </a:p>
          <a:p>
            <a:r>
              <a:rPr lang="en-US" altLang="en-US"/>
              <a:t>Objects in a schema can be tables, views, domains, assertions, collations, translations, and character sets. All have same owner.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4C70D-D146-48C8-8B8A-D658CE15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C1EDC583-0C7B-4D74-AD6F-67179346F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Writing SQL Commands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ECDD8EFA-9A2D-40B1-9D2A-728B80299D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extended form of BNF notation:</a:t>
            </a:r>
          </a:p>
          <a:p>
            <a:pPr marL="0" indent="0">
              <a:buNone/>
            </a:pPr>
            <a:endParaRPr lang="en-US" altLang="en-US" dirty="0"/>
          </a:p>
          <a:p>
            <a:pPr lvl="1">
              <a:lnSpc>
                <a:spcPct val="150000"/>
              </a:lnSpc>
            </a:pPr>
            <a:r>
              <a:rPr lang="en-US" altLang="en-US" dirty="0"/>
              <a:t>	 Upper-case letters represent reserved words.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	 Lower-case letters represent user-defined words.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	 | indicates a choice among alternatives.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	 Curly braces indicate a required element.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	 Square brackets indicate an optional element.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	 … indicates optional repetition (0 or more).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60AFA-6219-46C0-A783-CC783528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DB22E47B-B1D7-436A-89DD-1355A0A51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CREATE SCHEMA</a:t>
            </a: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8B85075C-A13F-4703-83B6-3BA258EFF3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7525" lvl="1" indent="0">
              <a:buNone/>
            </a:pPr>
            <a:r>
              <a:rPr lang="en-US" altLang="en-US" dirty="0"/>
              <a:t>CREATE SCHEMA [Name | </a:t>
            </a:r>
          </a:p>
          <a:p>
            <a:pPr marL="517525" lvl="1" indent="0">
              <a:buNone/>
            </a:pPr>
            <a:r>
              <a:rPr lang="en-US" altLang="en-US" dirty="0"/>
              <a:t>		AUTHORIZATION </a:t>
            </a:r>
            <a:r>
              <a:rPr lang="en-US" altLang="en-US" dirty="0" err="1"/>
              <a:t>CreatorId</a:t>
            </a:r>
            <a:r>
              <a:rPr lang="en-US" altLang="en-US" dirty="0"/>
              <a:t> ]</a:t>
            </a:r>
          </a:p>
          <a:p>
            <a:pPr marL="517525" lvl="1" indent="0">
              <a:buNone/>
            </a:pPr>
            <a:r>
              <a:rPr lang="en-US" altLang="en-US" dirty="0"/>
              <a:t>DROP SCHEMA Name [RESTRICT | CASCADE ]</a:t>
            </a:r>
          </a:p>
          <a:p>
            <a:endParaRPr lang="en-US" altLang="en-US" dirty="0"/>
          </a:p>
          <a:p>
            <a:r>
              <a:rPr lang="en-US" altLang="en-US" dirty="0"/>
              <a:t>With RESTRICT (default), schema must be empty or operation fails.</a:t>
            </a:r>
          </a:p>
          <a:p>
            <a:r>
              <a:rPr lang="en-US" altLang="en-US" dirty="0"/>
              <a:t>With CASCADE, operation cascades to drop all objects associated with schema in order defined above. If any of these operations fail, DROP SCHEMA fails. </a:t>
            </a:r>
          </a:p>
          <a:p>
            <a:endParaRPr lang="en-GB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E6EB4-9A84-41D5-887B-54ED3B66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1026">
            <a:extLst>
              <a:ext uri="{FF2B5EF4-FFF2-40B4-BE49-F238E27FC236}">
                <a16:creationId xmlns:a16="http://schemas.microsoft.com/office/drawing/2014/main" id="{407FDA28-C69C-4069-8A0F-05C1D6B19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CREATE TABLE</a:t>
            </a:r>
          </a:p>
        </p:txBody>
      </p:sp>
      <p:sp>
        <p:nvSpPr>
          <p:cNvPr id="50179" name="Rectangle 1027">
            <a:extLst>
              <a:ext uri="{FF2B5EF4-FFF2-40B4-BE49-F238E27FC236}">
                <a16:creationId xmlns:a16="http://schemas.microsoft.com/office/drawing/2014/main" id="{3AAE9138-3B42-4450-BA7F-CAAD8E6064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7525" lvl="1" indent="0">
              <a:buNone/>
            </a:pPr>
            <a:r>
              <a:rPr lang="en-US" altLang="en-US" dirty="0"/>
              <a:t>CREATE TABLE </a:t>
            </a:r>
            <a:r>
              <a:rPr lang="en-US" altLang="en-US" dirty="0" err="1"/>
              <a:t>TableName</a:t>
            </a:r>
            <a:r>
              <a:rPr lang="en-US" altLang="en-US" dirty="0"/>
              <a:t> </a:t>
            </a:r>
          </a:p>
          <a:p>
            <a:pPr marL="517525" lvl="1" indent="0">
              <a:buNone/>
            </a:pPr>
            <a:r>
              <a:rPr lang="en-US" altLang="en-US" dirty="0"/>
              <a:t>{(</a:t>
            </a:r>
            <a:r>
              <a:rPr lang="en-US" altLang="en-US" dirty="0" err="1"/>
              <a:t>colName</a:t>
            </a:r>
            <a:r>
              <a:rPr lang="en-US" altLang="en-US" dirty="0"/>
              <a:t> </a:t>
            </a:r>
            <a:r>
              <a:rPr lang="en-US" altLang="en-US" dirty="0" err="1"/>
              <a:t>dataType</a:t>
            </a:r>
            <a:r>
              <a:rPr lang="en-US" altLang="en-US" dirty="0"/>
              <a:t> [NOT NULL] [UNIQUE]</a:t>
            </a:r>
          </a:p>
          <a:p>
            <a:pPr marL="517525" lvl="1" indent="0">
              <a:buNone/>
            </a:pPr>
            <a:r>
              <a:rPr lang="en-US" altLang="en-US" dirty="0"/>
              <a:t>[DEFAULT </a:t>
            </a:r>
            <a:r>
              <a:rPr lang="en-US" altLang="en-US" dirty="0" err="1"/>
              <a:t>defaultOption</a:t>
            </a:r>
            <a:r>
              <a:rPr lang="en-US" altLang="en-US" dirty="0"/>
              <a:t>]</a:t>
            </a:r>
          </a:p>
          <a:p>
            <a:pPr marL="517525" lvl="1" indent="0">
              <a:buNone/>
            </a:pPr>
            <a:r>
              <a:rPr lang="en-US" altLang="en-US" dirty="0"/>
              <a:t>[CHECK </a:t>
            </a:r>
            <a:r>
              <a:rPr lang="en-US" altLang="en-US" dirty="0" err="1"/>
              <a:t>searchCondition</a:t>
            </a:r>
            <a:r>
              <a:rPr lang="en-US" altLang="en-US" dirty="0"/>
              <a:t>] [,...]}</a:t>
            </a:r>
          </a:p>
          <a:p>
            <a:pPr marL="517525" lvl="1" indent="0">
              <a:buNone/>
            </a:pPr>
            <a:r>
              <a:rPr lang="en-US" altLang="en-US" dirty="0"/>
              <a:t>[PRIMARY KEY (</a:t>
            </a:r>
            <a:r>
              <a:rPr lang="en-US" altLang="en-US" dirty="0" err="1"/>
              <a:t>listOfColumns</a:t>
            </a:r>
            <a:r>
              <a:rPr lang="en-US" altLang="en-US" dirty="0"/>
              <a:t>),]</a:t>
            </a:r>
          </a:p>
          <a:p>
            <a:pPr marL="517525" lvl="1" indent="0">
              <a:buNone/>
            </a:pPr>
            <a:r>
              <a:rPr lang="en-US" altLang="en-US" dirty="0"/>
              <a:t>{[UNIQUE (</a:t>
            </a:r>
            <a:r>
              <a:rPr lang="en-US" altLang="en-US" dirty="0" err="1"/>
              <a:t>listOfColumns</a:t>
            </a:r>
            <a:r>
              <a:rPr lang="en-US" altLang="en-US" dirty="0"/>
              <a:t>),] […,]}</a:t>
            </a:r>
          </a:p>
          <a:p>
            <a:pPr marL="517525" lvl="1" indent="0">
              <a:buNone/>
            </a:pPr>
            <a:r>
              <a:rPr lang="en-US" altLang="en-US" dirty="0"/>
              <a:t>{[FOREIGN KEY (</a:t>
            </a:r>
            <a:r>
              <a:rPr lang="en-US" altLang="en-US" dirty="0" err="1"/>
              <a:t>listOfFKColumns</a:t>
            </a:r>
            <a:r>
              <a:rPr lang="en-US" altLang="en-US" dirty="0"/>
              <a:t>)</a:t>
            </a:r>
          </a:p>
          <a:p>
            <a:pPr marL="517525" lvl="1" indent="0">
              <a:buNone/>
            </a:pPr>
            <a:r>
              <a:rPr lang="en-US" altLang="en-US" dirty="0"/>
              <a:t>  REFERENCES </a:t>
            </a:r>
            <a:r>
              <a:rPr lang="en-US" altLang="en-US" dirty="0" err="1"/>
              <a:t>ParentTableName</a:t>
            </a:r>
            <a:r>
              <a:rPr lang="en-US" altLang="en-US" dirty="0"/>
              <a:t> [(</a:t>
            </a:r>
            <a:r>
              <a:rPr lang="en-US" altLang="en-US" dirty="0" err="1"/>
              <a:t>listOfCKColumns</a:t>
            </a:r>
            <a:r>
              <a:rPr lang="en-US" altLang="en-US" dirty="0"/>
              <a:t>)],</a:t>
            </a:r>
          </a:p>
          <a:p>
            <a:pPr marL="517525" lvl="1" indent="0">
              <a:buNone/>
            </a:pPr>
            <a:r>
              <a:rPr lang="en-US" altLang="en-US" dirty="0"/>
              <a:t>  [ON UPDATE </a:t>
            </a:r>
            <a:r>
              <a:rPr lang="en-US" altLang="en-US" dirty="0" err="1"/>
              <a:t>referentialAction</a:t>
            </a:r>
            <a:r>
              <a:rPr lang="en-US" altLang="en-US" dirty="0"/>
              <a:t>]</a:t>
            </a:r>
          </a:p>
          <a:p>
            <a:pPr marL="517525" lvl="1" indent="0">
              <a:buNone/>
            </a:pPr>
            <a:r>
              <a:rPr lang="en-US" altLang="en-US" dirty="0"/>
              <a:t>  [ON DELETE </a:t>
            </a:r>
            <a:r>
              <a:rPr lang="en-US" altLang="en-US" dirty="0" err="1"/>
              <a:t>referentialAction</a:t>
            </a:r>
            <a:r>
              <a:rPr lang="en-US" altLang="en-US" dirty="0"/>
              <a:t> ]] [,…]}</a:t>
            </a:r>
          </a:p>
          <a:p>
            <a:pPr marL="517525" lvl="1" indent="0">
              <a:buNone/>
            </a:pPr>
            <a:r>
              <a:rPr lang="en-US" altLang="en-US" dirty="0"/>
              <a:t> {[CHECK (</a:t>
            </a:r>
            <a:r>
              <a:rPr lang="en-US" altLang="en-US" dirty="0" err="1"/>
              <a:t>searchCondition</a:t>
            </a:r>
            <a:r>
              <a:rPr lang="en-US" altLang="en-US" dirty="0"/>
              <a:t>)] [,…] })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CFD8C-6EF3-4727-84F5-C6810456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5BC17F19-2E4C-4F1F-8D41-3789F8BF1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CREATE TABLE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5C9E6498-7B31-47C1-8C17-EB7906F5B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Creates a table with one or more columns of the specified dataType. </a:t>
            </a:r>
          </a:p>
          <a:p>
            <a:r>
              <a:rPr lang="en-US" altLang="en-US"/>
              <a:t>With NOT NULL, system rejects any attempt to insert a null in the column.</a:t>
            </a:r>
          </a:p>
          <a:p>
            <a:r>
              <a:rPr lang="en-US" altLang="en-US"/>
              <a:t>Can specify a DEFAULT value for the column.</a:t>
            </a:r>
          </a:p>
          <a:p>
            <a:r>
              <a:rPr lang="en-US" altLang="en-US"/>
              <a:t>Primary keys should always be specified as NOT NULL. </a:t>
            </a:r>
          </a:p>
          <a:p>
            <a:r>
              <a:rPr lang="en-US" altLang="en-US"/>
              <a:t>FOREIGN KEY clause specifies FK along with the referential action.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DE269-A0F0-40E3-90EF-BAEE91EA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E8A41C1A-C12C-46A8-AC5C-31AFEE33E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Example: CREATE TABLE</a:t>
            </a:r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CF4BFF75-690D-4311-8CFE-1E40D7EA4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7525" lvl="1" indent="0">
              <a:buNone/>
            </a:pPr>
            <a:r>
              <a:rPr lang="en-US" altLang="en-US" dirty="0"/>
              <a:t>CREATE DOMAIN </a:t>
            </a:r>
            <a:r>
              <a:rPr lang="en-US" altLang="en-US" dirty="0" err="1"/>
              <a:t>OwnerNumber</a:t>
            </a:r>
            <a:r>
              <a:rPr lang="en-US" altLang="en-US" dirty="0"/>
              <a:t> AS VARCHAR(5)</a:t>
            </a:r>
          </a:p>
          <a:p>
            <a:pPr marL="746125" lvl="2" indent="0">
              <a:buNone/>
            </a:pPr>
            <a:r>
              <a:rPr lang="en-US" altLang="en-US" dirty="0"/>
              <a:t>CHECK (VALUE IN (SELECT </a:t>
            </a:r>
            <a:r>
              <a:rPr lang="en-US" altLang="en-US" dirty="0" err="1"/>
              <a:t>ownerNo</a:t>
            </a:r>
            <a:r>
              <a:rPr lang="en-US" altLang="en-US" dirty="0"/>
              <a:t> FROM </a:t>
            </a:r>
            <a:r>
              <a:rPr lang="en-US" altLang="en-US" dirty="0" err="1"/>
              <a:t>PrivateOwner</a:t>
            </a:r>
            <a:r>
              <a:rPr lang="en-US" altLang="en-US" dirty="0"/>
              <a:t>));</a:t>
            </a:r>
          </a:p>
          <a:p>
            <a:pPr marL="517525" lvl="1" indent="0">
              <a:buNone/>
            </a:pPr>
            <a:r>
              <a:rPr lang="en-US" altLang="en-US" dirty="0"/>
              <a:t>CREATE DOMAIN </a:t>
            </a:r>
            <a:r>
              <a:rPr lang="en-US" altLang="en-US" dirty="0" err="1"/>
              <a:t>StaffNumber</a:t>
            </a:r>
            <a:r>
              <a:rPr lang="en-US" altLang="en-US" dirty="0"/>
              <a:t> AS VARCHAR(5)</a:t>
            </a:r>
          </a:p>
          <a:p>
            <a:pPr marL="746125" lvl="2" indent="0">
              <a:buNone/>
            </a:pPr>
            <a:r>
              <a:rPr lang="en-US" altLang="en-US" dirty="0"/>
              <a:t>CHECK (VALUE IN (SELECT </a:t>
            </a:r>
            <a:r>
              <a:rPr lang="en-US" altLang="en-US" dirty="0" err="1"/>
              <a:t>staffNo</a:t>
            </a:r>
            <a:r>
              <a:rPr lang="en-US" altLang="en-US" dirty="0"/>
              <a:t> FROM Staff));</a:t>
            </a:r>
          </a:p>
          <a:p>
            <a:pPr marL="517525" lvl="1" indent="0">
              <a:buNone/>
            </a:pPr>
            <a:r>
              <a:rPr lang="en-US" altLang="en-US" dirty="0"/>
              <a:t>CREATE DOMAIN </a:t>
            </a:r>
            <a:r>
              <a:rPr lang="en-US" altLang="en-US" dirty="0" err="1"/>
              <a:t>PNumber</a:t>
            </a:r>
            <a:r>
              <a:rPr lang="en-US" altLang="en-US" dirty="0"/>
              <a:t> AS VARCHAR(5);</a:t>
            </a:r>
          </a:p>
          <a:p>
            <a:pPr marL="517525" lvl="1" indent="0">
              <a:buNone/>
            </a:pPr>
            <a:r>
              <a:rPr lang="en-US" altLang="en-US" dirty="0"/>
              <a:t>CREATE DOMAIN </a:t>
            </a:r>
            <a:r>
              <a:rPr lang="en-US" altLang="en-US" dirty="0" err="1"/>
              <a:t>PRooms</a:t>
            </a:r>
            <a:r>
              <a:rPr lang="en-US" altLang="en-US" dirty="0"/>
              <a:t> AS SMALLINT;</a:t>
            </a:r>
          </a:p>
          <a:p>
            <a:pPr marL="746125" lvl="2" indent="0">
              <a:buNone/>
            </a:pPr>
            <a:r>
              <a:rPr lang="en-US" altLang="en-US" dirty="0"/>
              <a:t>	CHECK(VALUE BETWEEN 1 AND 15);</a:t>
            </a:r>
          </a:p>
          <a:p>
            <a:pPr marL="517525" lvl="1" indent="0">
              <a:buNone/>
            </a:pPr>
            <a:r>
              <a:rPr lang="en-US" altLang="en-US" dirty="0"/>
              <a:t>CREATE DOMAIN </a:t>
            </a:r>
            <a:r>
              <a:rPr lang="en-US" altLang="en-US" dirty="0" err="1"/>
              <a:t>PRent</a:t>
            </a:r>
            <a:r>
              <a:rPr lang="en-US" altLang="en-US" dirty="0"/>
              <a:t> AS DECIMAL(6,2)</a:t>
            </a:r>
          </a:p>
          <a:p>
            <a:pPr marL="746125" lvl="2" indent="0">
              <a:buNone/>
            </a:pPr>
            <a:r>
              <a:rPr lang="en-US" altLang="en-US" dirty="0"/>
              <a:t>	CHECK(VALUE BETWEEN 0 AND 9999.99);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7BA84-8246-440A-B519-70C4B5DD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574654AF-5F79-4EED-A505-EEB856507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Example: CREATE TABLE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3FC395F-7C34-41FA-8D38-D46DEA2634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/>
              <a:t>	CREATE TABLE </a:t>
            </a:r>
            <a:r>
              <a:rPr lang="en-US" altLang="en-US" sz="2000" dirty="0" err="1"/>
              <a:t>PropertyForRent</a:t>
            </a:r>
            <a:r>
              <a:rPr lang="en-US" altLang="en-US" sz="2000" dirty="0"/>
              <a:t> (</a:t>
            </a:r>
          </a:p>
          <a:p>
            <a:pPr marL="0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propertyNo</a:t>
            </a:r>
            <a:r>
              <a:rPr lang="en-US" altLang="en-US" sz="2000" dirty="0"/>
              <a:t>	</a:t>
            </a:r>
            <a:r>
              <a:rPr lang="en-US" altLang="en-US" sz="2000" dirty="0" err="1"/>
              <a:t>PNumber</a:t>
            </a:r>
            <a:r>
              <a:rPr lang="en-US" altLang="en-US" sz="2000" dirty="0"/>
              <a:t>	NOT NULL, ….</a:t>
            </a:r>
          </a:p>
          <a:p>
            <a:pPr marL="0" indent="0">
              <a:buNone/>
            </a:pPr>
            <a:r>
              <a:rPr lang="en-US" altLang="en-US" sz="2000" dirty="0"/>
              <a:t>	rooms		    </a:t>
            </a:r>
            <a:r>
              <a:rPr lang="en-US" altLang="en-US" sz="2000" dirty="0" err="1"/>
              <a:t>PRooms</a:t>
            </a:r>
            <a:r>
              <a:rPr lang="en-US" altLang="en-US" sz="2000" dirty="0"/>
              <a:t>		NOT NULL 	DEFAULT 4, </a:t>
            </a:r>
          </a:p>
          <a:p>
            <a:pPr marL="0" indent="0">
              <a:buNone/>
            </a:pPr>
            <a:r>
              <a:rPr lang="en-US" altLang="en-US" sz="2000" dirty="0"/>
              <a:t>	rent		        </a:t>
            </a:r>
            <a:r>
              <a:rPr lang="en-US" altLang="en-US" sz="2000" dirty="0" err="1"/>
              <a:t>PRent</a:t>
            </a:r>
            <a:r>
              <a:rPr lang="en-US" altLang="en-US" sz="2000" dirty="0"/>
              <a:t>			NOT NULL, 	DEFAULT 600, </a:t>
            </a:r>
          </a:p>
          <a:p>
            <a:pPr marL="0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ownerNo</a:t>
            </a:r>
            <a:r>
              <a:rPr lang="en-US" altLang="en-US" sz="2000" dirty="0"/>
              <a:t>		</a:t>
            </a:r>
            <a:r>
              <a:rPr lang="en-US" altLang="en-US" sz="2000" dirty="0" err="1"/>
              <a:t>OwnerNumber</a:t>
            </a:r>
            <a:r>
              <a:rPr lang="en-US" altLang="en-US" sz="2000" dirty="0"/>
              <a:t>		NOT NULL, </a:t>
            </a:r>
          </a:p>
          <a:p>
            <a:pPr marL="0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			</a:t>
            </a:r>
            <a:r>
              <a:rPr lang="en-US" altLang="en-US" sz="2000" dirty="0" err="1"/>
              <a:t>StaffNumber</a:t>
            </a:r>
            <a:r>
              <a:rPr lang="en-US" altLang="en-US" sz="2000" dirty="0"/>
              <a:t>		</a:t>
            </a:r>
          </a:p>
          <a:p>
            <a:pPr marL="517525" lvl="1" indent="0">
              <a:buNone/>
            </a:pPr>
            <a:r>
              <a:rPr lang="en-US" altLang="en-US" sz="2000" dirty="0"/>
              <a:t>			Constraint </a:t>
            </a:r>
            <a:r>
              <a:rPr lang="en-US" altLang="en-US" sz="2000" dirty="0" err="1"/>
              <a:t>StaffNotHandlingTooMuch</a:t>
            </a:r>
            <a:r>
              <a:rPr lang="en-US" altLang="en-US" sz="2000" dirty="0"/>
              <a:t> ….</a:t>
            </a:r>
          </a:p>
          <a:p>
            <a:pPr marL="0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branchNo</a:t>
            </a:r>
            <a:r>
              <a:rPr lang="en-US" altLang="en-US" sz="2000" dirty="0"/>
              <a:t>		</a:t>
            </a:r>
            <a:r>
              <a:rPr lang="en-US" altLang="en-US" sz="2000" dirty="0" err="1"/>
              <a:t>BranchNumber</a:t>
            </a:r>
            <a:r>
              <a:rPr lang="en-US" altLang="en-US" sz="2000" dirty="0"/>
              <a:t>		NOT NULL,</a:t>
            </a:r>
          </a:p>
          <a:p>
            <a:pPr marL="0" indent="0">
              <a:buNone/>
            </a:pPr>
            <a:r>
              <a:rPr lang="en-US" altLang="en-US" sz="2000" dirty="0"/>
              <a:t>	PRIMARY KEY (</a:t>
            </a:r>
            <a:r>
              <a:rPr lang="en-US" altLang="en-US" sz="2000" dirty="0" err="1"/>
              <a:t>propertyNo</a:t>
            </a:r>
            <a:r>
              <a:rPr lang="en-US" altLang="en-US" sz="2000" dirty="0"/>
              <a:t>),</a:t>
            </a:r>
          </a:p>
          <a:p>
            <a:pPr marL="0" indent="0">
              <a:buNone/>
            </a:pPr>
            <a:r>
              <a:rPr lang="en-US" altLang="en-US" sz="2000" dirty="0"/>
              <a:t>	FOREIGN KEY (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) REFERENCES Staff </a:t>
            </a:r>
          </a:p>
          <a:p>
            <a:pPr marL="517525" lvl="1" indent="0">
              <a:buNone/>
            </a:pPr>
            <a:r>
              <a:rPr lang="en-US" altLang="en-US" sz="2000" dirty="0"/>
              <a:t>               ON DELETE SET NULL ON UPDATE CASCADE ….);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4B4B1-0000-44A9-9DE7-8B8EFC23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7AC68F80-C773-4092-8B37-E5406BCF4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ALTER TABLE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672B949-F02A-4D92-A1D7-3945312708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 a new column to a table.</a:t>
            </a:r>
          </a:p>
          <a:p>
            <a:r>
              <a:rPr lang="en-US" altLang="en-US"/>
              <a:t>Drop a column from a table.</a:t>
            </a:r>
          </a:p>
          <a:p>
            <a:r>
              <a:rPr lang="en-US" altLang="en-US"/>
              <a:t>Add a new table constraint.</a:t>
            </a:r>
          </a:p>
          <a:p>
            <a:r>
              <a:rPr lang="en-US" altLang="en-US"/>
              <a:t>Drop a table constraint.</a:t>
            </a:r>
          </a:p>
          <a:p>
            <a:r>
              <a:rPr lang="en-US" altLang="en-US"/>
              <a:t>Set a default for a column.</a:t>
            </a:r>
          </a:p>
          <a:p>
            <a:r>
              <a:rPr lang="en-US" altLang="en-US"/>
              <a:t>Drop a default for a column.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340EC-240B-49BD-9179-5EE3979B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1026">
            <a:extLst>
              <a:ext uri="{FF2B5EF4-FFF2-40B4-BE49-F238E27FC236}">
                <a16:creationId xmlns:a16="http://schemas.microsoft.com/office/drawing/2014/main" id="{72B596F4-F772-4FDC-BF87-5EE7F024E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ALTER TABLE</a:t>
            </a:r>
          </a:p>
        </p:txBody>
      </p:sp>
      <p:sp>
        <p:nvSpPr>
          <p:cNvPr id="318467" name="Rectangle 1027">
            <a:extLst>
              <a:ext uri="{FF2B5EF4-FFF2-40B4-BE49-F238E27FC236}">
                <a16:creationId xmlns:a16="http://schemas.microsoft.com/office/drawing/2014/main" id="{EFAEC53E-B63F-4351-AD39-BB1CE4651E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Change Staff table by removing default of ‘Assistant’ for position column and setting default for sex column to female (‘F’).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sz="2000" dirty="0"/>
              <a:t>ALTER TABLE Staff</a:t>
            </a:r>
          </a:p>
          <a:p>
            <a:pPr marL="517525" lvl="1" indent="0">
              <a:buNone/>
            </a:pPr>
            <a:r>
              <a:rPr lang="en-US" altLang="en-US" sz="2000" dirty="0"/>
              <a:t>		ALTER position DROP DEFAULT;</a:t>
            </a:r>
          </a:p>
          <a:p>
            <a:pPr marL="0" indent="0">
              <a:buNone/>
            </a:pPr>
            <a:r>
              <a:rPr lang="en-US" altLang="en-US" sz="2000" dirty="0"/>
              <a:t>		ALTER TABLE Staff</a:t>
            </a:r>
          </a:p>
          <a:p>
            <a:pPr marL="517525" lvl="1" indent="0">
              <a:buNone/>
            </a:pPr>
            <a:r>
              <a:rPr lang="en-US" altLang="en-US" sz="2000" dirty="0"/>
              <a:t>		ALTER sex SET DEFAULT ‘F’;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435E8-B404-403D-BCD6-43F13101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DD55B18B-32F7-4D8C-A9FE-8F9CD360C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Example: ALTER TABLE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ECEE56A5-D73A-40BD-B98D-F7FE87377E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Remove constraint from </a:t>
            </a:r>
            <a:r>
              <a:rPr lang="en-US" altLang="en-US" dirty="0" err="1"/>
              <a:t>PropertyForRent</a:t>
            </a:r>
            <a:r>
              <a:rPr lang="en-US" altLang="en-US" dirty="0"/>
              <a:t> that staff are not allowed to handle more than 100 properties at a time. Add new column to Client table.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ALTER TABLE </a:t>
            </a:r>
            <a:r>
              <a:rPr lang="en-US" altLang="en-US" sz="2000" dirty="0" err="1"/>
              <a:t>PropertyForRent</a:t>
            </a:r>
            <a:endParaRPr lang="en-US" altLang="en-US" sz="2000" dirty="0"/>
          </a:p>
          <a:p>
            <a:pPr marL="517525" lvl="1" indent="0">
              <a:buNone/>
            </a:pPr>
            <a:r>
              <a:rPr lang="en-US" altLang="en-US" sz="2000" dirty="0"/>
              <a:t>		DROP CONSTRAINT </a:t>
            </a:r>
            <a:r>
              <a:rPr lang="en-US" altLang="en-US" sz="2000" dirty="0" err="1"/>
              <a:t>StaffNotHandlingTooMuch</a:t>
            </a:r>
            <a:r>
              <a:rPr lang="en-US" altLang="en-US" sz="2000" dirty="0"/>
              <a:t>;</a:t>
            </a:r>
          </a:p>
          <a:p>
            <a:pPr marL="0" indent="0">
              <a:buNone/>
            </a:pPr>
            <a:r>
              <a:rPr lang="en-US" altLang="en-US" sz="2000" dirty="0"/>
              <a:t>	ALTER TABLE Client</a:t>
            </a:r>
          </a:p>
          <a:p>
            <a:pPr marL="517525" lvl="1" indent="0">
              <a:buNone/>
            </a:pPr>
            <a:r>
              <a:rPr lang="en-US" altLang="en-US" sz="2000" dirty="0"/>
              <a:t>		ADD </a:t>
            </a:r>
            <a:r>
              <a:rPr lang="en-US" altLang="en-US" sz="2000" dirty="0" err="1"/>
              <a:t>prefNoRooms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PRooms</a:t>
            </a:r>
            <a:r>
              <a:rPr lang="en-US" altLang="en-US" sz="2000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62CCA-5D66-46E4-A789-462167AE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2110CF19-5B1F-4DC4-8271-6D79D6B45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DROP TABLE</a:t>
            </a:r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70DA7A7F-70C5-4765-BE91-1BB866C065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DROP TABLE </a:t>
            </a:r>
            <a:r>
              <a:rPr lang="en-US" altLang="en-US" dirty="0" err="1"/>
              <a:t>TableName</a:t>
            </a:r>
            <a:r>
              <a:rPr lang="en-US" altLang="en-US" dirty="0"/>
              <a:t> [RESTRICT | CASCADE]</a:t>
            </a:r>
          </a:p>
          <a:p>
            <a:endParaRPr lang="en-US" altLang="en-US" dirty="0"/>
          </a:p>
          <a:p>
            <a:pPr marL="517525" lvl="1" indent="0">
              <a:buNone/>
            </a:pPr>
            <a:r>
              <a:rPr lang="en-US" altLang="en-US" dirty="0"/>
              <a:t>	e.g.	DROP TABLE </a:t>
            </a:r>
            <a:r>
              <a:rPr lang="en-US" altLang="en-US" dirty="0" err="1"/>
              <a:t>PropertyForRent</a:t>
            </a:r>
            <a:r>
              <a:rPr lang="en-US" altLang="en-US" dirty="0"/>
              <a:t>;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Removes named table and all rows within it. </a:t>
            </a:r>
          </a:p>
          <a:p>
            <a:r>
              <a:rPr lang="en-US" altLang="en-US" dirty="0"/>
              <a:t>With RESTRICT, if any other objects depend for their existence on continued existence of this table, SQL does not allow request. </a:t>
            </a:r>
          </a:p>
          <a:p>
            <a:r>
              <a:rPr lang="en-US" altLang="en-US" dirty="0"/>
              <a:t>With CASCADE, SQL drops all dependent objects (and objects dependent on these objects).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EDAF3-F1C3-49B0-9CAA-9CCD7898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38709CC8-82DE-48B8-8C76-46B0A0CF2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Views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D19C1679-497E-4CEE-9E7C-6AE781BE3A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View</a:t>
            </a:r>
          </a:p>
          <a:p>
            <a:pPr lvl="1"/>
            <a:r>
              <a:rPr lang="en-US" altLang="en-US" dirty="0"/>
              <a:t>Dynamic result of one or more relational operations operating on base relations to produce another relation. </a:t>
            </a:r>
          </a:p>
          <a:p>
            <a:endParaRPr lang="en-US" altLang="en-US" dirty="0"/>
          </a:p>
          <a:p>
            <a:r>
              <a:rPr lang="en-US" altLang="en-US" dirty="0"/>
              <a:t>Virtual relation that does not necessarily actually exist in the database but is produced upon request, at time of request.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5EE5D-A1D3-444A-BFB8-AB49010D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Pearson Education © 2014</a:t>
            </a:r>
            <a:endParaRPr lang="en-CA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11283</Words>
  <Application>Microsoft Office PowerPoint</Application>
  <PresentationFormat>Widescreen</PresentationFormat>
  <Paragraphs>1593</Paragraphs>
  <Slides>164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164</vt:i4>
      </vt:variant>
    </vt:vector>
  </HeadingPairs>
  <TitlesOfParts>
    <vt:vector size="170" baseType="lpstr">
      <vt:lpstr>Arial</vt:lpstr>
      <vt:lpstr>Calibri</vt:lpstr>
      <vt:lpstr>Charis SIL</vt:lpstr>
      <vt:lpstr>Times</vt:lpstr>
      <vt:lpstr>Times New Roman</vt:lpstr>
      <vt:lpstr>Office Theme</vt:lpstr>
      <vt:lpstr>IS2020 COMP 8157: Advanced Database Topics  Lecture 03: SQL, PL/SQL</vt:lpstr>
      <vt:lpstr> Objectives of SQL</vt:lpstr>
      <vt:lpstr> Objectives of SQL</vt:lpstr>
      <vt:lpstr> Objectives of SQL</vt:lpstr>
      <vt:lpstr> History of SQL</vt:lpstr>
      <vt:lpstr> History of SQL</vt:lpstr>
      <vt:lpstr> Importance of SQL</vt:lpstr>
      <vt:lpstr> Writing SQL Commands</vt:lpstr>
      <vt:lpstr> Writing SQL Commands</vt:lpstr>
      <vt:lpstr> Literals</vt:lpstr>
      <vt:lpstr> SELECT Statement</vt:lpstr>
      <vt:lpstr> SELECT Statement</vt:lpstr>
      <vt:lpstr> Relational Database Schemas</vt:lpstr>
      <vt:lpstr> Instance of relational schema</vt:lpstr>
      <vt:lpstr> Instance of relational schema</vt:lpstr>
      <vt:lpstr> SELECT Statement</vt:lpstr>
      <vt:lpstr>  SELECT Statement: Specific Columns, All Rows </vt:lpstr>
      <vt:lpstr> SELECT Statement: DISTINCT </vt:lpstr>
      <vt:lpstr> SELECT Statement: Calculated Fields </vt:lpstr>
      <vt:lpstr> SELECT Statement: Comparison Search Condition</vt:lpstr>
      <vt:lpstr> SELECT Statement: Compound Comparison Search Condition </vt:lpstr>
      <vt:lpstr> SELECT Statement: Range Search Condition</vt:lpstr>
      <vt:lpstr> SELECT Statement: Range Search Condition</vt:lpstr>
      <vt:lpstr> SELECT Statement: Set Membership</vt:lpstr>
      <vt:lpstr> SELECT Statement: Pattern Matching</vt:lpstr>
      <vt:lpstr> SELECT Statement: NULL Search Condition</vt:lpstr>
      <vt:lpstr> SELECT Statement: Single Column Ordering</vt:lpstr>
      <vt:lpstr> SELECT Statement: Example 6.12  Multiple Column Ordering</vt:lpstr>
      <vt:lpstr> SELECT Statement - Aggregates</vt:lpstr>
      <vt:lpstr> SELECT Statement - Aggregates</vt:lpstr>
      <vt:lpstr> SELECT Statement - Aggregates</vt:lpstr>
      <vt:lpstr> Use of COUNT(*)</vt:lpstr>
      <vt:lpstr> Use of COUNT and SUM</vt:lpstr>
      <vt:lpstr> Use of MIN, MAX, AVG</vt:lpstr>
      <vt:lpstr> SELECT Statement - Grouping</vt:lpstr>
      <vt:lpstr> Use of GROUP BY</vt:lpstr>
      <vt:lpstr> Restricted Groupings – HAVING clause</vt:lpstr>
      <vt:lpstr> Use of HAVING</vt:lpstr>
      <vt:lpstr> Subqueries</vt:lpstr>
      <vt:lpstr> Subquery with Equality</vt:lpstr>
      <vt:lpstr> Subquery with Aggregate</vt:lpstr>
      <vt:lpstr> Subquery Rules</vt:lpstr>
      <vt:lpstr> Nested subquery: use of IN</vt:lpstr>
      <vt:lpstr> ANY and ALL</vt:lpstr>
      <vt:lpstr> Use of ANY/SOME</vt:lpstr>
      <vt:lpstr> Use of ALL</vt:lpstr>
      <vt:lpstr> Multi-Table Queries</vt:lpstr>
      <vt:lpstr> Example: Simple Join</vt:lpstr>
      <vt:lpstr> Alternative JOIN Constructs</vt:lpstr>
      <vt:lpstr> Example: Sorting a join</vt:lpstr>
      <vt:lpstr> Example:Three Table Join</vt:lpstr>
      <vt:lpstr> Example: Multiple Grouping Columns</vt:lpstr>
      <vt:lpstr> Computing a Join</vt:lpstr>
      <vt:lpstr> Outer Joins</vt:lpstr>
      <vt:lpstr> Outer Joins</vt:lpstr>
      <vt:lpstr> Example: Left Outer Join</vt:lpstr>
      <vt:lpstr> Example: Right Outer Join</vt:lpstr>
      <vt:lpstr> Example: Full Outer Join</vt:lpstr>
      <vt:lpstr> EXISTS and NOT EXISTS</vt:lpstr>
      <vt:lpstr> Example: Query using EXISTS</vt:lpstr>
      <vt:lpstr> Example: Query using EXISTS</vt:lpstr>
      <vt:lpstr> Union, Intersect, and Difference (Except)</vt:lpstr>
      <vt:lpstr> Union, Intersect, and Difference (Except)</vt:lpstr>
      <vt:lpstr> Example: Use of UNION</vt:lpstr>
      <vt:lpstr> Example: Use of INTERSECT</vt:lpstr>
      <vt:lpstr> Example: Use of INTERSECT</vt:lpstr>
      <vt:lpstr> Example: Use of EXCEPT</vt:lpstr>
      <vt:lpstr> Example: Use of EXCEPT</vt:lpstr>
      <vt:lpstr> INSERT</vt:lpstr>
      <vt:lpstr> Example: INSERT … VALUES</vt:lpstr>
      <vt:lpstr> Example: INSERT using Defaults</vt:lpstr>
      <vt:lpstr> INSERT … SELECT</vt:lpstr>
      <vt:lpstr> Example: INSERT … SELECT</vt:lpstr>
      <vt:lpstr> UPDATE</vt:lpstr>
      <vt:lpstr> Example: UPDATE All Rows</vt:lpstr>
      <vt:lpstr> Example: UPDATE Multiple Columns</vt:lpstr>
      <vt:lpstr> DELETE</vt:lpstr>
      <vt:lpstr> Example: DELETE Specific Rows</vt:lpstr>
      <vt:lpstr>SQL – Data Definition</vt:lpstr>
      <vt:lpstr> ISO SQL Data Types</vt:lpstr>
      <vt:lpstr> Integrity Enhancement Feature</vt:lpstr>
      <vt:lpstr> Integrity Enhancement Feature</vt:lpstr>
      <vt:lpstr> Integrity Enhancement Feature (IEF) </vt:lpstr>
      <vt:lpstr> IEF - Entity Integrity</vt:lpstr>
      <vt:lpstr> IEF - Referential Integrity</vt:lpstr>
      <vt:lpstr> IEF - Referential Integrity</vt:lpstr>
      <vt:lpstr> IEF - General Constraints</vt:lpstr>
      <vt:lpstr> Data Definition</vt:lpstr>
      <vt:lpstr> Data Definition</vt:lpstr>
      <vt:lpstr> CREATE SCHEMA</vt:lpstr>
      <vt:lpstr> CREATE TABLE</vt:lpstr>
      <vt:lpstr> CREATE TABLE</vt:lpstr>
      <vt:lpstr> Example: CREATE TABLE</vt:lpstr>
      <vt:lpstr> Example: CREATE TABLE</vt:lpstr>
      <vt:lpstr> ALTER TABLE</vt:lpstr>
      <vt:lpstr> Example: ALTER TABLE</vt:lpstr>
      <vt:lpstr> Example: ALTER TABLE</vt:lpstr>
      <vt:lpstr> DROP TABLE</vt:lpstr>
      <vt:lpstr> Views</vt:lpstr>
      <vt:lpstr> Views</vt:lpstr>
      <vt:lpstr> SQL - CREATE VIEW</vt:lpstr>
      <vt:lpstr> SQL - CREATE VIEW</vt:lpstr>
      <vt:lpstr> Example: Create Horizontal View</vt:lpstr>
      <vt:lpstr> Example: Create Vertical View</vt:lpstr>
      <vt:lpstr> Example: Grouped and Joined Views</vt:lpstr>
      <vt:lpstr> SQL - DROP VIEW</vt:lpstr>
      <vt:lpstr> View Resolution</vt:lpstr>
      <vt:lpstr> View Resolution</vt:lpstr>
      <vt:lpstr> View Resolution</vt:lpstr>
      <vt:lpstr> Restrictions on Views</vt:lpstr>
      <vt:lpstr> Restrictions on Views</vt:lpstr>
      <vt:lpstr> View Updatability</vt:lpstr>
      <vt:lpstr> View Updatability</vt:lpstr>
      <vt:lpstr> View Updatability</vt:lpstr>
      <vt:lpstr> Updatable View</vt:lpstr>
      <vt:lpstr> WITH CHECK OPTION</vt:lpstr>
      <vt:lpstr> Example: WITH CHECK OPTION</vt:lpstr>
      <vt:lpstr> Example: WITH CHECK OPTION</vt:lpstr>
      <vt:lpstr> Example: WITH CHECK OPTION</vt:lpstr>
      <vt:lpstr>Example 7.6 - WITH CHECK OPTION</vt:lpstr>
      <vt:lpstr> Advantages of Views</vt:lpstr>
      <vt:lpstr> Disadvantages of Views</vt:lpstr>
      <vt:lpstr> View Materialization</vt:lpstr>
      <vt:lpstr> View Maintenance</vt:lpstr>
      <vt:lpstr> View Materialization</vt:lpstr>
      <vt:lpstr> Transactions</vt:lpstr>
      <vt:lpstr> Transactions</vt:lpstr>
      <vt:lpstr> Transactions</vt:lpstr>
      <vt:lpstr> Immediate and Deferred Integrity Constraints</vt:lpstr>
      <vt:lpstr> Immediate and Deferred Integrity Constraints</vt:lpstr>
      <vt:lpstr> Access Control - Authorization Identifiers and Ownership</vt:lpstr>
      <vt:lpstr> Privileges</vt:lpstr>
      <vt:lpstr> GRANT</vt:lpstr>
      <vt:lpstr> Example: GRANT </vt:lpstr>
      <vt:lpstr> Example: GRANT Specific Privileges to PUBLIC</vt:lpstr>
      <vt:lpstr> REVOKE</vt:lpstr>
      <vt:lpstr> REVOKE</vt:lpstr>
      <vt:lpstr> REVOKE</vt:lpstr>
      <vt:lpstr> Example: REVOKE Specific Privileges </vt:lpstr>
      <vt:lpstr>Advanced SQL</vt:lpstr>
      <vt:lpstr> The SQL Programming Language</vt:lpstr>
      <vt:lpstr> Declarations</vt:lpstr>
      <vt:lpstr> Assignments</vt:lpstr>
      <vt:lpstr> Control Statements</vt:lpstr>
      <vt:lpstr> Conditional IF Statement</vt:lpstr>
      <vt:lpstr> Conditional CASE Statement</vt:lpstr>
      <vt:lpstr> Iteration Statement (LOOP)</vt:lpstr>
      <vt:lpstr> Iteration Statement (WHILE and REPEAT)</vt:lpstr>
      <vt:lpstr> Iteration Statement (FOR)</vt:lpstr>
      <vt:lpstr> Exceptions in PL/SQL</vt:lpstr>
      <vt:lpstr> Example of Exception Handling in PL/SQL</vt:lpstr>
      <vt:lpstr> Condition Handling</vt:lpstr>
      <vt:lpstr> The DECLARE . . . HANDLER Statement</vt:lpstr>
      <vt:lpstr> Cursors in PL/SQL</vt:lpstr>
      <vt:lpstr> Using Cursors in PL/SQL to Process a Multirow Query</vt:lpstr>
      <vt:lpstr>Subprograms, Stored Procedures, Functions, and Packages</vt:lpstr>
      <vt:lpstr> Subprograms, Stored Procedures, Functions, and Packages</vt:lpstr>
      <vt:lpstr> Triggers</vt:lpstr>
      <vt:lpstr> Trigger Format</vt:lpstr>
      <vt:lpstr> Using a BEFORE Trigger</vt:lpstr>
      <vt:lpstr> Triggers – Advantages</vt:lpstr>
      <vt:lpstr> Triggers – Disadvantages</vt:lpstr>
      <vt:lpstr> Recursion</vt:lpstr>
      <vt:lpstr> Recursion 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Kalyani Selvarajah</dc:creator>
  <cp:lastModifiedBy>Kalyani Selvarajah</cp:lastModifiedBy>
  <cp:revision>159</cp:revision>
  <dcterms:created xsi:type="dcterms:W3CDTF">2020-05-14T00:46:57Z</dcterms:created>
  <dcterms:modified xsi:type="dcterms:W3CDTF">2020-05-21T20:42:12Z</dcterms:modified>
</cp:coreProperties>
</file>