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450" r:id="rId3"/>
    <p:sldId id="459" r:id="rId4"/>
    <p:sldId id="438" r:id="rId5"/>
    <p:sldId id="452" r:id="rId6"/>
    <p:sldId id="433" r:id="rId7"/>
    <p:sldId id="434" r:id="rId8"/>
    <p:sldId id="444" r:id="rId9"/>
    <p:sldId id="456" r:id="rId10"/>
    <p:sldId id="457" r:id="rId11"/>
    <p:sldId id="453" r:id="rId12"/>
    <p:sldId id="439" r:id="rId13"/>
    <p:sldId id="437" r:id="rId14"/>
    <p:sldId id="445" r:id="rId15"/>
    <p:sldId id="441" r:id="rId16"/>
    <p:sldId id="442" r:id="rId17"/>
    <p:sldId id="422" r:id="rId18"/>
    <p:sldId id="432" r:id="rId19"/>
    <p:sldId id="430" r:id="rId20"/>
    <p:sldId id="431" r:id="rId21"/>
    <p:sldId id="446" r:id="rId22"/>
    <p:sldId id="467" r:id="rId23"/>
    <p:sldId id="466" r:id="rId24"/>
    <p:sldId id="449" r:id="rId25"/>
    <p:sldId id="468" r:id="rId26"/>
    <p:sldId id="463" r:id="rId27"/>
    <p:sldId id="464" r:id="rId28"/>
    <p:sldId id="465" r:id="rId29"/>
    <p:sldId id="426" r:id="rId30"/>
    <p:sldId id="428" r:id="rId31"/>
    <p:sldId id="448" r:id="rId32"/>
    <p:sldId id="454" r:id="rId33"/>
    <p:sldId id="469" r:id="rId34"/>
    <p:sldId id="451" r:id="rId35"/>
    <p:sldId id="427" r:id="rId36"/>
    <p:sldId id="460" r:id="rId37"/>
    <p:sldId id="455" r:id="rId38"/>
    <p:sldId id="45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12F0E-7360-4C0F-801A-E44F8EC11570}" type="datetimeFigureOut">
              <a:rPr lang="en-CA" smtClean="0"/>
              <a:t>2023-10-18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299C3-9830-4C00-A793-0FCD78C6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00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1585-A777-4EA5-BBD6-6F9A90EDE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9366D-03D4-47DF-BC6A-5ECCA966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02C1B-3DFC-4BAD-8FEC-324B5E3E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38DF-004E-4EA9-A79E-BB627C3FFEDC}" type="datetime1">
              <a:rPr lang="en-CA" smtClean="0"/>
              <a:t>2023-10-18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B716-717E-4D13-8B94-442F6F38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512FF-D74F-4E67-94E5-012EAF57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84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D10E-6DC6-48B2-A3E6-5A44081F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7141B-5E8F-4FD6-9890-78CC44555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7455-2CC6-45DA-80FC-FFF4E4E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C3BA-1670-41BD-88AA-0D9F562485DC}" type="datetime1">
              <a:rPr lang="en-CA" smtClean="0"/>
              <a:t>2023-10-18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E4CA-BEDD-4AF4-B595-55AA8233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D42A5-BF45-44DE-B658-C943B165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04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F97F1-516F-4A10-83B1-F9295D44F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E033A-53A1-4E63-B2A5-A2DC3112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C67E-E5DB-4377-894A-A470F42E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DA3F-4929-4FAF-902C-16C702657971}" type="datetime1">
              <a:rPr lang="en-CA" smtClean="0"/>
              <a:t>2023-10-18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353C-EA3C-44E8-AFE3-7A4139B4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558E-24C7-4477-88CE-0C6C6B3C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17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2A0B-8CBB-43E9-9584-7FBBD3D7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4E47-135B-4885-A6EA-A0E9F8A0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30714-6E12-40AB-A97A-EB5CAE85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9A4A-59B7-423D-B473-D60D897B4D34}" type="datetime1">
              <a:rPr lang="en-CA" smtClean="0"/>
              <a:t>2023-10-18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32BD-2379-4F41-B361-760015A0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F0FD9-5E83-436D-961C-65BCC1B5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5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7B7D-A788-4A64-A5FF-13727115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5716B-FF41-4C80-B382-6EF34884B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D1B1-798E-46ED-AA6D-4C6C4F46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E133-EA8D-4656-8F02-4B4DED8E480F}" type="datetime1">
              <a:rPr lang="en-CA" smtClean="0"/>
              <a:t>2023-10-18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BCE2D-66FD-4EA9-8537-305DABF3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930D-7EA8-474D-8765-80D50529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010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7B6-EA7C-4AFF-9A89-B9F8FCD9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9C91-173A-42F4-A61F-B3F066DDA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0B7A5-FE4B-4DCD-AB8C-DA8CBC12D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6282E-93AD-4AA0-9245-D75B9874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0BB3-39EA-4153-94BF-24334E6EB25C}" type="datetime1">
              <a:rPr lang="en-CA" smtClean="0"/>
              <a:t>2023-10-18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70514-F544-4A7D-AB1A-82A08639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86EBE-C23D-4051-98CD-E6255D40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70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0CA1-B4BB-4401-8F9E-A87D0A02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BF9CD-D27D-48F3-9C8D-2DBD7CC7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D23F1-21FC-461E-867D-441C99EF3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B9444-C798-4E27-B8BA-AED2BA799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D84C2-D10F-48B3-B306-40C77560F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9A897-0DDE-4A51-85FE-046AF818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97AE-F319-4031-A3BC-7CCE0E0B4816}" type="datetime1">
              <a:rPr lang="en-CA" smtClean="0"/>
              <a:t>2023-10-18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0D73B-A5CE-4F64-88E8-BC74EBEE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20594-184B-4FB1-8816-10D8B7CE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59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AB5-90E2-45BB-8BD6-15AFAEA8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35F62-D239-47F6-8056-195A0C93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5998-EA26-4CB9-B8C9-2A0787C03072}" type="datetime1">
              <a:rPr lang="en-CA" smtClean="0"/>
              <a:t>2023-10-18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F2815-E1AD-46F5-8BAF-C37C194A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DA965-4CF6-4580-91EB-F31C37D4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46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F4FB0-7190-42EC-83D9-6016211F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ABD8-6FAB-4FF2-AE3C-38891C67F46A}" type="datetime1">
              <a:rPr lang="en-CA" smtClean="0"/>
              <a:t>2023-10-18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1CC1E-E441-4AC9-ADBB-40A30F70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3DD96-33F4-4E04-B46E-A4BFEA90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64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8016-357E-4229-AB9C-7D36D5F3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BAAE-FAF0-4C49-B99B-85E4E5E9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41E89-D5FA-46EC-A025-3135E7CC9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9838E-1A88-4E8D-A5A0-D723D661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C62B-43C9-4679-BE90-29BAE9376494}" type="datetime1">
              <a:rPr lang="en-CA" smtClean="0"/>
              <a:t>2023-10-18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E2A1D-4300-466C-A6FB-7809721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7330B-1147-482C-B8F0-4BA8E261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71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CBDB-43B6-4C07-AD19-11CCFC2A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20CBC-722D-4D86-8853-2151BAF90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450B-D4F9-4C83-A9CC-01BACAE19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31733-39CA-4AA9-B49F-1B8FC1BF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57D2-259F-4453-9097-FA91496B8485}" type="datetime1">
              <a:rPr lang="en-CA" smtClean="0"/>
              <a:t>2023-10-18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93DE1-E9C9-4866-9BC8-033712F8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5D5F-57E1-45F0-9C6E-352990E5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9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8F7D3-9E9B-4079-A054-7912BA63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D8FD9-1D03-4445-8907-FA24938B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5E04-CF0D-4F49-8D45-E4EA9D4F4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5FA7-D800-4105-81E0-2F99D4E1B57F}" type="datetime1">
              <a:rPr lang="en-CA" smtClean="0"/>
              <a:t>2023-10-18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FCC5C-086E-4152-91EB-5B99BFD02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F835-837F-4E1E-A1C1-C19426E58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1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1DB8EF-206A-4ED6-8696-F3159193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217" y="1567449"/>
            <a:ext cx="9144000" cy="3282846"/>
          </a:xfrm>
        </p:spPr>
        <p:txBody>
          <a:bodyPr>
            <a:noAutofit/>
          </a:bodyPr>
          <a:lstStyle/>
          <a:p>
            <a:r>
              <a:rPr lang="en-US" sz="2800" b="1" dirty="0"/>
              <a:t>COMP 8567 Advanced Systems Programming </a:t>
            </a:r>
          </a:p>
          <a:p>
            <a:endParaRPr lang="en-US" sz="2800" b="1" dirty="0"/>
          </a:p>
          <a:p>
            <a:r>
              <a:rPr lang="en-US" sz="2800" b="1" dirty="0"/>
              <a:t>Signals</a:t>
            </a:r>
          </a:p>
          <a:p>
            <a:endParaRPr lang="en-CA" sz="2800" b="1" dirty="0"/>
          </a:p>
          <a:p>
            <a:r>
              <a:rPr lang="en-CA" sz="2800" b="1" dirty="0"/>
              <a:t>Fall 2023 </a:t>
            </a:r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61846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F3867-707D-4B80-9B9B-72CF15DF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10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0ECEF-23C3-4200-841D-70CDFFAAF96E}"/>
              </a:ext>
            </a:extLst>
          </p:cNvPr>
          <p:cNvSpPr txBox="1"/>
          <p:nvPr/>
        </p:nvSpPr>
        <p:spPr>
          <a:xfrm>
            <a:off x="781879" y="558675"/>
            <a:ext cx="11078817" cy="5422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 SIGCHLD    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      Child process stopped or terminated  Yes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or got a signal if traced 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 SIGCONT    Continue    Resume execution, if stopped         Yes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 SIGSTOP    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        </a:t>
            </a:r>
            <a:r>
              <a:rPr lang="en-CA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process execution, Ctrl-Z       Yes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 SIGTSTP    Stop        </a:t>
            </a:r>
            <a:r>
              <a:rPr lang="en-CA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process issued from </a:t>
            </a:r>
            <a:r>
              <a:rPr lang="en-CA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tty</a:t>
            </a: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Yes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 SIGTTIN    Stop        Background process requires input    Yes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 SIGTTOU    Stop        Background process requires output   Yes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 SIGURG     Ignore      Urgent condition on socket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 SIGXCPU    Dump        CPU time limit exceeded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 SIGXFSZ    Dump        File size limit exceeded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 SIGVTALRM  Terminate   Virtual timer clock 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 SIGPROF    Terminate   Profile timer clock 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 SIGWINCH   Ignore      Window resizing     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 SIGIO      Terminate   I/O now possible    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 SIGPOLL    Terminate   Equivalent to SIGIO 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 SIGPWR     Terminate   Power supply failure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 SIGSYS     Dump        Bad system call                      No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 SIGUNUSED  Dump        Equivalent to SIGSYS                 No</a:t>
            </a:r>
            <a:endParaRPr lang="en-CA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6DF50-7D00-B612-994E-C42633BE2611}"/>
              </a:ext>
            </a:extLst>
          </p:cNvPr>
          <p:cNvSpPr txBox="1"/>
          <p:nvPr/>
        </p:nvSpPr>
        <p:spPr>
          <a:xfrm>
            <a:off x="3048000" y="61146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202124"/>
                </a:solidFill>
                <a:effectLst/>
                <a:latin typeface="Google Sans"/>
              </a:rPr>
              <a:t>/var/lib/</a:t>
            </a:r>
            <a:r>
              <a:rPr lang="en-CA" b="0" i="0" dirty="0" err="1">
                <a:solidFill>
                  <a:srgbClr val="202124"/>
                </a:solidFill>
                <a:effectLst/>
                <a:latin typeface="Google Sans"/>
              </a:rPr>
              <a:t>systemd</a:t>
            </a:r>
            <a:r>
              <a:rPr lang="en-CA" b="0" i="0" dirty="0">
                <a:solidFill>
                  <a:srgbClr val="202124"/>
                </a:solidFill>
                <a:effectLst/>
                <a:latin typeface="Google Sans"/>
              </a:rPr>
              <a:t>/</a:t>
            </a:r>
            <a:r>
              <a:rPr lang="en-CA" b="0" i="0" dirty="0" err="1">
                <a:solidFill>
                  <a:srgbClr val="202124"/>
                </a:solidFill>
                <a:effectLst/>
                <a:latin typeface="Google Sans"/>
              </a:rPr>
              <a:t>coredump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333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E4D7-7C56-4D5D-A8F4-8F7E9FDC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alarm() system call: Requesting an Alarm Signal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248A-8693-4862-B315-8BB6730F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0565" marR="895985">
              <a:lnSpc>
                <a:spcPct val="85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2400" dirty="0">
                <a:effectLst/>
                <a:latin typeface="LM Roman 17"/>
                <a:ea typeface="LM Roman 17"/>
                <a:cs typeface="LM Roman 17"/>
              </a:rPr>
              <a:t>Synopsis : </a:t>
            </a:r>
            <a:r>
              <a:rPr lang="en-US" sz="2400" dirty="0">
                <a:effectLst/>
                <a:latin typeface="LM Roman 12"/>
                <a:ea typeface="LM Roman 17"/>
                <a:cs typeface="LM Roman 17"/>
              </a:rPr>
              <a:t>unsigned int </a:t>
            </a:r>
            <a:r>
              <a:rPr lang="en-US" sz="2400" b="1" dirty="0">
                <a:effectLst/>
                <a:latin typeface="LM Roman 12"/>
                <a:ea typeface="LM Roman 17"/>
                <a:cs typeface="LM Roman 17"/>
              </a:rPr>
              <a:t>alarm(</a:t>
            </a:r>
            <a:r>
              <a:rPr lang="en-US" sz="2400" dirty="0">
                <a:effectLst/>
                <a:latin typeface="LM Roman 12"/>
                <a:ea typeface="LM Roman 17"/>
                <a:cs typeface="LM Roman 17"/>
              </a:rPr>
              <a:t>unsigned int n</a:t>
            </a:r>
            <a:r>
              <a:rPr lang="en-US" sz="2400" b="1" dirty="0">
                <a:effectLst/>
                <a:latin typeface="LM Roman 12"/>
                <a:ea typeface="LM Roman 17"/>
                <a:cs typeface="LM Roman 17"/>
              </a:rPr>
              <a:t>) </a:t>
            </a:r>
          </a:p>
          <a:p>
            <a:pPr marL="481965" marR="895985" indent="0">
              <a:lnSpc>
                <a:spcPct val="85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sz="2400" b="1" dirty="0">
              <a:effectLst/>
              <a:latin typeface="LM Roman 12"/>
              <a:ea typeface="LM Roman 17"/>
              <a:cs typeface="LM Roman 17"/>
            </a:endParaRPr>
          </a:p>
          <a:p>
            <a:pPr marL="710565" marR="895985">
              <a:lnSpc>
                <a:spcPct val="85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2400" dirty="0">
                <a:effectLst/>
                <a:latin typeface="LM Roman 17"/>
                <a:ea typeface="LM Roman 17"/>
                <a:cs typeface="LM Roman 17"/>
              </a:rPr>
              <a:t>Asks the kernel to send a SIGALRM to the calling process after </a:t>
            </a:r>
            <a:r>
              <a:rPr lang="en-US" sz="2400" i="1" dirty="0">
                <a:effectLst/>
                <a:latin typeface="LM Roman 12"/>
                <a:ea typeface="LM Roman 17"/>
                <a:cs typeface="LM Roman 17"/>
              </a:rPr>
              <a:t>n </a:t>
            </a:r>
            <a:r>
              <a:rPr lang="en-US" sz="2400" dirty="0">
                <a:effectLst/>
                <a:latin typeface="LM Roman 17"/>
                <a:ea typeface="LM Roman 17"/>
                <a:cs typeface="LM Roman 17"/>
              </a:rPr>
              <a:t>seconds.</a:t>
            </a:r>
            <a:endParaRPr lang="en-CA" sz="2400" dirty="0">
              <a:effectLst/>
              <a:latin typeface="LM Roman 17"/>
              <a:ea typeface="LM Roman 17"/>
              <a:cs typeface="LM Roman 17"/>
            </a:endParaRPr>
          </a:p>
          <a:p>
            <a:pPr marL="710565" marR="0">
              <a:lnSpc>
                <a:spcPts val="269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LM Roman 17"/>
                <a:ea typeface="LM Mono 12"/>
                <a:cs typeface="LM Mono 12"/>
              </a:rPr>
              <a:t>A previously scheduled alarm would be overwritten.</a:t>
            </a:r>
            <a:endParaRPr lang="en-CA" sz="2400" dirty="0">
              <a:effectLst/>
              <a:latin typeface="LM Mono 12"/>
              <a:ea typeface="LM Mono 12"/>
              <a:cs typeface="LM Mono 12"/>
            </a:endParaRPr>
          </a:p>
          <a:p>
            <a:pPr marL="710565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LM Roman 17"/>
                <a:ea typeface="LM Mono 12"/>
                <a:cs typeface="LM Mono 12"/>
              </a:rPr>
              <a:t>When </a:t>
            </a:r>
            <a:r>
              <a:rPr lang="en-US" sz="2400" i="1" dirty="0">
                <a:effectLst/>
                <a:latin typeface="LM Roman 12"/>
                <a:ea typeface="LM Mono 12"/>
                <a:cs typeface="LM Mono 12"/>
              </a:rPr>
              <a:t>n=0</a:t>
            </a:r>
            <a:r>
              <a:rPr lang="en-US" sz="2400" dirty="0">
                <a:effectLst/>
                <a:latin typeface="LM Roman 17"/>
                <a:ea typeface="LM Mono 12"/>
                <a:cs typeface="LM Mono 12"/>
              </a:rPr>
              <a:t>, all pendin</a:t>
            </a:r>
            <a:r>
              <a:rPr lang="en-US" sz="2400" dirty="0">
                <a:latin typeface="LM Roman 17"/>
                <a:ea typeface="LM Mono 12"/>
                <a:cs typeface="LM Mono 12"/>
              </a:rPr>
              <a:t>g alarm/s</a:t>
            </a:r>
            <a:r>
              <a:rPr lang="en-US" sz="2400" dirty="0">
                <a:effectLst/>
                <a:latin typeface="LM Roman 17"/>
                <a:ea typeface="LM Mono 12"/>
                <a:cs typeface="LM Mono 12"/>
              </a:rPr>
              <a:t> will be canceled</a:t>
            </a:r>
            <a:endParaRPr lang="en-CA" sz="2400" dirty="0">
              <a:effectLst/>
              <a:latin typeface="LM Mono 12"/>
              <a:ea typeface="LM Mono 12"/>
              <a:cs typeface="LM Mono 12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717B5-2EA0-40DD-8C19-54063C85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11</a:t>
            </a:fld>
            <a:endParaRPr lang="en-C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B402C7-191A-41DB-A494-EEE5A653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974" y="4209821"/>
            <a:ext cx="77922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1415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alarm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() returns the number of seconds remaining until any previously scheduled alarm was due to be delivered, or zero if there was no previously scheduled alarm.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4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F067-8558-42E2-BD9D-F62D2FBF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8" y="136525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Requesting an alarm signal  //ex1.c , ex1r.c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E2A9-14AE-46FE-9274-00CE69872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927652"/>
            <a:ext cx="10515600" cy="52493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[]){ </a:t>
            </a:r>
          </a:p>
          <a:p>
            <a:pPr marL="0" indent="0">
              <a:buNone/>
            </a:pPr>
            <a:r>
              <a:rPr lang="en-CA" b="1" dirty="0"/>
              <a:t>//After 4 seconds, SIGALRM is sent by the kernel to the process</a:t>
            </a:r>
          </a:p>
          <a:p>
            <a:pPr marL="0" indent="0">
              <a:buNone/>
            </a:pPr>
            <a:r>
              <a:rPr lang="en-CA" b="1" dirty="0"/>
              <a:t>//The default action is to quit</a:t>
            </a:r>
          </a:p>
          <a:p>
            <a:pPr marL="0" indent="0">
              <a:buNone/>
            </a:pPr>
            <a:r>
              <a:rPr lang="en-CA" dirty="0"/>
              <a:t>alarm(4);</a:t>
            </a:r>
          </a:p>
          <a:p>
            <a:pPr marL="0" indent="0">
              <a:buNone/>
            </a:pPr>
            <a:r>
              <a:rPr lang="en-CA" dirty="0"/>
              <a:t>while(1)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("Sleep for a second\n"); </a:t>
            </a:r>
          </a:p>
          <a:p>
            <a:pPr marL="0" indent="0">
              <a:buNone/>
            </a:pPr>
            <a:r>
              <a:rPr lang="en-CA" dirty="0"/>
              <a:t>sleep(1);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("Exiting on Alarm\n"); </a:t>
            </a:r>
          </a:p>
          <a:p>
            <a:pPr marL="0" indent="0">
              <a:buNone/>
            </a:pPr>
            <a:r>
              <a:rPr lang="en-CA" dirty="0"/>
              <a:t>exit(0);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8DBAB-388E-426C-BFB9-BF84270C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04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AE70-C5C5-4A84-BF08-825D2A31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7" y="0"/>
            <a:ext cx="10515600" cy="980661"/>
          </a:xfrm>
        </p:spPr>
        <p:txBody>
          <a:bodyPr>
            <a:normAutofit/>
          </a:bodyPr>
          <a:lstStyle/>
          <a:p>
            <a:r>
              <a:rPr lang="en-US" sz="4000" b="1" dirty="0"/>
              <a:t>Handling Signals: signal() system call 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99DB-F750-43D4-8E90-5B4F225D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989" y="1139687"/>
            <a:ext cx="10863471" cy="607494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/>
              <a:t>System call signal() allows to specify </a:t>
            </a:r>
            <a:r>
              <a:rPr lang="en-US" sz="2400" b="1" dirty="0"/>
              <a:t>the action</a:t>
            </a:r>
            <a:r>
              <a:rPr lang="en-US" sz="2400" b="1" i="0" u="none" strike="noStrike" baseline="0" dirty="0"/>
              <a:t> </a:t>
            </a:r>
            <a:r>
              <a:rPr lang="en-US" sz="2400" b="0" i="0" u="none" strike="noStrike" baseline="0" dirty="0"/>
              <a:t>for a </a:t>
            </a:r>
            <a:r>
              <a:rPr lang="en-CA" sz="2400" b="0" i="0" u="none" strike="noStrike" baseline="0" dirty="0"/>
              <a:t>particular signal.</a:t>
            </a:r>
          </a:p>
          <a:p>
            <a:pPr marL="0" indent="0" algn="l">
              <a:buNone/>
            </a:pPr>
            <a:endParaRPr lang="en-CA" sz="2400" dirty="0"/>
          </a:p>
          <a:p>
            <a:pPr marL="0" indent="0" algn="l"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typedef void (*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sighandler_t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)(int);</a:t>
            </a:r>
          </a:p>
          <a:p>
            <a:pPr marL="0" indent="0" algn="l">
              <a:buNone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rgbClr val="502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sighandler_t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signal(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kumimoji="0" lang="en-US" altLang="en-US" sz="240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signo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sighandler_t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handler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endParaRPr lang="en-CA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This system call has </a:t>
            </a:r>
            <a:r>
              <a:rPr lang="en-US" sz="2400" b="1" i="0" u="none" strike="noStrike" baseline="0" dirty="0"/>
              <a:t>two</a:t>
            </a:r>
            <a:r>
              <a:rPr lang="en-US" sz="2400" b="0" i="0" u="none" strike="noStrike" baseline="0" dirty="0"/>
              <a:t> arguments :</a:t>
            </a:r>
          </a:p>
          <a:p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int </a:t>
            </a:r>
            <a:r>
              <a:rPr lang="en-US" sz="2400" b="1" i="0" u="none" strike="noStrike" baseline="0" dirty="0" err="1"/>
              <a:t>signo</a:t>
            </a:r>
            <a:r>
              <a:rPr lang="en-US" sz="2400" b="1" i="0" u="none" strike="noStrike" baseline="0" dirty="0"/>
              <a:t> </a:t>
            </a:r>
            <a:r>
              <a:rPr lang="en-US" sz="2400" b="0" i="0" u="none" strike="noStrike" baseline="0" dirty="0"/>
              <a:t>: the concerned signal number </a:t>
            </a:r>
          </a:p>
          <a:p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void (*</a:t>
            </a:r>
            <a:r>
              <a:rPr lang="en-US" sz="2400" b="1" i="0" u="none" strike="noStrike" baseline="0" dirty="0" err="1"/>
              <a:t>func</a:t>
            </a:r>
            <a:r>
              <a:rPr lang="en-US" sz="2400" b="1" i="0" u="none" strike="noStrike" baseline="0" dirty="0"/>
              <a:t>)(int) </a:t>
            </a:r>
            <a:r>
              <a:rPr lang="en-US" sz="2400" b="0" i="0" u="none" strike="noStrike" baseline="0" dirty="0"/>
              <a:t>: the value of this argument is either</a:t>
            </a:r>
          </a:p>
          <a:p>
            <a:pPr lvl="1"/>
            <a:r>
              <a:rPr lang="en-US" sz="2000" b="0" i="0" u="none" strike="noStrike" baseline="0" dirty="0"/>
              <a:t>  </a:t>
            </a:r>
            <a:r>
              <a:rPr lang="en-US" sz="2000" b="1" i="0" u="none" strike="noStrike" baseline="0" dirty="0"/>
              <a:t>SIG_IGN (system defined handler) </a:t>
            </a:r>
            <a:r>
              <a:rPr lang="en-US" sz="2000" b="0" i="0" u="none" strike="noStrike" baseline="0" dirty="0"/>
              <a:t>: ignore the signal </a:t>
            </a:r>
            <a:r>
              <a:rPr lang="en-US" sz="2000" b="0" i="1" u="none" strike="noStrike" baseline="0" dirty="0" err="1"/>
              <a:t>signo</a:t>
            </a:r>
            <a:r>
              <a:rPr lang="en-US" sz="2000" b="0" i="0" u="none" strike="noStrike" baseline="0" dirty="0"/>
              <a:t> or, </a:t>
            </a:r>
          </a:p>
          <a:p>
            <a:pPr lvl="1"/>
            <a:r>
              <a:rPr lang="en-US" sz="2000" dirty="0"/>
              <a:t> </a:t>
            </a:r>
            <a:r>
              <a:rPr lang="en-US" sz="2000" b="0" i="0" u="none" strike="noStrike" baseline="0" dirty="0"/>
              <a:t> </a:t>
            </a:r>
            <a:r>
              <a:rPr lang="en-US" sz="2000" b="1" i="0" u="none" strike="noStrike" baseline="0" dirty="0"/>
              <a:t>SIG_DFL (system define handler) </a:t>
            </a:r>
            <a:r>
              <a:rPr lang="en-US" sz="2000" b="0" i="0" u="none" strike="noStrike" baseline="0" dirty="0"/>
              <a:t>: use default(system specifie</a:t>
            </a:r>
            <a:r>
              <a:rPr lang="en-US" sz="2000" dirty="0"/>
              <a:t>d)</a:t>
            </a:r>
            <a:r>
              <a:rPr lang="en-US" sz="2000" b="0" i="0" u="none" strike="noStrike" baseline="0" dirty="0"/>
              <a:t> handler or</a:t>
            </a:r>
          </a:p>
          <a:p>
            <a:pPr lvl="1"/>
            <a:r>
              <a:rPr lang="en-US" sz="2000" b="1" i="0" u="sng" strike="noStrike" baseline="0" dirty="0"/>
              <a:t>Address of a user-defined function/handler </a:t>
            </a:r>
            <a:r>
              <a:rPr lang="en-US" sz="2000" dirty="0"/>
              <a:t>: This</a:t>
            </a:r>
            <a:r>
              <a:rPr lang="en-US" sz="2000" b="0" i="0" u="none" strike="noStrike" baseline="0" dirty="0"/>
              <a:t> function is invoked </a:t>
            </a:r>
            <a:r>
              <a:rPr lang="en-CA" sz="2000" b="0" i="0" u="none" strike="noStrike" baseline="0" dirty="0"/>
              <a:t>when signal </a:t>
            </a:r>
            <a:r>
              <a:rPr lang="en-CA" sz="2000" b="0" i="1" u="none" strike="noStrike" baseline="0" dirty="0" err="1"/>
              <a:t>signo</a:t>
            </a:r>
            <a:r>
              <a:rPr lang="en-CA" sz="2000" b="0" i="0" u="none" strike="noStrike" baseline="0" dirty="0"/>
              <a:t> arrives.</a:t>
            </a:r>
          </a:p>
          <a:p>
            <a:pPr lvl="2"/>
            <a:r>
              <a:rPr lang="en-CA" sz="1600" b="0" i="0" u="none" strike="noStrike" baseline="0" dirty="0">
                <a:highlight>
                  <a:srgbClr val="FFFF00"/>
                </a:highlight>
              </a:rPr>
              <a:t>In this case, the function/handler is called with argument </a:t>
            </a:r>
            <a:r>
              <a:rPr lang="en-CA" sz="1600" b="0" i="1" u="none" strike="noStrike" baseline="0" dirty="0" err="1">
                <a:highlight>
                  <a:srgbClr val="FFFF00"/>
                </a:highlight>
              </a:rPr>
              <a:t>signo</a:t>
            </a:r>
            <a:r>
              <a:rPr lang="en-CA" sz="1600" i="1" dirty="0">
                <a:highlight>
                  <a:srgbClr val="FFFF00"/>
                </a:highlight>
              </a:rPr>
              <a:t> </a:t>
            </a:r>
            <a:endParaRPr lang="en-CA" sz="1600" b="0" i="1" u="none" strike="noStrike" baseline="0" dirty="0">
              <a:highlight>
                <a:srgbClr val="FFFF00"/>
              </a:highlight>
            </a:endParaRPr>
          </a:p>
          <a:p>
            <a:r>
              <a:rPr lang="en-CA" sz="2400" dirty="0"/>
              <a:t>Note: SIG_IGN and SIG_DFL are </a:t>
            </a:r>
            <a:r>
              <a:rPr lang="en-CA" sz="2400" b="1" u="sng" dirty="0"/>
              <a:t>NOT</a:t>
            </a:r>
            <a:r>
              <a:rPr lang="en-CA" sz="2400" dirty="0"/>
              <a:t> signals, but are </a:t>
            </a:r>
            <a:r>
              <a:rPr lang="en-CA" sz="2400" b="1" dirty="0"/>
              <a:t>system defined handlers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946C-D961-43E2-A8E1-1134863A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42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A41F-2D47-45EF-9E25-28256C5C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signal() ..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B0AD-E2CF-43CE-86BB-C65662AFC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sz="18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typedef void (*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sighandler_t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)(int);</a:t>
            </a:r>
          </a:p>
          <a:p>
            <a:pPr marL="0" indent="0" algn="l">
              <a:buNone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rgbClr val="502000"/>
              </a:solidFill>
              <a:effectLst/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sighandler_t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signal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(int </a:t>
            </a:r>
            <a:r>
              <a:rPr kumimoji="0" lang="en-US" altLang="en-US" sz="240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signo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sighandler_t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handler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dirty="0">
              <a:latin typeface="CMR17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 If successful, </a:t>
            </a:r>
            <a:r>
              <a:rPr lang="en-US" sz="2400" b="0" i="0" u="none" strike="noStrike" baseline="0" dirty="0">
                <a:latin typeface="CMTI12"/>
              </a:rPr>
              <a:t>signal() </a:t>
            </a:r>
            <a:r>
              <a:rPr lang="en-US" sz="2400" b="0" i="0" u="none" strike="noStrike" baseline="0" dirty="0">
                <a:latin typeface="CMR17"/>
              </a:rPr>
              <a:t>returns the address of the previous </a:t>
            </a:r>
            <a:r>
              <a:rPr lang="en-US" sz="2400" b="0" i="0" u="none" strike="noStrike" baseline="0" dirty="0">
                <a:latin typeface="CMTI12"/>
              </a:rPr>
              <a:t>handler() </a:t>
            </a:r>
            <a:r>
              <a:rPr lang="en-US" sz="2400" b="0" i="0" u="none" strike="noStrike" baseline="0" dirty="0">
                <a:latin typeface="CMR17"/>
              </a:rPr>
              <a:t>associated with </a:t>
            </a:r>
            <a:r>
              <a:rPr lang="en-US" sz="2400" b="0" i="1" u="none" strike="noStrike" baseline="0" dirty="0" err="1">
                <a:latin typeface="CMTI12"/>
              </a:rPr>
              <a:t>signo</a:t>
            </a:r>
            <a:r>
              <a:rPr lang="en-US" sz="2400" b="0" i="0" u="none" strike="noStrike" baseline="0" dirty="0">
                <a:latin typeface="CMTI12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or, </a:t>
            </a:r>
            <a:r>
              <a:rPr lang="en-CA" sz="2400" b="0" i="0" u="none" strike="noStrike" baseline="0" dirty="0">
                <a:latin typeface="CMSY10"/>
              </a:rPr>
              <a:t> </a:t>
            </a:r>
            <a:r>
              <a:rPr lang="en-CA" sz="2400" b="0" i="0" u="none" strike="noStrike" baseline="0" dirty="0">
                <a:latin typeface="CMR17"/>
              </a:rPr>
              <a:t>-1 otherwise.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9AE6-5C02-4E61-B33E-EB21DC2E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454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6E09-81DE-4088-96DD-21EE5B63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527"/>
            <a:ext cx="11062252" cy="456510"/>
          </a:xfrm>
        </p:spPr>
        <p:txBody>
          <a:bodyPr>
            <a:normAutofit fontScale="90000"/>
          </a:bodyPr>
          <a:lstStyle/>
          <a:p>
            <a:r>
              <a:rPr lang="en-US" dirty="0"/>
              <a:t>ex2.c  //Replaces default handler with user-defined handler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F5167-2509-4CD4-8CC6-7C3E44B7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15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4C241-B286-0137-4C1F-4888DB40AFAE}"/>
              </a:ext>
            </a:extLst>
          </p:cNvPr>
          <p:cNvSpPr txBox="1"/>
          <p:nvPr/>
        </p:nvSpPr>
        <p:spPr>
          <a:xfrm>
            <a:off x="954156" y="1183600"/>
            <a:ext cx="8305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handler(int </a:t>
            </a:r>
            <a:r>
              <a:rPr lang="en-US" dirty="0" err="1"/>
              <a:t>signo</a:t>
            </a:r>
            <a:r>
              <a:rPr lang="en-US" dirty="0"/>
              <a:t>){</a:t>
            </a:r>
          </a:p>
          <a:p>
            <a:r>
              <a:rPr lang="en-US" dirty="0" err="1"/>
              <a:t>printf</a:t>
            </a:r>
            <a:r>
              <a:rPr lang="en-US" dirty="0"/>
              <a:t>("signal %d received, no action </a:t>
            </a:r>
            <a:r>
              <a:rPr lang="en-US" dirty="0" err="1"/>
              <a:t>taken,returning</a:t>
            </a:r>
            <a:r>
              <a:rPr lang="en-US" dirty="0"/>
              <a:t> to main\n",</a:t>
            </a:r>
            <a:r>
              <a:rPr lang="en-US" dirty="0" err="1"/>
              <a:t>signo</a:t>
            </a:r>
            <a:r>
              <a:rPr lang="en-US" dirty="0"/>
              <a:t>);</a:t>
            </a:r>
          </a:p>
          <a:p>
            <a:r>
              <a:rPr lang="en-US" dirty="0"/>
              <a:t>//Additional action can be performed if required by the programmer*/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handler1(int </a:t>
            </a:r>
            <a:r>
              <a:rPr lang="en-US" dirty="0" err="1"/>
              <a:t>signo</a:t>
            </a:r>
            <a:r>
              <a:rPr lang="en-US" dirty="0"/>
              <a:t>){</a:t>
            </a:r>
          </a:p>
          <a:p>
            <a:r>
              <a:rPr lang="en-US" dirty="0" err="1"/>
              <a:t>printf</a:t>
            </a:r>
            <a:r>
              <a:rPr lang="en-US" dirty="0"/>
              <a:t>("signal %d received, no action </a:t>
            </a:r>
            <a:r>
              <a:rPr lang="en-US" dirty="0" err="1"/>
              <a:t>taken,returning</a:t>
            </a:r>
            <a:r>
              <a:rPr lang="en-US" dirty="0"/>
              <a:t> to main\n",</a:t>
            </a:r>
            <a:r>
              <a:rPr lang="en-US" dirty="0" err="1"/>
              <a:t>signo</a:t>
            </a:r>
            <a:r>
              <a:rPr lang="en-US" dirty="0"/>
              <a:t>);</a:t>
            </a:r>
          </a:p>
          <a:p>
            <a:r>
              <a:rPr lang="en-US" dirty="0"/>
              <a:t>//Additional action can be performed if required by the programmer*/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[]){</a:t>
            </a:r>
          </a:p>
          <a:p>
            <a:r>
              <a:rPr lang="en-US" dirty="0"/>
              <a:t>signal(SIGALRM, handler);</a:t>
            </a:r>
          </a:p>
          <a:p>
            <a:r>
              <a:rPr lang="en-US" dirty="0"/>
              <a:t>//System alarm goes off 5 seconds from this point</a:t>
            </a:r>
          </a:p>
          <a:p>
            <a:r>
              <a:rPr lang="en-US" dirty="0"/>
              <a:t>alarm(5);</a:t>
            </a:r>
          </a:p>
          <a:p>
            <a:endParaRPr lang="en-US" dirty="0"/>
          </a:p>
          <a:p>
            <a:r>
              <a:rPr lang="en-US" dirty="0"/>
              <a:t>while(1){</a:t>
            </a:r>
          </a:p>
          <a:p>
            <a:r>
              <a:rPr lang="en-US" dirty="0" err="1"/>
              <a:t>printf</a:t>
            </a:r>
            <a:r>
              <a:rPr lang="en-US" dirty="0"/>
              <a:t>("I am working\n");</a:t>
            </a:r>
          </a:p>
          <a:p>
            <a:r>
              <a:rPr lang="en-US" dirty="0"/>
              <a:t>sleep(1);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9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8968-9E0D-4BCA-8C59-9792821F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5" y="2358887"/>
            <a:ext cx="10515600" cy="821635"/>
          </a:xfrm>
        </p:spPr>
        <p:txBody>
          <a:bodyPr>
            <a:normAutofit/>
          </a:bodyPr>
          <a:lstStyle/>
          <a:p>
            <a:r>
              <a:rPr lang="en-US" sz="3200" b="1" dirty="0"/>
              <a:t>ex3.c   //Ignoring and restoring ctrl-c </a:t>
            </a:r>
            <a:endParaRPr lang="en-CA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B8E2-390A-49E1-8AC6-EE9C8404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090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34CF-71E2-4627-9C5A-7CE50CB0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/>
          <a:lstStyle/>
          <a:p>
            <a:r>
              <a:rPr lang="en-US" b="1" dirty="0"/>
              <a:t>System Call: pause()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9080-5FE2-440B-B701-028975D4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l"/>
            <a:r>
              <a:rPr lang="en-CA" sz="2400" b="0" i="0" u="none" strike="noStrike" baseline="0" dirty="0"/>
              <a:t>Synopsis : </a:t>
            </a:r>
            <a:r>
              <a:rPr lang="en-CA" sz="2400" b="1" i="0" u="none" strike="noStrike" baseline="0" dirty="0"/>
              <a:t>int pause(void);</a:t>
            </a:r>
          </a:p>
          <a:p>
            <a:pPr algn="l"/>
            <a:r>
              <a:rPr lang="en-US" sz="2400" b="0" i="0" u="none" strike="noStrike" baseline="0" dirty="0"/>
              <a:t>The pause() system call </a:t>
            </a:r>
            <a:r>
              <a:rPr lang="en-US" sz="2400" b="1" i="0" u="none" strike="noStrike" baseline="0" dirty="0"/>
              <a:t>suspends</a:t>
            </a:r>
            <a:r>
              <a:rPr lang="en-US" sz="2400" b="0" i="0" u="none" strike="noStrike" baseline="0" dirty="0"/>
              <a:t> the </a:t>
            </a:r>
            <a:r>
              <a:rPr lang="en-US" sz="2400" b="1" i="0" u="none" strike="noStrike" baseline="0" dirty="0"/>
              <a:t>calling process </a:t>
            </a:r>
            <a:r>
              <a:rPr lang="en-US" sz="2400" b="0" i="0" u="none" strike="noStrike" baseline="0" dirty="0"/>
              <a:t>until it receives a signal (</a:t>
            </a:r>
            <a:r>
              <a:rPr lang="en-US" sz="2400" b="0" i="0" u="none" strike="noStrike" baseline="0" dirty="0">
                <a:highlight>
                  <a:srgbClr val="FFFF00"/>
                </a:highlight>
              </a:rPr>
              <a:t>any signal)</a:t>
            </a:r>
          </a:p>
          <a:p>
            <a:pPr lvl="1"/>
            <a:r>
              <a:rPr lang="en-US" sz="2000" dirty="0" err="1"/>
              <a:t>i.e</a:t>
            </a:r>
            <a:r>
              <a:rPr lang="en-US" sz="2000" dirty="0"/>
              <a:t> any signal that is</a:t>
            </a:r>
            <a:r>
              <a:rPr lang="en-US" sz="2000" b="0" i="0" u="none" strike="noStrike" baseline="0" dirty="0"/>
              <a:t> </a:t>
            </a:r>
            <a:r>
              <a:rPr lang="en-US" sz="2000" b="1" i="0" u="none" strike="noStrike" baseline="0" dirty="0"/>
              <a:t>not currently set to be ignored </a:t>
            </a:r>
            <a:r>
              <a:rPr lang="en-US" sz="2000" b="0" i="0" u="none" strike="noStrike" baseline="0" dirty="0"/>
              <a:t>by the calling process.</a:t>
            </a:r>
          </a:p>
          <a:p>
            <a:pPr algn="l"/>
            <a:r>
              <a:rPr lang="en-US" sz="2400" b="0" i="0" u="none" strike="noStrike" baseline="0" dirty="0"/>
              <a:t>pause() is </a:t>
            </a:r>
            <a:r>
              <a:rPr lang="en-US" sz="2400" b="0" i="0" u="sng" strike="noStrike" baseline="0" dirty="0"/>
              <a:t>typically used </a:t>
            </a:r>
            <a:r>
              <a:rPr lang="en-US" sz="2400" b="0" i="0" u="none" strike="noStrike" baseline="0" dirty="0"/>
              <a:t>to wait for an alarm signal</a:t>
            </a:r>
          </a:p>
          <a:p>
            <a:pPr marL="76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2400" b="1" dirty="0">
                <a:solidFill>
                  <a:srgbClr val="502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pause</a:t>
            </a:r>
            <a:r>
              <a:rPr lang="en-CA" sz="2400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 returns </a:t>
            </a:r>
            <a:r>
              <a:rPr lang="en-CA" sz="2400" u="sng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CA" sz="2400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when a </a:t>
            </a:r>
            <a:r>
              <a:rPr lang="en-CA" sz="2400" u="sng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signal was caught and the signal-</a:t>
            </a:r>
            <a:r>
              <a:rPr lang="en-CA" sz="24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u="sng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catching function returned</a:t>
            </a:r>
            <a:r>
              <a:rPr lang="en-CA" sz="2400" u="sng" dirty="0">
                <a:solidFill>
                  <a:srgbClr val="18181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successfully after execution. </a:t>
            </a:r>
            <a:endParaRPr lang="en-CA" sz="2400" u="sng" dirty="0">
              <a:solidFill>
                <a:srgbClr val="181818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2000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this case, </a:t>
            </a:r>
            <a:r>
              <a:rPr lang="en-CA" sz="2000" b="1" dirty="0">
                <a:solidFill>
                  <a:srgbClr val="502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pause</a:t>
            </a:r>
            <a:r>
              <a:rPr lang="en-CA" sz="2000" dirty="0">
                <a:solidFill>
                  <a:srgbClr val="18181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 returns -1</a:t>
            </a:r>
            <a:endParaRPr lang="en-CA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03F3F-18F5-459A-9408-5ED15539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9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6132-852E-47B4-90AA-5827AF9E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//ex4.c  pause()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C7F0-5ABB-44E1-92BE-647CC87B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30"/>
            <a:ext cx="10515600" cy="50770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b="1" dirty="0"/>
              <a:t>void </a:t>
            </a:r>
            <a:r>
              <a:rPr lang="en-CA" b="1" dirty="0" err="1"/>
              <a:t>AlarmHandler</a:t>
            </a:r>
            <a:r>
              <a:rPr lang="en-CA" b="1" dirty="0"/>
              <a:t>(){ </a:t>
            </a:r>
          </a:p>
          <a:p>
            <a:pPr marL="0" indent="0">
              <a:buNone/>
            </a:pPr>
            <a:r>
              <a:rPr lang="en-CA" b="1" dirty="0" err="1"/>
              <a:t>printf</a:t>
            </a:r>
            <a:r>
              <a:rPr lang="en-CA" b="1" dirty="0"/>
              <a:t>("\</a:t>
            </a:r>
            <a:r>
              <a:rPr lang="en-CA" b="1" dirty="0" err="1"/>
              <a:t>nIn</a:t>
            </a:r>
            <a:r>
              <a:rPr lang="en-CA" b="1" dirty="0"/>
              <a:t> the alarm handler\n");</a:t>
            </a:r>
          </a:p>
          <a:p>
            <a:pPr marL="0" indent="0">
              <a:buNone/>
            </a:pPr>
            <a:r>
              <a:rPr lang="en-CA" b="1" dirty="0"/>
              <a:t>}</a:t>
            </a:r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signal(SIGALRM, </a:t>
            </a:r>
            <a:r>
              <a:rPr lang="en-CA" dirty="0" err="1"/>
              <a:t>AlarmHandler</a:t>
            </a:r>
            <a:r>
              <a:rPr lang="en-CA" dirty="0"/>
              <a:t>); //install the handler </a:t>
            </a:r>
          </a:p>
          <a:p>
            <a:pPr marL="0" indent="0">
              <a:buNone/>
            </a:pPr>
            <a:r>
              <a:rPr lang="en-CA" dirty="0"/>
              <a:t>alarm(5);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("\</a:t>
            </a:r>
            <a:r>
              <a:rPr lang="en-CA" dirty="0" err="1"/>
              <a:t>nThe</a:t>
            </a:r>
            <a:r>
              <a:rPr lang="en-CA" dirty="0"/>
              <a:t> system is pausing\n");</a:t>
            </a:r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i</a:t>
            </a:r>
            <a:r>
              <a:rPr lang="en-CA" dirty="0"/>
              <a:t>=pause();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("\</a:t>
            </a:r>
            <a:r>
              <a:rPr lang="en-CA" dirty="0" err="1"/>
              <a:t>nThe</a:t>
            </a:r>
            <a:r>
              <a:rPr lang="en-CA" dirty="0"/>
              <a:t> process has resumed after pause\n");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("\</a:t>
            </a:r>
            <a:r>
              <a:rPr lang="en-CA" dirty="0" err="1"/>
              <a:t>nThe</a:t>
            </a:r>
            <a:r>
              <a:rPr lang="en-CA" dirty="0"/>
              <a:t> return value of pause() is %d\n",</a:t>
            </a:r>
            <a:r>
              <a:rPr lang="en-CA" dirty="0" err="1"/>
              <a:t>i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BCBD5-6237-478F-8E5D-9522BCF8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9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1B6B-E729-44F6-9059-F248DFBA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586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System Call: kill()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3399-004E-450A-9BF9-B14F0C944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661"/>
            <a:ext cx="10515600" cy="51963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CA" sz="2400" b="1" i="0" u="none" strike="noStrike" baseline="0" dirty="0"/>
              <a:t>Synopsis : int kill(</a:t>
            </a:r>
            <a:r>
              <a:rPr lang="en-CA" sz="2400" b="1" i="0" u="none" strike="noStrike" baseline="0" dirty="0" err="1"/>
              <a:t>pid</a:t>
            </a:r>
            <a:r>
              <a:rPr lang="en-CA" sz="2400" b="1" dirty="0" err="1"/>
              <a:t>_</a:t>
            </a:r>
            <a:r>
              <a:rPr lang="en-CA" sz="2400" b="1" i="0" u="none" strike="noStrike" baseline="0" dirty="0" err="1"/>
              <a:t>t</a:t>
            </a:r>
            <a:r>
              <a:rPr lang="en-CA" sz="2400" b="1" i="0" u="none" strike="noStrike" baseline="0" dirty="0"/>
              <a:t> </a:t>
            </a:r>
            <a:r>
              <a:rPr lang="en-CA" sz="2400" b="1" i="0" u="none" strike="noStrike" baseline="0" dirty="0" err="1"/>
              <a:t>pid</a:t>
            </a:r>
            <a:r>
              <a:rPr lang="en-CA" sz="2400" b="1" i="0" u="none" strike="noStrike" baseline="0" dirty="0"/>
              <a:t>, int </a:t>
            </a:r>
            <a:r>
              <a:rPr lang="en-CA" sz="2400" b="1" i="0" u="none" strike="noStrike" baseline="0" dirty="0" err="1"/>
              <a:t>signo</a:t>
            </a:r>
            <a:r>
              <a:rPr lang="en-CA" sz="2400" b="1" i="0" u="none" strike="noStrike" baseline="0" dirty="0"/>
              <a:t>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The kill() function sends the signal </a:t>
            </a:r>
            <a:r>
              <a:rPr lang="en-US" sz="2400" b="0" i="1" u="none" strike="noStrike" baseline="0" dirty="0" err="1"/>
              <a:t>signo</a:t>
            </a:r>
            <a:r>
              <a:rPr lang="en-US" sz="2400" b="0" i="0" u="none" strike="noStrike" baseline="0" dirty="0"/>
              <a:t> to a process or a group of processes, defined </a:t>
            </a:r>
            <a:r>
              <a:rPr lang="en-US" sz="2400" dirty="0"/>
              <a:t>as defined by the parameter</a:t>
            </a:r>
            <a:r>
              <a:rPr lang="en-US" sz="2400" b="0" i="0" u="none" strike="noStrike" baseline="0" dirty="0"/>
              <a:t> </a:t>
            </a:r>
            <a:r>
              <a:rPr lang="en-US" sz="2400" b="0" i="1" u="none" strike="noStrike" baseline="0" dirty="0" err="1"/>
              <a:t>pid</a:t>
            </a:r>
            <a:r>
              <a:rPr lang="en-US" sz="2400" b="0" i="1" u="none" strike="noStrike" baseline="0" dirty="0"/>
              <a:t>.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</a:rPr>
              <a:t>On success (at least one signal was sent), zero is returned. 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</a:rPr>
              <a:t>On error, -1 is returned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The signal is sent only when at least </a:t>
            </a:r>
            <a:r>
              <a:rPr lang="en-US" sz="2400" b="1" i="0" u="none" strike="noStrike" baseline="0" dirty="0"/>
              <a:t>one of the </a:t>
            </a:r>
            <a:r>
              <a:rPr lang="en-CA" sz="2400" b="1" i="0" u="none" strike="noStrike" baseline="0" dirty="0"/>
              <a:t>following </a:t>
            </a:r>
            <a:r>
              <a:rPr lang="en-CA" sz="2400" b="0" i="0" u="none" strike="noStrike" baseline="0" dirty="0"/>
              <a:t>conditions is satisfied:</a:t>
            </a:r>
          </a:p>
          <a:p>
            <a:r>
              <a:rPr lang="en-US" sz="2400" b="0" i="0" u="none" strike="noStrike" baseline="0" dirty="0"/>
              <a:t> The sending and receiving processes have the </a:t>
            </a:r>
            <a:r>
              <a:rPr lang="en-US" sz="2400" b="1" i="0" u="none" strike="noStrike" baseline="0" dirty="0"/>
              <a:t>same </a:t>
            </a:r>
            <a:r>
              <a:rPr lang="en-CA" sz="2400" b="1" i="0" u="none" strike="noStrike" baseline="0" dirty="0"/>
              <a:t>owner (user </a:t>
            </a:r>
            <a:r>
              <a:rPr lang="en-CA" sz="2400" b="1" i="0" u="none" strike="noStrike" baseline="0" dirty="0" err="1"/>
              <a:t>ex:pranga</a:t>
            </a:r>
            <a:r>
              <a:rPr lang="en-CA" sz="2400" b="1" i="0" u="none" strike="noStrike" baseline="0" dirty="0"/>
              <a:t>)</a:t>
            </a:r>
            <a:r>
              <a:rPr lang="en-CA" sz="24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 The sending process is owned by a </a:t>
            </a:r>
            <a:r>
              <a:rPr lang="en-US" sz="2400" b="1" i="0" u="none" strike="noStrike" baseline="0" dirty="0"/>
              <a:t>super-user.</a:t>
            </a:r>
          </a:p>
          <a:p>
            <a:pPr marL="0" indent="0" algn="l">
              <a:buNone/>
            </a:pPr>
            <a:r>
              <a:rPr lang="en-CA" sz="2400" b="1" i="0" u="none" strike="noStrike" baseline="0" dirty="0"/>
              <a:t>Example :</a:t>
            </a:r>
          </a:p>
          <a:p>
            <a:pPr marL="0" indent="0" algn="l">
              <a:buNone/>
            </a:pPr>
            <a:r>
              <a:rPr lang="en-CA" sz="2400" b="0" i="0" u="none" strike="noStrike" baseline="0" dirty="0"/>
              <a:t>kill(2344, SIGTERM);</a:t>
            </a:r>
          </a:p>
          <a:p>
            <a:pPr marL="0" indent="0" algn="l">
              <a:buNone/>
            </a:pPr>
            <a:r>
              <a:rPr lang="en-CA" sz="2400" b="0" i="0" u="none" strike="noStrike" baseline="0" dirty="0"/>
              <a:t>To terminate process 2344.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A7032-07EA-4B30-B6BC-C12B2C95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67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DA6A-D3D0-40C9-9577-FFDAD087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ED8D-3C2B-4415-93B9-4FDDDCA1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Signal Concepts</a:t>
            </a:r>
          </a:p>
          <a:p>
            <a:r>
              <a:rPr lang="en-US" dirty="0"/>
              <a:t>List of Signals </a:t>
            </a:r>
          </a:p>
          <a:p>
            <a:r>
              <a:rPr lang="en-US" b="1" dirty="0"/>
              <a:t>alarm() </a:t>
            </a:r>
            <a:r>
              <a:rPr lang="en-US" dirty="0"/>
              <a:t>system call </a:t>
            </a:r>
          </a:p>
          <a:p>
            <a:r>
              <a:rPr lang="en-US" dirty="0"/>
              <a:t>Handling Signals: The </a:t>
            </a:r>
            <a:r>
              <a:rPr lang="en-US" b="1" dirty="0"/>
              <a:t>signal() </a:t>
            </a:r>
            <a:r>
              <a:rPr lang="en-US" dirty="0"/>
              <a:t>system call</a:t>
            </a:r>
          </a:p>
          <a:p>
            <a:r>
              <a:rPr lang="en-US" b="1" dirty="0"/>
              <a:t>pause()</a:t>
            </a:r>
            <a:r>
              <a:rPr lang="en-US" dirty="0"/>
              <a:t> system call </a:t>
            </a:r>
          </a:p>
          <a:p>
            <a:r>
              <a:rPr lang="en-US" b="1" dirty="0"/>
              <a:t>kill() </a:t>
            </a:r>
            <a:r>
              <a:rPr lang="en-US" dirty="0"/>
              <a:t>system call </a:t>
            </a:r>
          </a:p>
          <a:p>
            <a:r>
              <a:rPr lang="en-US" dirty="0"/>
              <a:t>Process groups and control terminals </a:t>
            </a:r>
          </a:p>
          <a:p>
            <a:r>
              <a:rPr lang="en-US" b="1" dirty="0" err="1"/>
              <a:t>setpgid</a:t>
            </a:r>
            <a:r>
              <a:rPr lang="en-US" b="1" dirty="0"/>
              <a:t>() </a:t>
            </a:r>
            <a:r>
              <a:rPr lang="en-US" dirty="0"/>
              <a:t>system call</a:t>
            </a:r>
          </a:p>
          <a:p>
            <a:r>
              <a:rPr lang="en-US" b="1" dirty="0" err="1"/>
              <a:t>getpgid</a:t>
            </a:r>
            <a:r>
              <a:rPr lang="en-US" b="1" dirty="0"/>
              <a:t>() </a:t>
            </a:r>
            <a:r>
              <a:rPr lang="en-US" dirty="0"/>
              <a:t>system call </a:t>
            </a:r>
          </a:p>
          <a:p>
            <a:r>
              <a:rPr lang="en-US" dirty="0"/>
              <a:t>Summary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B41DC-9F51-4355-BA8C-E901A7A3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436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F1DC-547F-4360-9E58-7531113A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136526"/>
            <a:ext cx="10515600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kill()..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23A1-040D-4123-92A7-D6DF0915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81038"/>
            <a:ext cx="10850217" cy="54959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The </a:t>
            </a:r>
            <a:r>
              <a:rPr lang="en-US" sz="2400" b="0" i="0" u="none" strike="noStrike" baseline="0" dirty="0" err="1"/>
              <a:t>pid</a:t>
            </a:r>
            <a:r>
              <a:rPr lang="en-US" sz="2400" b="0" i="0" u="none" strike="noStrike" baseline="0" dirty="0"/>
              <a:t> parameter in </a:t>
            </a:r>
            <a:r>
              <a:rPr lang="en-CA" sz="2400" b="1" i="0" u="none" strike="noStrike" baseline="0" dirty="0"/>
              <a:t>int kill(</a:t>
            </a:r>
            <a:r>
              <a:rPr lang="en-CA" sz="2400" b="1" i="0" u="none" strike="noStrike" baseline="0" dirty="0" err="1"/>
              <a:t>pid</a:t>
            </a:r>
            <a:r>
              <a:rPr lang="en-CA" sz="2400" b="1" dirty="0" err="1"/>
              <a:t>_</a:t>
            </a:r>
            <a:r>
              <a:rPr lang="en-CA" sz="2400" b="1" i="0" u="none" strike="noStrike" baseline="0" dirty="0" err="1"/>
              <a:t>t</a:t>
            </a:r>
            <a:r>
              <a:rPr lang="en-CA" sz="2400" b="1" i="0" u="none" strike="noStrike" baseline="0" dirty="0"/>
              <a:t> </a:t>
            </a:r>
            <a:r>
              <a:rPr lang="en-CA" sz="2400" b="1" i="0" u="none" strike="noStrike" baseline="0" dirty="0" err="1"/>
              <a:t>pid</a:t>
            </a:r>
            <a:r>
              <a:rPr lang="en-CA" sz="2400" b="1" i="0" u="none" strike="noStrike" baseline="0" dirty="0"/>
              <a:t>, int </a:t>
            </a:r>
            <a:r>
              <a:rPr lang="en-CA" sz="2400" b="1" i="0" u="none" strike="noStrike" baseline="0" dirty="0" err="1"/>
              <a:t>signo</a:t>
            </a:r>
            <a:r>
              <a:rPr lang="en-CA" sz="2400" b="1" i="0" u="none" strike="noStrike" baseline="0" dirty="0"/>
              <a:t>) </a:t>
            </a:r>
            <a:r>
              <a:rPr lang="en-US" sz="2400" b="0" i="0" u="none" strike="noStrike" baseline="0" dirty="0"/>
              <a:t>can take several values </a:t>
            </a:r>
            <a:r>
              <a:rPr lang="en-CA" sz="2400" b="0" i="0" u="none" strike="noStrike" baseline="0" dirty="0"/>
              <a:t>with different meanings :</a:t>
            </a:r>
          </a:p>
          <a:p>
            <a:r>
              <a:rPr lang="en-US" sz="2400" b="0" i="0" u="none" strike="noStrike" baseline="0" dirty="0"/>
              <a:t> If </a:t>
            </a:r>
            <a:r>
              <a:rPr lang="en-US" sz="2400" b="1" i="0" u="none" strike="noStrike" baseline="0" dirty="0" err="1"/>
              <a:t>pid</a:t>
            </a:r>
            <a:r>
              <a:rPr lang="en-US" sz="2400" b="1" i="0" u="none" strike="noStrike" baseline="0" dirty="0"/>
              <a:t> &gt; 1</a:t>
            </a:r>
            <a:r>
              <a:rPr lang="en-US" sz="2400" b="0" i="0" u="none" strike="noStrike" baseline="0" dirty="0"/>
              <a:t>, the signal is sent to the </a:t>
            </a:r>
            <a:r>
              <a:rPr lang="en-US" sz="2400" b="1" i="0" u="sng" strike="noStrike" baseline="0" dirty="0"/>
              <a:t>process</a:t>
            </a:r>
            <a:r>
              <a:rPr lang="en-US" sz="2400" b="0" i="0" u="none" strike="noStrike" baseline="0" dirty="0"/>
              <a:t> with id </a:t>
            </a:r>
            <a:r>
              <a:rPr lang="en-US" sz="2400" b="0" i="0" u="none" strike="noStrike" baseline="0" dirty="0" err="1"/>
              <a:t>pid</a:t>
            </a:r>
            <a:r>
              <a:rPr lang="en-US" sz="2400" dirty="0"/>
              <a:t> </a:t>
            </a:r>
            <a:endParaRPr lang="en-US" sz="2400" b="0" i="0" u="none" strike="noStrike" baseline="0" dirty="0"/>
          </a:p>
          <a:p>
            <a:r>
              <a:rPr lang="en-US" sz="2400" dirty="0"/>
              <a:t> </a:t>
            </a:r>
            <a:r>
              <a:rPr lang="en-US" sz="2400" b="0" i="0" u="none" strike="noStrike" baseline="0" dirty="0"/>
              <a:t>If </a:t>
            </a:r>
            <a:r>
              <a:rPr lang="en-US" sz="2400" b="1" i="0" u="none" strike="noStrike" baseline="0" dirty="0" err="1"/>
              <a:t>pid</a:t>
            </a:r>
            <a:r>
              <a:rPr lang="en-US" sz="2400" b="1" i="0" u="none" strike="noStrike" baseline="0" dirty="0"/>
              <a:t> is 0</a:t>
            </a:r>
            <a:r>
              <a:rPr lang="en-US" sz="2400" b="0" i="0" u="none" strike="noStrike" baseline="0" dirty="0"/>
              <a:t>, the signal is sent to all processes in the </a:t>
            </a:r>
            <a:r>
              <a:rPr lang="en-CA" sz="2400" b="1" i="0" u="sng" strike="noStrike" baseline="0" dirty="0"/>
              <a:t>sender's process group</a:t>
            </a:r>
            <a:r>
              <a:rPr lang="en-CA" sz="2400" dirty="0"/>
              <a:t> //</a:t>
            </a:r>
            <a:r>
              <a:rPr lang="en-CA" sz="1800" dirty="0"/>
              <a:t>note:    each process belongs to a group and has a group id </a:t>
            </a:r>
            <a:endParaRPr lang="en-CA" sz="1800" b="0" i="0" u="none" strike="noStrike" baseline="0" dirty="0"/>
          </a:p>
          <a:p>
            <a:r>
              <a:rPr lang="en-US" sz="2400" b="0" i="0" u="none" strike="noStrike" baseline="0" dirty="0"/>
              <a:t> If </a:t>
            </a:r>
            <a:r>
              <a:rPr lang="en-US" sz="2400" b="1" i="0" u="none" strike="noStrike" baseline="0" dirty="0" err="1"/>
              <a:t>pid</a:t>
            </a:r>
            <a:r>
              <a:rPr lang="en-US" sz="2400" b="1" i="0" u="none" strike="noStrike" baseline="0" dirty="0"/>
              <a:t> is -1 </a:t>
            </a:r>
            <a:r>
              <a:rPr lang="en-US" sz="2400" b="0" i="0" u="none" strike="noStrike" baseline="0" dirty="0"/>
              <a:t>then</a:t>
            </a:r>
          </a:p>
          <a:p>
            <a:pPr lvl="1"/>
            <a:r>
              <a:rPr lang="en-US" sz="2000" b="0" i="0" u="none" strike="noStrike" baseline="0" dirty="0"/>
              <a:t>if the sender process is owned by a </a:t>
            </a:r>
            <a:r>
              <a:rPr lang="en-US" sz="2000" b="1" i="0" u="none" strike="noStrike" baseline="0" dirty="0"/>
              <a:t>super-user,</a:t>
            </a:r>
            <a:r>
              <a:rPr lang="en-US" sz="2000" b="0" i="0" u="none" strike="noStrike" baseline="0" dirty="0"/>
              <a:t> the signal is sent to all processes</a:t>
            </a:r>
            <a:r>
              <a:rPr lang="en-US" sz="2000" b="1" i="0" u="none" strike="noStrike" baseline="0" dirty="0"/>
              <a:t>, including the sender.</a:t>
            </a:r>
          </a:p>
          <a:p>
            <a:pPr lvl="1"/>
            <a:r>
              <a:rPr lang="en-US" sz="2000" b="0" i="0" u="none" strike="noStrike" baseline="0" dirty="0"/>
              <a:t>otherwise, the signal is sent to all processes </a:t>
            </a:r>
            <a:r>
              <a:rPr lang="en-US" sz="2000" b="1" i="0" u="sng" strike="noStrike" baseline="0" dirty="0"/>
              <a:t>owned by the sender</a:t>
            </a:r>
            <a:r>
              <a:rPr lang="en-US" sz="20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 If </a:t>
            </a:r>
            <a:r>
              <a:rPr lang="en-US" sz="2400" b="1" i="0" u="none" strike="noStrike" baseline="0" dirty="0" err="1"/>
              <a:t>pid</a:t>
            </a:r>
            <a:r>
              <a:rPr lang="en-US" sz="2400" b="1" i="0" u="none" strike="noStrike" baseline="0" dirty="0"/>
              <a:t> is equal to -n</a:t>
            </a:r>
            <a:r>
              <a:rPr lang="en-US" sz="2400" b="0" i="0" u="none" strike="noStrike" baseline="0" dirty="0"/>
              <a:t>, (with n &lt;  - 1), the signal is sent to all processes with a process group-id equal to -n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070EE-930E-44B9-BDB2-E3A3CBF7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328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E2D9-61FA-4BE2-95D2-EC59F396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6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ex5b.c     //Parent kills child with SIGINT   </a:t>
            </a:r>
            <a:endParaRPr lang="en-CA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07A6-EF7E-4C71-9B3C-7A084813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8117"/>
            <a:ext cx="5642113" cy="59833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/>
              <a:t>#include &lt;</a:t>
            </a:r>
            <a:r>
              <a:rPr lang="en-CA" sz="1400" dirty="0" err="1"/>
              <a:t>stdio.h</a:t>
            </a:r>
            <a:r>
              <a:rPr lang="en-CA" sz="1400" dirty="0"/>
              <a:t>&gt;</a:t>
            </a:r>
          </a:p>
          <a:p>
            <a:pPr marL="0" indent="0">
              <a:buNone/>
            </a:pPr>
            <a:r>
              <a:rPr lang="en-CA" sz="1400" dirty="0"/>
              <a:t>#include &lt;</a:t>
            </a:r>
            <a:r>
              <a:rPr lang="en-CA" sz="1400" dirty="0" err="1"/>
              <a:t>stdlib.h</a:t>
            </a:r>
            <a:r>
              <a:rPr lang="en-CA" sz="1400" dirty="0"/>
              <a:t>&gt; </a:t>
            </a:r>
          </a:p>
          <a:p>
            <a:pPr marL="0" indent="0">
              <a:buNone/>
            </a:pPr>
            <a:r>
              <a:rPr lang="en-CA" sz="1400" dirty="0"/>
              <a:t>#include &lt;sys/</a:t>
            </a:r>
            <a:r>
              <a:rPr lang="en-CA" sz="1400" dirty="0" err="1"/>
              <a:t>signal.h</a:t>
            </a:r>
            <a:r>
              <a:rPr lang="en-CA" sz="1400" dirty="0"/>
              <a:t>&gt; 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int main(int </a:t>
            </a:r>
            <a:r>
              <a:rPr lang="en-CA" sz="1400" dirty="0" err="1"/>
              <a:t>argc</a:t>
            </a:r>
            <a:r>
              <a:rPr lang="en-CA" sz="1400" dirty="0"/>
              <a:t>, char *</a:t>
            </a:r>
            <a:r>
              <a:rPr lang="en-CA" sz="1400" dirty="0" err="1"/>
              <a:t>argv</a:t>
            </a:r>
            <a:r>
              <a:rPr lang="en-CA" sz="1400" dirty="0"/>
              <a:t>[]){</a:t>
            </a:r>
          </a:p>
          <a:p>
            <a:pPr marL="0" indent="0">
              <a:buNone/>
            </a:pPr>
            <a:r>
              <a:rPr lang="en-CA" sz="1400" dirty="0" err="1"/>
              <a:t>pid_t</a:t>
            </a:r>
            <a:r>
              <a:rPr lang="en-CA" sz="1400" dirty="0"/>
              <a:t> </a:t>
            </a:r>
            <a:r>
              <a:rPr lang="en-CA" sz="1400" dirty="0" err="1"/>
              <a:t>pid</a:t>
            </a:r>
            <a:r>
              <a:rPr lang="en-CA" sz="1400" dirty="0"/>
              <a:t>;</a:t>
            </a:r>
          </a:p>
          <a:p>
            <a:pPr marL="0" indent="0">
              <a:buNone/>
            </a:pPr>
            <a:r>
              <a:rPr lang="en-CA" sz="1400" dirty="0"/>
              <a:t>int p=</a:t>
            </a:r>
            <a:r>
              <a:rPr lang="en-CA" sz="1400" dirty="0" err="1"/>
              <a:t>getpid</a:t>
            </a:r>
            <a:r>
              <a:rPr lang="en-CA" sz="1400" dirty="0"/>
              <a:t>();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if((</a:t>
            </a:r>
            <a:r>
              <a:rPr lang="en-CA" sz="1400" dirty="0" err="1"/>
              <a:t>pid</a:t>
            </a:r>
            <a:r>
              <a:rPr lang="en-CA" sz="1400" dirty="0"/>
              <a:t>=fork()) &gt; 0){ //Parent Process </a:t>
            </a:r>
          </a:p>
          <a:p>
            <a:pPr marL="0" indent="0">
              <a:buNone/>
            </a:pPr>
            <a:r>
              <a:rPr lang="en-CA" sz="1400" dirty="0"/>
              <a:t>int </a:t>
            </a:r>
            <a:r>
              <a:rPr lang="en-CA" sz="1400" dirty="0" err="1"/>
              <a:t>i</a:t>
            </a:r>
            <a:r>
              <a:rPr lang="en-CA" sz="1400" dirty="0"/>
              <a:t>=0;</a:t>
            </a:r>
          </a:p>
          <a:p>
            <a:pPr marL="0" indent="0">
              <a:buNone/>
            </a:pPr>
            <a:r>
              <a:rPr lang="en-CA" sz="1400" dirty="0"/>
              <a:t>for(;;){</a:t>
            </a:r>
          </a:p>
          <a:p>
            <a:pPr marL="0" indent="0">
              <a:buNone/>
            </a:pPr>
            <a:r>
              <a:rPr lang="en-CA" sz="1400" dirty="0" err="1"/>
              <a:t>printf</a:t>
            </a:r>
            <a:r>
              <a:rPr lang="en-CA" sz="1400" dirty="0"/>
              <a:t>("Parent process id is %d\n", </a:t>
            </a:r>
            <a:r>
              <a:rPr lang="en-CA" sz="1400" dirty="0" err="1"/>
              <a:t>getpid</a:t>
            </a:r>
            <a:r>
              <a:rPr lang="en-CA" sz="1400" dirty="0"/>
              <a:t>());</a:t>
            </a:r>
          </a:p>
          <a:p>
            <a:pPr marL="0" indent="0">
              <a:buNone/>
            </a:pPr>
            <a:r>
              <a:rPr lang="en-CA" sz="1400" dirty="0"/>
              <a:t>if(</a:t>
            </a:r>
            <a:r>
              <a:rPr lang="en-CA" sz="1400" dirty="0" err="1"/>
              <a:t>i</a:t>
            </a:r>
            <a:r>
              <a:rPr lang="en-CA" sz="1400" dirty="0"/>
              <a:t>==5){</a:t>
            </a:r>
          </a:p>
          <a:p>
            <a:pPr marL="0" indent="0">
              <a:buNone/>
            </a:pPr>
            <a:r>
              <a:rPr lang="en-CA" sz="1400" dirty="0" err="1"/>
              <a:t>printf</a:t>
            </a:r>
            <a:r>
              <a:rPr lang="en-CA" sz="1400" dirty="0"/>
              <a:t>("\n The child process will now be killed\n"); //killed after 10 seconds</a:t>
            </a:r>
          </a:p>
          <a:p>
            <a:pPr marL="0" indent="0">
              <a:buNone/>
            </a:pPr>
            <a:r>
              <a:rPr lang="en-CA" sz="1400" b="1" dirty="0"/>
              <a:t>kill(</a:t>
            </a:r>
            <a:r>
              <a:rPr lang="en-CA" sz="1400" b="1" dirty="0" err="1"/>
              <a:t>pid,SIGINT</a:t>
            </a:r>
            <a:r>
              <a:rPr lang="en-CA" sz="1400" b="1" dirty="0"/>
              <a:t>);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r>
              <a:rPr lang="en-CA" sz="1400" dirty="0"/>
              <a:t>sleep(2);</a:t>
            </a:r>
          </a:p>
          <a:p>
            <a:pPr marL="0" indent="0">
              <a:buNone/>
            </a:pPr>
            <a:r>
              <a:rPr lang="en-CA" sz="1400" dirty="0" err="1"/>
              <a:t>i</a:t>
            </a:r>
            <a:r>
              <a:rPr lang="en-CA" sz="1400" dirty="0"/>
              <a:t>=i+1;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endParaRPr lang="en-CA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937F3-1339-45BE-9A9A-9F58BA91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21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63DE4-EFD3-D303-732D-5CAFC538D852}"/>
              </a:ext>
            </a:extLst>
          </p:cNvPr>
          <p:cNvSpPr txBox="1"/>
          <p:nvPr/>
        </p:nvSpPr>
        <p:spPr>
          <a:xfrm>
            <a:off x="6934200" y="393906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r>
              <a:rPr lang="en-CA" sz="1400" dirty="0"/>
              <a:t>else{ //Child Process </a:t>
            </a:r>
          </a:p>
          <a:p>
            <a:pPr marL="0" indent="0">
              <a:buNone/>
            </a:pPr>
            <a:r>
              <a:rPr lang="en-CA" sz="1400" dirty="0"/>
              <a:t>int k=0;</a:t>
            </a:r>
          </a:p>
          <a:p>
            <a:pPr marL="0" indent="0">
              <a:buNone/>
            </a:pPr>
            <a:r>
              <a:rPr lang="en-CA" sz="1400" dirty="0"/>
              <a:t>for(;;)</a:t>
            </a:r>
          </a:p>
          <a:p>
            <a:pPr marL="0" indent="0">
              <a:buNone/>
            </a:pPr>
            <a:r>
              <a:rPr lang="en-CA" sz="1400" dirty="0"/>
              <a:t>{</a:t>
            </a:r>
          </a:p>
          <a:p>
            <a:pPr marL="0" indent="0">
              <a:buNone/>
            </a:pPr>
            <a:r>
              <a:rPr lang="en-CA" sz="1400" dirty="0" err="1"/>
              <a:t>printf</a:t>
            </a:r>
            <a:r>
              <a:rPr lang="en-CA" sz="1400" dirty="0"/>
              <a:t>("Child process id is %d\n", </a:t>
            </a:r>
            <a:r>
              <a:rPr lang="en-CA" sz="1400" dirty="0" err="1"/>
              <a:t>getpid</a:t>
            </a:r>
            <a:r>
              <a:rPr lang="en-CA" sz="1400" dirty="0"/>
              <a:t>());</a:t>
            </a:r>
          </a:p>
          <a:p>
            <a:pPr marL="0" indent="0">
              <a:buNone/>
            </a:pPr>
            <a:r>
              <a:rPr lang="en-CA" sz="1400" dirty="0"/>
              <a:t>sleep(2);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r>
              <a:rPr lang="en-CA" sz="1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743654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E2D9-61FA-4BE2-95D2-EC59F396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6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ex5c.c     //Parent kills child with SIGALRM   </a:t>
            </a:r>
            <a:endParaRPr lang="en-CA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07A6-EF7E-4C71-9B3C-7A084813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8117"/>
            <a:ext cx="5642113" cy="59833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/>
              <a:t>#include &lt;</a:t>
            </a:r>
            <a:r>
              <a:rPr lang="en-CA" sz="1400" dirty="0" err="1"/>
              <a:t>stdio.h</a:t>
            </a:r>
            <a:r>
              <a:rPr lang="en-CA" sz="1400" dirty="0"/>
              <a:t>&gt;</a:t>
            </a:r>
          </a:p>
          <a:p>
            <a:pPr marL="0" indent="0">
              <a:buNone/>
            </a:pPr>
            <a:r>
              <a:rPr lang="en-CA" sz="1400" dirty="0"/>
              <a:t>#include &lt;</a:t>
            </a:r>
            <a:r>
              <a:rPr lang="en-CA" sz="1400" dirty="0" err="1"/>
              <a:t>stdlib.h</a:t>
            </a:r>
            <a:r>
              <a:rPr lang="en-CA" sz="1400" dirty="0"/>
              <a:t>&gt; </a:t>
            </a:r>
          </a:p>
          <a:p>
            <a:pPr marL="0" indent="0">
              <a:buNone/>
            </a:pPr>
            <a:r>
              <a:rPr lang="en-CA" sz="1400" dirty="0"/>
              <a:t>#include &lt;sys/</a:t>
            </a:r>
            <a:r>
              <a:rPr lang="en-CA" sz="1400" dirty="0" err="1"/>
              <a:t>signal.h</a:t>
            </a:r>
            <a:r>
              <a:rPr lang="en-CA" sz="1400" dirty="0"/>
              <a:t>&gt; 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int main(int </a:t>
            </a:r>
            <a:r>
              <a:rPr lang="en-CA" sz="1400" dirty="0" err="1"/>
              <a:t>argc</a:t>
            </a:r>
            <a:r>
              <a:rPr lang="en-CA" sz="1400" dirty="0"/>
              <a:t>, char *</a:t>
            </a:r>
            <a:r>
              <a:rPr lang="en-CA" sz="1400" dirty="0" err="1"/>
              <a:t>argv</a:t>
            </a:r>
            <a:r>
              <a:rPr lang="en-CA" sz="1400" dirty="0"/>
              <a:t>[]){</a:t>
            </a:r>
          </a:p>
          <a:p>
            <a:pPr marL="0" indent="0">
              <a:buNone/>
            </a:pPr>
            <a:r>
              <a:rPr lang="en-CA" sz="1400" dirty="0" err="1"/>
              <a:t>pid_t</a:t>
            </a:r>
            <a:r>
              <a:rPr lang="en-CA" sz="1400" dirty="0"/>
              <a:t> </a:t>
            </a:r>
            <a:r>
              <a:rPr lang="en-CA" sz="1400" dirty="0" err="1"/>
              <a:t>pid</a:t>
            </a:r>
            <a:r>
              <a:rPr lang="en-CA" sz="1400" dirty="0"/>
              <a:t>;</a:t>
            </a:r>
          </a:p>
          <a:p>
            <a:pPr marL="0" indent="0">
              <a:buNone/>
            </a:pPr>
            <a:r>
              <a:rPr lang="en-CA" sz="1400" dirty="0"/>
              <a:t>int p=</a:t>
            </a:r>
            <a:r>
              <a:rPr lang="en-CA" sz="1400" dirty="0" err="1"/>
              <a:t>getpid</a:t>
            </a:r>
            <a:r>
              <a:rPr lang="en-CA" sz="1400" dirty="0"/>
              <a:t>();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if((</a:t>
            </a:r>
            <a:r>
              <a:rPr lang="en-CA" sz="1400" dirty="0" err="1"/>
              <a:t>pid</a:t>
            </a:r>
            <a:r>
              <a:rPr lang="en-CA" sz="1400" dirty="0"/>
              <a:t>=fork()) &gt; 0){ //Parent Process </a:t>
            </a:r>
          </a:p>
          <a:p>
            <a:pPr marL="0" indent="0">
              <a:buNone/>
            </a:pPr>
            <a:r>
              <a:rPr lang="en-CA" sz="1400" dirty="0"/>
              <a:t>int </a:t>
            </a:r>
            <a:r>
              <a:rPr lang="en-CA" sz="1400" dirty="0" err="1"/>
              <a:t>i</a:t>
            </a:r>
            <a:r>
              <a:rPr lang="en-CA" sz="1400" dirty="0"/>
              <a:t>=0;</a:t>
            </a:r>
          </a:p>
          <a:p>
            <a:pPr marL="0" indent="0">
              <a:buNone/>
            </a:pPr>
            <a:r>
              <a:rPr lang="en-CA" sz="1400" dirty="0"/>
              <a:t>for(;;){</a:t>
            </a:r>
          </a:p>
          <a:p>
            <a:pPr marL="0" indent="0">
              <a:buNone/>
            </a:pPr>
            <a:r>
              <a:rPr lang="en-CA" sz="1400" dirty="0" err="1"/>
              <a:t>printf</a:t>
            </a:r>
            <a:r>
              <a:rPr lang="en-CA" sz="1400" dirty="0"/>
              <a:t>("Parent process id is %d\n", </a:t>
            </a:r>
            <a:r>
              <a:rPr lang="en-CA" sz="1400" dirty="0" err="1"/>
              <a:t>getpid</a:t>
            </a:r>
            <a:r>
              <a:rPr lang="en-CA" sz="1400" dirty="0"/>
              <a:t>());</a:t>
            </a:r>
          </a:p>
          <a:p>
            <a:pPr marL="0" indent="0">
              <a:buNone/>
            </a:pPr>
            <a:r>
              <a:rPr lang="en-CA" sz="1400" dirty="0"/>
              <a:t>if(</a:t>
            </a:r>
            <a:r>
              <a:rPr lang="en-CA" sz="1400" dirty="0" err="1"/>
              <a:t>i</a:t>
            </a:r>
            <a:r>
              <a:rPr lang="en-CA" sz="1400" dirty="0"/>
              <a:t>==5){</a:t>
            </a:r>
          </a:p>
          <a:p>
            <a:pPr marL="0" indent="0">
              <a:buNone/>
            </a:pPr>
            <a:r>
              <a:rPr lang="en-CA" sz="1400" dirty="0" err="1"/>
              <a:t>printf</a:t>
            </a:r>
            <a:r>
              <a:rPr lang="en-CA" sz="1400" dirty="0"/>
              <a:t>("\n The child process will now be killed\n"); //killed after 10 seconds</a:t>
            </a:r>
          </a:p>
          <a:p>
            <a:pPr marL="0" indent="0">
              <a:buNone/>
            </a:pPr>
            <a:r>
              <a:rPr lang="en-CA" sz="1400" b="1" dirty="0"/>
              <a:t>kill(</a:t>
            </a:r>
            <a:r>
              <a:rPr lang="en-CA" sz="1400" b="1" dirty="0" err="1"/>
              <a:t>pid,SIGALRM</a:t>
            </a:r>
            <a:r>
              <a:rPr lang="en-CA" sz="1400" b="1" dirty="0"/>
              <a:t>);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r>
              <a:rPr lang="en-CA" sz="1400" dirty="0"/>
              <a:t>sleep(2);</a:t>
            </a:r>
          </a:p>
          <a:p>
            <a:pPr marL="0" indent="0">
              <a:buNone/>
            </a:pPr>
            <a:r>
              <a:rPr lang="en-CA" sz="1400" dirty="0" err="1"/>
              <a:t>i</a:t>
            </a:r>
            <a:r>
              <a:rPr lang="en-CA" sz="1400" dirty="0"/>
              <a:t>=i+1;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endParaRPr lang="en-CA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937F3-1339-45BE-9A9A-9F58BA91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22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63DE4-EFD3-D303-732D-5CAFC538D852}"/>
              </a:ext>
            </a:extLst>
          </p:cNvPr>
          <p:cNvSpPr txBox="1"/>
          <p:nvPr/>
        </p:nvSpPr>
        <p:spPr>
          <a:xfrm>
            <a:off x="6934200" y="393906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r>
              <a:rPr lang="en-CA" sz="1400" dirty="0"/>
              <a:t>else{ //Child Process </a:t>
            </a:r>
          </a:p>
          <a:p>
            <a:pPr marL="0" indent="0">
              <a:buNone/>
            </a:pPr>
            <a:r>
              <a:rPr lang="en-CA" sz="1400" dirty="0"/>
              <a:t>int k=0;</a:t>
            </a:r>
          </a:p>
          <a:p>
            <a:pPr marL="0" indent="0">
              <a:buNone/>
            </a:pPr>
            <a:r>
              <a:rPr lang="en-CA" sz="1400" dirty="0"/>
              <a:t>for(;;)</a:t>
            </a:r>
          </a:p>
          <a:p>
            <a:pPr marL="0" indent="0">
              <a:buNone/>
            </a:pPr>
            <a:r>
              <a:rPr lang="en-CA" sz="1400" dirty="0"/>
              <a:t>{</a:t>
            </a:r>
          </a:p>
          <a:p>
            <a:pPr marL="0" indent="0">
              <a:buNone/>
            </a:pPr>
            <a:r>
              <a:rPr lang="en-CA" sz="1400" dirty="0" err="1"/>
              <a:t>printf</a:t>
            </a:r>
            <a:r>
              <a:rPr lang="en-CA" sz="1400" dirty="0"/>
              <a:t>("Child process id is %d\n", </a:t>
            </a:r>
            <a:r>
              <a:rPr lang="en-CA" sz="1400" dirty="0" err="1"/>
              <a:t>getpid</a:t>
            </a:r>
            <a:r>
              <a:rPr lang="en-CA" sz="1400" dirty="0"/>
              <a:t>());</a:t>
            </a:r>
          </a:p>
          <a:p>
            <a:pPr marL="0" indent="0">
              <a:buNone/>
            </a:pPr>
            <a:r>
              <a:rPr lang="en-CA" sz="1400" dirty="0"/>
              <a:t>sleep(2);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r>
              <a:rPr lang="en-CA" sz="1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162709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F64EA-2FF0-F593-8532-05ACD77B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23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43E2F-9354-5390-6735-F32DA8C209AE}"/>
              </a:ext>
            </a:extLst>
          </p:cNvPr>
          <p:cNvSpPr txBox="1"/>
          <p:nvPr/>
        </p:nvSpPr>
        <p:spPr>
          <a:xfrm>
            <a:off x="1179442" y="302359"/>
            <a:ext cx="8163339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/>
              <a:t>int main(int </a:t>
            </a:r>
            <a:r>
              <a:rPr lang="en-CA" sz="1600" dirty="0" err="1"/>
              <a:t>argc</a:t>
            </a:r>
            <a:r>
              <a:rPr lang="en-CA" sz="1600" dirty="0"/>
              <a:t>, char *</a:t>
            </a:r>
            <a:r>
              <a:rPr lang="en-CA" sz="1600" dirty="0" err="1"/>
              <a:t>argv</a:t>
            </a:r>
            <a:r>
              <a:rPr lang="en-CA" sz="1600" dirty="0"/>
              <a:t>[]){       //</a:t>
            </a:r>
            <a:r>
              <a:rPr lang="en-CA" sz="1600" dirty="0" err="1"/>
              <a:t>ckp.c</a:t>
            </a:r>
            <a:r>
              <a:rPr lang="en-CA" sz="1600" dirty="0"/>
              <a:t>   </a:t>
            </a:r>
            <a:r>
              <a:rPr lang="en-CA" sz="2800" b="1" dirty="0"/>
              <a:t>//Child kills parent</a:t>
            </a:r>
          </a:p>
          <a:p>
            <a:r>
              <a:rPr lang="en-CA" sz="1600" dirty="0" err="1"/>
              <a:t>pid_t</a:t>
            </a:r>
            <a:r>
              <a:rPr lang="en-CA" sz="1600" dirty="0"/>
              <a:t> </a:t>
            </a:r>
            <a:r>
              <a:rPr lang="en-CA" sz="1600" dirty="0" err="1"/>
              <a:t>pid</a:t>
            </a:r>
            <a:r>
              <a:rPr lang="en-CA" sz="1600" dirty="0"/>
              <a:t>;</a:t>
            </a:r>
          </a:p>
          <a:p>
            <a:endParaRPr lang="en-CA" sz="1600" dirty="0"/>
          </a:p>
          <a:p>
            <a:r>
              <a:rPr lang="en-CA" sz="1600" dirty="0"/>
              <a:t>if((</a:t>
            </a:r>
            <a:r>
              <a:rPr lang="en-CA" sz="1600" dirty="0" err="1"/>
              <a:t>pid</a:t>
            </a:r>
            <a:r>
              <a:rPr lang="en-CA" sz="1600" dirty="0"/>
              <a:t>=fork()) &gt; 0){ //Parent Process </a:t>
            </a:r>
          </a:p>
          <a:p>
            <a:r>
              <a:rPr lang="en-CA" sz="1600" dirty="0"/>
              <a:t>int </a:t>
            </a:r>
            <a:r>
              <a:rPr lang="en-CA" sz="1600" dirty="0" err="1"/>
              <a:t>i</a:t>
            </a:r>
            <a:r>
              <a:rPr lang="en-CA" sz="1600" dirty="0"/>
              <a:t>=0;</a:t>
            </a:r>
          </a:p>
          <a:p>
            <a:r>
              <a:rPr lang="en-CA" sz="1600" dirty="0"/>
              <a:t>for(;;)</a:t>
            </a:r>
          </a:p>
          <a:p>
            <a:r>
              <a:rPr lang="en-CA" sz="1600" dirty="0"/>
              <a:t>{</a:t>
            </a:r>
          </a:p>
          <a:p>
            <a:r>
              <a:rPr lang="en-CA" sz="1600" dirty="0" err="1"/>
              <a:t>printf</a:t>
            </a:r>
            <a:r>
              <a:rPr lang="en-CA" sz="1600" dirty="0"/>
              <a:t>("Parent process id is %d\n", </a:t>
            </a:r>
            <a:r>
              <a:rPr lang="en-CA" sz="1600" dirty="0" err="1"/>
              <a:t>getpid</a:t>
            </a:r>
            <a:r>
              <a:rPr lang="en-CA" sz="1600" dirty="0"/>
              <a:t>());</a:t>
            </a:r>
          </a:p>
          <a:p>
            <a:r>
              <a:rPr lang="en-CA" sz="1600" dirty="0"/>
              <a:t>sleep(2);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/>
              <a:t>else{ //Child Process</a:t>
            </a:r>
          </a:p>
          <a:p>
            <a:r>
              <a:rPr lang="en-CA" sz="1600" dirty="0"/>
              <a:t>int k=0;</a:t>
            </a:r>
          </a:p>
          <a:p>
            <a:r>
              <a:rPr lang="en-CA" sz="1600" dirty="0"/>
              <a:t>for(;;)</a:t>
            </a:r>
          </a:p>
          <a:p>
            <a:r>
              <a:rPr lang="en-CA" sz="1600" dirty="0"/>
              <a:t>{</a:t>
            </a:r>
          </a:p>
          <a:p>
            <a:r>
              <a:rPr lang="en-CA" sz="1600" dirty="0"/>
              <a:t>if(k==5)</a:t>
            </a:r>
          </a:p>
          <a:p>
            <a:r>
              <a:rPr lang="en-CA" sz="1600" dirty="0"/>
              <a:t>{</a:t>
            </a:r>
          </a:p>
          <a:p>
            <a:r>
              <a:rPr lang="en-CA" sz="1600" dirty="0" err="1"/>
              <a:t>printf</a:t>
            </a:r>
            <a:r>
              <a:rPr lang="en-CA" sz="1600" dirty="0"/>
              <a:t>("The parent process will now be </a:t>
            </a:r>
            <a:r>
              <a:rPr lang="en-CA" sz="1600" dirty="0" err="1"/>
              <a:t>kiled</a:t>
            </a:r>
            <a:r>
              <a:rPr lang="en-CA" sz="1600" dirty="0"/>
              <a:t> by the child process\n");</a:t>
            </a:r>
          </a:p>
          <a:p>
            <a:r>
              <a:rPr lang="en-CA" sz="1600" dirty="0"/>
              <a:t>kill(</a:t>
            </a:r>
            <a:r>
              <a:rPr lang="en-CA" sz="1600" dirty="0" err="1"/>
              <a:t>getppid</a:t>
            </a:r>
            <a:r>
              <a:rPr lang="en-CA" sz="1600" dirty="0"/>
              <a:t>(),SIGINT);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 err="1"/>
              <a:t>printf</a:t>
            </a:r>
            <a:r>
              <a:rPr lang="en-CA" sz="1600" dirty="0"/>
              <a:t>("Child process id is %d\n", </a:t>
            </a:r>
            <a:r>
              <a:rPr lang="en-CA" sz="1600" dirty="0" err="1"/>
              <a:t>getpid</a:t>
            </a:r>
            <a:r>
              <a:rPr lang="en-CA" sz="1600" dirty="0"/>
              <a:t>());</a:t>
            </a:r>
          </a:p>
          <a:p>
            <a:r>
              <a:rPr lang="en-CA" sz="1600" dirty="0"/>
              <a:t>sleep(2);</a:t>
            </a:r>
          </a:p>
          <a:p>
            <a:r>
              <a:rPr lang="en-CA" sz="1600" dirty="0"/>
              <a:t>k=k+1;</a:t>
            </a:r>
          </a:p>
          <a:p>
            <a:r>
              <a:rPr lang="en-CA" sz="1600" dirty="0"/>
              <a:t>}//End for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945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8155-C0AC-4A89-838C-91D904D1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82"/>
            <a:ext cx="10515600" cy="471165"/>
          </a:xfrm>
        </p:spPr>
        <p:txBody>
          <a:bodyPr>
            <a:normAutofit fontScale="90000"/>
          </a:bodyPr>
          <a:lstStyle/>
          <a:p>
            <a:r>
              <a:rPr lang="en-US" dirty="0"/>
              <a:t>ex6.c    //switching with SIGINT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41315-59F3-4EB7-928A-3287FB37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24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E84E0-CCE1-4E95-8993-7FF85C3EAB4F}"/>
              </a:ext>
            </a:extLst>
          </p:cNvPr>
          <p:cNvSpPr txBox="1"/>
          <p:nvPr/>
        </p:nvSpPr>
        <p:spPr>
          <a:xfrm>
            <a:off x="838200" y="719832"/>
            <a:ext cx="679836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/>
              <a:t>#include &lt;</a:t>
            </a:r>
            <a:r>
              <a:rPr lang="en-CA" sz="1600" dirty="0" err="1"/>
              <a:t>stdio.h</a:t>
            </a:r>
            <a:r>
              <a:rPr lang="en-CA" sz="1600" dirty="0"/>
              <a:t>&gt;</a:t>
            </a:r>
          </a:p>
          <a:p>
            <a:r>
              <a:rPr lang="en-CA" sz="1600" dirty="0"/>
              <a:t>#include &lt;</a:t>
            </a:r>
            <a:r>
              <a:rPr lang="en-CA" sz="1600" dirty="0" err="1"/>
              <a:t>stdlib.h</a:t>
            </a:r>
            <a:r>
              <a:rPr lang="en-CA" sz="1600" dirty="0"/>
              <a:t>&gt; </a:t>
            </a:r>
          </a:p>
          <a:p>
            <a:r>
              <a:rPr lang="en-CA" sz="1600" dirty="0"/>
              <a:t>#include &lt;sys/</a:t>
            </a:r>
            <a:r>
              <a:rPr lang="en-CA" sz="1600" dirty="0" err="1"/>
              <a:t>signal.h</a:t>
            </a:r>
            <a:r>
              <a:rPr lang="en-CA" sz="1600" dirty="0"/>
              <a:t>&gt; </a:t>
            </a:r>
          </a:p>
          <a:p>
            <a:endParaRPr lang="en-CA" sz="1600" dirty="0"/>
          </a:p>
          <a:p>
            <a:r>
              <a:rPr lang="en-CA" sz="1600" dirty="0"/>
              <a:t>void  action(){ </a:t>
            </a:r>
          </a:p>
          <a:p>
            <a:r>
              <a:rPr lang="en-CA" sz="1600" dirty="0"/>
              <a:t>sleep(2); </a:t>
            </a:r>
          </a:p>
          <a:p>
            <a:r>
              <a:rPr lang="en-CA" sz="1600" dirty="0" err="1"/>
              <a:t>printf</a:t>
            </a:r>
            <a:r>
              <a:rPr lang="en-CA" sz="1600" dirty="0"/>
              <a:t>("Switching\n");</a:t>
            </a:r>
          </a:p>
          <a:p>
            <a:r>
              <a:rPr lang="en-CA" sz="1600" dirty="0"/>
              <a:t>}</a:t>
            </a:r>
          </a:p>
          <a:p>
            <a:r>
              <a:rPr lang="en-CA" sz="1600" dirty="0"/>
              <a:t>int main(int </a:t>
            </a:r>
            <a:r>
              <a:rPr lang="en-CA" sz="1600" dirty="0" err="1"/>
              <a:t>argc</a:t>
            </a:r>
            <a:r>
              <a:rPr lang="en-CA" sz="1600" dirty="0"/>
              <a:t>, char *</a:t>
            </a:r>
            <a:r>
              <a:rPr lang="en-CA" sz="1600" dirty="0" err="1"/>
              <a:t>argv</a:t>
            </a:r>
            <a:r>
              <a:rPr lang="en-CA" sz="1600" dirty="0"/>
              <a:t>[]){ </a:t>
            </a:r>
          </a:p>
          <a:p>
            <a:r>
              <a:rPr lang="en-CA" sz="1600" dirty="0" err="1"/>
              <a:t>pid_t</a:t>
            </a:r>
            <a:r>
              <a:rPr lang="en-CA" sz="1600" dirty="0"/>
              <a:t> </a:t>
            </a:r>
            <a:r>
              <a:rPr lang="en-CA" sz="1600" dirty="0" err="1"/>
              <a:t>pid</a:t>
            </a:r>
            <a:r>
              <a:rPr lang="en-CA" sz="1600" dirty="0"/>
              <a:t>;</a:t>
            </a:r>
          </a:p>
          <a:p>
            <a:r>
              <a:rPr lang="en-CA" sz="1600" dirty="0">
                <a:solidFill>
                  <a:srgbClr val="00B050"/>
                </a:solidFill>
              </a:rPr>
              <a:t>if((</a:t>
            </a:r>
            <a:r>
              <a:rPr lang="en-CA" sz="1600" dirty="0" err="1">
                <a:solidFill>
                  <a:srgbClr val="00B050"/>
                </a:solidFill>
              </a:rPr>
              <a:t>pid</a:t>
            </a:r>
            <a:r>
              <a:rPr lang="en-CA" sz="1600" dirty="0">
                <a:solidFill>
                  <a:srgbClr val="00B050"/>
                </a:solidFill>
              </a:rPr>
              <a:t>=fork())&gt;0)</a:t>
            </a:r>
          </a:p>
          <a:p>
            <a:r>
              <a:rPr lang="en-CA" sz="1600" dirty="0">
                <a:solidFill>
                  <a:srgbClr val="00B050"/>
                </a:solidFill>
              </a:rPr>
              <a:t>{ //Parent </a:t>
            </a:r>
          </a:p>
          <a:p>
            <a:r>
              <a:rPr lang="en-CA" sz="1600" b="1" dirty="0">
                <a:solidFill>
                  <a:srgbClr val="00B050"/>
                </a:solidFill>
              </a:rPr>
              <a:t>signal(SIGINT, action); </a:t>
            </a:r>
          </a:p>
          <a:p>
            <a:r>
              <a:rPr lang="en-CA" sz="1600" dirty="0">
                <a:solidFill>
                  <a:srgbClr val="00B050"/>
                </a:solidFill>
              </a:rPr>
              <a:t>while(1){</a:t>
            </a:r>
          </a:p>
          <a:p>
            <a:r>
              <a:rPr lang="en-CA" sz="1600" dirty="0" err="1">
                <a:solidFill>
                  <a:srgbClr val="00B050"/>
                </a:solidFill>
              </a:rPr>
              <a:t>printf</a:t>
            </a:r>
            <a:r>
              <a:rPr lang="en-CA" sz="1600" dirty="0">
                <a:solidFill>
                  <a:srgbClr val="00B050"/>
                </a:solidFill>
              </a:rPr>
              <a:t>("Parent is running\n"); </a:t>
            </a:r>
          </a:p>
          <a:p>
            <a:r>
              <a:rPr lang="en-CA" sz="1600" b="1" dirty="0">
                <a:solidFill>
                  <a:srgbClr val="00B050"/>
                </a:solidFill>
              </a:rPr>
              <a:t>kill(</a:t>
            </a:r>
            <a:r>
              <a:rPr lang="en-CA" sz="1600" b="1" dirty="0" err="1">
                <a:solidFill>
                  <a:srgbClr val="00B050"/>
                </a:solidFill>
              </a:rPr>
              <a:t>pid</a:t>
            </a:r>
            <a:r>
              <a:rPr lang="en-CA" sz="1600" b="1" dirty="0">
                <a:solidFill>
                  <a:srgbClr val="00B050"/>
                </a:solidFill>
              </a:rPr>
              <a:t>, SIGINT);</a:t>
            </a:r>
          </a:p>
          <a:p>
            <a:r>
              <a:rPr lang="en-CA" sz="1600" dirty="0">
                <a:solidFill>
                  <a:srgbClr val="00B050"/>
                </a:solidFill>
              </a:rPr>
              <a:t>pause();}}</a:t>
            </a:r>
          </a:p>
          <a:p>
            <a:r>
              <a:rPr lang="en-CA" sz="1600" dirty="0"/>
              <a:t>Else</a:t>
            </a:r>
          </a:p>
          <a:p>
            <a:r>
              <a:rPr lang="en-CA" sz="1600" dirty="0">
                <a:solidFill>
                  <a:srgbClr val="002060"/>
                </a:solidFill>
              </a:rPr>
              <a:t>{ //Child</a:t>
            </a:r>
          </a:p>
          <a:p>
            <a:r>
              <a:rPr lang="en-CA" sz="1600" b="1" dirty="0">
                <a:solidFill>
                  <a:srgbClr val="002060"/>
                </a:solidFill>
              </a:rPr>
              <a:t>signal(SIGINT, action); </a:t>
            </a:r>
          </a:p>
          <a:p>
            <a:r>
              <a:rPr lang="en-CA" sz="1600" dirty="0">
                <a:solidFill>
                  <a:srgbClr val="002060"/>
                </a:solidFill>
              </a:rPr>
              <a:t>while(1){</a:t>
            </a:r>
          </a:p>
          <a:p>
            <a:r>
              <a:rPr lang="en-CA" sz="1600" dirty="0">
                <a:solidFill>
                  <a:srgbClr val="002060"/>
                </a:solidFill>
              </a:rPr>
              <a:t>pause();</a:t>
            </a:r>
          </a:p>
          <a:p>
            <a:r>
              <a:rPr lang="en-CA" sz="1600" dirty="0" err="1">
                <a:solidFill>
                  <a:srgbClr val="002060"/>
                </a:solidFill>
              </a:rPr>
              <a:t>printf</a:t>
            </a:r>
            <a:r>
              <a:rPr lang="en-CA" sz="1600" dirty="0">
                <a:solidFill>
                  <a:srgbClr val="002060"/>
                </a:solidFill>
              </a:rPr>
              <a:t>("Child is running\n"); </a:t>
            </a:r>
          </a:p>
          <a:p>
            <a:r>
              <a:rPr lang="en-CA" sz="1600" b="1" dirty="0">
                <a:solidFill>
                  <a:srgbClr val="002060"/>
                </a:solidFill>
              </a:rPr>
              <a:t>kill(</a:t>
            </a:r>
            <a:r>
              <a:rPr lang="en-CA" sz="1600" b="1" dirty="0" err="1">
                <a:solidFill>
                  <a:srgbClr val="002060"/>
                </a:solidFill>
              </a:rPr>
              <a:t>getppid</a:t>
            </a:r>
            <a:r>
              <a:rPr lang="en-CA" sz="1600" b="1" dirty="0">
                <a:solidFill>
                  <a:srgbClr val="002060"/>
                </a:solidFill>
              </a:rPr>
              <a:t>(), SIGINT</a:t>
            </a:r>
            <a:r>
              <a:rPr lang="en-CA" sz="1600" dirty="0">
                <a:solidFill>
                  <a:srgbClr val="002060"/>
                </a:solidFill>
              </a:rPr>
              <a:t>);}}}</a:t>
            </a:r>
          </a:p>
        </p:txBody>
      </p:sp>
    </p:spTree>
    <p:extLst>
      <p:ext uri="{BB962C8B-B14F-4D97-AF65-F5344CB8AC3E}">
        <p14:creationId xmlns:p14="http://schemas.microsoft.com/office/powerpoint/2010/main" val="2076473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4E95-BBF1-5F49-511F-5A364F13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use other signals (other than SIGINT) to mimic the working of ex6.c?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B246-CA32-B739-B2EF-8E5A0942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65" y="2627312"/>
            <a:ext cx="10515600" cy="1603375"/>
          </a:xfrm>
        </p:spPr>
        <p:txBody>
          <a:bodyPr/>
          <a:lstStyle/>
          <a:p>
            <a:r>
              <a:rPr lang="en-US" dirty="0"/>
              <a:t>ex6b.c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45846-17B7-63FE-6D34-89AAEED7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297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C73E-343D-DDC5-FF61-9994582D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1F4A-3032-9D6A-8A2D-3166C4DB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Kill(</a:t>
            </a:r>
            <a:r>
              <a:rPr lang="en-US" b="1" dirty="0" err="1">
                <a:highlight>
                  <a:srgbClr val="FFFF00"/>
                </a:highlight>
              </a:rPr>
              <a:t>pid_t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pid</a:t>
            </a:r>
            <a:r>
              <a:rPr lang="en-US" b="1" dirty="0">
                <a:highlight>
                  <a:srgbClr val="FFFF00"/>
                </a:highlight>
              </a:rPr>
              <a:t>, int </a:t>
            </a:r>
            <a:r>
              <a:rPr lang="en-US" b="1" dirty="0" err="1">
                <a:highlight>
                  <a:srgbClr val="FFFF00"/>
                </a:highlight>
              </a:rPr>
              <a:t>signo</a:t>
            </a:r>
            <a:r>
              <a:rPr lang="en-US" b="1" dirty="0">
                <a:highlight>
                  <a:srgbClr val="FFFF00"/>
                </a:highlight>
              </a:rPr>
              <a:t>) </a:t>
            </a:r>
            <a:r>
              <a:rPr lang="en-US" dirty="0">
                <a:highlight>
                  <a:srgbClr val="FFFF00"/>
                </a:highlight>
              </a:rPr>
              <a:t>can be used to send </a:t>
            </a:r>
            <a:r>
              <a:rPr lang="en-US" b="1" u="sng" dirty="0">
                <a:highlight>
                  <a:srgbClr val="FFFF00"/>
                </a:highlight>
              </a:rPr>
              <a:t>any signal </a:t>
            </a:r>
            <a:r>
              <a:rPr lang="en-US" dirty="0">
                <a:highlight>
                  <a:srgbClr val="FFFF00"/>
                </a:highlight>
              </a:rPr>
              <a:t>to a process or a group of processes as indicated by the value of </a:t>
            </a:r>
            <a:r>
              <a:rPr lang="en-US" dirty="0" err="1">
                <a:highlight>
                  <a:srgbClr val="FFFF00"/>
                </a:highlight>
              </a:rPr>
              <a:t>pid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C6B6F-1066-EE0E-8D87-72DF448B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618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C3C6-23E9-91E4-9241-9BC69085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00" y="-143303"/>
            <a:ext cx="10515600" cy="1325563"/>
          </a:xfrm>
        </p:spPr>
        <p:txBody>
          <a:bodyPr/>
          <a:lstStyle/>
          <a:p>
            <a:r>
              <a:rPr lang="en-US" dirty="0"/>
              <a:t>Foreground Processes  $./Welcome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FABF-7DB0-EA14-91C2-170D25A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27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A878A4-472E-0BC3-02DC-A107D38B90A2}"/>
              </a:ext>
            </a:extLst>
          </p:cNvPr>
          <p:cNvSpPr/>
          <p:nvPr/>
        </p:nvSpPr>
        <p:spPr>
          <a:xfrm>
            <a:off x="447211" y="1089739"/>
            <a:ext cx="3498574" cy="101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BASH </a:t>
            </a:r>
          </a:p>
          <a:p>
            <a:pPr algn="ctr"/>
            <a:r>
              <a:rPr lang="en-US" sz="1400" dirty="0"/>
              <a:t>PID=1000</a:t>
            </a:r>
          </a:p>
          <a:p>
            <a:pPr algn="ctr"/>
            <a:r>
              <a:rPr lang="en-US" sz="1400" dirty="0"/>
              <a:t>PPID=1001</a:t>
            </a:r>
          </a:p>
          <a:p>
            <a:pPr algn="ctr"/>
            <a:r>
              <a:rPr lang="en-US" sz="1400" dirty="0"/>
              <a:t>PGID=9001</a:t>
            </a:r>
            <a:endParaRPr lang="en-CA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6D198-5727-6C16-3630-031CEB52BA28}"/>
              </a:ext>
            </a:extLst>
          </p:cNvPr>
          <p:cNvSpPr/>
          <p:nvPr/>
        </p:nvSpPr>
        <p:spPr>
          <a:xfrm>
            <a:off x="4471422" y="1121380"/>
            <a:ext cx="3241787" cy="10103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Control Process: </a:t>
            </a:r>
          </a:p>
          <a:p>
            <a:pPr algn="ctr"/>
            <a:r>
              <a:rPr lang="en-US" dirty="0"/>
              <a:t>BASH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CCC01-4AD2-E83F-94B4-93D8FCEE1FAC}"/>
              </a:ext>
            </a:extLst>
          </p:cNvPr>
          <p:cNvSpPr/>
          <p:nvPr/>
        </p:nvSpPr>
        <p:spPr>
          <a:xfrm>
            <a:off x="447211" y="2625112"/>
            <a:ext cx="3498574" cy="101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./Welcome </a:t>
            </a:r>
          </a:p>
          <a:p>
            <a:pPr algn="ctr"/>
            <a:r>
              <a:rPr lang="en-US" sz="1400" dirty="0"/>
              <a:t>PID=2001</a:t>
            </a:r>
          </a:p>
          <a:p>
            <a:pPr algn="ctr"/>
            <a:r>
              <a:rPr lang="en-US" sz="1400" dirty="0"/>
              <a:t>PPID=1000</a:t>
            </a:r>
          </a:p>
          <a:p>
            <a:pPr algn="ctr"/>
            <a:r>
              <a:rPr lang="en-US" sz="1400" dirty="0"/>
              <a:t>PGID=9001</a:t>
            </a:r>
            <a:endParaRPr lang="en-CA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B67E46-2EE5-39EF-662B-ED89F4EE4389}"/>
              </a:ext>
            </a:extLst>
          </p:cNvPr>
          <p:cNvSpPr/>
          <p:nvPr/>
        </p:nvSpPr>
        <p:spPr>
          <a:xfrm>
            <a:off x="4471422" y="2656754"/>
            <a:ext cx="3241787" cy="10103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Control Process: ./Welcome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6AED06-FB8E-FE4E-1B01-4EB15E075F3F}"/>
              </a:ext>
            </a:extLst>
          </p:cNvPr>
          <p:cNvSpPr/>
          <p:nvPr/>
        </p:nvSpPr>
        <p:spPr>
          <a:xfrm>
            <a:off x="447211" y="3896629"/>
            <a:ext cx="3498574" cy="101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./Welcome </a:t>
            </a:r>
          </a:p>
          <a:p>
            <a:pPr algn="ctr"/>
            <a:r>
              <a:rPr lang="en-US" sz="1400" dirty="0"/>
              <a:t>PID=2001</a:t>
            </a:r>
          </a:p>
          <a:p>
            <a:pPr algn="ctr"/>
            <a:r>
              <a:rPr lang="en-US" sz="1400" dirty="0"/>
              <a:t>PPID=1000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PGID=2001 </a:t>
            </a:r>
            <a:r>
              <a:rPr lang="en-US" sz="1400" dirty="0"/>
              <a:t>(</a:t>
            </a:r>
            <a:r>
              <a:rPr lang="en-US" sz="1400" dirty="0" err="1"/>
              <a:t>setpgid</a:t>
            </a:r>
            <a:r>
              <a:rPr lang="en-US" sz="1400" dirty="0"/>
              <a:t>(0,2001)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6CD88C-5EBE-C568-D133-9247A4F36B3F}"/>
              </a:ext>
            </a:extLst>
          </p:cNvPr>
          <p:cNvSpPr/>
          <p:nvPr/>
        </p:nvSpPr>
        <p:spPr>
          <a:xfrm>
            <a:off x="4471421" y="3928271"/>
            <a:ext cx="3241787" cy="10103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Control Process: ./Welcome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E1AB96-8838-DF86-DAFA-A88E5CAD27E7}"/>
              </a:ext>
            </a:extLst>
          </p:cNvPr>
          <p:cNvSpPr/>
          <p:nvPr/>
        </p:nvSpPr>
        <p:spPr>
          <a:xfrm>
            <a:off x="667850" y="5236784"/>
            <a:ext cx="710574" cy="5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PGID</a:t>
            </a:r>
          </a:p>
          <a:p>
            <a:pPr algn="ctr"/>
            <a:r>
              <a:rPr lang="en-US" sz="1400" dirty="0"/>
              <a:t>2001</a:t>
            </a:r>
            <a:endParaRPr lang="en-CA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1105FA-79F1-F182-916C-150F1001A62C}"/>
              </a:ext>
            </a:extLst>
          </p:cNvPr>
          <p:cNvSpPr/>
          <p:nvPr/>
        </p:nvSpPr>
        <p:spPr>
          <a:xfrm>
            <a:off x="3235211" y="5236784"/>
            <a:ext cx="710574" cy="5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PGID 2001</a:t>
            </a:r>
            <a:endParaRPr lang="en-CA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9E2361-74BE-8727-54D2-01087F492B32}"/>
              </a:ext>
            </a:extLst>
          </p:cNvPr>
          <p:cNvSpPr/>
          <p:nvPr/>
        </p:nvSpPr>
        <p:spPr>
          <a:xfrm>
            <a:off x="1683224" y="5236784"/>
            <a:ext cx="710574" cy="5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PGID</a:t>
            </a:r>
          </a:p>
          <a:p>
            <a:pPr algn="ctr"/>
            <a:r>
              <a:rPr lang="en-US" sz="1400" dirty="0"/>
              <a:t>2001</a:t>
            </a:r>
            <a:endParaRPr lang="en-CA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2867C4-15B0-E5A4-0779-5700AD4538F6}"/>
              </a:ext>
            </a:extLst>
          </p:cNvPr>
          <p:cNvSpPr/>
          <p:nvPr/>
        </p:nvSpPr>
        <p:spPr>
          <a:xfrm>
            <a:off x="838200" y="6090611"/>
            <a:ext cx="710574" cy="5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PGID</a:t>
            </a:r>
          </a:p>
          <a:p>
            <a:pPr algn="ctr"/>
            <a:r>
              <a:rPr lang="en-US" sz="1400" dirty="0"/>
              <a:t>2001</a:t>
            </a:r>
            <a:endParaRPr lang="en-CA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BAB82D-1C72-A6C7-B2C1-DCF9C3A684CF}"/>
              </a:ext>
            </a:extLst>
          </p:cNvPr>
          <p:cNvSpPr/>
          <p:nvPr/>
        </p:nvSpPr>
        <p:spPr>
          <a:xfrm>
            <a:off x="2393798" y="6157960"/>
            <a:ext cx="710574" cy="53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PGID</a:t>
            </a:r>
          </a:p>
          <a:p>
            <a:pPr algn="ctr"/>
            <a:r>
              <a:rPr lang="en-US" sz="1400" dirty="0"/>
              <a:t>2001</a:t>
            </a:r>
            <a:endParaRPr lang="en-CA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E469E2-EEB4-1E3D-864F-C3F126EEED97}"/>
              </a:ext>
            </a:extLst>
          </p:cNvPr>
          <p:cNvCxnSpPr>
            <a:stCxn id="12" idx="2"/>
          </p:cNvCxnSpPr>
          <p:nvPr/>
        </p:nvCxnSpPr>
        <p:spPr>
          <a:xfrm flipH="1">
            <a:off x="1193487" y="4907011"/>
            <a:ext cx="1003011" cy="32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577A2A-6E8E-DBB7-07EF-102B883E467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038511" y="4920924"/>
            <a:ext cx="370444" cy="31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42DABB-3E3B-A9C7-C946-290947850BD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41522" y="4878409"/>
            <a:ext cx="548976" cy="35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AC1A7B-DCCF-54B4-A3FF-68A271690BD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250237" y="5790936"/>
            <a:ext cx="498848" cy="36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BC2F37-E3C2-1A2E-1FF8-A88B7C7D80A5}"/>
              </a:ext>
            </a:extLst>
          </p:cNvPr>
          <p:cNvCxnSpPr>
            <a:cxnSpLocks/>
          </p:cNvCxnSpPr>
          <p:nvPr/>
        </p:nvCxnSpPr>
        <p:spPr>
          <a:xfrm>
            <a:off x="984418" y="5768925"/>
            <a:ext cx="413582" cy="32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A9E215C-01BF-2EB2-F0F2-19469D4BD17A}"/>
              </a:ext>
            </a:extLst>
          </p:cNvPr>
          <p:cNvSpPr txBox="1"/>
          <p:nvPr/>
        </p:nvSpPr>
        <p:spPr>
          <a:xfrm>
            <a:off x="2519237" y="5398929"/>
            <a:ext cx="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B8DC2-574B-C9A5-41F6-30D9EAC33AB7}"/>
              </a:ext>
            </a:extLst>
          </p:cNvPr>
          <p:cNvSpPr txBox="1"/>
          <p:nvPr/>
        </p:nvSpPr>
        <p:spPr>
          <a:xfrm>
            <a:off x="3272448" y="6157960"/>
            <a:ext cx="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CD26F1-30AC-5767-9400-F5720C21AC19}"/>
              </a:ext>
            </a:extLst>
          </p:cNvPr>
          <p:cNvSpPr txBox="1"/>
          <p:nvPr/>
        </p:nvSpPr>
        <p:spPr>
          <a:xfrm>
            <a:off x="1692335" y="6098034"/>
            <a:ext cx="49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EE31F1-591A-C507-2824-3B8DA1277BD8}"/>
              </a:ext>
            </a:extLst>
          </p:cNvPr>
          <p:cNvSpPr txBox="1"/>
          <p:nvPr/>
        </p:nvSpPr>
        <p:spPr>
          <a:xfrm>
            <a:off x="4369646" y="5671576"/>
            <a:ext cx="3642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Note: </a:t>
            </a:r>
            <a:r>
              <a:rPr lang="en-US" sz="1600" dirty="0"/>
              <a:t>All descendent processes forked from PID 2001 will by default have PGID=2001 unless explicitly changed with </a:t>
            </a:r>
            <a:r>
              <a:rPr lang="en-US" sz="1600" dirty="0" err="1"/>
              <a:t>setpgid</a:t>
            </a:r>
            <a:r>
              <a:rPr lang="en-US" sz="1600" dirty="0"/>
              <a:t>() </a:t>
            </a:r>
            <a:endParaRPr lang="en-CA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D6D26C-BE01-5C79-B50A-8FC947DAFD1F}"/>
              </a:ext>
            </a:extLst>
          </p:cNvPr>
          <p:cNvSpPr txBox="1"/>
          <p:nvPr/>
        </p:nvSpPr>
        <p:spPr>
          <a:xfrm>
            <a:off x="8256898" y="5116475"/>
            <a:ext cx="3487893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Any signal CTR-C , CTR-Z etc. typed now will be sent from the Kernel to ./Welcome </a:t>
            </a:r>
            <a:r>
              <a:rPr lang="en-US" b="1" dirty="0"/>
              <a:t>and </a:t>
            </a:r>
            <a:r>
              <a:rPr lang="en-US" dirty="0"/>
              <a:t>all its forked descendants with the same PGID </a:t>
            </a:r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FF9853-5C9D-6FE6-C2B7-D0F8021843D5}"/>
              </a:ext>
            </a:extLst>
          </p:cNvPr>
          <p:cNvSpPr/>
          <p:nvPr/>
        </p:nvSpPr>
        <p:spPr>
          <a:xfrm>
            <a:off x="8232913" y="2656754"/>
            <a:ext cx="3498574" cy="10103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Note: </a:t>
            </a:r>
            <a:r>
              <a:rPr lang="en-US" sz="1400" dirty="0">
                <a:solidFill>
                  <a:schemeClr val="tx1"/>
                </a:solidFill>
              </a:rPr>
              <a:t>To run ./welcome, BASH has to fork() a new child BASH (PID=2001) and differentiate it with ./Welcome using exec().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./Welcome has the same PID=2001 and inherits the PGID of BASH=9001 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F9B268-8503-2977-55BC-5CCA377A6A9A}"/>
              </a:ext>
            </a:extLst>
          </p:cNvPr>
          <p:cNvSpPr/>
          <p:nvPr/>
        </p:nvSpPr>
        <p:spPr>
          <a:xfrm>
            <a:off x="8246217" y="3896629"/>
            <a:ext cx="3498574" cy="10103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Note: Only when a process is forked from the BASH for the first </a:t>
            </a:r>
            <a:r>
              <a:rPr lang="en-US" sz="1400" dirty="0">
                <a:solidFill>
                  <a:schemeClr val="tx1"/>
                </a:solidFill>
              </a:rPr>
              <a:t>time (ex: in the case of ./Welcome) ,  the process changes its PGID to its own PID.  So, PGID =9001 is changed to 2001 using the </a:t>
            </a:r>
            <a:r>
              <a:rPr lang="en-US" sz="1400" dirty="0" err="1">
                <a:solidFill>
                  <a:schemeClr val="tx1"/>
                </a:solidFill>
              </a:rPr>
              <a:t>setpgid</a:t>
            </a:r>
            <a:r>
              <a:rPr lang="en-US" sz="1400" dirty="0">
                <a:solidFill>
                  <a:schemeClr val="tx1"/>
                </a:solidFill>
              </a:rPr>
              <a:t>() system call)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B18A19-687A-76F2-7F31-4013D2D2F4D6}"/>
              </a:ext>
            </a:extLst>
          </p:cNvPr>
          <p:cNvCxnSpPr>
            <a:stCxn id="13" idx="3"/>
          </p:cNvCxnSpPr>
          <p:nvPr/>
        </p:nvCxnSpPr>
        <p:spPr>
          <a:xfrm flipV="1">
            <a:off x="7713208" y="4433462"/>
            <a:ext cx="5197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4D9B1E-1A07-4C76-A965-7FD29E59874B}"/>
              </a:ext>
            </a:extLst>
          </p:cNvPr>
          <p:cNvCxnSpPr>
            <a:stCxn id="11" idx="3"/>
            <a:endCxn id="40" idx="1"/>
          </p:cNvCxnSpPr>
          <p:nvPr/>
        </p:nvCxnSpPr>
        <p:spPr>
          <a:xfrm flipV="1">
            <a:off x="7713209" y="3161945"/>
            <a:ext cx="5197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208E6E-76BE-6F0C-2D0E-7B34BD85FD1A}"/>
              </a:ext>
            </a:extLst>
          </p:cNvPr>
          <p:cNvCxnSpPr/>
          <p:nvPr/>
        </p:nvCxnSpPr>
        <p:spPr>
          <a:xfrm flipV="1">
            <a:off x="3945785" y="3104236"/>
            <a:ext cx="5197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1BB82C-1D58-3AE5-34DE-3D63CE7E4FFB}"/>
              </a:ext>
            </a:extLst>
          </p:cNvPr>
          <p:cNvCxnSpPr/>
          <p:nvPr/>
        </p:nvCxnSpPr>
        <p:spPr>
          <a:xfrm flipV="1">
            <a:off x="3921494" y="4384929"/>
            <a:ext cx="5197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B94D2C-A3AB-D2DC-5E38-3BD33DD7D120}"/>
              </a:ext>
            </a:extLst>
          </p:cNvPr>
          <p:cNvCxnSpPr>
            <a:stCxn id="13" idx="2"/>
          </p:cNvCxnSpPr>
          <p:nvPr/>
        </p:nvCxnSpPr>
        <p:spPr>
          <a:xfrm>
            <a:off x="6092315" y="4938654"/>
            <a:ext cx="2164583" cy="563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32" grpId="0"/>
      <p:bldP spid="33" grpId="0"/>
      <p:bldP spid="34" grpId="0"/>
      <p:bldP spid="35" grpId="0"/>
      <p:bldP spid="36" grpId="0" animBg="1"/>
      <p:bldP spid="40" grpId="0" animBg="1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C3C6-23E9-91E4-9241-9BC69085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00" y="-143303"/>
            <a:ext cx="10515600" cy="1325563"/>
          </a:xfrm>
        </p:spPr>
        <p:txBody>
          <a:bodyPr/>
          <a:lstStyle/>
          <a:p>
            <a:r>
              <a:rPr lang="en-US" dirty="0"/>
              <a:t>Background Processes  $./Welcome &amp;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FABF-7DB0-EA14-91C2-170D25A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28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A878A4-472E-0BC3-02DC-A107D38B90A2}"/>
              </a:ext>
            </a:extLst>
          </p:cNvPr>
          <p:cNvSpPr/>
          <p:nvPr/>
        </p:nvSpPr>
        <p:spPr>
          <a:xfrm>
            <a:off x="447211" y="1089739"/>
            <a:ext cx="3498574" cy="101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BASH </a:t>
            </a:r>
          </a:p>
          <a:p>
            <a:pPr algn="ctr"/>
            <a:r>
              <a:rPr lang="en-US" sz="1400" dirty="0"/>
              <a:t>PID=1000</a:t>
            </a:r>
          </a:p>
          <a:p>
            <a:pPr algn="ctr"/>
            <a:r>
              <a:rPr lang="en-US" sz="1400" dirty="0"/>
              <a:t>PPID=1001</a:t>
            </a:r>
          </a:p>
          <a:p>
            <a:pPr algn="ctr"/>
            <a:r>
              <a:rPr lang="en-US" sz="1400" dirty="0"/>
              <a:t>PGID=9001</a:t>
            </a:r>
            <a:endParaRPr lang="en-CA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6D198-5727-6C16-3630-031CEB52BA28}"/>
              </a:ext>
            </a:extLst>
          </p:cNvPr>
          <p:cNvSpPr/>
          <p:nvPr/>
        </p:nvSpPr>
        <p:spPr>
          <a:xfrm>
            <a:off x="4471422" y="1121380"/>
            <a:ext cx="3241787" cy="10103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Control Process: </a:t>
            </a:r>
          </a:p>
          <a:p>
            <a:pPr algn="ctr"/>
            <a:r>
              <a:rPr lang="en-US" dirty="0"/>
              <a:t>BASH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CCC01-4AD2-E83F-94B4-93D8FCEE1FAC}"/>
              </a:ext>
            </a:extLst>
          </p:cNvPr>
          <p:cNvSpPr/>
          <p:nvPr/>
        </p:nvSpPr>
        <p:spPr>
          <a:xfrm>
            <a:off x="447211" y="2625112"/>
            <a:ext cx="3498574" cy="101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./Welcome &amp; </a:t>
            </a:r>
            <a:endParaRPr lang="en-US" sz="1400" dirty="0"/>
          </a:p>
          <a:p>
            <a:pPr algn="ctr"/>
            <a:r>
              <a:rPr lang="en-US" sz="1400" dirty="0"/>
              <a:t>PID=2001</a:t>
            </a:r>
          </a:p>
          <a:p>
            <a:pPr algn="ctr"/>
            <a:r>
              <a:rPr lang="en-US" sz="1400" dirty="0"/>
              <a:t>PPID=1000</a:t>
            </a:r>
          </a:p>
          <a:p>
            <a:pPr algn="ctr"/>
            <a:r>
              <a:rPr lang="en-US" sz="1400" dirty="0"/>
              <a:t>PGID=9001</a:t>
            </a:r>
            <a:endParaRPr lang="en-CA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B67E46-2EE5-39EF-662B-ED89F4EE4389}"/>
              </a:ext>
            </a:extLst>
          </p:cNvPr>
          <p:cNvSpPr/>
          <p:nvPr/>
        </p:nvSpPr>
        <p:spPr>
          <a:xfrm>
            <a:off x="4471422" y="2656754"/>
            <a:ext cx="3241787" cy="10103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Control Process: </a:t>
            </a:r>
          </a:p>
          <a:p>
            <a:pPr algn="ctr"/>
            <a:r>
              <a:rPr lang="en-US" dirty="0"/>
              <a:t>BASH 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D6D26C-BE01-5C79-B50A-8FC947DAFD1F}"/>
              </a:ext>
            </a:extLst>
          </p:cNvPr>
          <p:cNvSpPr txBox="1"/>
          <p:nvPr/>
        </p:nvSpPr>
        <p:spPr>
          <a:xfrm>
            <a:off x="8232913" y="4384611"/>
            <a:ext cx="3487893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Any signal CTR-C , CTR-Z etc. typed now will be sent from the Kernel to BASH //Not to ./Welcome </a:t>
            </a:r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FF9853-5C9D-6FE6-C2B7-D0F8021843D5}"/>
              </a:ext>
            </a:extLst>
          </p:cNvPr>
          <p:cNvSpPr/>
          <p:nvPr/>
        </p:nvSpPr>
        <p:spPr>
          <a:xfrm>
            <a:off x="8232913" y="1221807"/>
            <a:ext cx="3498574" cy="2445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Note: </a:t>
            </a:r>
            <a:r>
              <a:rPr lang="en-US" sz="1400" dirty="0">
                <a:solidFill>
                  <a:schemeClr val="tx1"/>
                </a:solidFill>
              </a:rPr>
              <a:t>To run ./welcome, BASH has to fork() a new child BASH (PID=2001) and differentiate it with ./Welcome using exec().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./Welcome has the same PID=2001 and inherits the PGID of BASH=9001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However, ./Welcome runs in the background(without access to the </a:t>
            </a:r>
            <a:r>
              <a:rPr lang="en-US" sz="1400" b="1" dirty="0" err="1">
                <a:solidFill>
                  <a:schemeClr val="tx1"/>
                </a:solidFill>
              </a:rPr>
              <a:t>i</a:t>
            </a:r>
            <a:r>
              <a:rPr lang="en-US" sz="1400" b="1" dirty="0">
                <a:solidFill>
                  <a:schemeClr val="tx1"/>
                </a:solidFill>
              </a:rPr>
              <a:t>/o terminal when it is in the background) 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BASH REMAINS THE CONTROL PROCES (OF THE CONTROL TERMINAL) </a:t>
            </a:r>
            <a:endParaRPr lang="en-CA" sz="1400" b="1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4D9B1E-1A07-4C76-A965-7FD29E59874B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 flipV="1">
            <a:off x="7713209" y="2444472"/>
            <a:ext cx="519704" cy="717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208E6E-76BE-6F0C-2D0E-7B34BD85FD1A}"/>
              </a:ext>
            </a:extLst>
          </p:cNvPr>
          <p:cNvCxnSpPr/>
          <p:nvPr/>
        </p:nvCxnSpPr>
        <p:spPr>
          <a:xfrm flipV="1">
            <a:off x="3945785" y="3104236"/>
            <a:ext cx="5197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466EE5-27AF-DDF7-41B5-44ED225934F3}"/>
              </a:ext>
            </a:extLst>
          </p:cNvPr>
          <p:cNvCxnSpPr>
            <a:stCxn id="11" idx="2"/>
            <a:endCxn id="36" idx="1"/>
          </p:cNvCxnSpPr>
          <p:nvPr/>
        </p:nvCxnSpPr>
        <p:spPr>
          <a:xfrm>
            <a:off x="6092316" y="3667137"/>
            <a:ext cx="2140597" cy="1179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E5712A-E522-CA1A-D6E0-15DA30E813AA}"/>
              </a:ext>
            </a:extLst>
          </p:cNvPr>
          <p:cNvSpPr txBox="1"/>
          <p:nvPr/>
        </p:nvSpPr>
        <p:spPr>
          <a:xfrm>
            <a:off x="1066615" y="423058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$./Welcome &amp;</a:t>
            </a:r>
          </a:p>
          <a:p>
            <a:r>
              <a:rPr lang="en-US" dirty="0"/>
              <a:t>// Use this command to create ./Welcome in the background for the first time (Welcome is moved to the background and keeps running in the background) </a:t>
            </a:r>
          </a:p>
          <a:p>
            <a:r>
              <a:rPr lang="en-US" b="1" dirty="0"/>
              <a:t>$ </a:t>
            </a:r>
            <a:r>
              <a:rPr lang="en-US" b="1" dirty="0" err="1"/>
              <a:t>fg</a:t>
            </a:r>
            <a:r>
              <a:rPr lang="en-US" b="1" dirty="0"/>
              <a:t> </a:t>
            </a:r>
            <a:r>
              <a:rPr lang="en-US" dirty="0"/>
              <a:t>//brings back the last background process created into the foreground </a:t>
            </a:r>
          </a:p>
          <a:p>
            <a:r>
              <a:rPr lang="en-US" dirty="0"/>
              <a:t>//If a process is continuously running</a:t>
            </a:r>
            <a:r>
              <a:rPr lang="en-US" b="1" dirty="0"/>
              <a:t>, CTRL-Z stops </a:t>
            </a:r>
            <a:r>
              <a:rPr lang="en-US" dirty="0"/>
              <a:t>it and moves it to the background , we can then use </a:t>
            </a:r>
            <a:r>
              <a:rPr lang="en-US" dirty="0" err="1"/>
              <a:t>fg</a:t>
            </a:r>
            <a:r>
              <a:rPr lang="en-US" dirty="0"/>
              <a:t> to bring it back to the foreground </a:t>
            </a:r>
            <a:endParaRPr lang="en-CA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D98EE6-9E18-F0F1-9079-813D4C9D9B8A}"/>
              </a:ext>
            </a:extLst>
          </p:cNvPr>
          <p:cNvCxnSpPr/>
          <p:nvPr/>
        </p:nvCxnSpPr>
        <p:spPr>
          <a:xfrm flipV="1">
            <a:off x="3945785" y="1575698"/>
            <a:ext cx="5197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91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36" grpId="0" animBg="1"/>
      <p:bldP spid="40" grpId="0" animBg="1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F50E-98F3-47EB-8E19-66A9CFE5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81037"/>
          </a:xfrm>
        </p:spPr>
        <p:txBody>
          <a:bodyPr>
            <a:normAutofit/>
          </a:bodyPr>
          <a:lstStyle/>
          <a:p>
            <a:r>
              <a:rPr lang="en-US" sz="4000" b="1" dirty="0"/>
              <a:t>System Call: </a:t>
            </a:r>
            <a:r>
              <a:rPr lang="en-US" sz="4000" b="1" dirty="0" err="1"/>
              <a:t>setpgid</a:t>
            </a:r>
            <a:r>
              <a:rPr lang="en-US" sz="4000" b="1" dirty="0"/>
              <a:t>()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2D6B-BF84-4BC7-A106-4A1A1498D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048"/>
            <a:ext cx="10515600" cy="51963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CA" sz="2400" b="0" i="0" u="none" strike="noStrike" baseline="0" dirty="0"/>
              <a:t>Synopsis: </a:t>
            </a:r>
            <a:r>
              <a:rPr lang="en-CA" sz="2400" b="1" i="0" u="none" strike="noStrike" baseline="0" dirty="0" err="1"/>
              <a:t>pid</a:t>
            </a:r>
            <a:r>
              <a:rPr lang="en-CA" sz="2400" b="1" dirty="0" err="1"/>
              <a:t>_</a:t>
            </a:r>
            <a:r>
              <a:rPr lang="en-CA" sz="2400" b="1" i="0" u="none" strike="noStrike" baseline="0" dirty="0" err="1"/>
              <a:t>t</a:t>
            </a:r>
            <a:r>
              <a:rPr lang="en-CA" sz="2400" b="1" i="0" u="none" strike="noStrike" baseline="0" dirty="0"/>
              <a:t> </a:t>
            </a:r>
            <a:r>
              <a:rPr lang="en-CA" sz="2400" b="1" i="0" u="none" strike="noStrike" baseline="0" dirty="0" err="1"/>
              <a:t>setpgid</a:t>
            </a:r>
            <a:r>
              <a:rPr lang="en-CA" sz="2400" b="1" i="0" u="none" strike="noStrike" baseline="0" dirty="0"/>
              <a:t>(</a:t>
            </a:r>
            <a:r>
              <a:rPr lang="en-CA" sz="2400" b="1" i="0" u="none" strike="noStrike" baseline="0" dirty="0" err="1"/>
              <a:t>pid_t</a:t>
            </a:r>
            <a:r>
              <a:rPr lang="en-CA" sz="2400" b="1" i="0" u="none" strike="noStrike" baseline="0" dirty="0"/>
              <a:t> </a:t>
            </a:r>
            <a:r>
              <a:rPr lang="en-CA" sz="2400" b="1" i="0" u="none" strike="noStrike" baseline="0" dirty="0" err="1"/>
              <a:t>pid,pid</a:t>
            </a:r>
            <a:r>
              <a:rPr lang="en-CA" sz="2400" b="1" dirty="0" err="1"/>
              <a:t>_</a:t>
            </a:r>
            <a:r>
              <a:rPr lang="en-CA" sz="2400" b="1" i="0" u="none" strike="noStrike" baseline="0" dirty="0" err="1"/>
              <a:t>t</a:t>
            </a:r>
            <a:r>
              <a:rPr lang="en-CA" sz="2400" b="1" i="0" u="none" strike="noStrike" baseline="0" dirty="0"/>
              <a:t> </a:t>
            </a:r>
            <a:r>
              <a:rPr lang="en-CA" sz="2400" b="1" i="0" u="none" strike="noStrike" baseline="0" dirty="0" err="1"/>
              <a:t>pgid</a:t>
            </a:r>
            <a:r>
              <a:rPr lang="en-CA" sz="2400" b="1" i="0" u="none" strike="noStrike" baseline="0" dirty="0"/>
              <a:t>)</a:t>
            </a:r>
          </a:p>
          <a:p>
            <a:pPr marL="0" indent="0" algn="l">
              <a:buNone/>
            </a:pPr>
            <a:r>
              <a:rPr lang="en-US" sz="2400" b="0" i="0" u="none" strike="noStrike" baseline="0" dirty="0" err="1"/>
              <a:t>setpgid</a:t>
            </a:r>
            <a:r>
              <a:rPr lang="en-US" sz="2400" b="0" i="0" u="none" strike="noStrike" baseline="0" dirty="0"/>
              <a:t>() sets the process group ID of the process, whose ID is </a:t>
            </a:r>
            <a:r>
              <a:rPr lang="en-US" sz="2400" b="0" i="0" u="none" strike="noStrike" baseline="0" dirty="0" err="1"/>
              <a:t>pid</a:t>
            </a:r>
            <a:r>
              <a:rPr lang="en-US" sz="2400" b="0" i="0" u="none" strike="noStrike" baseline="0" dirty="0"/>
              <a:t>, to </a:t>
            </a:r>
            <a:r>
              <a:rPr lang="en-US" sz="2400" b="0" i="0" u="none" strike="noStrike" baseline="0" dirty="0" err="1"/>
              <a:t>pgid</a:t>
            </a:r>
            <a:r>
              <a:rPr lang="en-US" sz="24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 If </a:t>
            </a:r>
            <a:r>
              <a:rPr lang="en-US" sz="2400" b="0" i="0" u="none" strike="noStrike" baseline="0" dirty="0" err="1"/>
              <a:t>pgid</a:t>
            </a:r>
            <a:r>
              <a:rPr lang="en-US" sz="2400" b="0" i="0" u="none" strike="noStrike" baseline="0" dirty="0"/>
              <a:t> is equal to </a:t>
            </a:r>
            <a:r>
              <a:rPr lang="en-US" sz="2400" b="0" i="0" u="none" strike="noStrike" baseline="0" dirty="0" err="1"/>
              <a:t>pid</a:t>
            </a:r>
            <a:r>
              <a:rPr lang="en-US" sz="2400" b="0" i="0" u="none" strike="noStrike" baseline="0" dirty="0"/>
              <a:t>, the process becomes a </a:t>
            </a:r>
            <a:r>
              <a:rPr lang="en-US" sz="2400" b="1" i="0" u="none" strike="noStrike" baseline="0" dirty="0"/>
              <a:t>process </a:t>
            </a:r>
            <a:r>
              <a:rPr lang="en-CA" sz="2400" b="1" i="0" u="none" strike="noStrike" baseline="0" dirty="0"/>
              <a:t>group leader</a:t>
            </a:r>
            <a:r>
              <a:rPr lang="en-CA" sz="24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 If </a:t>
            </a:r>
            <a:r>
              <a:rPr lang="en-US" sz="2400" b="0" i="0" u="none" strike="noStrike" baseline="0" dirty="0" err="1"/>
              <a:t>pid</a:t>
            </a:r>
            <a:r>
              <a:rPr lang="en-US" sz="2400" b="0" i="0" u="none" strike="noStrike" baseline="0" dirty="0"/>
              <a:t> is equal to 0, the calling process’ group ID is set to </a:t>
            </a:r>
            <a:r>
              <a:rPr lang="en-CA" sz="2400" b="0" i="0" u="none" strike="noStrike" baseline="0" dirty="0" err="1"/>
              <a:t>pgid</a:t>
            </a:r>
            <a:r>
              <a:rPr lang="en-CA" sz="2400" b="0" i="0" u="none" strike="noStrike" baseline="0" dirty="0"/>
              <a:t>.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setpgid</a:t>
            </a:r>
            <a:r>
              <a:rPr lang="en-US" sz="2400" b="0" i="0" u="none" strike="noStrike" baseline="0" dirty="0"/>
              <a:t>() returns 0 if successful and -1 otherwise.</a:t>
            </a:r>
          </a:p>
          <a:p>
            <a:pPr marL="0" indent="0" algn="l">
              <a:buNone/>
            </a:pPr>
            <a:endParaRPr lang="en-US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Note that </a:t>
            </a:r>
            <a:r>
              <a:rPr lang="en-US" sz="2400" b="0" i="0" u="none" strike="noStrike" baseline="0" dirty="0" err="1"/>
              <a:t>setpgid</a:t>
            </a:r>
            <a:r>
              <a:rPr lang="en-US" sz="2400" b="0" i="0" u="none" strike="noStrike" baseline="0" dirty="0"/>
              <a:t>() succeeds only when at least one of the following conditions is satisfied:</a:t>
            </a:r>
          </a:p>
          <a:p>
            <a:r>
              <a:rPr lang="en-US" sz="2400" b="0" i="0" u="none" strike="noStrike" baseline="0" dirty="0"/>
              <a:t> The caller and the specified processes have the </a:t>
            </a:r>
            <a:r>
              <a:rPr lang="en-US" sz="2400" b="1" i="0" u="none" strike="noStrike" baseline="0" dirty="0"/>
              <a:t>same </a:t>
            </a:r>
            <a:r>
              <a:rPr lang="en-CA" sz="2400" b="1" i="0" u="none" strike="noStrike" baseline="0" dirty="0"/>
              <a:t>owner</a:t>
            </a:r>
            <a:r>
              <a:rPr lang="en-CA" sz="2400" b="0" i="0" u="none" strike="noStrike" baseline="0" dirty="0"/>
              <a:t>.</a:t>
            </a:r>
          </a:p>
          <a:p>
            <a:r>
              <a:rPr lang="en-US" sz="2400" b="0" i="0" u="none" strike="noStrike" baseline="0" dirty="0"/>
              <a:t> The caller process is owned by a </a:t>
            </a:r>
            <a:r>
              <a:rPr lang="en-US" sz="2400" b="1" i="0" u="none" strike="noStrike" baseline="0" dirty="0"/>
              <a:t>super-user</a:t>
            </a:r>
            <a:r>
              <a:rPr lang="en-US" sz="2400" b="0" i="0" u="none" strike="noStrike" baseline="0" dirty="0"/>
              <a:t>.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7BC09-C17A-48D7-8BF0-D4E500FB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54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49EC-80E5-1772-EDDC-10AD4E1D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Introduction..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F86D-939E-A2E2-1AF2-5417E05C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ctrlc.c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62929-1F49-F9FB-E004-2EFF581B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849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A954-0B62-421A-ABC7-D4378DD2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b="1" dirty="0"/>
              <a:t>System Call: </a:t>
            </a:r>
            <a:r>
              <a:rPr lang="en-US" b="1" dirty="0" err="1"/>
              <a:t>getpgid</a:t>
            </a:r>
            <a:r>
              <a:rPr lang="en-US" b="1" dirty="0"/>
              <a:t>()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9FC3-41E9-4100-9BE2-5C75FB8F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400" b="0" i="0" u="none" strike="noStrike" baseline="0" dirty="0">
                <a:latin typeface="CMBX12"/>
              </a:rPr>
              <a:t>Synopsis : </a:t>
            </a:r>
            <a:r>
              <a:rPr lang="fr-FR" sz="2400" b="0" i="0" u="none" strike="noStrike" baseline="0" dirty="0" err="1">
                <a:latin typeface="CMBX12"/>
              </a:rPr>
              <a:t>pid</a:t>
            </a:r>
            <a:r>
              <a:rPr lang="fr-FR" sz="2400" b="0" i="0" u="none" strike="noStrike" baseline="0" dirty="0">
                <a:latin typeface="CMBX12"/>
              </a:rPr>
              <a:t> t </a:t>
            </a:r>
            <a:r>
              <a:rPr lang="fr-FR" sz="2400" b="0" i="0" u="none" strike="noStrike" baseline="0" dirty="0" err="1">
                <a:latin typeface="CMBX12"/>
              </a:rPr>
              <a:t>getpgid</a:t>
            </a:r>
            <a:r>
              <a:rPr lang="fr-FR" sz="2400" b="0" i="0" u="none" strike="noStrike" baseline="0" dirty="0">
                <a:latin typeface="CMBX12"/>
              </a:rPr>
              <a:t>(</a:t>
            </a:r>
            <a:r>
              <a:rPr lang="fr-FR" sz="2400" b="0" i="0" u="none" strike="noStrike" baseline="0" dirty="0" err="1">
                <a:latin typeface="CMBX12"/>
              </a:rPr>
              <a:t>pid</a:t>
            </a:r>
            <a:r>
              <a:rPr lang="fr-FR" sz="2400" b="0" i="0" u="none" strike="noStrike" baseline="0" dirty="0">
                <a:latin typeface="CMBX12"/>
              </a:rPr>
              <a:t> t </a:t>
            </a:r>
            <a:r>
              <a:rPr lang="fr-FR" sz="2400" b="0" i="0" u="none" strike="noStrike" baseline="0" dirty="0" err="1">
                <a:latin typeface="CMBX12"/>
              </a:rPr>
              <a:t>pid</a:t>
            </a:r>
            <a:r>
              <a:rPr lang="fr-FR" sz="2400" b="0" i="0" u="none" strike="noStrike" baseline="0" dirty="0">
                <a:latin typeface="CMBX12"/>
              </a:rPr>
              <a:t>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TI12"/>
              </a:rPr>
              <a:t>   </a:t>
            </a:r>
            <a:r>
              <a:rPr lang="en-US" sz="2400" b="0" i="0" u="none" strike="noStrike" baseline="0" dirty="0" err="1">
                <a:latin typeface="CMTI12"/>
              </a:rPr>
              <a:t>getpgid</a:t>
            </a:r>
            <a:r>
              <a:rPr lang="en-US" sz="2400" b="0" i="0" u="none" strike="noStrike" baseline="0" dirty="0">
                <a:latin typeface="CMTI12"/>
              </a:rPr>
              <a:t>() </a:t>
            </a:r>
            <a:r>
              <a:rPr lang="en-US" sz="2400" b="0" i="0" u="none" strike="noStrike" baseline="0" dirty="0">
                <a:latin typeface="CMR17"/>
              </a:rPr>
              <a:t>returns the </a:t>
            </a:r>
            <a:r>
              <a:rPr lang="en-US" sz="2400" b="1" i="0" strike="noStrike" baseline="0" dirty="0">
                <a:latin typeface="CMR17"/>
              </a:rPr>
              <a:t>process group ID  </a:t>
            </a:r>
            <a:r>
              <a:rPr lang="en-US" sz="2400" b="0" i="0" u="none" strike="noStrike" baseline="0" dirty="0">
                <a:latin typeface="CMR17"/>
              </a:rPr>
              <a:t>of the process with PID equal to </a:t>
            </a:r>
            <a:r>
              <a:rPr lang="en-US" sz="2400" b="0" i="0" u="none" strike="noStrike" baseline="0" dirty="0" err="1">
                <a:latin typeface="CMTI12"/>
              </a:rPr>
              <a:t>pid</a:t>
            </a:r>
            <a:r>
              <a:rPr lang="en-US" sz="2400" b="0" i="0" u="none" strike="noStrike" baseline="0" dirty="0">
                <a:latin typeface="CMR17"/>
              </a:rPr>
              <a:t>.</a:t>
            </a:r>
          </a:p>
          <a:p>
            <a:pPr algn="l"/>
            <a:r>
              <a:rPr lang="en-US" sz="2400" b="0" i="0" u="sng" strike="noStrike" baseline="0" dirty="0">
                <a:latin typeface="CMR17"/>
              </a:rPr>
              <a:t>If </a:t>
            </a:r>
            <a:r>
              <a:rPr lang="en-US" sz="2400" b="0" i="0" u="sng" strike="noStrike" baseline="0" dirty="0" err="1">
                <a:latin typeface="CMTI12"/>
              </a:rPr>
              <a:t>pid</a:t>
            </a:r>
            <a:r>
              <a:rPr lang="en-US" sz="2400" b="0" i="0" u="sng" strike="noStrike" baseline="0" dirty="0">
                <a:latin typeface="CMTI12"/>
              </a:rPr>
              <a:t> </a:t>
            </a:r>
            <a:r>
              <a:rPr lang="en-US" sz="2400" b="0" i="0" u="sng" strike="noStrike" baseline="0" dirty="0">
                <a:latin typeface="CMR17"/>
              </a:rPr>
              <a:t>is 0</a:t>
            </a:r>
            <a:r>
              <a:rPr lang="en-US" sz="2400" b="0" i="0" u="none" strike="noStrike" baseline="0" dirty="0">
                <a:latin typeface="CMR17"/>
              </a:rPr>
              <a:t>, the calling process group ID is returned.</a:t>
            </a:r>
          </a:p>
          <a:p>
            <a:pPr algn="l"/>
            <a:r>
              <a:rPr lang="en-US" sz="2400" dirty="0">
                <a:latin typeface="CMR17"/>
              </a:rPr>
              <a:t>Returns -1 if unsuccessful 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E74DB-2CF9-47C0-86E1-64FDCEFA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803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C50E-9677-4CA8-857A-226A31E1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779"/>
            <a:ext cx="10515600" cy="443258"/>
          </a:xfrm>
        </p:spPr>
        <p:txBody>
          <a:bodyPr>
            <a:noAutofit/>
          </a:bodyPr>
          <a:lstStyle/>
          <a:p>
            <a:r>
              <a:rPr lang="en-US" sz="3200" dirty="0"/>
              <a:t>ex8.c CTR-C goes to all the processes in the process group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4C6C-0C53-423E-A89C-8B3C7936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681037"/>
            <a:ext cx="10515600" cy="561892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//CTR-C goes to all processes in the process group</a:t>
            </a:r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CTR_handler</a:t>
            </a:r>
            <a:r>
              <a:rPr lang="en-CA" dirty="0"/>
              <a:t>(){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("Process %d received CTR-C, exit\n", </a:t>
            </a:r>
            <a:r>
              <a:rPr lang="en-CA" dirty="0" err="1"/>
              <a:t>getpid</a:t>
            </a:r>
            <a:r>
              <a:rPr lang="en-CA" dirty="0"/>
              <a:t>());</a:t>
            </a:r>
          </a:p>
          <a:p>
            <a:pPr marL="0" indent="0">
              <a:buNone/>
            </a:pPr>
            <a:r>
              <a:rPr lang="en-CA" dirty="0"/>
              <a:t>exit(2);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[]){ </a:t>
            </a:r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i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("First process, PID= %d, PPID= %d, PGID= %d\n", </a:t>
            </a:r>
            <a:r>
              <a:rPr lang="en-CA" dirty="0" err="1"/>
              <a:t>getpid</a:t>
            </a:r>
            <a:r>
              <a:rPr lang="en-CA" dirty="0"/>
              <a:t>(), </a:t>
            </a:r>
            <a:r>
              <a:rPr lang="en-CA" dirty="0" err="1"/>
              <a:t>getppid</a:t>
            </a:r>
            <a:r>
              <a:rPr lang="en-CA" dirty="0"/>
              <a:t>(), </a:t>
            </a:r>
            <a:r>
              <a:rPr lang="en-CA" dirty="0" err="1"/>
              <a:t>getpgid</a:t>
            </a:r>
            <a:r>
              <a:rPr lang="en-CA" dirty="0"/>
              <a:t>(0));</a:t>
            </a:r>
          </a:p>
          <a:p>
            <a:pPr marL="0" indent="0">
              <a:buNone/>
            </a:pPr>
            <a:r>
              <a:rPr lang="en-CA" dirty="0"/>
              <a:t>//</a:t>
            </a:r>
            <a:r>
              <a:rPr lang="en-CA" dirty="0" err="1"/>
              <a:t>getpgid</a:t>
            </a:r>
            <a:r>
              <a:rPr lang="en-CA" dirty="0"/>
              <a:t>(0) 0 indicates that the calling process' </a:t>
            </a:r>
            <a:r>
              <a:rPr lang="en-CA" dirty="0" err="1"/>
              <a:t>pgid</a:t>
            </a:r>
            <a:r>
              <a:rPr lang="en-CA" dirty="0"/>
              <a:t> will be returned</a:t>
            </a:r>
          </a:p>
          <a:p>
            <a:pPr marL="0" indent="0">
              <a:buNone/>
            </a:pPr>
            <a:r>
              <a:rPr lang="en-CA" dirty="0"/>
              <a:t>signal(SIGINT, </a:t>
            </a:r>
            <a:r>
              <a:rPr lang="en-CA" dirty="0" err="1"/>
              <a:t>CTR_handler</a:t>
            </a:r>
            <a:r>
              <a:rPr lang="en-CA" dirty="0"/>
              <a:t>); //Register the handler</a:t>
            </a:r>
          </a:p>
          <a:p>
            <a:pPr marL="0" indent="0">
              <a:buNone/>
            </a:pPr>
            <a:r>
              <a:rPr lang="en-CA" dirty="0"/>
              <a:t>for(</a:t>
            </a:r>
            <a:r>
              <a:rPr lang="en-CA" dirty="0" err="1"/>
              <a:t>i</a:t>
            </a:r>
            <a:r>
              <a:rPr lang="en-CA" dirty="0"/>
              <a:t>=1; </a:t>
            </a:r>
            <a:r>
              <a:rPr lang="en-CA" dirty="0" err="1"/>
              <a:t>i</a:t>
            </a:r>
            <a:r>
              <a:rPr lang="en-CA" dirty="0"/>
              <a:t>&lt;=4; </a:t>
            </a:r>
            <a:r>
              <a:rPr lang="en-CA" dirty="0" err="1"/>
              <a:t>i</a:t>
            </a:r>
            <a:r>
              <a:rPr lang="en-CA" dirty="0"/>
              <a:t>++)</a:t>
            </a:r>
          </a:p>
          <a:p>
            <a:pPr marL="0" indent="0">
              <a:buNone/>
            </a:pPr>
            <a:r>
              <a:rPr lang="en-CA" dirty="0"/>
              <a:t>fork();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("PID=%d PGID= %d\n", </a:t>
            </a:r>
            <a:r>
              <a:rPr lang="en-CA" dirty="0" err="1"/>
              <a:t>getpid</a:t>
            </a:r>
            <a:r>
              <a:rPr lang="en-CA" dirty="0"/>
              <a:t>(), </a:t>
            </a:r>
            <a:r>
              <a:rPr lang="en-CA" dirty="0" err="1"/>
              <a:t>getpgid</a:t>
            </a:r>
            <a:r>
              <a:rPr lang="en-CA" dirty="0"/>
              <a:t>(0)); </a:t>
            </a:r>
          </a:p>
          <a:p>
            <a:pPr marL="0" indent="0">
              <a:buNone/>
            </a:pPr>
            <a:r>
              <a:rPr lang="en-CA" dirty="0"/>
              <a:t>pause();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1649C-8DDA-45E8-B3F3-2A08AE8E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808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C50E-9677-4CA8-857A-226A31E1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779"/>
            <a:ext cx="10515600" cy="443258"/>
          </a:xfrm>
        </p:spPr>
        <p:txBody>
          <a:bodyPr>
            <a:noAutofit/>
          </a:bodyPr>
          <a:lstStyle/>
          <a:p>
            <a:r>
              <a:rPr lang="en-US" sz="3200" dirty="0"/>
              <a:t>ex9.c Changing Process Group ID-1 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4C6C-0C53-423E-A89C-8B3C7936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391"/>
            <a:ext cx="10515600" cy="561892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//Changing process group id</a:t>
            </a:r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CTR_handler</a:t>
            </a:r>
            <a:r>
              <a:rPr lang="en-CA" dirty="0"/>
              <a:t>(){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("Process %d got CTR-C, exiting\n", </a:t>
            </a:r>
            <a:r>
              <a:rPr lang="en-CA" dirty="0" err="1"/>
              <a:t>getpid</a:t>
            </a:r>
            <a:r>
              <a:rPr lang="en-CA" dirty="0"/>
              <a:t>());</a:t>
            </a:r>
          </a:p>
          <a:p>
            <a:pPr marL="0" indent="0">
              <a:buNone/>
            </a:pPr>
            <a:r>
              <a:rPr lang="en-CA" dirty="0"/>
              <a:t>exit(0);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i</a:t>
            </a:r>
            <a:r>
              <a:rPr lang="en-CA" dirty="0"/>
              <a:t>, </a:t>
            </a:r>
            <a:r>
              <a:rPr lang="en-CA" dirty="0" err="1"/>
              <a:t>pid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signal(SIGINT, </a:t>
            </a:r>
            <a:r>
              <a:rPr lang="en-CA" dirty="0" err="1"/>
              <a:t>CTR_handler</a:t>
            </a:r>
            <a:r>
              <a:rPr lang="en-CA" dirty="0"/>
              <a:t>); //register the handler </a:t>
            </a:r>
          </a:p>
          <a:p>
            <a:pPr marL="0" indent="0">
              <a:buNone/>
            </a:pPr>
            <a:r>
              <a:rPr lang="en-CA" dirty="0"/>
              <a:t>if((</a:t>
            </a:r>
            <a:r>
              <a:rPr lang="en-CA" dirty="0" err="1"/>
              <a:t>pid</a:t>
            </a:r>
            <a:r>
              <a:rPr lang="en-CA" dirty="0"/>
              <a:t>=fork()) == 0)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 err="1"/>
              <a:t>setpgid</a:t>
            </a:r>
            <a:r>
              <a:rPr lang="en-CA" dirty="0"/>
              <a:t>(0, </a:t>
            </a:r>
            <a:r>
              <a:rPr lang="en-CA" dirty="0" err="1"/>
              <a:t>getpid</a:t>
            </a:r>
            <a:r>
              <a:rPr lang="en-CA" dirty="0"/>
              <a:t>());//child is in its own group 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("Child PID= %d, PGID= %d\n",</a:t>
            </a:r>
            <a:r>
              <a:rPr lang="en-CA" dirty="0" err="1"/>
              <a:t>getpid</a:t>
            </a:r>
            <a:r>
              <a:rPr lang="en-CA" dirty="0"/>
              <a:t>(),</a:t>
            </a:r>
            <a:r>
              <a:rPr lang="en-CA" dirty="0" err="1"/>
              <a:t>getpgid</a:t>
            </a:r>
            <a:r>
              <a:rPr lang="en-CA" dirty="0"/>
              <a:t>(0));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else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("Parent PID= %d, PGID=%d\n", </a:t>
            </a:r>
            <a:r>
              <a:rPr lang="en-CA" dirty="0" err="1"/>
              <a:t>getpid</a:t>
            </a:r>
            <a:r>
              <a:rPr lang="en-CA" dirty="0"/>
              <a:t>(), </a:t>
            </a:r>
            <a:r>
              <a:rPr lang="en-CA" dirty="0" err="1"/>
              <a:t>getpgid</a:t>
            </a:r>
            <a:r>
              <a:rPr lang="en-CA" dirty="0"/>
              <a:t>(0));</a:t>
            </a:r>
          </a:p>
          <a:p>
            <a:pPr marL="0" indent="0">
              <a:buNone/>
            </a:pPr>
            <a:r>
              <a:rPr lang="en-CA" dirty="0"/>
              <a:t>for(</a:t>
            </a:r>
            <a:r>
              <a:rPr lang="en-CA" dirty="0" err="1"/>
              <a:t>i</a:t>
            </a:r>
            <a:r>
              <a:rPr lang="en-CA" dirty="0"/>
              <a:t>=1; </a:t>
            </a:r>
            <a:r>
              <a:rPr lang="en-CA" dirty="0" err="1"/>
              <a:t>i</a:t>
            </a:r>
            <a:r>
              <a:rPr lang="en-CA" dirty="0"/>
              <a:t>&lt;=5; </a:t>
            </a:r>
            <a:r>
              <a:rPr lang="en-CA" dirty="0" err="1"/>
              <a:t>i</a:t>
            </a:r>
            <a:r>
              <a:rPr lang="en-CA" dirty="0"/>
              <a:t>++){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("Process %d is still alive\n", </a:t>
            </a:r>
            <a:r>
              <a:rPr lang="en-CA" dirty="0" err="1"/>
              <a:t>getpid</a:t>
            </a:r>
            <a:r>
              <a:rPr lang="en-CA" dirty="0"/>
              <a:t>()); </a:t>
            </a:r>
          </a:p>
          <a:p>
            <a:pPr marL="0" indent="0">
              <a:buNone/>
            </a:pPr>
            <a:r>
              <a:rPr lang="en-CA" dirty="0"/>
              <a:t>sleep(2);</a:t>
            </a:r>
          </a:p>
          <a:p>
            <a:pPr marL="0" indent="0">
              <a:buNone/>
            </a:pPr>
            <a:r>
              <a:rPr lang="en-CA" dirty="0"/>
              <a:t>}}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1649C-8DDA-45E8-B3F3-2A08AE8E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763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EEA78-A0E2-5335-8543-065FD09C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33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28163-98CE-B5DE-319D-76AF2C691AB7}"/>
              </a:ext>
            </a:extLst>
          </p:cNvPr>
          <p:cNvSpPr txBox="1"/>
          <p:nvPr/>
        </p:nvSpPr>
        <p:spPr>
          <a:xfrm>
            <a:off x="732182" y="671691"/>
            <a:ext cx="935603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//ex9a.c  changing the group id of the child process </a:t>
            </a:r>
          </a:p>
          <a:p>
            <a:endParaRPr lang="en-CA" dirty="0"/>
          </a:p>
          <a:p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[]){</a:t>
            </a:r>
          </a:p>
          <a:p>
            <a:r>
              <a:rPr lang="en-CA" dirty="0"/>
              <a:t>int </a:t>
            </a:r>
            <a:r>
              <a:rPr lang="en-CA" dirty="0" err="1"/>
              <a:t>i</a:t>
            </a:r>
            <a:r>
              <a:rPr lang="en-CA" dirty="0"/>
              <a:t>, </a:t>
            </a:r>
            <a:r>
              <a:rPr lang="en-CA" dirty="0" err="1"/>
              <a:t>pid</a:t>
            </a:r>
            <a:r>
              <a:rPr lang="en-CA" dirty="0"/>
              <a:t>;</a:t>
            </a:r>
          </a:p>
          <a:p>
            <a:endParaRPr lang="en-CA" dirty="0"/>
          </a:p>
          <a:p>
            <a:r>
              <a:rPr lang="en-CA" dirty="0"/>
              <a:t>if((</a:t>
            </a:r>
            <a:r>
              <a:rPr lang="en-CA" dirty="0" err="1"/>
              <a:t>pid</a:t>
            </a:r>
            <a:r>
              <a:rPr lang="en-CA" dirty="0"/>
              <a:t>=fork()) == 0) //Child Process{</a:t>
            </a:r>
          </a:p>
          <a:p>
            <a:r>
              <a:rPr lang="en-CA" dirty="0" err="1"/>
              <a:t>printf</a:t>
            </a:r>
            <a:r>
              <a:rPr lang="en-CA" dirty="0"/>
              <a:t>("\</a:t>
            </a:r>
            <a:r>
              <a:rPr lang="en-CA" dirty="0" err="1"/>
              <a:t>nChild</a:t>
            </a:r>
            <a:r>
              <a:rPr lang="en-CA" dirty="0"/>
              <a:t> PID %d, PGID before </a:t>
            </a:r>
            <a:r>
              <a:rPr lang="en-CA" dirty="0" err="1"/>
              <a:t>setpgid</a:t>
            </a:r>
            <a:r>
              <a:rPr lang="en-CA" dirty="0"/>
              <a:t>() = %d\n",</a:t>
            </a:r>
            <a:r>
              <a:rPr lang="en-CA" dirty="0" err="1"/>
              <a:t>getpid</a:t>
            </a:r>
            <a:r>
              <a:rPr lang="en-CA" dirty="0"/>
              <a:t>(),</a:t>
            </a:r>
            <a:r>
              <a:rPr lang="en-CA" dirty="0" err="1"/>
              <a:t>getpgid</a:t>
            </a:r>
            <a:r>
              <a:rPr lang="en-CA" dirty="0"/>
              <a:t>(0));</a:t>
            </a:r>
          </a:p>
          <a:p>
            <a:r>
              <a:rPr lang="en-CA" dirty="0" err="1"/>
              <a:t>setpgid</a:t>
            </a:r>
            <a:r>
              <a:rPr lang="en-CA" dirty="0"/>
              <a:t>(0, </a:t>
            </a:r>
            <a:r>
              <a:rPr lang="en-CA" dirty="0" err="1"/>
              <a:t>getpid</a:t>
            </a:r>
            <a:r>
              <a:rPr lang="en-CA" dirty="0"/>
              <a:t>()); //child’s group id is set to child’s PID</a:t>
            </a:r>
          </a:p>
          <a:p>
            <a:r>
              <a:rPr lang="en-CA" dirty="0" err="1"/>
              <a:t>printf</a:t>
            </a:r>
            <a:r>
              <a:rPr lang="en-CA" dirty="0"/>
              <a:t>("\</a:t>
            </a:r>
            <a:r>
              <a:rPr lang="en-CA" dirty="0" err="1"/>
              <a:t>nChild</a:t>
            </a:r>
            <a:r>
              <a:rPr lang="en-CA" dirty="0"/>
              <a:t> PID %d, PGID after </a:t>
            </a:r>
            <a:r>
              <a:rPr lang="en-CA" dirty="0" err="1"/>
              <a:t>setpgid</a:t>
            </a:r>
            <a:r>
              <a:rPr lang="en-CA" dirty="0"/>
              <a:t>() = %d\n",</a:t>
            </a:r>
            <a:r>
              <a:rPr lang="en-CA" dirty="0" err="1"/>
              <a:t>getpid</a:t>
            </a:r>
            <a:r>
              <a:rPr lang="en-CA" dirty="0"/>
              <a:t>(),</a:t>
            </a:r>
            <a:r>
              <a:rPr lang="en-CA" dirty="0" err="1"/>
              <a:t>getpgid</a:t>
            </a:r>
            <a:r>
              <a:rPr lang="en-CA" dirty="0"/>
              <a:t>(0));</a:t>
            </a:r>
          </a:p>
          <a:p>
            <a:r>
              <a:rPr lang="en-CA" dirty="0"/>
              <a:t>for(;;){</a:t>
            </a:r>
          </a:p>
          <a:p>
            <a:r>
              <a:rPr lang="en-CA" dirty="0" err="1"/>
              <a:t>printf</a:t>
            </a:r>
            <a:r>
              <a:rPr lang="en-CA" dirty="0"/>
              <a:t>("Child PID= %d, PGID=%d\n", </a:t>
            </a:r>
            <a:r>
              <a:rPr lang="en-CA" dirty="0" err="1"/>
              <a:t>getpid</a:t>
            </a:r>
            <a:r>
              <a:rPr lang="en-CA" dirty="0"/>
              <a:t>(), </a:t>
            </a:r>
            <a:r>
              <a:rPr lang="en-CA" dirty="0" err="1"/>
              <a:t>getpgid</a:t>
            </a:r>
            <a:r>
              <a:rPr lang="en-CA" dirty="0"/>
              <a:t>(0));</a:t>
            </a:r>
          </a:p>
          <a:p>
            <a:r>
              <a:rPr lang="en-CA" dirty="0"/>
              <a:t>sleep(2);</a:t>
            </a:r>
          </a:p>
          <a:p>
            <a:r>
              <a:rPr lang="en-CA" dirty="0"/>
              <a:t>}}</a:t>
            </a:r>
          </a:p>
          <a:p>
            <a:r>
              <a:rPr lang="en-CA" dirty="0"/>
              <a:t>else //Parent Process{</a:t>
            </a:r>
          </a:p>
          <a:p>
            <a:r>
              <a:rPr lang="en-CA" dirty="0"/>
              <a:t>sleep(1);</a:t>
            </a:r>
          </a:p>
          <a:p>
            <a:r>
              <a:rPr lang="en-CA" dirty="0"/>
              <a:t>for(;;){</a:t>
            </a:r>
          </a:p>
          <a:p>
            <a:r>
              <a:rPr lang="en-CA" dirty="0" err="1"/>
              <a:t>printf</a:t>
            </a:r>
            <a:r>
              <a:rPr lang="en-CA" dirty="0"/>
              <a:t>("Parent PID= %d, PGID=%d\n", </a:t>
            </a:r>
            <a:r>
              <a:rPr lang="en-CA" dirty="0" err="1"/>
              <a:t>getpid</a:t>
            </a:r>
            <a:r>
              <a:rPr lang="en-CA" dirty="0"/>
              <a:t>(), </a:t>
            </a:r>
            <a:r>
              <a:rPr lang="en-CA" dirty="0" err="1"/>
              <a:t>getpgid</a:t>
            </a:r>
            <a:r>
              <a:rPr lang="en-CA" dirty="0"/>
              <a:t>(0));</a:t>
            </a:r>
          </a:p>
          <a:p>
            <a:r>
              <a:rPr lang="en-CA" dirty="0"/>
              <a:t>sleep(2);</a:t>
            </a:r>
          </a:p>
          <a:p>
            <a:r>
              <a:rPr lang="en-CA" dirty="0"/>
              <a:t>}}</a:t>
            </a:r>
          </a:p>
          <a:p>
            <a:r>
              <a:rPr lang="en-CA" dirty="0"/>
              <a:t>exit(0);</a:t>
            </a:r>
          </a:p>
          <a:p>
            <a:r>
              <a:rPr lang="en-CA" dirty="0"/>
              <a:t>} //End Main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5396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DA6A-D3D0-40C9-9577-FFDAD087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ED8D-3C2B-4415-93B9-4FDDDCA1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Signal Concepts</a:t>
            </a:r>
          </a:p>
          <a:p>
            <a:r>
              <a:rPr lang="en-US" dirty="0"/>
              <a:t>List of Signals </a:t>
            </a:r>
          </a:p>
          <a:p>
            <a:r>
              <a:rPr lang="en-US" dirty="0"/>
              <a:t>Handling Signals: The </a:t>
            </a:r>
            <a:r>
              <a:rPr lang="en-US" b="1" dirty="0"/>
              <a:t>signal() </a:t>
            </a:r>
            <a:r>
              <a:rPr lang="en-US" dirty="0"/>
              <a:t>system call</a:t>
            </a:r>
          </a:p>
          <a:p>
            <a:r>
              <a:rPr lang="en-US" b="1" dirty="0"/>
              <a:t>pause()</a:t>
            </a:r>
            <a:r>
              <a:rPr lang="en-US" dirty="0"/>
              <a:t> system call </a:t>
            </a:r>
          </a:p>
          <a:p>
            <a:r>
              <a:rPr lang="en-US" b="1" dirty="0"/>
              <a:t>kill() </a:t>
            </a:r>
            <a:r>
              <a:rPr lang="en-US" dirty="0"/>
              <a:t>system call </a:t>
            </a:r>
          </a:p>
          <a:p>
            <a:r>
              <a:rPr lang="en-US" dirty="0"/>
              <a:t>Process groups and control terminals </a:t>
            </a:r>
          </a:p>
          <a:p>
            <a:r>
              <a:rPr lang="en-US" b="1" dirty="0" err="1"/>
              <a:t>setpgid</a:t>
            </a:r>
            <a:r>
              <a:rPr lang="en-US" b="1" dirty="0"/>
              <a:t>() </a:t>
            </a:r>
            <a:r>
              <a:rPr lang="en-US" dirty="0"/>
              <a:t>system call</a:t>
            </a:r>
          </a:p>
          <a:p>
            <a:r>
              <a:rPr lang="en-US" b="1" dirty="0" err="1"/>
              <a:t>getpgid</a:t>
            </a:r>
            <a:r>
              <a:rPr lang="en-US" b="1" dirty="0"/>
              <a:t>() </a:t>
            </a:r>
            <a:r>
              <a:rPr lang="en-US" dirty="0"/>
              <a:t>system call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B41DC-9F51-4355-BA8C-E901A7A3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436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F8AC-67FE-40EC-BCCA-3005A659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                                                    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AAC8B-CC85-474D-B0A0-49BE469F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850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7ABB-5C36-707E-E18E-808DAE1A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162B9-0917-5D22-1265-D2E8022F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  <a:p>
            <a:r>
              <a:rPr lang="en-US" dirty="0"/>
              <a:t>Can we use any other signal to implement the outcome of program(ex6.c) 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ex6a.c </a:t>
            </a:r>
            <a:br>
              <a:rPr lang="en-US" dirty="0"/>
            </a:br>
            <a:r>
              <a:rPr lang="en-US" dirty="0"/>
              <a:t>ex6b.c</a:t>
            </a: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0C8FF-C669-BBA7-96B7-66A52BA6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214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C50E-9677-4CA8-857A-226A31E1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779"/>
            <a:ext cx="10515600" cy="443258"/>
          </a:xfrm>
        </p:spPr>
        <p:txBody>
          <a:bodyPr>
            <a:noAutofit/>
          </a:bodyPr>
          <a:lstStyle/>
          <a:p>
            <a:r>
              <a:rPr lang="en-US" sz="3200" dirty="0"/>
              <a:t>ex10.c   Changing Process Group ID-2 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4C6C-0C53-423E-A89C-8B3C7936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391"/>
            <a:ext cx="10515600" cy="561892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TTIN_handler</a:t>
            </a:r>
            <a:r>
              <a:rPr lang="en-CA" dirty="0"/>
              <a:t>(){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("Attempted to read from keyboard\n");</a:t>
            </a:r>
          </a:p>
          <a:p>
            <a:pPr marL="0" indent="0">
              <a:buNone/>
            </a:pPr>
            <a:r>
              <a:rPr lang="en-CA" dirty="0"/>
              <a:t>exit(24);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</a:t>
            </a:r>
          </a:p>
          <a:p>
            <a:pPr marL="0" indent="0">
              <a:buNone/>
            </a:pPr>
            <a:r>
              <a:rPr lang="en-CA" dirty="0"/>
              <a:t>{ </a:t>
            </a:r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i</a:t>
            </a:r>
            <a:r>
              <a:rPr lang="en-CA" dirty="0"/>
              <a:t>, status, </a:t>
            </a:r>
            <a:r>
              <a:rPr lang="en-CA" dirty="0" err="1"/>
              <a:t>pid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if(!(</a:t>
            </a:r>
            <a:r>
              <a:rPr lang="en-CA" dirty="0" err="1"/>
              <a:t>pid</a:t>
            </a:r>
            <a:r>
              <a:rPr lang="en-CA" dirty="0"/>
              <a:t>=fork()))//child{ </a:t>
            </a:r>
          </a:p>
          <a:p>
            <a:pPr marL="0" indent="0">
              <a:buNone/>
            </a:pPr>
            <a:r>
              <a:rPr lang="en-CA" dirty="0"/>
              <a:t>signal(SIGTTIN, </a:t>
            </a:r>
            <a:r>
              <a:rPr lang="en-CA" dirty="0" err="1"/>
              <a:t>TTIN_handler</a:t>
            </a:r>
            <a:r>
              <a:rPr lang="en-CA" dirty="0"/>
              <a:t>); </a:t>
            </a:r>
          </a:p>
          <a:p>
            <a:pPr marL="0" indent="0">
              <a:buNone/>
            </a:pPr>
            <a:r>
              <a:rPr lang="en-CA" dirty="0" err="1"/>
              <a:t>setpgid</a:t>
            </a:r>
            <a:r>
              <a:rPr lang="en-CA" dirty="0"/>
              <a:t>(0, </a:t>
            </a:r>
            <a:r>
              <a:rPr lang="en-CA" dirty="0" err="1"/>
              <a:t>getpid</a:t>
            </a:r>
            <a:r>
              <a:rPr lang="en-CA" dirty="0"/>
              <a:t>()); 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("Enter a value&gt; \n"); </a:t>
            </a:r>
          </a:p>
          <a:p>
            <a:pPr marL="0" indent="0">
              <a:buNone/>
            </a:pPr>
            <a:r>
              <a:rPr lang="en-CA" dirty="0" err="1"/>
              <a:t>scanf</a:t>
            </a:r>
            <a:r>
              <a:rPr lang="en-CA" dirty="0"/>
              <a:t>("%d", &amp;</a:t>
            </a:r>
            <a:r>
              <a:rPr lang="en-CA" dirty="0" err="1"/>
              <a:t>i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else  //parent{</a:t>
            </a:r>
          </a:p>
          <a:p>
            <a:pPr marL="0" indent="0">
              <a:buNone/>
            </a:pPr>
            <a:r>
              <a:rPr lang="en-CA" dirty="0"/>
              <a:t>wait(&amp;status); </a:t>
            </a:r>
          </a:p>
          <a:p>
            <a:pPr marL="0" indent="0">
              <a:buNone/>
            </a:pPr>
            <a:r>
              <a:rPr lang="en-CA" dirty="0"/>
              <a:t>if(WIFEXITED(status))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("Exit status= %d\</a:t>
            </a:r>
            <a:r>
              <a:rPr lang="en-CA" dirty="0" err="1"/>
              <a:t>n",WEXITSTATUS</a:t>
            </a:r>
            <a:r>
              <a:rPr lang="en-CA" dirty="0"/>
              <a:t>(status));</a:t>
            </a:r>
          </a:p>
          <a:p>
            <a:pPr marL="0" indent="0">
              <a:buNone/>
            </a:pPr>
            <a:r>
              <a:rPr lang="en-CA" dirty="0"/>
              <a:t>else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("signaled by =  %d\</a:t>
            </a:r>
            <a:r>
              <a:rPr lang="en-CA" dirty="0" err="1"/>
              <a:t>n",WTERMSIG</a:t>
            </a:r>
            <a:r>
              <a:rPr lang="en-CA" dirty="0"/>
              <a:t>(status));</a:t>
            </a:r>
          </a:p>
          <a:p>
            <a:pPr marL="0" indent="0">
              <a:buNone/>
            </a:pPr>
            <a:r>
              <a:rPr lang="en-CA" dirty="0"/>
              <a:t>}}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1649C-8DDA-45E8-B3F3-2A08AE8E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054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0FFA-62F1-A77E-0297-03281F7BF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"/>
            <a:ext cx="10515600" cy="59119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    //ex3b.c 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#include &lt;sys/</a:t>
            </a:r>
            <a:r>
              <a:rPr lang="en-CA" dirty="0" err="1"/>
              <a:t>signal.h</a:t>
            </a:r>
            <a:r>
              <a:rPr lang="en-CA" dirty="0"/>
              <a:t>&gt;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myAlarmHandler</a:t>
            </a:r>
            <a:r>
              <a:rPr lang="en-CA" dirty="0"/>
              <a:t>(int signum){   //void (* </a:t>
            </a:r>
            <a:r>
              <a:rPr lang="en-CA" dirty="0" err="1"/>
              <a:t>handlername</a:t>
            </a:r>
            <a:r>
              <a:rPr lang="en-CA" dirty="0"/>
              <a:t>) (void or int) 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("I got a signal %d, I took care of it\</a:t>
            </a:r>
            <a:r>
              <a:rPr lang="en-CA" dirty="0" err="1"/>
              <a:t>n",signum</a:t>
            </a:r>
            <a:r>
              <a:rPr lang="en-CA" dirty="0"/>
              <a:t>);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[]){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signal(SIGALRM, </a:t>
            </a:r>
            <a:r>
              <a:rPr lang="en-CA" dirty="0" err="1"/>
              <a:t>myAlarmHandler</a:t>
            </a:r>
            <a:r>
              <a:rPr lang="en-CA" dirty="0"/>
              <a:t>);//install handler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alarm(3);	// for first time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while(1){</a:t>
            </a:r>
          </a:p>
          <a:p>
            <a:pPr marL="0" indent="0">
              <a:buNone/>
            </a:pPr>
            <a:r>
              <a:rPr lang="en-CA" dirty="0" err="1"/>
              <a:t>printf</a:t>
            </a:r>
            <a:r>
              <a:rPr lang="en-CA" dirty="0"/>
              <a:t>("I am working\n"); </a:t>
            </a:r>
          </a:p>
          <a:p>
            <a:pPr marL="0" indent="0">
              <a:buNone/>
            </a:pPr>
            <a:r>
              <a:rPr lang="en-CA" dirty="0"/>
              <a:t>sleep(1);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BC92B-3032-478D-0E35-E0151D01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87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6044-BEF9-40E6-B7EF-C737C603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4" y="136525"/>
            <a:ext cx="10515600" cy="5227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2A97-1136-49FE-9C6D-3BD9C426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635"/>
            <a:ext cx="10515600" cy="535532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Signals are used for inter-process communication. 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	</a:t>
            </a:r>
            <a:r>
              <a:rPr lang="en-US" sz="2400" b="1" i="0" u="none" strike="noStrike" baseline="0" dirty="0">
                <a:latin typeface="CMR17"/>
              </a:rPr>
              <a:t>Pipes, Sockets, Shared memory etc. can also be used for IPC</a:t>
            </a:r>
          </a:p>
          <a:p>
            <a:pPr marL="0" indent="0" algn="l">
              <a:buNone/>
            </a:pPr>
            <a:endParaRPr lang="en-CA" sz="24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r>
              <a:rPr lang="en-CA" sz="2400" b="0" i="0" u="none" strike="noStrike" baseline="0" dirty="0">
                <a:latin typeface="CMR17"/>
              </a:rPr>
              <a:t>What is a signal?</a:t>
            </a:r>
          </a:p>
          <a:p>
            <a:pPr marL="0" indent="0" algn="l">
              <a:buNone/>
            </a:pPr>
            <a:r>
              <a:rPr lang="en-US" sz="2400" dirty="0">
                <a:latin typeface="CMBX12"/>
              </a:rPr>
              <a:t>A</a:t>
            </a:r>
            <a:r>
              <a:rPr lang="en-US" sz="2400" b="0" i="0" u="none" strike="noStrike" baseline="0" dirty="0">
                <a:latin typeface="CMBX12"/>
              </a:rPr>
              <a:t> </a:t>
            </a:r>
            <a:r>
              <a:rPr lang="en-US" sz="2400" b="1" i="0" u="sng" strike="noStrike" baseline="0" dirty="0">
                <a:latin typeface="CMBX12"/>
              </a:rPr>
              <a:t>software interrupt </a:t>
            </a:r>
            <a:r>
              <a:rPr lang="en-US" sz="2400" b="0" i="0" u="none" strike="noStrike" baseline="0" dirty="0">
                <a:latin typeface="CMR17"/>
              </a:rPr>
              <a:t>that results from an </a:t>
            </a:r>
            <a:r>
              <a:rPr lang="en-CA" sz="2400" b="0" i="0" u="none" strike="noStrike" baseline="0" dirty="0">
                <a:latin typeface="CMR17"/>
              </a:rPr>
              <a:t>asynchronous event, such as :</a:t>
            </a:r>
          </a:p>
          <a:p>
            <a:r>
              <a:rPr lang="en-CA" sz="2400" b="0" i="0" u="none" strike="noStrike" baseline="0" dirty="0">
                <a:latin typeface="CMSY10"/>
              </a:rPr>
              <a:t> </a:t>
            </a:r>
            <a:r>
              <a:rPr lang="en-CA" sz="2400" b="0" i="0" u="none" strike="noStrike" baseline="0" dirty="0">
                <a:latin typeface="CMR17"/>
              </a:rPr>
              <a:t>a CTR-C or CTR-Z</a:t>
            </a:r>
          </a:p>
          <a:p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a death of a child process</a:t>
            </a:r>
          </a:p>
          <a:p>
            <a:r>
              <a:rPr lang="en-CA" sz="2400" b="0" i="0" u="none" strike="noStrike" baseline="0" dirty="0">
                <a:latin typeface="CMSY10"/>
              </a:rPr>
              <a:t> </a:t>
            </a:r>
            <a:r>
              <a:rPr lang="en-CA" sz="2400" b="0" i="0" u="none" strike="noStrike" baseline="0" dirty="0">
                <a:latin typeface="CMR17"/>
              </a:rPr>
              <a:t>a floating-point error</a:t>
            </a:r>
          </a:p>
          <a:p>
            <a:r>
              <a:rPr lang="en-CA" sz="2400" b="0" i="0" u="none" strike="noStrike" baseline="0" dirty="0">
                <a:latin typeface="CMSY10"/>
              </a:rPr>
              <a:t> </a:t>
            </a:r>
            <a:r>
              <a:rPr lang="en-CA" sz="2400" b="0" i="0" u="none" strike="noStrike" baseline="0" dirty="0">
                <a:latin typeface="CMR17"/>
              </a:rPr>
              <a:t>a system alarm clock </a:t>
            </a:r>
            <a:r>
              <a:rPr lang="en-CA" sz="2400" dirty="0">
                <a:latin typeface="CMR17"/>
              </a:rPr>
              <a:t>going off </a:t>
            </a:r>
          </a:p>
          <a:p>
            <a:r>
              <a:rPr lang="en-CA" sz="2400" b="0" i="0" u="none" strike="noStrike" baseline="0" dirty="0">
                <a:latin typeface="CMR17"/>
              </a:rPr>
              <a:t>Etc. 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When such an event occurs, the kernel sends the concerned process </a:t>
            </a:r>
            <a:r>
              <a:rPr lang="en-US" sz="2400" b="1" i="0" u="none" strike="noStrike" baseline="0" dirty="0">
                <a:latin typeface="CMR17"/>
              </a:rPr>
              <a:t>an event-specific signal</a:t>
            </a:r>
            <a:r>
              <a:rPr lang="en-US" sz="2400" b="0" i="0" u="none" strike="noStrike" baseline="0" dirty="0">
                <a:latin typeface="CMR17"/>
              </a:rPr>
              <a:t>.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r>
              <a:rPr lang="en-US" sz="2400" b="0" i="0" u="sng" strike="noStrike" baseline="0" dirty="0">
                <a:highlight>
                  <a:srgbClr val="FFFF00"/>
                </a:highlight>
                <a:latin typeface="CMR17"/>
              </a:rPr>
              <a:t>A process can also send a signal to another process as long as it has permission</a:t>
            </a:r>
            <a:r>
              <a:rPr lang="en-US" sz="2400" b="0" i="0" u="none" strike="noStrike" baseline="0" dirty="0">
                <a:highlight>
                  <a:srgbClr val="FFFF00"/>
                </a:highlight>
                <a:latin typeface="CMR17"/>
              </a:rPr>
              <a:t>. 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MR17"/>
              </a:rPr>
              <a:t>For </a:t>
            </a:r>
            <a:r>
              <a:rPr lang="en-US" sz="2400" dirty="0">
                <a:latin typeface="CMR17"/>
              </a:rPr>
              <a:t>example</a:t>
            </a:r>
            <a:r>
              <a:rPr lang="en-US" sz="2400" b="0" i="0" u="none" strike="noStrike" baseline="0" dirty="0">
                <a:latin typeface="CMR17"/>
              </a:rPr>
              <a:t>, a parent process can send a 'kill' signal to its child process and vice versa. 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62FD5-B237-4C36-855D-156AA971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76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5E405-C161-4B99-9E7C-C85B075B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B4920-8A1F-4955-A996-652B0B04BAB7}"/>
              </a:ext>
            </a:extLst>
          </p:cNvPr>
          <p:cNvSpPr/>
          <p:nvPr/>
        </p:nvSpPr>
        <p:spPr>
          <a:xfrm>
            <a:off x="2001078" y="1404731"/>
            <a:ext cx="2637183" cy="147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4D02B-9EA3-482D-9DA1-00332BEBDB1B}"/>
              </a:ext>
            </a:extLst>
          </p:cNvPr>
          <p:cNvSpPr/>
          <p:nvPr/>
        </p:nvSpPr>
        <p:spPr>
          <a:xfrm>
            <a:off x="6480313" y="1404730"/>
            <a:ext cx="2637183" cy="147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91466-7411-4EE6-9281-7F34EAAC0F6D}"/>
              </a:ext>
            </a:extLst>
          </p:cNvPr>
          <p:cNvSpPr/>
          <p:nvPr/>
        </p:nvSpPr>
        <p:spPr>
          <a:xfrm>
            <a:off x="2001077" y="3743740"/>
            <a:ext cx="2637183" cy="147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A 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DF5ED5-E442-4BA4-86B5-F7354A8F6E0E}"/>
              </a:ext>
            </a:extLst>
          </p:cNvPr>
          <p:cNvSpPr/>
          <p:nvPr/>
        </p:nvSpPr>
        <p:spPr>
          <a:xfrm>
            <a:off x="6579704" y="3723860"/>
            <a:ext cx="2637183" cy="147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B </a:t>
            </a:r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867A36-55AF-4AA7-A05B-43D3786F468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638261" y="2140226"/>
            <a:ext cx="1842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1DDC3F-1FF6-4463-88AC-67DF19CA4D0B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638260" y="4459356"/>
            <a:ext cx="1941444" cy="1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84A7E6-0779-4406-B49E-E7BC2C625C3C}"/>
              </a:ext>
            </a:extLst>
          </p:cNvPr>
          <p:cNvSpPr txBox="1"/>
          <p:nvPr/>
        </p:nvSpPr>
        <p:spPr>
          <a:xfrm>
            <a:off x="5088835" y="1739146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AD1F9-DBF8-4EAD-A0A5-24A6E16203EA}"/>
              </a:ext>
            </a:extLst>
          </p:cNvPr>
          <p:cNvSpPr txBox="1"/>
          <p:nvPr/>
        </p:nvSpPr>
        <p:spPr>
          <a:xfrm>
            <a:off x="5088835" y="4058275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89C476-7F5D-4C71-BE5C-FC61EC43DC47}"/>
              </a:ext>
            </a:extLst>
          </p:cNvPr>
          <p:cNvSpPr txBox="1"/>
          <p:nvPr/>
        </p:nvSpPr>
        <p:spPr>
          <a:xfrm>
            <a:off x="1901687" y="5504698"/>
            <a:ext cx="8388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sng" strike="noStrike" baseline="0" dirty="0">
                <a:latin typeface="CMR17"/>
              </a:rPr>
              <a:t>A process can also send a signal to another process as long as it has permission</a:t>
            </a:r>
            <a:r>
              <a:rPr lang="en-US" sz="1800" b="0" i="0" u="none" strike="noStrike" baseline="0" dirty="0">
                <a:latin typeface="CMR17"/>
              </a:rPr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104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79A-0C3F-45D4-9141-828ECCA4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Signal Concepts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888B-7583-4A45-AE1D-03F85746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/>
              <a:t>Every signal has a name that begins with </a:t>
            </a:r>
            <a:r>
              <a:rPr lang="en-US" sz="2400" b="1" i="0" u="none" strike="noStrike" baseline="0" dirty="0"/>
              <a:t>SIG</a:t>
            </a:r>
            <a:r>
              <a:rPr lang="en-US" sz="2400" dirty="0"/>
              <a:t> </a:t>
            </a:r>
            <a:endParaRPr lang="en-US" sz="2400" b="0" i="0" u="none" strike="noStrike" baseline="0" dirty="0"/>
          </a:p>
          <a:p>
            <a:r>
              <a:rPr lang="en-CA" sz="2400" b="0" i="0" u="none" strike="noStrike" baseline="0" dirty="0"/>
              <a:t>For example, </a:t>
            </a:r>
            <a:r>
              <a:rPr lang="en-CA" sz="2400" b="1" i="0" u="none" strike="noStrike" baseline="0" dirty="0"/>
              <a:t>SIGABRT</a:t>
            </a:r>
            <a:r>
              <a:rPr lang="en-CA" sz="2400" b="0" i="0" u="none" strike="noStrike" baseline="0" dirty="0"/>
              <a:t>, </a:t>
            </a:r>
            <a:r>
              <a:rPr lang="en-CA" sz="2400" b="1" i="0" u="none" strike="noStrike" baseline="0" dirty="0"/>
              <a:t>SIGINT</a:t>
            </a:r>
            <a:r>
              <a:rPr lang="en-CA" sz="2400" b="0" i="0" u="none" strike="noStrike" baseline="0" dirty="0"/>
              <a:t>, </a:t>
            </a:r>
            <a:r>
              <a:rPr lang="en-CA" sz="2400" b="1" i="0" u="none" strike="noStrike" baseline="0" dirty="0"/>
              <a:t>SIGALRM</a:t>
            </a:r>
            <a:r>
              <a:rPr lang="en-CA" sz="2400" b="0" i="0" u="none" strike="noStrike" baseline="0" dirty="0"/>
              <a:t>,...</a:t>
            </a:r>
          </a:p>
          <a:p>
            <a:pPr marL="0" indent="0" algn="l">
              <a:buNone/>
            </a:pPr>
            <a:endParaRPr lang="en-US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These names are all defined by </a:t>
            </a:r>
            <a:r>
              <a:rPr lang="en-US" sz="2400" i="0" u="sng" strike="noStrike" baseline="0" dirty="0"/>
              <a:t>positive integer  </a:t>
            </a:r>
            <a:r>
              <a:rPr lang="en-CA" sz="2400" i="0" u="sng" strike="noStrike" baseline="0" dirty="0"/>
              <a:t>constants </a:t>
            </a:r>
            <a:r>
              <a:rPr lang="en-CA" sz="2400" b="0" i="0" u="none" strike="noStrike" baseline="0" dirty="0"/>
              <a:t>in </a:t>
            </a:r>
            <a:r>
              <a:rPr lang="en-CA" sz="2400" b="1" i="0" u="none" strike="noStrike" baseline="0" dirty="0"/>
              <a:t>&lt; sys/</a:t>
            </a:r>
            <a:r>
              <a:rPr lang="en-CA" sz="2400" b="1" i="0" u="none" strike="noStrike" baseline="0" dirty="0" err="1"/>
              <a:t>signal.h</a:t>
            </a:r>
            <a:r>
              <a:rPr lang="en-CA" sz="2400" b="1" i="0" u="none" strike="noStrike" baseline="0" dirty="0"/>
              <a:t> &gt;</a:t>
            </a:r>
          </a:p>
          <a:p>
            <a:pPr marL="0" indent="0" algn="l">
              <a:buNone/>
            </a:pPr>
            <a:endParaRPr lang="en-CA" sz="2400" b="0" i="0" u="none" strike="noStrike" baseline="0" dirty="0"/>
          </a:p>
          <a:p>
            <a:pPr marL="0" indent="0" algn="l">
              <a:buNone/>
            </a:pPr>
            <a:r>
              <a:rPr lang="en-US" sz="2400" b="0" i="0" u="none" strike="noStrike" baseline="0" dirty="0"/>
              <a:t>For a particular signal, one may choose to: </a:t>
            </a:r>
          </a:p>
          <a:p>
            <a:r>
              <a:rPr lang="en-US" sz="2400" b="1" dirty="0"/>
              <a:t>Option 1: </a:t>
            </a:r>
            <a:r>
              <a:rPr lang="en-US" sz="2400" dirty="0"/>
              <a:t>T</a:t>
            </a:r>
            <a:r>
              <a:rPr lang="en-US" sz="2400" b="0" i="0" u="none" strike="noStrike" baseline="0" dirty="0"/>
              <a:t>rigger the default </a:t>
            </a:r>
            <a:r>
              <a:rPr lang="en-US" sz="2400" b="1" i="0" u="none" strike="noStrike" baseline="0" dirty="0"/>
              <a:t>kernel-supplied handler</a:t>
            </a:r>
            <a:r>
              <a:rPr lang="en-US" sz="2400" b="0" i="0" u="none" strike="noStrike" baseline="0" dirty="0"/>
              <a:t> or, </a:t>
            </a:r>
          </a:p>
          <a:p>
            <a:r>
              <a:rPr lang="en-US" sz="2400" b="1" dirty="0"/>
              <a:t>Option 2: </a:t>
            </a:r>
            <a:r>
              <a:rPr lang="en-US" sz="2400" dirty="0"/>
              <a:t>T</a:t>
            </a:r>
            <a:r>
              <a:rPr lang="en-US" sz="2400" b="0" i="0" u="none" strike="noStrike" baseline="0" dirty="0"/>
              <a:t>rigger a </a:t>
            </a:r>
            <a:r>
              <a:rPr lang="en-US" sz="2400" b="1" i="0" u="none" strike="noStrike" baseline="0" dirty="0"/>
              <a:t>user-supplied signal handler </a:t>
            </a:r>
            <a:r>
              <a:rPr lang="en-US" sz="2400" b="0" i="0" u="none" strike="noStrike" baseline="0" dirty="0"/>
              <a:t>or,  </a:t>
            </a:r>
          </a:p>
          <a:p>
            <a:r>
              <a:rPr lang="en-US" sz="2400" b="1" dirty="0"/>
              <a:t>Option 3:  </a:t>
            </a:r>
            <a:r>
              <a:rPr lang="en-US" sz="2400" dirty="0"/>
              <a:t>I</a:t>
            </a:r>
            <a:r>
              <a:rPr lang="en-US" sz="2400" b="0" i="0" u="none" strike="noStrike" baseline="0" dirty="0"/>
              <a:t>gnore it, (ignoring works for all signals except for </a:t>
            </a:r>
            <a:r>
              <a:rPr lang="en-US" sz="2400" b="1" i="0" u="none" strike="noStrike" baseline="0" dirty="0"/>
              <a:t>SIGKILL</a:t>
            </a:r>
            <a:r>
              <a:rPr lang="en-US" sz="2400" b="0" i="0" u="none" strike="noStrike" baseline="0" dirty="0"/>
              <a:t> and </a:t>
            </a:r>
            <a:r>
              <a:rPr lang="en-US" sz="2400" b="1" i="0" u="none" strike="noStrike" baseline="0" dirty="0"/>
              <a:t>SIGSTOP</a:t>
            </a:r>
            <a:r>
              <a:rPr lang="en-US" sz="2400" b="0" i="0" u="none" strike="noStrike" baseline="0" dirty="0"/>
              <a:t>, that cannot be ignored) 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21945-FDED-49D5-A159-5E2DD142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5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7216-EF0F-4666-BC5F-8EEF4460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136526"/>
            <a:ext cx="10515600" cy="685110"/>
          </a:xfrm>
        </p:spPr>
        <p:txBody>
          <a:bodyPr>
            <a:normAutofit/>
          </a:bodyPr>
          <a:lstStyle/>
          <a:p>
            <a:r>
              <a:rPr lang="en-US" sz="4000" b="1" dirty="0"/>
              <a:t>Default Handler 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C882-F56F-4B8C-8391-9E80F8134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1133544"/>
            <a:ext cx="10515600" cy="522280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/>
              <a:t>A default (Kernel supplied)  handler performs one of the following :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- </a:t>
            </a:r>
            <a:r>
              <a:rPr lang="en-US" sz="2400" b="1" i="0" u="none" strike="noStrike" baseline="0" dirty="0"/>
              <a:t>Terminates</a:t>
            </a:r>
            <a:r>
              <a:rPr lang="en-US" sz="2400" b="0" i="0" u="none" strike="noStrike" baseline="0" dirty="0"/>
              <a:t> the process and </a:t>
            </a:r>
            <a:r>
              <a:rPr lang="en-US" sz="2400" b="1" i="0" u="none" strike="noStrike" baseline="0" dirty="0"/>
              <a:t>generates a core file </a:t>
            </a:r>
            <a:r>
              <a:rPr lang="en-US" sz="2400" b="1" i="0" u="none" strike="noStrike" baseline="0" dirty="0">
                <a:solidFill>
                  <a:srgbClr val="0070C0"/>
                </a:solidFill>
              </a:rPr>
              <a:t>(dump).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In this case, a memory image of the process is saved in the file core, that can be used by a debugger to find out the state of the process at the termination time.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- </a:t>
            </a:r>
            <a:r>
              <a:rPr lang="en-US" sz="2400" b="1" i="0" u="none" strike="noStrike" baseline="0" dirty="0"/>
              <a:t>Terminates</a:t>
            </a:r>
            <a:r>
              <a:rPr lang="en-US" sz="2400" b="0" i="0" u="none" strike="noStrike" baseline="0" dirty="0"/>
              <a:t> the process </a:t>
            </a:r>
            <a:r>
              <a:rPr lang="en-US" sz="2400" b="1" i="0" u="none" strike="noStrike" baseline="0" dirty="0"/>
              <a:t>without generating a core fi</a:t>
            </a:r>
            <a:r>
              <a:rPr lang="en-CA" sz="2400" b="1" i="0" u="none" strike="noStrike" baseline="0" dirty="0"/>
              <a:t>le</a:t>
            </a:r>
            <a:r>
              <a:rPr lang="en-CA" sz="2400" b="1" i="0" u="none" strike="noStrike" baseline="0" dirty="0">
                <a:solidFill>
                  <a:srgbClr val="0070C0"/>
                </a:solidFill>
              </a:rPr>
              <a:t>(quit).</a:t>
            </a:r>
          </a:p>
          <a:p>
            <a:pPr marL="0" indent="0" algn="l">
              <a:buNone/>
            </a:pPr>
            <a:r>
              <a:rPr lang="en-CA" sz="2400" b="0" i="0" u="none" strike="noStrike" baseline="0" dirty="0"/>
              <a:t>- </a:t>
            </a:r>
            <a:r>
              <a:rPr lang="en-CA" sz="2400" b="1" i="0" u="none" strike="noStrike" baseline="0" dirty="0"/>
              <a:t>Ignores</a:t>
            </a:r>
            <a:r>
              <a:rPr lang="en-CA" sz="2400" b="0" i="0" u="none" strike="noStrike" baseline="0" dirty="0"/>
              <a:t> the signal </a:t>
            </a:r>
            <a:r>
              <a:rPr lang="en-CA" sz="2400" b="1" i="0" u="none" strike="noStrike" baseline="0" dirty="0">
                <a:solidFill>
                  <a:srgbClr val="0070C0"/>
                </a:solidFill>
              </a:rPr>
              <a:t>(ignore).</a:t>
            </a:r>
          </a:p>
          <a:p>
            <a:pPr marL="0" indent="0" algn="l">
              <a:buNone/>
            </a:pPr>
            <a:r>
              <a:rPr lang="en-CA" sz="2400" b="0" i="0" u="none" strike="noStrike" baseline="0" dirty="0"/>
              <a:t>- </a:t>
            </a:r>
            <a:r>
              <a:rPr lang="en-CA" sz="2400" b="1" i="0" u="none" strike="noStrike" baseline="0" dirty="0"/>
              <a:t>Suspends</a:t>
            </a:r>
            <a:r>
              <a:rPr lang="en-CA" sz="2400" b="0" i="0" u="none" strike="noStrike" baseline="0" dirty="0"/>
              <a:t> the process </a:t>
            </a:r>
            <a:r>
              <a:rPr lang="en-CA" sz="2400" b="1" i="0" u="none" strike="noStrike" baseline="0" dirty="0">
                <a:solidFill>
                  <a:srgbClr val="0070C0"/>
                </a:solidFill>
              </a:rPr>
              <a:t>(suspend)</a:t>
            </a:r>
          </a:p>
          <a:p>
            <a:pPr marL="0" indent="0" algn="l">
              <a:buNone/>
            </a:pPr>
            <a:r>
              <a:rPr lang="en-US" sz="2400" b="0" i="0" u="none" strike="noStrike" baseline="0" dirty="0"/>
              <a:t>- </a:t>
            </a:r>
            <a:r>
              <a:rPr lang="en-US" sz="2400" b="1" i="0" u="none" strike="noStrike" baseline="0" dirty="0"/>
              <a:t>Resumes</a:t>
            </a:r>
            <a:r>
              <a:rPr lang="en-US" sz="2400" b="0" i="0" u="none" strike="noStrike" baseline="0" dirty="0"/>
              <a:t> a process. If a process was stopped, the default action is to continue the process, otherwise, the signal is </a:t>
            </a:r>
            <a:r>
              <a:rPr lang="en-CA" sz="2400" b="0" i="0" u="none" strike="noStrike" baseline="0" dirty="0"/>
              <a:t>ignored </a:t>
            </a:r>
            <a:r>
              <a:rPr lang="en-CA" sz="2400" b="0" i="0" u="none" strike="noStrike" baseline="0" dirty="0">
                <a:solidFill>
                  <a:srgbClr val="0070C0"/>
                </a:solidFill>
              </a:rPr>
              <a:t>(resume)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838B5-C192-4ECB-BDA3-139EA745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58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27B9-956B-4228-8C93-6AE89FB2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18" y="136525"/>
            <a:ext cx="11494605" cy="95015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List of signals and the corresponding integer values ($kill –L )   </a:t>
            </a: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F37AE-3CD8-4AB8-A46A-522211EA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8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D1995-64F4-46B8-BBB3-4B92460E1D42}"/>
              </a:ext>
            </a:extLst>
          </p:cNvPr>
          <p:cNvSpPr txBox="1"/>
          <p:nvPr/>
        </p:nvSpPr>
        <p:spPr>
          <a:xfrm>
            <a:off x="463826" y="1166842"/>
            <a:ext cx="107839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 err="1"/>
              <a:t>pranga@charlie</a:t>
            </a:r>
            <a:r>
              <a:rPr lang="en-CA" b="1" dirty="0"/>
              <a:t>:~/chapter6$ kill –L  </a:t>
            </a:r>
          </a:p>
          <a:p>
            <a:r>
              <a:rPr lang="en-CA" dirty="0"/>
              <a:t> </a:t>
            </a:r>
            <a:r>
              <a:rPr lang="en-CA" b="1" dirty="0"/>
              <a:t>1) SIGHUP	 2) SIGINT	 3) SIGQUIT	 4) SIGILL	 	5) SIGTRAP</a:t>
            </a:r>
          </a:p>
          <a:p>
            <a:r>
              <a:rPr lang="en-CA" b="1" dirty="0"/>
              <a:t> 6) SIGABRT	 7) SIGBUS	 8) SIGFPE	 9) SIGKILL	10) SIGUSR1</a:t>
            </a:r>
          </a:p>
          <a:p>
            <a:r>
              <a:rPr lang="en-CA" b="1" dirty="0"/>
              <a:t>11) SIGSEGV	12) SIGUSR2	13) SIGPIPE	14) SIGALRM	15) SIGTERM</a:t>
            </a:r>
          </a:p>
          <a:p>
            <a:r>
              <a:rPr lang="en-CA" b="1" dirty="0"/>
              <a:t>16) SIGSTKFLT	17) SIGCHLD	18) SIGCONT	19) SIGSTOP	20) SIGTSTP</a:t>
            </a:r>
          </a:p>
          <a:p>
            <a:r>
              <a:rPr lang="en-CA" b="1" dirty="0"/>
              <a:t>21) SIGTTIN	22) SIGTTOU	23) SIGURG	24) SIGXCPU	25) SIGXFSZ</a:t>
            </a:r>
          </a:p>
          <a:p>
            <a:r>
              <a:rPr lang="en-CA" b="1" dirty="0"/>
              <a:t>26) SIGVTALRM	27) SIGPROF	28) SIGWINCH	29) SIGIO	                  30) SIGPWR</a:t>
            </a:r>
          </a:p>
          <a:p>
            <a:r>
              <a:rPr lang="en-CA" b="1" dirty="0"/>
              <a:t>31) SIGSYS</a:t>
            </a:r>
            <a:r>
              <a:rPr lang="en-CA" dirty="0"/>
              <a:t>	34) SIGRTMIN	35) SIGRTMIN+1	36) SIGRTMIN+2	37) SIGRTMIN+3</a:t>
            </a:r>
          </a:p>
          <a:p>
            <a:r>
              <a:rPr lang="en-CA" dirty="0"/>
              <a:t>38) SIGRTMIN+4	39) SIGRTMIN+5	40) SIGRTMIN+6	41) SIGRTMIN+7	42) SIGRTMIN+8</a:t>
            </a:r>
          </a:p>
          <a:p>
            <a:r>
              <a:rPr lang="en-CA" dirty="0"/>
              <a:t>43) SIGRTMIN+9	44) SIGRTMIN+10	45) SIGRTMIN+11	46) SIGRTMIN+12	47) SIGRTMIN+13</a:t>
            </a:r>
          </a:p>
          <a:p>
            <a:r>
              <a:rPr lang="en-CA" dirty="0"/>
              <a:t>48) SIGRTMIN+14	49) SIGRTMIN+15	50) SIGRTMAX-14	51) SIGRTMAX-13	52) SIGRTMAX-12</a:t>
            </a:r>
          </a:p>
          <a:p>
            <a:r>
              <a:rPr lang="en-CA" dirty="0"/>
              <a:t>53) SIGRTMAX-11	54) SIGRTMAX-10	55) SIGRTMAX-9	56) SIGRTMAX-8	57) SIGRTMAX-7</a:t>
            </a:r>
          </a:p>
          <a:p>
            <a:r>
              <a:rPr lang="en-CA" dirty="0"/>
              <a:t>58) SIGRTMAX-6	59) SIGRTMAX-5	60) SIGRTMAX-4	61) SIGRTMAX-3	62) SIGRTMAX-2</a:t>
            </a:r>
          </a:p>
          <a:p>
            <a:r>
              <a:rPr lang="en-CA" dirty="0"/>
              <a:t>63) SIGRTMAX-1	64) SIGRTMAX	</a:t>
            </a:r>
          </a:p>
          <a:p>
            <a:endParaRPr lang="en-CA" dirty="0"/>
          </a:p>
          <a:p>
            <a:r>
              <a:rPr lang="en-CA" sz="2000" b="1" dirty="0"/>
              <a:t>Note: </a:t>
            </a:r>
            <a:r>
              <a:rPr lang="en-CA" sz="2000" dirty="0"/>
              <a:t>Signals 32 and 33 are not used anymore in Linux</a:t>
            </a:r>
          </a:p>
        </p:txBody>
      </p:sp>
    </p:spTree>
    <p:extLst>
      <p:ext uri="{BB962C8B-B14F-4D97-AF65-F5344CB8AC3E}">
        <p14:creationId xmlns:p14="http://schemas.microsoft.com/office/powerpoint/2010/main" val="306211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A10C2-3E06-4813-81AA-B73F671B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9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E8F26-4B2B-42A2-ACAD-59DABA13EC66}"/>
              </a:ext>
            </a:extLst>
          </p:cNvPr>
          <p:cNvSpPr txBox="1"/>
          <p:nvPr/>
        </p:nvSpPr>
        <p:spPr>
          <a:xfrm>
            <a:off x="500270" y="215826"/>
            <a:ext cx="11519452" cy="648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Signal      Default     Comment                              POSIX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Name        Action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SIGHUP     Terminate   Hang up controlling terminal or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process 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SIGINT 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   Interrupt from keyboard, Control-C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SIGQUIT    Dump        Quit from keyboard, Control-\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SIGILL     Dump        Illegal instruction     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SIGTRAP    Dump        Breakpoint for debugging             No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SIGABRT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Dump        Abnormal termination    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SIGIOT     Dump        Equivalent to SIGABRT                No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 SIGBUS     Dump        Bus error                            No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SIGFPE 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Dump        Floating-point exception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 SIGKILL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   Forced-process termination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SIGUSR1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   Available to processes  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 SIGSEGV    Dump        Invalid memory reference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SIGUSR2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   Available to processes  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SIGPIPE    Terminate   Write to pipe with no readers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 SIGALRM    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   Real-timer clock        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SIGTERM</a:t>
            </a: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Terminate   Process termination                  Yes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 SIGSTKFLT  Terminate   Coprocessor stack error              No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9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12997</TotalTime>
  <Words>4143</Words>
  <Application>Microsoft Office PowerPoint</Application>
  <PresentationFormat>Widescreen</PresentationFormat>
  <Paragraphs>578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Calibri</vt:lpstr>
      <vt:lpstr>Calibri Light</vt:lpstr>
      <vt:lpstr>CMBX12</vt:lpstr>
      <vt:lpstr>CMR17</vt:lpstr>
      <vt:lpstr>CMSY10</vt:lpstr>
      <vt:lpstr>CMTI12</vt:lpstr>
      <vt:lpstr>Courier New</vt:lpstr>
      <vt:lpstr>Google Sans</vt:lpstr>
      <vt:lpstr>LM Mono 12</vt:lpstr>
      <vt:lpstr>LM Roman 12</vt:lpstr>
      <vt:lpstr>LM Roman 17</vt:lpstr>
      <vt:lpstr>Office Theme</vt:lpstr>
      <vt:lpstr>PowerPoint Presentation</vt:lpstr>
      <vt:lpstr>Outline </vt:lpstr>
      <vt:lpstr>Introduction..</vt:lpstr>
      <vt:lpstr>Introduction</vt:lpstr>
      <vt:lpstr>PowerPoint Presentation</vt:lpstr>
      <vt:lpstr>Signal Concepts</vt:lpstr>
      <vt:lpstr>Default Handler </vt:lpstr>
      <vt:lpstr>List of signals and the corresponding integer values ($kill –L )   </vt:lpstr>
      <vt:lpstr>PowerPoint Presentation</vt:lpstr>
      <vt:lpstr>PowerPoint Presentation</vt:lpstr>
      <vt:lpstr>alarm() system call: Requesting an Alarm Signal</vt:lpstr>
      <vt:lpstr>Requesting an alarm signal  //ex1.c , ex1r.c </vt:lpstr>
      <vt:lpstr>Handling Signals: signal() system call </vt:lpstr>
      <vt:lpstr>signal() ..</vt:lpstr>
      <vt:lpstr>ex2.c  //Replaces default handler with user-defined handler</vt:lpstr>
      <vt:lpstr>ex3.c   //Ignoring and restoring ctrl-c </vt:lpstr>
      <vt:lpstr>System Call: pause()</vt:lpstr>
      <vt:lpstr>//ex4.c  pause() </vt:lpstr>
      <vt:lpstr>System Call: kill()</vt:lpstr>
      <vt:lpstr>kill()..</vt:lpstr>
      <vt:lpstr>ex5b.c     //Parent kills child with SIGINT   </vt:lpstr>
      <vt:lpstr>ex5c.c     //Parent kills child with SIGALRM   </vt:lpstr>
      <vt:lpstr>PowerPoint Presentation</vt:lpstr>
      <vt:lpstr>ex6.c    //switching with SIGINT</vt:lpstr>
      <vt:lpstr>Can we use other signals (other than SIGINT) to mimic the working of ex6.c? </vt:lpstr>
      <vt:lpstr>Note: </vt:lpstr>
      <vt:lpstr>Foreground Processes  $./Welcome</vt:lpstr>
      <vt:lpstr>Background Processes  $./Welcome &amp;</vt:lpstr>
      <vt:lpstr>System Call: setpgid()</vt:lpstr>
      <vt:lpstr>System Call: getpgid()</vt:lpstr>
      <vt:lpstr>ex8.c CTR-C goes to all the processes in the process group</vt:lpstr>
      <vt:lpstr>ex9.c Changing Process Group ID-1 </vt:lpstr>
      <vt:lpstr>PowerPoint Presentation</vt:lpstr>
      <vt:lpstr>Summary  </vt:lpstr>
      <vt:lpstr>PowerPoint Presentation</vt:lpstr>
      <vt:lpstr>Appendix </vt:lpstr>
      <vt:lpstr>ex10.c   Changing Process Group ID-2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8567</dc:title>
  <dc:creator>PRASHANTH CSR</dc:creator>
  <cp:lastModifiedBy>PRASHANTH CSR</cp:lastModifiedBy>
  <cp:revision>1247</cp:revision>
  <cp:lastPrinted>2022-02-28T18:05:52Z</cp:lastPrinted>
  <dcterms:created xsi:type="dcterms:W3CDTF">2022-01-23T04:52:40Z</dcterms:created>
  <dcterms:modified xsi:type="dcterms:W3CDTF">2023-10-19T14:18:06Z</dcterms:modified>
</cp:coreProperties>
</file>