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450" r:id="rId3"/>
    <p:sldId id="462" r:id="rId4"/>
    <p:sldId id="481" r:id="rId5"/>
    <p:sldId id="480" r:id="rId6"/>
    <p:sldId id="547" r:id="rId7"/>
    <p:sldId id="471" r:id="rId8"/>
    <p:sldId id="464" r:id="rId9"/>
    <p:sldId id="473" r:id="rId10"/>
    <p:sldId id="548" r:id="rId11"/>
    <p:sldId id="541" r:id="rId12"/>
    <p:sldId id="546" r:id="rId13"/>
    <p:sldId id="496" r:id="rId14"/>
    <p:sldId id="498" r:id="rId15"/>
    <p:sldId id="536" r:id="rId16"/>
    <p:sldId id="465" r:id="rId17"/>
    <p:sldId id="528" r:id="rId18"/>
    <p:sldId id="543" r:id="rId19"/>
    <p:sldId id="516" r:id="rId20"/>
    <p:sldId id="530" r:id="rId21"/>
    <p:sldId id="531" r:id="rId22"/>
    <p:sldId id="532" r:id="rId23"/>
    <p:sldId id="520" r:id="rId24"/>
    <p:sldId id="483" r:id="rId25"/>
    <p:sldId id="470" r:id="rId26"/>
    <p:sldId id="474" r:id="rId27"/>
    <p:sldId id="475" r:id="rId28"/>
    <p:sldId id="476" r:id="rId29"/>
    <p:sldId id="477" r:id="rId30"/>
    <p:sldId id="482" r:id="rId31"/>
    <p:sldId id="467" r:id="rId3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212F0E-7360-4C0F-801A-E44F8EC11570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C299C3-9830-4C00-A793-0FCD78C6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0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3EAD4-324A-44E3-9069-30759E8B95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we add a regular file?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3EAD4-324A-44E3-9069-30759E8B95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we add a regular file?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3EAD4-324A-44E3-9069-30759E8B95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1585-A777-4EA5-BBD6-6F9A90ED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366D-03D4-47DF-BC6A-5ECCA966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2C1B-3DFC-4BAD-8FEC-324B5E3E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38DF-004E-4EA9-A79E-BB627C3FFEDC}" type="datetime1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B716-717E-4D13-8B94-442F6F3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12FF-D74F-4E67-94E5-012EAF5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84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D10E-6DC6-48B2-A3E6-5A44081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41B-5E8F-4FD6-9890-78CC4455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455-2CC6-45DA-80FC-FFF4E4E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C3BA-1670-41BD-88AA-0D9F562485DC}" type="datetime1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E4CA-BEDD-4AF4-B595-55AA8233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42A5-BF45-44DE-B658-C943B16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0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F97F1-516F-4A10-83B1-F9295D44F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033A-53A1-4E63-B2A5-A2DC3112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C67E-E5DB-4377-894A-A470F42E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A3F-4929-4FAF-902C-16C702657971}" type="datetime1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353C-EA3C-44E8-AFE3-7A4139B4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558E-24C7-4477-88CE-0C6C6B3C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1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A0B-8CBB-43E9-9584-7FBBD3D7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4E47-135B-4885-A6EA-A0E9F8A0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0714-6E12-40AB-A97A-EB5CAE8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A4A-59B7-423D-B473-D60D897B4D34}" type="datetime1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2BD-2379-4F41-B361-760015A0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0FD9-5E83-436D-961C-65BCC1B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7B7D-A788-4A64-A5FF-1372711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716B-FF41-4C80-B382-6EF34884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D1B1-798E-46ED-AA6D-4C6C4F46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E133-EA8D-4656-8F02-4B4DED8E480F}" type="datetime1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CE2D-66FD-4EA9-8537-305DAB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30D-7EA8-474D-8765-80D5052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1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7B6-EA7C-4AFF-9A89-B9F8FCD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C91-173A-42F4-A61F-B3F066DD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B7A5-FE4B-4DCD-AB8C-DA8CBC12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282E-93AD-4AA0-9245-D75B9874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0BB3-39EA-4153-94BF-24334E6EB25C}" type="datetime1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70514-F544-4A7D-AB1A-82A0863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6EBE-C23D-4051-98CD-E6255D40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0CA1-B4BB-4401-8F9E-A87D0A02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F9CD-D27D-48F3-9C8D-2DBD7CC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23F1-21FC-461E-867D-441C99EF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B9444-C798-4E27-B8BA-AED2BA79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D84C2-D10F-48B3-B306-40C77560F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A897-0DDE-4A51-85FE-046AF818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7AE-F319-4031-A3BC-7CCE0E0B4816}" type="datetime1">
              <a:rPr lang="en-CA" smtClean="0"/>
              <a:t>2023-11-02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0D73B-A5CE-4F64-88E8-BC74EB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20594-184B-4FB1-8816-10D8B7CE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AB5-90E2-45BB-8BD6-15AFAEA8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35F62-D239-47F6-8056-195A0C9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5998-EA26-4CB9-B8C9-2A0787C03072}" type="datetime1">
              <a:rPr lang="en-CA" smtClean="0"/>
              <a:t>2023-11-02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2815-E1AD-46F5-8BAF-C37C194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A965-4CF6-4580-91EB-F31C37D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F4FB0-7190-42EC-83D9-6016211F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BD8-6FAB-4FF2-AE3C-38891C67F46A}" type="datetime1">
              <a:rPr lang="en-CA" smtClean="0"/>
              <a:t>2023-11-02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1CC1E-E441-4AC9-ADBB-40A30F7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DD96-33F4-4E04-B46E-A4BFEA90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016-357E-4229-AB9C-7D36D5F3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BAAE-FAF0-4C49-B99B-85E4E5E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1E89-D5FA-46EC-A025-3135E7CC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838E-1A88-4E8D-A5A0-D723D661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C62B-43C9-4679-BE90-29BAE9376494}" type="datetime1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2A1D-4300-466C-A6FB-7809721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330B-1147-482C-B8F0-4BA8E261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BDB-43B6-4C07-AD19-11CCFC2A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20CBC-722D-4D86-8853-2151BAF9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450B-D4F9-4C83-A9CC-01BACAE1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1733-39CA-4AA9-B49F-1B8FC1B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57D2-259F-4453-9097-FA91496B8485}" type="datetime1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3DE1-E9C9-4866-9BC8-033712F8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5D5F-57E1-45F0-9C6E-352990E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8F7D3-9E9B-4079-A054-7912BA6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8FD9-1D03-4445-8907-FA24938B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5E04-CF0D-4F49-8D45-E4EA9D4F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5FA7-D800-4105-81E0-2F99D4E1B57F}" type="datetime1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CC5C-086E-4152-91EB-5B99BFD0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F835-837F-4E1E-A1C1-C19426E5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DB8EF-206A-4ED6-8696-F315919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226" y="1527693"/>
            <a:ext cx="9144000" cy="3282846"/>
          </a:xfrm>
        </p:spPr>
        <p:txBody>
          <a:bodyPr>
            <a:no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COMP 8567 </a:t>
            </a:r>
          </a:p>
          <a:p>
            <a:r>
              <a:rPr lang="en-US" sz="2800" b="1" dirty="0"/>
              <a:t>Advanced Systems Programming </a:t>
            </a:r>
          </a:p>
          <a:p>
            <a:endParaRPr lang="en-US" sz="2800" b="1" dirty="0"/>
          </a:p>
          <a:p>
            <a:r>
              <a:rPr lang="en-US" sz="2800" b="1" dirty="0"/>
              <a:t>Pipes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6184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462A-1122-ABFF-AD2C-E608FD7F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914E1-FA72-F249-484C-D13E2450806E}"/>
              </a:ext>
            </a:extLst>
          </p:cNvPr>
          <p:cNvSpPr txBox="1"/>
          <p:nvPr/>
        </p:nvSpPr>
        <p:spPr>
          <a:xfrm>
            <a:off x="66261" y="1734527"/>
            <a:ext cx="66658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r>
              <a:rPr lang="en-CA" dirty="0"/>
              <a:t>int </a:t>
            </a:r>
            <a:r>
              <a:rPr lang="en-CA" dirty="0" err="1"/>
              <a:t>fd</a:t>
            </a:r>
            <a:r>
              <a:rPr lang="en-CA" dirty="0"/>
              <a:t>[2];</a:t>
            </a:r>
          </a:p>
          <a:p>
            <a:r>
              <a:rPr lang="en-CA" dirty="0"/>
              <a:t>int k=pipe(</a:t>
            </a:r>
            <a:r>
              <a:rPr lang="en-CA" dirty="0" err="1"/>
              <a:t>fd</a:t>
            </a:r>
            <a:r>
              <a:rPr lang="en-CA" dirty="0"/>
              <a:t>);//create a pipe</a:t>
            </a:r>
          </a:p>
          <a:p>
            <a:r>
              <a:rPr lang="en-CA" dirty="0"/>
              <a:t>if(k == -1)</a:t>
            </a:r>
          </a:p>
          <a:p>
            <a:r>
              <a:rPr lang="en-CA" dirty="0"/>
              <a:t>exit(1);</a:t>
            </a:r>
          </a:p>
          <a:p>
            <a:endParaRPr lang="en-CA" dirty="0"/>
          </a:p>
          <a:p>
            <a:r>
              <a:rPr lang="en-CA" dirty="0"/>
              <a:t>int </a:t>
            </a:r>
            <a:r>
              <a:rPr lang="en-CA" dirty="0" err="1"/>
              <a:t>pid</a:t>
            </a:r>
            <a:r>
              <a:rPr lang="en-CA" dirty="0"/>
              <a:t>=fork();</a:t>
            </a:r>
          </a:p>
          <a:p>
            <a:endParaRPr lang="en-CA" dirty="0"/>
          </a:p>
          <a:p>
            <a:r>
              <a:rPr lang="en-CA" dirty="0"/>
              <a:t>if(</a:t>
            </a:r>
            <a:r>
              <a:rPr lang="en-CA" dirty="0" err="1"/>
              <a:t>pid</a:t>
            </a:r>
            <a:r>
              <a:rPr lang="en-CA" dirty="0"/>
              <a:t>&gt;0)// Parent Process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char *message="Hello child process!";</a:t>
            </a:r>
          </a:p>
          <a:p>
            <a:r>
              <a:rPr lang="en-CA" dirty="0"/>
              <a:t>int n=write(</a:t>
            </a:r>
            <a:r>
              <a:rPr lang="en-CA" dirty="0" err="1"/>
              <a:t>fd</a:t>
            </a:r>
            <a:r>
              <a:rPr lang="en-CA" dirty="0"/>
              <a:t>[1], </a:t>
            </a:r>
            <a:r>
              <a:rPr lang="en-CA" dirty="0" err="1"/>
              <a:t>message,strlen</a:t>
            </a:r>
            <a:r>
              <a:rPr lang="en-CA" dirty="0"/>
              <a:t>(message));</a:t>
            </a:r>
          </a:p>
          <a:p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number of characters written into the pipe is %d\</a:t>
            </a:r>
            <a:r>
              <a:rPr lang="en-CA" dirty="0" err="1"/>
              <a:t>n",n</a:t>
            </a:r>
            <a:r>
              <a:rPr lang="en-CA" dirty="0"/>
              <a:t>);</a:t>
            </a:r>
          </a:p>
          <a:p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9B7CB-EDAF-58C1-BD3F-4264AFF7C09C}"/>
              </a:ext>
            </a:extLst>
          </p:cNvPr>
          <p:cNvSpPr txBox="1"/>
          <p:nvPr/>
        </p:nvSpPr>
        <p:spPr>
          <a:xfrm>
            <a:off x="6934200" y="1582340"/>
            <a:ext cx="51915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else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char </a:t>
            </a:r>
            <a:r>
              <a:rPr lang="en-CA" dirty="0" err="1"/>
              <a:t>ch</a:t>
            </a:r>
            <a:r>
              <a:rPr lang="en-CA" dirty="0"/>
              <a:t>;</a:t>
            </a:r>
          </a:p>
          <a:p>
            <a:r>
              <a:rPr lang="en-CA" dirty="0"/>
              <a:t>char *buff1;</a:t>
            </a:r>
          </a:p>
          <a:p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nFrom</a:t>
            </a:r>
            <a:r>
              <a:rPr lang="en-CA" dirty="0"/>
              <a:t> the Child </a:t>
            </a:r>
            <a:r>
              <a:rPr lang="en-CA" dirty="0" err="1"/>
              <a:t>Process:Parent</a:t>
            </a:r>
            <a:r>
              <a:rPr lang="en-CA" dirty="0"/>
              <a:t> has sent the following message:");</a:t>
            </a:r>
          </a:p>
          <a:p>
            <a:r>
              <a:rPr lang="en-CA" dirty="0"/>
              <a:t>int n=read(</a:t>
            </a:r>
            <a:r>
              <a:rPr lang="en-CA" dirty="0" err="1"/>
              <a:t>fd</a:t>
            </a:r>
            <a:r>
              <a:rPr lang="en-CA" dirty="0"/>
              <a:t>[0],buff1,5);</a:t>
            </a:r>
          </a:p>
          <a:p>
            <a:r>
              <a:rPr lang="en-CA" dirty="0" err="1"/>
              <a:t>printf</a:t>
            </a:r>
            <a:r>
              <a:rPr lang="en-CA" dirty="0"/>
              <a:t>("\n%s",buff1);</a:t>
            </a:r>
          </a:p>
          <a:p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number of characters read is %d\</a:t>
            </a:r>
            <a:r>
              <a:rPr lang="en-CA" dirty="0" err="1"/>
              <a:t>n",n</a:t>
            </a:r>
            <a:r>
              <a:rPr lang="en-CA" dirty="0"/>
              <a:t>);</a:t>
            </a:r>
          </a:p>
          <a:p>
            <a:endParaRPr lang="en-CA" dirty="0"/>
          </a:p>
          <a:p>
            <a:r>
              <a:rPr lang="en-CA" dirty="0"/>
              <a:t>}</a:t>
            </a:r>
          </a:p>
          <a:p>
            <a:r>
              <a:rPr lang="en-CA" dirty="0"/>
              <a:t>exit(0);</a:t>
            </a:r>
          </a:p>
          <a:p>
            <a:r>
              <a:rPr lang="en-CA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99367-B3AD-3F9D-2BB7-CBD239080830}"/>
              </a:ext>
            </a:extLst>
          </p:cNvPr>
          <p:cNvSpPr txBox="1"/>
          <p:nvPr/>
        </p:nvSpPr>
        <p:spPr>
          <a:xfrm>
            <a:off x="66261" y="414491"/>
            <a:ext cx="4253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//ex2d.c</a:t>
            </a:r>
          </a:p>
          <a:p>
            <a:endParaRPr lang="en-US" sz="2000" b="1" dirty="0"/>
          </a:p>
          <a:p>
            <a:r>
              <a:rPr lang="en-US" sz="2000" b="1" dirty="0"/>
              <a:t>//pipe between a parent and child 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29568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E8B044-4B22-7539-5274-D254B931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I/O Redirection using dup2() system call</a:t>
            </a:r>
            <a:endParaRPr lang="en-CA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D093-D314-75C8-FE04-233CDFDF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357-47E6-499F-997A-49B2F4948B50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Computer Icons Program optimization Source code Computer programming, symbol,  angle, text, computer Programming png | PNGWing">
            <a:extLst>
              <a:ext uri="{FF2B5EF4-FFF2-40B4-BE49-F238E27FC236}">
                <a16:creationId xmlns:a16="http://schemas.microsoft.com/office/drawing/2014/main" id="{0BCAF1E7-892B-18C0-B45E-1C8960C9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988" y="2257049"/>
            <a:ext cx="2208145" cy="224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F4C3D-8E2D-E2FD-1DB6-1052B8DFC23D}"/>
              </a:ext>
            </a:extLst>
          </p:cNvPr>
          <p:cNvSpPr/>
          <p:nvPr/>
        </p:nvSpPr>
        <p:spPr>
          <a:xfrm>
            <a:off x="1077685" y="2561920"/>
            <a:ext cx="2133600" cy="16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filex.txt 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D8E5F8-917B-010B-2C96-A071008782EE}"/>
              </a:ext>
            </a:extLst>
          </p:cNvPr>
          <p:cNvSpPr/>
          <p:nvPr/>
        </p:nvSpPr>
        <p:spPr>
          <a:xfrm>
            <a:off x="9500041" y="2475670"/>
            <a:ext cx="2133600" cy="1633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filey.txt 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7CC3D-F098-01B2-A6BC-B9AF508ED1DE}"/>
              </a:ext>
            </a:extLst>
          </p:cNvPr>
          <p:cNvSpPr txBox="1"/>
          <p:nvPr/>
        </p:nvSpPr>
        <p:spPr>
          <a:xfrm>
            <a:off x="3524713" y="282079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scanf</a:t>
            </a:r>
            <a:r>
              <a:rPr lang="en-US" b="1" dirty="0"/>
              <a:t>()</a:t>
            </a:r>
            <a:endParaRPr lang="en-CA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394D8-19C7-77AE-176D-6705D99F5BEF}"/>
              </a:ext>
            </a:extLst>
          </p:cNvPr>
          <p:cNvSpPr txBox="1"/>
          <p:nvPr/>
        </p:nvSpPr>
        <p:spPr>
          <a:xfrm>
            <a:off x="7909560" y="280444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printf</a:t>
            </a:r>
            <a:r>
              <a:rPr lang="en-US" b="1" dirty="0"/>
              <a:t>()</a:t>
            </a:r>
            <a:endParaRPr lang="en-CA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F2E2CC-401D-0053-8D76-3C36D22EA546}"/>
              </a:ext>
            </a:extLst>
          </p:cNvPr>
          <p:cNvCxnSpPr/>
          <p:nvPr/>
        </p:nvCxnSpPr>
        <p:spPr>
          <a:xfrm flipH="1" flipV="1">
            <a:off x="8694549" y="3580108"/>
            <a:ext cx="59050" cy="20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0DB53-9063-EC35-B537-9F1DF5E33B45}"/>
              </a:ext>
            </a:extLst>
          </p:cNvPr>
          <p:cNvCxnSpPr>
            <a:cxnSpLocks/>
          </p:cNvCxnSpPr>
          <p:nvPr/>
        </p:nvCxnSpPr>
        <p:spPr>
          <a:xfrm flipV="1">
            <a:off x="3248557" y="3441025"/>
            <a:ext cx="1938160" cy="185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04C5D4-CB2A-5BF3-BEEE-0C231CA69F24}"/>
              </a:ext>
            </a:extLst>
          </p:cNvPr>
          <p:cNvCxnSpPr>
            <a:cxnSpLocks/>
          </p:cNvCxnSpPr>
          <p:nvPr/>
        </p:nvCxnSpPr>
        <p:spPr>
          <a:xfrm flipV="1">
            <a:off x="7397133" y="3427879"/>
            <a:ext cx="2102908" cy="1314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F14727-BB56-4494-2819-F90393E0B4A4}"/>
              </a:ext>
            </a:extLst>
          </p:cNvPr>
          <p:cNvSpPr txBox="1"/>
          <p:nvPr/>
        </p:nvSpPr>
        <p:spPr>
          <a:xfrm>
            <a:off x="5701415" y="4257840"/>
            <a:ext cx="220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redirect.c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107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07A3-1CC7-072F-1688-32757EE2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 Redirection and Reversing using dup2 and dup System Calls in Linux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D40D-D902-B1DC-88C0-FC7AC6DA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357-47E6-499F-997A-49B2F4948B50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48C35-F2FA-BBA5-F425-AAA4678843EB}"/>
              </a:ext>
            </a:extLst>
          </p:cNvPr>
          <p:cNvSpPr txBox="1"/>
          <p:nvPr/>
        </p:nvSpPr>
        <p:spPr>
          <a:xfrm>
            <a:off x="1942475" y="136525"/>
            <a:ext cx="8307049" cy="6740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b="1" dirty="0"/>
              <a:t>//</a:t>
            </a:r>
            <a:r>
              <a:rPr lang="en-CA" b="1" dirty="0" err="1"/>
              <a:t>redirect.c</a:t>
            </a:r>
            <a:endParaRPr lang="en-CA" b="1" dirty="0"/>
          </a:p>
          <a:p>
            <a:r>
              <a:rPr lang="en-CA" b="1" dirty="0"/>
              <a:t>// Demonstrates I/O redirection with dup2() </a:t>
            </a:r>
          </a:p>
          <a:p>
            <a:endParaRPr lang="en-CA" dirty="0"/>
          </a:p>
          <a:p>
            <a:r>
              <a:rPr lang="en-CA" b="1" dirty="0"/>
              <a:t>int main(void) {</a:t>
            </a:r>
          </a:p>
          <a:p>
            <a:endParaRPr lang="en-CA" dirty="0"/>
          </a:p>
          <a:p>
            <a:r>
              <a:rPr lang="en-CA" dirty="0"/>
              <a:t>  int number1, number2, sum;</a:t>
            </a:r>
          </a:p>
          <a:p>
            <a:r>
              <a:rPr lang="en-CA" dirty="0">
                <a:solidFill>
                  <a:srgbClr val="0070C0"/>
                </a:solidFill>
              </a:rPr>
              <a:t>  int </a:t>
            </a:r>
            <a:r>
              <a:rPr lang="en-CA" dirty="0" err="1">
                <a:solidFill>
                  <a:srgbClr val="0070C0"/>
                </a:solidFill>
              </a:rPr>
              <a:t>fdx</a:t>
            </a:r>
            <a:r>
              <a:rPr lang="en-CA" dirty="0">
                <a:solidFill>
                  <a:srgbClr val="0070C0"/>
                </a:solidFill>
              </a:rPr>
              <a:t> = open(“filex.txt", O_RDONLY);   </a:t>
            </a:r>
            <a:r>
              <a:rPr lang="en-CA" dirty="0"/>
              <a:t>//</a:t>
            </a:r>
            <a:r>
              <a:rPr lang="en-CA" dirty="0" err="1"/>
              <a:t>scanf</a:t>
            </a:r>
            <a:r>
              <a:rPr lang="en-CA" dirty="0"/>
              <a:t> reads from this file</a:t>
            </a:r>
          </a:p>
          <a:p>
            <a:r>
              <a:rPr lang="en-CA" dirty="0">
                <a:solidFill>
                  <a:srgbClr val="00B050"/>
                </a:solidFill>
              </a:rPr>
              <a:t>  int </a:t>
            </a:r>
            <a:r>
              <a:rPr lang="en-CA" dirty="0" err="1">
                <a:solidFill>
                  <a:srgbClr val="00B050"/>
                </a:solidFill>
              </a:rPr>
              <a:t>fdy</a:t>
            </a:r>
            <a:r>
              <a:rPr lang="en-CA" dirty="0">
                <a:solidFill>
                  <a:srgbClr val="00B050"/>
                </a:solidFill>
              </a:rPr>
              <a:t> = open(“filey.txt", O_RDWR);  </a:t>
            </a:r>
            <a:r>
              <a:rPr lang="en-CA" dirty="0"/>
              <a:t>//</a:t>
            </a:r>
            <a:r>
              <a:rPr lang="en-CA" dirty="0" err="1"/>
              <a:t>printf</a:t>
            </a:r>
            <a:r>
              <a:rPr lang="en-CA" dirty="0"/>
              <a:t> writes into this file</a:t>
            </a:r>
          </a:p>
          <a:p>
            <a:r>
              <a:rPr lang="en-CA" dirty="0">
                <a:solidFill>
                  <a:srgbClr val="0070C0"/>
                </a:solidFill>
              </a:rPr>
              <a:t>int ret1= dup2(fdx,0); //standard input     dup2(0,fdx)</a:t>
            </a:r>
            <a:endParaRPr lang="en-CA" dirty="0"/>
          </a:p>
          <a:p>
            <a:r>
              <a:rPr lang="en-CA" dirty="0"/>
              <a:t>     if(ret1 &lt; 0) {</a:t>
            </a:r>
          </a:p>
          <a:p>
            <a:r>
              <a:rPr lang="en-CA" dirty="0"/>
              <a:t>  	  </a:t>
            </a:r>
            <a:r>
              <a:rPr lang="en-CA" dirty="0" err="1"/>
              <a:t>printf</a:t>
            </a:r>
            <a:r>
              <a:rPr lang="en-CA" dirty="0"/>
              <a:t>("Unable to duplicate the STDIN file descriptor.");</a:t>
            </a:r>
          </a:p>
          <a:p>
            <a:r>
              <a:rPr lang="en-CA" dirty="0"/>
              <a:t>   	 exit(EXIT_FAILURE);  }</a:t>
            </a:r>
          </a:p>
          <a:p>
            <a:r>
              <a:rPr lang="en-CA" dirty="0">
                <a:solidFill>
                  <a:srgbClr val="00B050"/>
                </a:solidFill>
              </a:rPr>
              <a:t>   int ret2=dup2(fdy,1); // standard output </a:t>
            </a:r>
            <a:endParaRPr lang="en-CA" dirty="0"/>
          </a:p>
          <a:p>
            <a:r>
              <a:rPr lang="en-CA" dirty="0"/>
              <a:t>  if(ret2 &lt; 0) {</a:t>
            </a:r>
          </a:p>
          <a:p>
            <a:r>
              <a:rPr lang="en-CA" dirty="0"/>
              <a:t>  	  </a:t>
            </a:r>
            <a:r>
              <a:rPr lang="en-CA" dirty="0" err="1"/>
              <a:t>printf</a:t>
            </a:r>
            <a:r>
              <a:rPr lang="en-CA" dirty="0"/>
              <a:t>("Unable to duplicate the STDOUT file descriptor.");</a:t>
            </a:r>
          </a:p>
          <a:p>
            <a:r>
              <a:rPr lang="en-CA" dirty="0"/>
              <a:t>  	  exit(EXIT_FAILURE);}</a:t>
            </a:r>
          </a:p>
          <a:p>
            <a:endParaRPr lang="en-CA" dirty="0"/>
          </a:p>
          <a:p>
            <a:r>
              <a:rPr lang="en-CA" dirty="0"/>
              <a:t>  </a:t>
            </a:r>
            <a:r>
              <a:rPr lang="en-CA" dirty="0" err="1">
                <a:solidFill>
                  <a:srgbClr val="0070C0"/>
                </a:solidFill>
              </a:rPr>
              <a:t>scanf</a:t>
            </a:r>
            <a:r>
              <a:rPr lang="en-CA" dirty="0">
                <a:solidFill>
                  <a:srgbClr val="0070C0"/>
                </a:solidFill>
              </a:rPr>
              <a:t>("%d %d", &amp;number1, &amp;number2);  //reads number 1 and number2 from filex.txt and not the standard input </a:t>
            </a:r>
          </a:p>
          <a:p>
            <a:r>
              <a:rPr lang="en-CA" dirty="0"/>
              <a:t>  sum = number1 + number2;</a:t>
            </a:r>
          </a:p>
          <a:p>
            <a:r>
              <a:rPr lang="en-CA" dirty="0"/>
              <a:t>  </a:t>
            </a:r>
            <a:r>
              <a:rPr lang="en-CA" dirty="0" err="1">
                <a:solidFill>
                  <a:srgbClr val="00B050"/>
                </a:solidFill>
              </a:rPr>
              <a:t>printf</a:t>
            </a:r>
            <a:r>
              <a:rPr lang="en-CA" dirty="0">
                <a:solidFill>
                  <a:srgbClr val="00B050"/>
                </a:solidFill>
              </a:rPr>
              <a:t>("The sum of two numbers is\n");  // writes into filex.txt and not the std output</a:t>
            </a:r>
          </a:p>
          <a:p>
            <a:r>
              <a:rPr lang="en-CA" dirty="0">
                <a:solidFill>
                  <a:srgbClr val="00B050"/>
                </a:solidFill>
              </a:rPr>
              <a:t>  </a:t>
            </a:r>
            <a:r>
              <a:rPr lang="en-CA" dirty="0" err="1">
                <a:solidFill>
                  <a:srgbClr val="00B050"/>
                </a:solidFill>
              </a:rPr>
              <a:t>printf</a:t>
            </a:r>
            <a:r>
              <a:rPr lang="en-CA" dirty="0">
                <a:solidFill>
                  <a:srgbClr val="00B050"/>
                </a:solidFill>
              </a:rPr>
              <a:t>("%d + %d = %d\n", number1, number2, sum);  // writes into filex.txt </a:t>
            </a:r>
            <a:endParaRPr lang="en-CA" dirty="0"/>
          </a:p>
          <a:p>
            <a:r>
              <a:rPr lang="en-CA" dirty="0"/>
              <a:t>  return EXIT_SUCCESS;</a:t>
            </a:r>
          </a:p>
          <a:p>
            <a:r>
              <a:rPr lang="en-CA" b="1" dirty="0"/>
              <a:t>} //End main</a:t>
            </a:r>
          </a:p>
        </p:txBody>
      </p:sp>
    </p:spTree>
    <p:extLst>
      <p:ext uri="{BB962C8B-B14F-4D97-AF65-F5344CB8AC3E}">
        <p14:creationId xmlns:p14="http://schemas.microsoft.com/office/powerpoint/2010/main" val="241653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F0A5B-2A63-27ED-08A6-1D3138F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11" y="75779"/>
            <a:ext cx="10515600" cy="744147"/>
          </a:xfrm>
        </p:spPr>
        <p:txBody>
          <a:bodyPr/>
          <a:lstStyle/>
          <a:p>
            <a:pPr algn="ctr"/>
            <a:r>
              <a:rPr lang="en-US" dirty="0"/>
              <a:t>Redirecting Standard Input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50B2-5111-46AE-BD26-1C7B6A5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13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71D5C-FE0D-9D82-8992-B0B81702B99A}"/>
              </a:ext>
            </a:extLst>
          </p:cNvPr>
          <p:cNvSpPr/>
          <p:nvPr/>
        </p:nvSpPr>
        <p:spPr>
          <a:xfrm>
            <a:off x="831574" y="2328648"/>
            <a:ext cx="2133600" cy="16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X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43C2AE-6EAE-68F7-0A52-847D245F6BBC}"/>
              </a:ext>
            </a:extLst>
          </p:cNvPr>
          <p:cNvSpPr/>
          <p:nvPr/>
        </p:nvSpPr>
        <p:spPr>
          <a:xfrm>
            <a:off x="3627782" y="2328648"/>
            <a:ext cx="2133600" cy="16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1A8E7E-1C23-2138-C60F-A6876977A712}"/>
              </a:ext>
            </a:extLst>
          </p:cNvPr>
          <p:cNvSpPr/>
          <p:nvPr/>
        </p:nvSpPr>
        <p:spPr>
          <a:xfrm>
            <a:off x="6477000" y="2328648"/>
            <a:ext cx="2133600" cy="16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X </a:t>
            </a:r>
          </a:p>
          <a:p>
            <a:pPr algn="ctr"/>
            <a:r>
              <a:rPr lang="en-US" dirty="0"/>
              <a:t>after dup2(</a:t>
            </a:r>
            <a:r>
              <a:rPr lang="en-US" dirty="0" err="1"/>
              <a:t>fdx</a:t>
            </a:r>
            <a:r>
              <a:rPr lang="en-US" dirty="0"/>
              <a:t>, 0)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CF053-4DA8-CA75-49BE-449F3330AC64}"/>
              </a:ext>
            </a:extLst>
          </p:cNvPr>
          <p:cNvSpPr/>
          <p:nvPr/>
        </p:nvSpPr>
        <p:spPr>
          <a:xfrm>
            <a:off x="9112526" y="2358743"/>
            <a:ext cx="2133600" cy="163333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STANDARD INPUT  </a:t>
            </a:r>
          </a:p>
          <a:p>
            <a:pPr algn="ctr"/>
            <a:endParaRPr lang="en-CA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139E3C-1B21-E4C2-ACF4-CEB14E7CDA7C}"/>
              </a:ext>
            </a:extLst>
          </p:cNvPr>
          <p:cNvCxnSpPr/>
          <p:nvPr/>
        </p:nvCxnSpPr>
        <p:spPr>
          <a:xfrm flipV="1">
            <a:off x="1732722" y="3992073"/>
            <a:ext cx="0" cy="990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B6CF29-8C18-9E16-A5DE-9CABDF56DA39}"/>
              </a:ext>
            </a:extLst>
          </p:cNvPr>
          <p:cNvCxnSpPr/>
          <p:nvPr/>
        </p:nvCxnSpPr>
        <p:spPr>
          <a:xfrm flipV="1">
            <a:off x="4687956" y="3961978"/>
            <a:ext cx="0" cy="990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A50D0-0863-1FB6-8F4A-683AAC93DE2A}"/>
              </a:ext>
            </a:extLst>
          </p:cNvPr>
          <p:cNvCxnSpPr/>
          <p:nvPr/>
        </p:nvCxnSpPr>
        <p:spPr>
          <a:xfrm flipV="1">
            <a:off x="7132982" y="3961977"/>
            <a:ext cx="0" cy="99032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94188A-9BEB-830A-DC42-5943EF3DF32E}"/>
              </a:ext>
            </a:extLst>
          </p:cNvPr>
          <p:cNvCxnSpPr/>
          <p:nvPr/>
        </p:nvCxnSpPr>
        <p:spPr>
          <a:xfrm flipV="1">
            <a:off x="7861853" y="3961976"/>
            <a:ext cx="0" cy="990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810C3E-5A31-2784-F3F1-875CC38A9579}"/>
              </a:ext>
            </a:extLst>
          </p:cNvPr>
          <p:cNvSpPr txBox="1"/>
          <p:nvPr/>
        </p:nvSpPr>
        <p:spPr>
          <a:xfrm>
            <a:off x="1248194" y="5035406"/>
            <a:ext cx="103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dirty="0" err="1"/>
              <a:t>fdx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B89F3-DB40-6B49-CFA7-1D4F1AE89601}"/>
              </a:ext>
            </a:extLst>
          </p:cNvPr>
          <p:cNvSpPr txBox="1"/>
          <p:nvPr/>
        </p:nvSpPr>
        <p:spPr>
          <a:xfrm>
            <a:off x="4384813" y="4952299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77C6F-61BC-198F-CA50-CF218C8254E0}"/>
              </a:ext>
            </a:extLst>
          </p:cNvPr>
          <p:cNvSpPr txBox="1"/>
          <p:nvPr/>
        </p:nvSpPr>
        <p:spPr>
          <a:xfrm>
            <a:off x="6876221" y="4952299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fdx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55FBA-3491-3F71-DFC7-757AB95E3A76}"/>
              </a:ext>
            </a:extLst>
          </p:cNvPr>
          <p:cNvSpPr txBox="1"/>
          <p:nvPr/>
        </p:nvSpPr>
        <p:spPr>
          <a:xfrm>
            <a:off x="7643190" y="4947841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CD9BA5-E1B7-E0AA-DD46-A87E6466E1BA}"/>
              </a:ext>
            </a:extLst>
          </p:cNvPr>
          <p:cNvSpPr/>
          <p:nvPr/>
        </p:nvSpPr>
        <p:spPr>
          <a:xfrm>
            <a:off x="6147350" y="1109272"/>
            <a:ext cx="66261" cy="5383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B12E4-FF58-DB31-CA06-E776C49D22C0}"/>
              </a:ext>
            </a:extLst>
          </p:cNvPr>
          <p:cNvSpPr txBox="1"/>
          <p:nvPr/>
        </p:nvSpPr>
        <p:spPr>
          <a:xfrm>
            <a:off x="2068642" y="1364105"/>
            <a:ext cx="19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dup2</a:t>
            </a:r>
            <a:endParaRPr lang="en-CA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C16F7D-AD74-B18F-7620-4DEC9E0E075E}"/>
              </a:ext>
            </a:extLst>
          </p:cNvPr>
          <p:cNvSpPr txBox="1"/>
          <p:nvPr/>
        </p:nvSpPr>
        <p:spPr>
          <a:xfrm>
            <a:off x="6813925" y="1318378"/>
            <a:ext cx="20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dup2(fdx,0)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287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F0A5B-2A63-27ED-08A6-1D3138F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11" y="75779"/>
            <a:ext cx="10515600" cy="744147"/>
          </a:xfrm>
        </p:spPr>
        <p:txBody>
          <a:bodyPr/>
          <a:lstStyle/>
          <a:p>
            <a:pPr algn="ctr"/>
            <a:r>
              <a:rPr lang="en-US" dirty="0"/>
              <a:t>Redirecting Standard Output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50B2-5111-46AE-BD26-1C7B6A5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14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71D5C-FE0D-9D82-8992-B0B81702B99A}"/>
              </a:ext>
            </a:extLst>
          </p:cNvPr>
          <p:cNvSpPr/>
          <p:nvPr/>
        </p:nvSpPr>
        <p:spPr>
          <a:xfrm>
            <a:off x="831574" y="2328648"/>
            <a:ext cx="2133600" cy="1633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Y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43C2AE-6EAE-68F7-0A52-847D245F6BBC}"/>
              </a:ext>
            </a:extLst>
          </p:cNvPr>
          <p:cNvSpPr/>
          <p:nvPr/>
        </p:nvSpPr>
        <p:spPr>
          <a:xfrm>
            <a:off x="3627782" y="2328648"/>
            <a:ext cx="2133600" cy="1633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1A8E7E-1C23-2138-C60F-A6876977A712}"/>
              </a:ext>
            </a:extLst>
          </p:cNvPr>
          <p:cNvSpPr/>
          <p:nvPr/>
        </p:nvSpPr>
        <p:spPr>
          <a:xfrm>
            <a:off x="6477000" y="2328648"/>
            <a:ext cx="2133600" cy="1633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Y</a:t>
            </a:r>
          </a:p>
          <a:p>
            <a:pPr algn="ctr"/>
            <a:r>
              <a:rPr lang="en-US" dirty="0"/>
              <a:t>after dup2(fdy,1)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CF053-4DA8-CA75-49BE-449F3330AC64}"/>
              </a:ext>
            </a:extLst>
          </p:cNvPr>
          <p:cNvSpPr/>
          <p:nvPr/>
        </p:nvSpPr>
        <p:spPr>
          <a:xfrm>
            <a:off x="9112526" y="2358743"/>
            <a:ext cx="2133600" cy="1633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  </a:t>
            </a:r>
          </a:p>
          <a:p>
            <a:pPr algn="ctr"/>
            <a:endParaRPr lang="en-CA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139E3C-1B21-E4C2-ACF4-CEB14E7CDA7C}"/>
              </a:ext>
            </a:extLst>
          </p:cNvPr>
          <p:cNvCxnSpPr/>
          <p:nvPr/>
        </p:nvCxnSpPr>
        <p:spPr>
          <a:xfrm flipV="1">
            <a:off x="1732722" y="3992073"/>
            <a:ext cx="0" cy="990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B6CF29-8C18-9E16-A5DE-9CABDF56DA39}"/>
              </a:ext>
            </a:extLst>
          </p:cNvPr>
          <p:cNvCxnSpPr/>
          <p:nvPr/>
        </p:nvCxnSpPr>
        <p:spPr>
          <a:xfrm flipV="1">
            <a:off x="4687956" y="3961978"/>
            <a:ext cx="0" cy="990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A50D0-0863-1FB6-8F4A-683AAC93DE2A}"/>
              </a:ext>
            </a:extLst>
          </p:cNvPr>
          <p:cNvCxnSpPr/>
          <p:nvPr/>
        </p:nvCxnSpPr>
        <p:spPr>
          <a:xfrm flipV="1">
            <a:off x="7132982" y="3961977"/>
            <a:ext cx="0" cy="990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94188A-9BEB-830A-DC42-5943EF3DF32E}"/>
              </a:ext>
            </a:extLst>
          </p:cNvPr>
          <p:cNvCxnSpPr/>
          <p:nvPr/>
        </p:nvCxnSpPr>
        <p:spPr>
          <a:xfrm flipV="1">
            <a:off x="7861853" y="3961976"/>
            <a:ext cx="0" cy="990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810C3E-5A31-2784-F3F1-875CC38A9579}"/>
              </a:ext>
            </a:extLst>
          </p:cNvPr>
          <p:cNvSpPr txBox="1"/>
          <p:nvPr/>
        </p:nvSpPr>
        <p:spPr>
          <a:xfrm>
            <a:off x="1414670" y="4982396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fdy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B89F3-DB40-6B49-CFA7-1D4F1AE89601}"/>
              </a:ext>
            </a:extLst>
          </p:cNvPr>
          <p:cNvSpPr txBox="1"/>
          <p:nvPr/>
        </p:nvSpPr>
        <p:spPr>
          <a:xfrm>
            <a:off x="4384813" y="4952299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77C6F-61BC-198F-CA50-CF218C8254E0}"/>
              </a:ext>
            </a:extLst>
          </p:cNvPr>
          <p:cNvSpPr txBox="1"/>
          <p:nvPr/>
        </p:nvSpPr>
        <p:spPr>
          <a:xfrm>
            <a:off x="6876221" y="4952299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fdy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55FBA-3491-3F71-DFC7-757AB95E3A76}"/>
              </a:ext>
            </a:extLst>
          </p:cNvPr>
          <p:cNvSpPr txBox="1"/>
          <p:nvPr/>
        </p:nvSpPr>
        <p:spPr>
          <a:xfrm>
            <a:off x="7643190" y="4947841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CD9BA5-E1B7-E0AA-DD46-A87E6466E1BA}"/>
              </a:ext>
            </a:extLst>
          </p:cNvPr>
          <p:cNvSpPr/>
          <p:nvPr/>
        </p:nvSpPr>
        <p:spPr>
          <a:xfrm>
            <a:off x="6147350" y="1109272"/>
            <a:ext cx="66261" cy="53836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B12E4-FF58-DB31-CA06-E776C49D22C0}"/>
              </a:ext>
            </a:extLst>
          </p:cNvPr>
          <p:cNvSpPr txBox="1"/>
          <p:nvPr/>
        </p:nvSpPr>
        <p:spPr>
          <a:xfrm>
            <a:off x="2068643" y="1364105"/>
            <a:ext cx="168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dup2()</a:t>
            </a:r>
            <a:endParaRPr lang="en-CA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C16F7D-AD74-B18F-7620-4DEC9E0E075E}"/>
              </a:ext>
            </a:extLst>
          </p:cNvPr>
          <p:cNvSpPr txBox="1"/>
          <p:nvPr/>
        </p:nvSpPr>
        <p:spPr>
          <a:xfrm>
            <a:off x="8027502" y="1374574"/>
            <a:ext cx="1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dup2(fdy,1)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346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D093-D314-75C8-FE04-233CDFDF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357-47E6-499F-997A-49B2F4948B50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Computer Icons Program optimization Source code Computer programming, symbol,  angle, text, computer Programming png | PNGWing">
            <a:extLst>
              <a:ext uri="{FF2B5EF4-FFF2-40B4-BE49-F238E27FC236}">
                <a16:creationId xmlns:a16="http://schemas.microsoft.com/office/drawing/2014/main" id="{0BCAF1E7-892B-18C0-B45E-1C8960C9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19" y="1610865"/>
            <a:ext cx="2523543" cy="23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F4C3D-8E2D-E2FD-1DB6-1052B8DFC23D}"/>
              </a:ext>
            </a:extLst>
          </p:cNvPr>
          <p:cNvSpPr/>
          <p:nvPr/>
        </p:nvSpPr>
        <p:spPr>
          <a:xfrm>
            <a:off x="898498" y="926568"/>
            <a:ext cx="2133600" cy="16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X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BF8A0-14FC-CD56-D233-56365BAC8631}"/>
              </a:ext>
            </a:extLst>
          </p:cNvPr>
          <p:cNvSpPr/>
          <p:nvPr/>
        </p:nvSpPr>
        <p:spPr>
          <a:xfrm>
            <a:off x="892867" y="3973164"/>
            <a:ext cx="2133600" cy="16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D8E5F8-917B-010B-2C96-A071008782EE}"/>
              </a:ext>
            </a:extLst>
          </p:cNvPr>
          <p:cNvSpPr/>
          <p:nvPr/>
        </p:nvSpPr>
        <p:spPr>
          <a:xfrm>
            <a:off x="8610600" y="926568"/>
            <a:ext cx="2133600" cy="1633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Y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FD8AE-8FB5-FD58-BCF5-F37FC51D5737}"/>
              </a:ext>
            </a:extLst>
          </p:cNvPr>
          <p:cNvSpPr/>
          <p:nvPr/>
        </p:nvSpPr>
        <p:spPr>
          <a:xfrm>
            <a:off x="8632961" y="3858118"/>
            <a:ext cx="2133600" cy="1633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91E7EE-C911-4251-1B66-BBFF82AA45EF}"/>
              </a:ext>
            </a:extLst>
          </p:cNvPr>
          <p:cNvCxnSpPr>
            <a:cxnSpLocks/>
          </p:cNvCxnSpPr>
          <p:nvPr/>
        </p:nvCxnSpPr>
        <p:spPr>
          <a:xfrm flipV="1">
            <a:off x="9281822" y="2542209"/>
            <a:ext cx="0" cy="517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EA78E7-731C-09CF-6EDB-9299D083EE4F}"/>
              </a:ext>
            </a:extLst>
          </p:cNvPr>
          <p:cNvCxnSpPr>
            <a:cxnSpLocks/>
          </p:cNvCxnSpPr>
          <p:nvPr/>
        </p:nvCxnSpPr>
        <p:spPr>
          <a:xfrm flipV="1">
            <a:off x="10010693" y="2542209"/>
            <a:ext cx="0" cy="5174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466334-7A9A-31F2-7394-DBADCEDA6BAE}"/>
              </a:ext>
            </a:extLst>
          </p:cNvPr>
          <p:cNvSpPr txBox="1"/>
          <p:nvPr/>
        </p:nvSpPr>
        <p:spPr>
          <a:xfrm>
            <a:off x="9804624" y="3031875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fdy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6A592-339D-6EC0-887E-C28F6818F27C}"/>
              </a:ext>
            </a:extLst>
          </p:cNvPr>
          <p:cNvSpPr txBox="1"/>
          <p:nvPr/>
        </p:nvSpPr>
        <p:spPr>
          <a:xfrm>
            <a:off x="9049911" y="3055210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B5351F-2B78-A03F-4210-251EB23AE445}"/>
              </a:ext>
            </a:extLst>
          </p:cNvPr>
          <p:cNvCxnSpPr>
            <a:cxnSpLocks/>
          </p:cNvCxnSpPr>
          <p:nvPr/>
        </p:nvCxnSpPr>
        <p:spPr>
          <a:xfrm flipV="1">
            <a:off x="1553488" y="2534326"/>
            <a:ext cx="0" cy="5327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ACD38-B739-AF66-6ED2-AD6CA47E3BAD}"/>
              </a:ext>
            </a:extLst>
          </p:cNvPr>
          <p:cNvCxnSpPr>
            <a:cxnSpLocks/>
          </p:cNvCxnSpPr>
          <p:nvPr/>
        </p:nvCxnSpPr>
        <p:spPr>
          <a:xfrm flipV="1">
            <a:off x="2282359" y="2534326"/>
            <a:ext cx="0" cy="532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7EF0BB-734C-ED28-913E-DE9B2EBA9CED}"/>
              </a:ext>
            </a:extLst>
          </p:cNvPr>
          <p:cNvSpPr txBox="1"/>
          <p:nvPr/>
        </p:nvSpPr>
        <p:spPr>
          <a:xfrm>
            <a:off x="1296727" y="3067025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fdx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4571C-0F08-B93B-3986-54BE876FBA27}"/>
              </a:ext>
            </a:extLst>
          </p:cNvPr>
          <p:cNvSpPr txBox="1"/>
          <p:nvPr/>
        </p:nvSpPr>
        <p:spPr>
          <a:xfrm>
            <a:off x="2063696" y="3062567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7CC3D-F098-01B2-A6BC-B9AF508ED1DE}"/>
              </a:ext>
            </a:extLst>
          </p:cNvPr>
          <p:cNvSpPr txBox="1"/>
          <p:nvPr/>
        </p:nvSpPr>
        <p:spPr>
          <a:xfrm>
            <a:off x="3409704" y="270279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scanf</a:t>
            </a:r>
            <a:r>
              <a:rPr lang="en-US" b="1" dirty="0"/>
              <a:t>()</a:t>
            </a:r>
            <a:endParaRPr lang="en-CA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394D8-19C7-77AE-176D-6705D99F5BEF}"/>
              </a:ext>
            </a:extLst>
          </p:cNvPr>
          <p:cNvSpPr txBox="1"/>
          <p:nvPr/>
        </p:nvSpPr>
        <p:spPr>
          <a:xfrm>
            <a:off x="7479280" y="2662543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printf</a:t>
            </a:r>
            <a:r>
              <a:rPr lang="en-US" b="1" dirty="0"/>
              <a:t>()</a:t>
            </a:r>
            <a:endParaRPr lang="en-CA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D68B13-55CB-27DA-C737-91B44E56A195}"/>
              </a:ext>
            </a:extLst>
          </p:cNvPr>
          <p:cNvCxnSpPr>
            <a:cxnSpLocks/>
          </p:cNvCxnSpPr>
          <p:nvPr/>
        </p:nvCxnSpPr>
        <p:spPr>
          <a:xfrm flipH="1">
            <a:off x="2373463" y="3216541"/>
            <a:ext cx="2198656" cy="204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6CCF6E-7D89-7687-D7A0-D1C7A4304656}"/>
              </a:ext>
            </a:extLst>
          </p:cNvPr>
          <p:cNvCxnSpPr>
            <a:cxnSpLocks/>
          </p:cNvCxnSpPr>
          <p:nvPr/>
        </p:nvCxnSpPr>
        <p:spPr>
          <a:xfrm flipV="1">
            <a:off x="7078885" y="3226759"/>
            <a:ext cx="2195919" cy="20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1E3484-0816-A66B-3367-1626FC8FB44B}"/>
              </a:ext>
            </a:extLst>
          </p:cNvPr>
          <p:cNvSpPr txBox="1"/>
          <p:nvPr/>
        </p:nvSpPr>
        <p:spPr>
          <a:xfrm>
            <a:off x="2799685" y="153852"/>
            <a:ext cx="667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scanf</a:t>
            </a:r>
            <a:r>
              <a:rPr lang="en-US" sz="2800" dirty="0"/>
              <a:t> and </a:t>
            </a:r>
            <a:r>
              <a:rPr lang="en-US" sz="2800" dirty="0" err="1"/>
              <a:t>printf</a:t>
            </a:r>
            <a:r>
              <a:rPr lang="en-US" sz="2800" dirty="0"/>
              <a:t> operations after redirection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4098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59F-6D62-4B62-BC6E-3ADF69BE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32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dup2() system call  //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A816-F69A-4E79-ADDF-069E4EFE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08" y="734806"/>
            <a:ext cx="10638183" cy="224693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400" b="1" i="0" u="none" strike="noStrike" baseline="0" dirty="0"/>
              <a:t>Synopsis : </a:t>
            </a:r>
            <a:r>
              <a:rPr lang="en-CA" sz="2400" b="1" i="1" u="none" strike="noStrike" baseline="0" dirty="0"/>
              <a:t>int dup2(int fd1, int fd2);</a:t>
            </a:r>
          </a:p>
          <a:p>
            <a:pPr algn="l"/>
            <a:r>
              <a:rPr lang="en-US" sz="2000" b="0" i="0" u="none" strike="noStrike" baseline="0" dirty="0"/>
              <a:t>The dup2() function causes the </a:t>
            </a:r>
            <a:r>
              <a:rPr lang="en-US" sz="2000" dirty="0"/>
              <a:t>fi</a:t>
            </a:r>
            <a:r>
              <a:rPr lang="en-US" sz="2000" b="0" i="0" u="none" strike="noStrike" baseline="0" dirty="0"/>
              <a:t>le descriptor fd2 to  </a:t>
            </a:r>
            <a:r>
              <a:rPr lang="en-US" sz="2000" b="0" i="0" u="sng" strike="noStrike" baseline="0" dirty="0"/>
              <a:t>refer</a:t>
            </a:r>
            <a:r>
              <a:rPr lang="en-US" sz="2000" b="0" i="0" u="none" strike="noStrike" baseline="0" dirty="0"/>
              <a:t> to the same file </a:t>
            </a:r>
            <a:r>
              <a:rPr lang="en-US" sz="2000" dirty="0"/>
              <a:t>referred by </a:t>
            </a:r>
            <a:r>
              <a:rPr lang="en-US" sz="2000" b="0" i="0" u="none" strike="noStrike" baseline="0" dirty="0"/>
              <a:t> fd1.</a:t>
            </a:r>
          </a:p>
          <a:p>
            <a:pPr algn="l"/>
            <a:r>
              <a:rPr lang="en-US" sz="2000" b="0" i="0" u="none" strike="noStrike" baseline="0" dirty="0"/>
              <a:t>The fd1 argument is a file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descriptor referring to an </a:t>
            </a:r>
            <a:r>
              <a:rPr lang="en-US" sz="2000" b="1" i="0" u="none" strike="noStrike" baseline="0" dirty="0"/>
              <a:t>open file</a:t>
            </a:r>
            <a:endParaRPr lang="en-US" sz="2000" dirty="0"/>
          </a:p>
          <a:p>
            <a:pPr algn="l"/>
            <a:r>
              <a:rPr lang="en-US" sz="2000" b="0" i="0" u="none" strike="noStrike" baseline="0" dirty="0"/>
              <a:t> fd2 is a non-negative integer less than FOPEN_MAX (0 to FOPEN_MAX)</a:t>
            </a:r>
          </a:p>
          <a:p>
            <a:r>
              <a:rPr lang="en-US" sz="2000" dirty="0"/>
              <a:t>On success, returns the value of </a:t>
            </a:r>
            <a:r>
              <a:rPr lang="en-US" sz="2000" i="1" dirty="0"/>
              <a:t>fd2 </a:t>
            </a:r>
          </a:p>
          <a:p>
            <a:r>
              <a:rPr lang="en-US" sz="2000" dirty="0"/>
              <a:t>On failure, returns -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  <a:p>
            <a:pPr marL="0" indent="0" algn="l">
              <a:buNone/>
            </a:pPr>
            <a:endParaRPr lang="en-CA" sz="24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50B2-5111-46AE-BD26-1C7B6A5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06C71-4AC4-45D7-5632-C82C496417D6}"/>
              </a:ext>
            </a:extLst>
          </p:cNvPr>
          <p:cNvSpPr/>
          <p:nvPr/>
        </p:nvSpPr>
        <p:spPr>
          <a:xfrm>
            <a:off x="1166191" y="3429000"/>
            <a:ext cx="2133600" cy="163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6EC23-44C5-330C-658C-73EA7F98C9A5}"/>
              </a:ext>
            </a:extLst>
          </p:cNvPr>
          <p:cNvSpPr/>
          <p:nvPr/>
        </p:nvSpPr>
        <p:spPr>
          <a:xfrm>
            <a:off x="3962399" y="3429000"/>
            <a:ext cx="2133600" cy="163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87110-EC14-F8CD-DAAC-F24F41308673}"/>
              </a:ext>
            </a:extLst>
          </p:cNvPr>
          <p:cNvSpPr/>
          <p:nvPr/>
        </p:nvSpPr>
        <p:spPr>
          <a:xfrm>
            <a:off x="6811617" y="3429000"/>
            <a:ext cx="2133600" cy="163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 </a:t>
            </a:r>
          </a:p>
          <a:p>
            <a:pPr algn="ctr"/>
            <a:r>
              <a:rPr lang="en-US" dirty="0"/>
              <a:t>after dup2(fd1, fd2)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0CEA84-E7A9-6D49-75C7-E5EBFB13D443}"/>
              </a:ext>
            </a:extLst>
          </p:cNvPr>
          <p:cNvSpPr/>
          <p:nvPr/>
        </p:nvSpPr>
        <p:spPr>
          <a:xfrm>
            <a:off x="9495182" y="3459095"/>
            <a:ext cx="2133600" cy="163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 </a:t>
            </a:r>
          </a:p>
          <a:p>
            <a:pPr algn="ctr"/>
            <a:r>
              <a:rPr lang="en-US" dirty="0"/>
              <a:t>after dup2(fd1, fd2)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78D0C3-B768-81E2-B6D6-B04D6AD4D418}"/>
              </a:ext>
            </a:extLst>
          </p:cNvPr>
          <p:cNvCxnSpPr/>
          <p:nvPr/>
        </p:nvCxnSpPr>
        <p:spPr>
          <a:xfrm flipV="1">
            <a:off x="2067339" y="5092425"/>
            <a:ext cx="0" cy="99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454B1-5C7F-2EA9-FB1E-D5409030549B}"/>
              </a:ext>
            </a:extLst>
          </p:cNvPr>
          <p:cNvCxnSpPr/>
          <p:nvPr/>
        </p:nvCxnSpPr>
        <p:spPr>
          <a:xfrm flipV="1">
            <a:off x="5022573" y="5062330"/>
            <a:ext cx="0" cy="9903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317999-977C-C175-70C5-E0ADC79E97C9}"/>
              </a:ext>
            </a:extLst>
          </p:cNvPr>
          <p:cNvCxnSpPr/>
          <p:nvPr/>
        </p:nvCxnSpPr>
        <p:spPr>
          <a:xfrm flipV="1">
            <a:off x="7467599" y="5062329"/>
            <a:ext cx="0" cy="99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367087-CCE0-FE5D-860B-291DFF2B6B69}"/>
              </a:ext>
            </a:extLst>
          </p:cNvPr>
          <p:cNvCxnSpPr/>
          <p:nvPr/>
        </p:nvCxnSpPr>
        <p:spPr>
          <a:xfrm flipV="1">
            <a:off x="8196470" y="5062328"/>
            <a:ext cx="0" cy="99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43526B-3464-8500-1C62-979AF97BB658}"/>
              </a:ext>
            </a:extLst>
          </p:cNvPr>
          <p:cNvSpPr txBox="1"/>
          <p:nvPr/>
        </p:nvSpPr>
        <p:spPr>
          <a:xfrm>
            <a:off x="1749287" y="6082748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fd1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A6AA0-199E-2CB3-ABD2-DFE8639683BA}"/>
              </a:ext>
            </a:extLst>
          </p:cNvPr>
          <p:cNvSpPr txBox="1"/>
          <p:nvPr/>
        </p:nvSpPr>
        <p:spPr>
          <a:xfrm>
            <a:off x="4719430" y="6052651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fd2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48FAB-C142-D74E-A5C0-FF8C01C20707}"/>
              </a:ext>
            </a:extLst>
          </p:cNvPr>
          <p:cNvSpPr txBox="1"/>
          <p:nvPr/>
        </p:nvSpPr>
        <p:spPr>
          <a:xfrm>
            <a:off x="7210838" y="6052651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fd1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B8800-3B93-26C7-A393-CD8F46573ACF}"/>
              </a:ext>
            </a:extLst>
          </p:cNvPr>
          <p:cNvSpPr txBox="1"/>
          <p:nvPr/>
        </p:nvSpPr>
        <p:spPr>
          <a:xfrm>
            <a:off x="7977807" y="6048193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609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4ED07-B126-A23A-EDCE-6DDCBB5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005" y="6320589"/>
            <a:ext cx="2743200" cy="365125"/>
          </a:xfrm>
        </p:spPr>
        <p:txBody>
          <a:bodyPr/>
          <a:lstStyle/>
          <a:p>
            <a:fld id="{58D65357-47E6-499F-997A-49B2F4948B50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19BC9-B559-7BEE-CEDF-02EFC4101BB1}"/>
              </a:ext>
            </a:extLst>
          </p:cNvPr>
          <p:cNvSpPr txBox="1"/>
          <p:nvPr/>
        </p:nvSpPr>
        <p:spPr>
          <a:xfrm>
            <a:off x="299420" y="594482"/>
            <a:ext cx="1062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 1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fd2 </a:t>
            </a:r>
            <a:r>
              <a:rPr lang="en-US" sz="1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already refers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an open file that is not fd1,  fd2 is closed first (and then assigned to fd1)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Ex: dup2(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fdx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0)    //0 is closed and then reassigned to the file referred to by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fdx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D7A91-0405-449C-1BEB-D210622D0539}"/>
              </a:ext>
            </a:extLst>
          </p:cNvPr>
          <p:cNvSpPr/>
          <p:nvPr/>
        </p:nvSpPr>
        <p:spPr>
          <a:xfrm>
            <a:off x="4728210" y="1287079"/>
            <a:ext cx="1525647" cy="677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FILE-Y 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DFAC91-937C-03C6-4F36-7D3F34F4EE1B}"/>
              </a:ext>
            </a:extLst>
          </p:cNvPr>
          <p:cNvSpPr/>
          <p:nvPr/>
        </p:nvSpPr>
        <p:spPr>
          <a:xfrm>
            <a:off x="2388627" y="1312349"/>
            <a:ext cx="1525647" cy="6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FILE-Y 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07C78A-E583-CAAC-1B0B-EF6923EC9C36}"/>
              </a:ext>
            </a:extLst>
          </p:cNvPr>
          <p:cNvCxnSpPr>
            <a:cxnSpLocks/>
          </p:cNvCxnSpPr>
          <p:nvPr/>
        </p:nvCxnSpPr>
        <p:spPr>
          <a:xfrm flipV="1">
            <a:off x="3121706" y="1976547"/>
            <a:ext cx="0" cy="320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ED7093-88B5-B92C-6746-1A1E582F7F90}"/>
              </a:ext>
            </a:extLst>
          </p:cNvPr>
          <p:cNvSpPr txBox="1"/>
          <p:nvPr/>
        </p:nvSpPr>
        <p:spPr>
          <a:xfrm>
            <a:off x="2696147" y="2460915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fd2 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BF624-365E-3AE7-E0C3-72A596B705F6}"/>
              </a:ext>
            </a:extLst>
          </p:cNvPr>
          <p:cNvSpPr/>
          <p:nvPr/>
        </p:nvSpPr>
        <p:spPr>
          <a:xfrm>
            <a:off x="7073358" y="1278696"/>
            <a:ext cx="1525647" cy="65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FILE-X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866D7A-6FAB-4EC7-4199-4F5D52091929}"/>
              </a:ext>
            </a:extLst>
          </p:cNvPr>
          <p:cNvCxnSpPr>
            <a:cxnSpLocks/>
          </p:cNvCxnSpPr>
          <p:nvPr/>
        </p:nvCxnSpPr>
        <p:spPr>
          <a:xfrm flipV="1">
            <a:off x="7581371" y="2004000"/>
            <a:ext cx="0" cy="34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C1A7D1-CDE3-59DA-6CF7-20A9E8535A16}"/>
              </a:ext>
            </a:extLst>
          </p:cNvPr>
          <p:cNvSpPr txBox="1"/>
          <p:nvPr/>
        </p:nvSpPr>
        <p:spPr>
          <a:xfrm>
            <a:off x="7106915" y="2324225"/>
            <a:ext cx="1030354" cy="22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fd1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0D63D-D59C-70B1-481F-90E9531C0B96}"/>
              </a:ext>
            </a:extLst>
          </p:cNvPr>
          <p:cNvSpPr txBox="1"/>
          <p:nvPr/>
        </p:nvSpPr>
        <p:spPr>
          <a:xfrm>
            <a:off x="314468" y="2825293"/>
            <a:ext cx="1072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RULE-2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If fd2 already refers to fd1,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dup2(fd1,fd2)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returns fd2  ( ex: if dup2(fdx,0) is successful and another dup2(fdx,0) is inadvertently executed, it returns fd2 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 in this case)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17B2C-6A2F-07B2-5663-0DF1E5F9DF1F}"/>
              </a:ext>
            </a:extLst>
          </p:cNvPr>
          <p:cNvCxnSpPr>
            <a:cxnSpLocks/>
          </p:cNvCxnSpPr>
          <p:nvPr/>
        </p:nvCxnSpPr>
        <p:spPr>
          <a:xfrm flipV="1">
            <a:off x="8016469" y="2008282"/>
            <a:ext cx="0" cy="320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35FD5F-EA7E-6FDF-F477-02AF4EE4BAAA}"/>
              </a:ext>
            </a:extLst>
          </p:cNvPr>
          <p:cNvSpPr txBox="1"/>
          <p:nvPr/>
        </p:nvSpPr>
        <p:spPr>
          <a:xfrm>
            <a:off x="7632156" y="2319779"/>
            <a:ext cx="768626" cy="22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fd2 </a:t>
            </a:r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CA3AD5-F364-9C2A-660D-D65ABD5493A6}"/>
              </a:ext>
            </a:extLst>
          </p:cNvPr>
          <p:cNvSpPr/>
          <p:nvPr/>
        </p:nvSpPr>
        <p:spPr>
          <a:xfrm>
            <a:off x="497305" y="3493668"/>
            <a:ext cx="1525647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FILE-X </a:t>
            </a:r>
            <a:endParaRPr lang="en-C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F5BBFC-A513-B729-EA2F-63723A53D94F}"/>
              </a:ext>
            </a:extLst>
          </p:cNvPr>
          <p:cNvCxnSpPr>
            <a:cxnSpLocks/>
          </p:cNvCxnSpPr>
          <p:nvPr/>
        </p:nvCxnSpPr>
        <p:spPr>
          <a:xfrm flipV="1">
            <a:off x="1082953" y="4267044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970800-0FB2-27A7-A7A8-B4541C489906}"/>
              </a:ext>
            </a:extLst>
          </p:cNvPr>
          <p:cNvSpPr txBox="1"/>
          <p:nvPr/>
        </p:nvSpPr>
        <p:spPr>
          <a:xfrm>
            <a:off x="596865" y="4583205"/>
            <a:ext cx="103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fd1</a:t>
            </a:r>
            <a:endParaRPr lang="en-CA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DB1563-9DBA-3357-DF67-62773B1A7559}"/>
              </a:ext>
            </a:extLst>
          </p:cNvPr>
          <p:cNvCxnSpPr>
            <a:cxnSpLocks/>
          </p:cNvCxnSpPr>
          <p:nvPr/>
        </p:nvCxnSpPr>
        <p:spPr>
          <a:xfrm flipV="1">
            <a:off x="1603286" y="4259313"/>
            <a:ext cx="0" cy="37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EC116C-D53F-9D52-455E-4F501F32F16B}"/>
              </a:ext>
            </a:extLst>
          </p:cNvPr>
          <p:cNvSpPr txBox="1"/>
          <p:nvPr/>
        </p:nvSpPr>
        <p:spPr>
          <a:xfrm>
            <a:off x="1213156" y="4609791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fd2 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701C3D-1CFD-7CA8-A918-6E927050D5F3}"/>
              </a:ext>
            </a:extLst>
          </p:cNvPr>
          <p:cNvSpPr txBox="1"/>
          <p:nvPr/>
        </p:nvSpPr>
        <p:spPr>
          <a:xfrm>
            <a:off x="340618" y="4981878"/>
            <a:ext cx="11502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RULE-3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fd1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 valid open file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descriptor, dup2(fd1,fd2) returns -1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fd2 will not be closed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629FC7-3692-5574-3FA0-D9B581E7B503}"/>
              </a:ext>
            </a:extLst>
          </p:cNvPr>
          <p:cNvSpPr/>
          <p:nvPr/>
        </p:nvSpPr>
        <p:spPr>
          <a:xfrm>
            <a:off x="2089229" y="5440690"/>
            <a:ext cx="1525647" cy="69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FILE-Y </a:t>
            </a:r>
            <a:endParaRPr lang="en-CA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D27A54-EED3-58B1-B855-24B9B0A70564}"/>
              </a:ext>
            </a:extLst>
          </p:cNvPr>
          <p:cNvCxnSpPr>
            <a:cxnSpLocks/>
          </p:cNvCxnSpPr>
          <p:nvPr/>
        </p:nvCxnSpPr>
        <p:spPr>
          <a:xfrm flipV="1">
            <a:off x="2721850" y="6116600"/>
            <a:ext cx="0" cy="326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7A0077-CA06-2197-EF65-7F38EDC80FDE}"/>
              </a:ext>
            </a:extLst>
          </p:cNvPr>
          <p:cNvSpPr txBox="1"/>
          <p:nvPr/>
        </p:nvSpPr>
        <p:spPr>
          <a:xfrm>
            <a:off x="2337537" y="6406333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fd2 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5A0575-19A5-526B-32C8-6F5A787BFC66}"/>
              </a:ext>
            </a:extLst>
          </p:cNvPr>
          <p:cNvSpPr txBox="1"/>
          <p:nvPr/>
        </p:nvSpPr>
        <p:spPr>
          <a:xfrm>
            <a:off x="314468" y="76790"/>
            <a:ext cx="341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 dup2(fd1,fd2)  Rules </a:t>
            </a:r>
            <a:endParaRPr lang="en-CA" sz="2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6E59A9-5A6A-A2F2-2498-9F3A7268A9FE}"/>
              </a:ext>
            </a:extLst>
          </p:cNvPr>
          <p:cNvSpPr/>
          <p:nvPr/>
        </p:nvSpPr>
        <p:spPr>
          <a:xfrm>
            <a:off x="392384" y="1296840"/>
            <a:ext cx="1525647" cy="65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FILE-X </a:t>
            </a:r>
            <a:endParaRPr lang="en-CA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E6D699-6140-0BD5-3D38-79AC2A9E84E7}"/>
              </a:ext>
            </a:extLst>
          </p:cNvPr>
          <p:cNvCxnSpPr>
            <a:cxnSpLocks/>
          </p:cNvCxnSpPr>
          <p:nvPr/>
        </p:nvCxnSpPr>
        <p:spPr>
          <a:xfrm flipV="1">
            <a:off x="1155207" y="1966603"/>
            <a:ext cx="0" cy="34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6EAAD0-B870-173E-F998-151F299D54F6}"/>
              </a:ext>
            </a:extLst>
          </p:cNvPr>
          <p:cNvSpPr txBox="1"/>
          <p:nvPr/>
        </p:nvSpPr>
        <p:spPr>
          <a:xfrm>
            <a:off x="630427" y="2414450"/>
            <a:ext cx="103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fd1</a:t>
            </a:r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871365-75D1-F5B6-7F03-ADC7D035B665}"/>
              </a:ext>
            </a:extLst>
          </p:cNvPr>
          <p:cNvSpPr/>
          <p:nvPr/>
        </p:nvSpPr>
        <p:spPr>
          <a:xfrm>
            <a:off x="340618" y="5363618"/>
            <a:ext cx="1525647" cy="60916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 </a:t>
            </a:r>
            <a:endParaRPr lang="en-CA" sz="3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152AFB-710B-D8C5-EDD4-8FD11DB49DE7}"/>
              </a:ext>
            </a:extLst>
          </p:cNvPr>
          <p:cNvCxnSpPr>
            <a:cxnSpLocks/>
          </p:cNvCxnSpPr>
          <p:nvPr/>
        </p:nvCxnSpPr>
        <p:spPr>
          <a:xfrm flipV="1">
            <a:off x="1106779" y="6000549"/>
            <a:ext cx="0" cy="45383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0938E84-521E-6ACB-424B-9B8FBC71403C}"/>
              </a:ext>
            </a:extLst>
          </p:cNvPr>
          <p:cNvSpPr txBox="1"/>
          <p:nvPr/>
        </p:nvSpPr>
        <p:spPr>
          <a:xfrm>
            <a:off x="719129" y="6442724"/>
            <a:ext cx="76862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fd1 </a:t>
            </a:r>
            <a:endParaRPr lang="en-C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1239A6-DB1B-43A3-E394-304FAE26E5C0}"/>
              </a:ext>
            </a:extLst>
          </p:cNvPr>
          <p:cNvSpPr txBox="1"/>
          <p:nvPr/>
        </p:nvSpPr>
        <p:spPr>
          <a:xfrm>
            <a:off x="4199123" y="5715724"/>
            <a:ext cx="34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dup2(fd1,fd2) returns   -1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41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3" grpId="0"/>
      <p:bldP spid="14" grpId="0" animBg="1"/>
      <p:bldP spid="16" grpId="0"/>
      <p:bldP spid="27" grpId="0"/>
      <p:bldP spid="29" grpId="0"/>
      <p:bldP spid="30" grpId="0" animBg="1"/>
      <p:bldP spid="32" grpId="0"/>
      <p:bldP spid="34" grpId="0"/>
      <p:bldP spid="36" grpId="0"/>
      <p:bldP spid="37" grpId="0" animBg="1"/>
      <p:bldP spid="39" grpId="0"/>
      <p:bldP spid="41" grpId="0" animBg="1"/>
      <p:bldP spid="43" grpId="0"/>
      <p:bldP spid="49" grpId="0" animBg="1"/>
      <p:bldP spid="51" grpId="0" animBg="1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D093-D314-75C8-FE04-233CDFDF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357-47E6-499F-997A-49B2F4948B5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F4C3D-8E2D-E2FD-1DB6-1052B8DFC23D}"/>
              </a:ext>
            </a:extLst>
          </p:cNvPr>
          <p:cNvSpPr/>
          <p:nvPr/>
        </p:nvSpPr>
        <p:spPr>
          <a:xfrm>
            <a:off x="340653" y="1377527"/>
            <a:ext cx="2133600" cy="16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X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BF8A0-14FC-CD56-D233-56365BAC8631}"/>
              </a:ext>
            </a:extLst>
          </p:cNvPr>
          <p:cNvSpPr/>
          <p:nvPr/>
        </p:nvSpPr>
        <p:spPr>
          <a:xfrm>
            <a:off x="4114801" y="1417298"/>
            <a:ext cx="2133600" cy="16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D8E5F8-917B-010B-2C96-A071008782EE}"/>
              </a:ext>
            </a:extLst>
          </p:cNvPr>
          <p:cNvSpPr/>
          <p:nvPr/>
        </p:nvSpPr>
        <p:spPr>
          <a:xfrm>
            <a:off x="340653" y="4821009"/>
            <a:ext cx="2133600" cy="15259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Y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FD8AE-8FB5-FD58-BCF5-F37FC51D5737}"/>
              </a:ext>
            </a:extLst>
          </p:cNvPr>
          <p:cNvSpPr/>
          <p:nvPr/>
        </p:nvSpPr>
        <p:spPr>
          <a:xfrm>
            <a:off x="4114801" y="4673831"/>
            <a:ext cx="2133600" cy="1633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91E7EE-C911-4251-1B66-BBFF82AA45EF}"/>
              </a:ext>
            </a:extLst>
          </p:cNvPr>
          <p:cNvCxnSpPr>
            <a:cxnSpLocks/>
          </p:cNvCxnSpPr>
          <p:nvPr/>
        </p:nvCxnSpPr>
        <p:spPr>
          <a:xfrm>
            <a:off x="959147" y="4347236"/>
            <a:ext cx="0" cy="3989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466334-7A9A-31F2-7394-DBADCEDA6BAE}"/>
              </a:ext>
            </a:extLst>
          </p:cNvPr>
          <p:cNvSpPr txBox="1"/>
          <p:nvPr/>
        </p:nvSpPr>
        <p:spPr>
          <a:xfrm>
            <a:off x="761064" y="4023068"/>
            <a:ext cx="55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fdy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6A592-339D-6EC0-887E-C28F6818F27C}"/>
              </a:ext>
            </a:extLst>
          </p:cNvPr>
          <p:cNvSpPr txBox="1"/>
          <p:nvPr/>
        </p:nvSpPr>
        <p:spPr>
          <a:xfrm>
            <a:off x="1467203" y="3998302"/>
            <a:ext cx="43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B5351F-2B78-A03F-4210-251EB23AE445}"/>
              </a:ext>
            </a:extLst>
          </p:cNvPr>
          <p:cNvCxnSpPr>
            <a:cxnSpLocks/>
          </p:cNvCxnSpPr>
          <p:nvPr/>
        </p:nvCxnSpPr>
        <p:spPr>
          <a:xfrm flipV="1">
            <a:off x="995643" y="2985285"/>
            <a:ext cx="0" cy="5327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ACD38-B739-AF66-6ED2-AD6CA47E3BAD}"/>
              </a:ext>
            </a:extLst>
          </p:cNvPr>
          <p:cNvCxnSpPr>
            <a:cxnSpLocks/>
          </p:cNvCxnSpPr>
          <p:nvPr/>
        </p:nvCxnSpPr>
        <p:spPr>
          <a:xfrm flipV="1">
            <a:off x="1724514" y="2985285"/>
            <a:ext cx="0" cy="532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7EF0BB-734C-ED28-913E-DE9B2EBA9CED}"/>
              </a:ext>
            </a:extLst>
          </p:cNvPr>
          <p:cNvSpPr txBox="1"/>
          <p:nvPr/>
        </p:nvSpPr>
        <p:spPr>
          <a:xfrm>
            <a:off x="677343" y="3554169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fdx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4571C-0F08-B93B-3986-54BE876FBA27}"/>
              </a:ext>
            </a:extLst>
          </p:cNvPr>
          <p:cNvSpPr txBox="1"/>
          <p:nvPr/>
        </p:nvSpPr>
        <p:spPr>
          <a:xfrm>
            <a:off x="1504601" y="3515755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C1EE1-EB75-3ADC-6220-21604CB14F98}"/>
              </a:ext>
            </a:extLst>
          </p:cNvPr>
          <p:cNvSpPr txBox="1"/>
          <p:nvPr/>
        </p:nvSpPr>
        <p:spPr>
          <a:xfrm>
            <a:off x="340653" y="174481"/>
            <a:ext cx="11643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Question: </a:t>
            </a:r>
          </a:p>
          <a:p>
            <a:r>
              <a:rPr lang="en-US" sz="2800" dirty="0"/>
              <a:t>Can 0 and 1 go back to referring  standard input and standard output again? </a:t>
            </a:r>
            <a:endParaRPr lang="en-CA" sz="2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4E56EB-4699-4FEC-2814-1C9A81E979ED}"/>
              </a:ext>
            </a:extLst>
          </p:cNvPr>
          <p:cNvCxnSpPr>
            <a:cxnSpLocks/>
          </p:cNvCxnSpPr>
          <p:nvPr/>
        </p:nvCxnSpPr>
        <p:spPr>
          <a:xfrm>
            <a:off x="1722759" y="4332712"/>
            <a:ext cx="0" cy="3989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47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37E2-8A56-3AF4-C499-6C7F2810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59342"/>
            <a:ext cx="9144000" cy="1325563"/>
          </a:xfrm>
        </p:spPr>
        <p:txBody>
          <a:bodyPr/>
          <a:lstStyle/>
          <a:p>
            <a:r>
              <a:rPr lang="en-US" b="1" dirty="0"/>
              <a:t>Reversal of Input/Output Redirection </a:t>
            </a:r>
            <a:endParaRPr lang="en-CA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FE618-09A7-7B99-E2B7-CFAF3630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357-47E6-499F-997A-49B2F4948B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8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DA6A-D3D0-40C9-9577-FFDAD08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D8D-3C2B-4415-93B9-4FDDDCA1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Unnamed Pipes</a:t>
            </a:r>
          </a:p>
          <a:p>
            <a:r>
              <a:rPr lang="en-US" dirty="0"/>
              <a:t>The pipe() system call </a:t>
            </a:r>
          </a:p>
          <a:p>
            <a:r>
              <a:rPr lang="en-US" dirty="0"/>
              <a:t>The dup2() system call </a:t>
            </a:r>
          </a:p>
          <a:p>
            <a:pPr lvl="1"/>
            <a:r>
              <a:rPr lang="en-US" dirty="0"/>
              <a:t>I/O redirection using dup2() </a:t>
            </a:r>
          </a:p>
          <a:p>
            <a:pPr lvl="1"/>
            <a:r>
              <a:rPr lang="en-US" dirty="0"/>
              <a:t>Reversal of I/o redirection using dup()</a:t>
            </a:r>
          </a:p>
          <a:p>
            <a:pPr lvl="1"/>
            <a:r>
              <a:rPr lang="en-US" dirty="0"/>
              <a:t>Implementing the shell piping mechanism using dup2()</a:t>
            </a:r>
          </a:p>
          <a:p>
            <a:r>
              <a:rPr lang="en-US" dirty="0"/>
              <a:t>FIFOs or named pipes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41DC-9F51-4355-BA8C-E901A7A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3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83438-FE70-C351-06E6-7078F80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213" y="6667321"/>
            <a:ext cx="2743200" cy="227144"/>
          </a:xfrm>
        </p:spPr>
        <p:txBody>
          <a:bodyPr/>
          <a:lstStyle/>
          <a:p>
            <a:fld id="{58D65357-47E6-499F-997A-49B2F4948B5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CE719-A597-5FB9-13FA-E292A5565B03}"/>
              </a:ext>
            </a:extLst>
          </p:cNvPr>
          <p:cNvSpPr/>
          <p:nvPr/>
        </p:nvSpPr>
        <p:spPr>
          <a:xfrm>
            <a:off x="481409" y="162082"/>
            <a:ext cx="2133600" cy="101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E1171-8888-DA1C-AE41-E657C4A9AD50}"/>
              </a:ext>
            </a:extLst>
          </p:cNvPr>
          <p:cNvCxnSpPr/>
          <p:nvPr/>
        </p:nvCxnSpPr>
        <p:spPr>
          <a:xfrm flipV="1">
            <a:off x="1210013" y="1178178"/>
            <a:ext cx="0" cy="61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FE2683-9541-0811-6B7E-831EF760C21A}"/>
              </a:ext>
            </a:extLst>
          </p:cNvPr>
          <p:cNvSpPr txBox="1"/>
          <p:nvPr/>
        </p:nvSpPr>
        <p:spPr>
          <a:xfrm>
            <a:off x="946316" y="1809153"/>
            <a:ext cx="768626" cy="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1EBD4D-B3FA-794B-844C-9B535B4F679A}"/>
              </a:ext>
            </a:extLst>
          </p:cNvPr>
          <p:cNvSpPr/>
          <p:nvPr/>
        </p:nvSpPr>
        <p:spPr>
          <a:xfrm>
            <a:off x="3140680" y="162082"/>
            <a:ext cx="2133600" cy="1016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90E2E0-5837-FE2E-430B-04C5D331E5B3}"/>
              </a:ext>
            </a:extLst>
          </p:cNvPr>
          <p:cNvCxnSpPr/>
          <p:nvPr/>
        </p:nvCxnSpPr>
        <p:spPr>
          <a:xfrm flipV="1">
            <a:off x="3869284" y="1178178"/>
            <a:ext cx="0" cy="61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6DB93B-352A-5DFA-221A-23DD7E2EDD17}"/>
              </a:ext>
            </a:extLst>
          </p:cNvPr>
          <p:cNvSpPr txBox="1"/>
          <p:nvPr/>
        </p:nvSpPr>
        <p:spPr>
          <a:xfrm>
            <a:off x="3605587" y="1809153"/>
            <a:ext cx="768626" cy="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E22F52-EAC4-E04A-7CF4-6B7D124FE10F}"/>
              </a:ext>
            </a:extLst>
          </p:cNvPr>
          <p:cNvSpPr/>
          <p:nvPr/>
        </p:nvSpPr>
        <p:spPr>
          <a:xfrm>
            <a:off x="481409" y="2237460"/>
            <a:ext cx="2133600" cy="101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4B87D8-CC9F-A4F4-0607-353D4C56B59D}"/>
              </a:ext>
            </a:extLst>
          </p:cNvPr>
          <p:cNvCxnSpPr/>
          <p:nvPr/>
        </p:nvCxnSpPr>
        <p:spPr>
          <a:xfrm flipV="1">
            <a:off x="1210013" y="3253556"/>
            <a:ext cx="0" cy="61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1E149C-8730-498C-874B-709A1EA86BC4}"/>
              </a:ext>
            </a:extLst>
          </p:cNvPr>
          <p:cNvSpPr txBox="1"/>
          <p:nvPr/>
        </p:nvSpPr>
        <p:spPr>
          <a:xfrm>
            <a:off x="946316" y="3884531"/>
            <a:ext cx="768626" cy="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C527F-C660-E4F9-F3C1-BDE71D93C9A8}"/>
              </a:ext>
            </a:extLst>
          </p:cNvPr>
          <p:cNvSpPr/>
          <p:nvPr/>
        </p:nvSpPr>
        <p:spPr>
          <a:xfrm>
            <a:off x="3140680" y="2237460"/>
            <a:ext cx="2133600" cy="1016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6A19B-0ECF-7714-F100-BF81A6E4D7A0}"/>
              </a:ext>
            </a:extLst>
          </p:cNvPr>
          <p:cNvCxnSpPr/>
          <p:nvPr/>
        </p:nvCxnSpPr>
        <p:spPr>
          <a:xfrm flipV="1">
            <a:off x="3869284" y="3253556"/>
            <a:ext cx="0" cy="61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F63CB9-B7AA-137A-ED37-5901D1B88482}"/>
              </a:ext>
            </a:extLst>
          </p:cNvPr>
          <p:cNvSpPr txBox="1"/>
          <p:nvPr/>
        </p:nvSpPr>
        <p:spPr>
          <a:xfrm>
            <a:off x="3605587" y="3884531"/>
            <a:ext cx="768626" cy="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826296-25AE-77C7-A735-FDCE4CC1810E}"/>
              </a:ext>
            </a:extLst>
          </p:cNvPr>
          <p:cNvCxnSpPr/>
          <p:nvPr/>
        </p:nvCxnSpPr>
        <p:spPr>
          <a:xfrm flipV="1">
            <a:off x="1843677" y="3253556"/>
            <a:ext cx="0" cy="61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83DBB-0F22-A2CE-3744-3FA67BA3C546}"/>
              </a:ext>
            </a:extLst>
          </p:cNvPr>
          <p:cNvCxnSpPr/>
          <p:nvPr/>
        </p:nvCxnSpPr>
        <p:spPr>
          <a:xfrm flipV="1">
            <a:off x="4352412" y="3253556"/>
            <a:ext cx="0" cy="61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C1912A-8CEF-D0D8-B03D-08984B91FDDF}"/>
              </a:ext>
            </a:extLst>
          </p:cNvPr>
          <p:cNvSpPr txBox="1"/>
          <p:nvPr/>
        </p:nvSpPr>
        <p:spPr>
          <a:xfrm>
            <a:off x="1551553" y="3930696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cp0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9B868-5A24-60E9-238A-44903AE63983}"/>
              </a:ext>
            </a:extLst>
          </p:cNvPr>
          <p:cNvSpPr txBox="1"/>
          <p:nvPr/>
        </p:nvSpPr>
        <p:spPr>
          <a:xfrm>
            <a:off x="4035066" y="3893493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cp1</a:t>
            </a:r>
            <a:endParaRPr lang="en-CA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401ED7-2300-263F-D746-3FD67DFF0967}"/>
              </a:ext>
            </a:extLst>
          </p:cNvPr>
          <p:cNvSpPr/>
          <p:nvPr/>
        </p:nvSpPr>
        <p:spPr>
          <a:xfrm>
            <a:off x="481409" y="4754228"/>
            <a:ext cx="2133600" cy="101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506F3D-990A-625D-911C-B73A54B47963}"/>
              </a:ext>
            </a:extLst>
          </p:cNvPr>
          <p:cNvSpPr/>
          <p:nvPr/>
        </p:nvSpPr>
        <p:spPr>
          <a:xfrm>
            <a:off x="3140680" y="4754228"/>
            <a:ext cx="2133600" cy="1016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</a:t>
            </a:r>
            <a:endParaRPr lang="en-CA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9EC553-7688-3411-84EF-2E25398F6833}"/>
              </a:ext>
            </a:extLst>
          </p:cNvPr>
          <p:cNvCxnSpPr/>
          <p:nvPr/>
        </p:nvCxnSpPr>
        <p:spPr>
          <a:xfrm flipV="1">
            <a:off x="1792768" y="5773469"/>
            <a:ext cx="0" cy="61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72DEBF-7E80-1696-2155-263C7BA70464}"/>
              </a:ext>
            </a:extLst>
          </p:cNvPr>
          <p:cNvCxnSpPr/>
          <p:nvPr/>
        </p:nvCxnSpPr>
        <p:spPr>
          <a:xfrm flipV="1">
            <a:off x="4301503" y="5773469"/>
            <a:ext cx="0" cy="61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B826B4-C4FF-A68A-88A4-409339885E33}"/>
              </a:ext>
            </a:extLst>
          </p:cNvPr>
          <p:cNvSpPr txBox="1"/>
          <p:nvPr/>
        </p:nvSpPr>
        <p:spPr>
          <a:xfrm>
            <a:off x="1465521" y="6410059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cp0</a:t>
            </a:r>
            <a:endParaRPr lang="en-CA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AA3C73-AD12-3CBD-1741-68A89F857413}"/>
              </a:ext>
            </a:extLst>
          </p:cNvPr>
          <p:cNvSpPr txBox="1"/>
          <p:nvPr/>
        </p:nvSpPr>
        <p:spPr>
          <a:xfrm>
            <a:off x="3949034" y="6372856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cp1</a:t>
            </a:r>
            <a:endParaRPr lang="en-CA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FA444-F156-99B1-D2D8-9A497BA87C06}"/>
              </a:ext>
            </a:extLst>
          </p:cNvPr>
          <p:cNvSpPr/>
          <p:nvPr/>
        </p:nvSpPr>
        <p:spPr>
          <a:xfrm>
            <a:off x="6170031" y="4754228"/>
            <a:ext cx="2133600" cy="101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X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5C6DE1-BB91-5C2F-A95A-2309A1E45D25}"/>
              </a:ext>
            </a:extLst>
          </p:cNvPr>
          <p:cNvCxnSpPr/>
          <p:nvPr/>
        </p:nvCxnSpPr>
        <p:spPr>
          <a:xfrm flipV="1">
            <a:off x="6847726" y="5773469"/>
            <a:ext cx="0" cy="61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C12DD8-CE84-BCE2-C001-B38C2BC7A272}"/>
              </a:ext>
            </a:extLst>
          </p:cNvPr>
          <p:cNvSpPr txBox="1"/>
          <p:nvPr/>
        </p:nvSpPr>
        <p:spPr>
          <a:xfrm>
            <a:off x="6548906" y="6363894"/>
            <a:ext cx="768626" cy="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</a:t>
            </a:r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00C641-A4D1-3BC3-5B41-6B06FB6243FB}"/>
              </a:ext>
            </a:extLst>
          </p:cNvPr>
          <p:cNvSpPr/>
          <p:nvPr/>
        </p:nvSpPr>
        <p:spPr>
          <a:xfrm>
            <a:off x="8829302" y="4754228"/>
            <a:ext cx="2133600" cy="1016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Y</a:t>
            </a:r>
            <a:endParaRPr lang="en-C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BD6828-DBE4-C9AF-03D0-51DA81D421DC}"/>
              </a:ext>
            </a:extLst>
          </p:cNvPr>
          <p:cNvCxnSpPr/>
          <p:nvPr/>
        </p:nvCxnSpPr>
        <p:spPr>
          <a:xfrm flipV="1">
            <a:off x="9506997" y="5773469"/>
            <a:ext cx="0" cy="61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D75BEE-9036-89BE-CC90-71C229978FA4}"/>
              </a:ext>
            </a:extLst>
          </p:cNvPr>
          <p:cNvSpPr txBox="1"/>
          <p:nvPr/>
        </p:nvSpPr>
        <p:spPr>
          <a:xfrm>
            <a:off x="9180621" y="6427509"/>
            <a:ext cx="768626" cy="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</a:t>
            </a:r>
            <a:endParaRPr lang="en-CA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FA64AC-4313-3476-3E2F-6356E30D9305}"/>
              </a:ext>
            </a:extLst>
          </p:cNvPr>
          <p:cNvCxnSpPr/>
          <p:nvPr/>
        </p:nvCxnSpPr>
        <p:spPr>
          <a:xfrm flipV="1">
            <a:off x="7481390" y="5773469"/>
            <a:ext cx="0" cy="61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CA7EA3-7236-2ED7-FE54-51771C42BAAF}"/>
              </a:ext>
            </a:extLst>
          </p:cNvPr>
          <p:cNvCxnSpPr/>
          <p:nvPr/>
        </p:nvCxnSpPr>
        <p:spPr>
          <a:xfrm flipV="1">
            <a:off x="9990125" y="5773469"/>
            <a:ext cx="0" cy="61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7C56666-9853-ED5B-7067-993F070539E1}"/>
              </a:ext>
            </a:extLst>
          </p:cNvPr>
          <p:cNvSpPr txBox="1"/>
          <p:nvPr/>
        </p:nvSpPr>
        <p:spPr>
          <a:xfrm>
            <a:off x="7296202" y="6362496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fdx</a:t>
            </a:r>
            <a:endParaRPr lang="en-CA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6B318-CB66-15A6-5B32-BB575C05F3DE}"/>
              </a:ext>
            </a:extLst>
          </p:cNvPr>
          <p:cNvSpPr txBox="1"/>
          <p:nvPr/>
        </p:nvSpPr>
        <p:spPr>
          <a:xfrm>
            <a:off x="9790363" y="6473116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fdy</a:t>
            </a:r>
            <a:endParaRPr lang="en-CA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71B99-2547-1191-51DA-53B4024D74C6}"/>
              </a:ext>
            </a:extLst>
          </p:cNvPr>
          <p:cNvSpPr txBox="1"/>
          <p:nvPr/>
        </p:nvSpPr>
        <p:spPr>
          <a:xfrm>
            <a:off x="5799952" y="215676"/>
            <a:ext cx="6085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Creating copies of 0 and 1 before redirection using the dup() system call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3A9D0-11D3-1467-B7C9-FB975A130D08}"/>
              </a:ext>
            </a:extLst>
          </p:cNvPr>
          <p:cNvSpPr txBox="1"/>
          <p:nvPr/>
        </p:nvSpPr>
        <p:spPr>
          <a:xfrm>
            <a:off x="9098336" y="3487524"/>
            <a:ext cx="3335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redirection after:  </a:t>
            </a:r>
          </a:p>
          <a:p>
            <a:r>
              <a:rPr lang="en-US" dirty="0"/>
              <a:t>dup2(fdx,0)</a:t>
            </a:r>
          </a:p>
          <a:p>
            <a:r>
              <a:rPr lang="en-US" dirty="0"/>
              <a:t>dup2(fdy,1)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51561-E46A-1FC7-6B26-0EC63B713FF7}"/>
              </a:ext>
            </a:extLst>
          </p:cNvPr>
          <p:cNvSpPr txBox="1"/>
          <p:nvPr/>
        </p:nvSpPr>
        <p:spPr>
          <a:xfrm>
            <a:off x="5507536" y="2330226"/>
            <a:ext cx="3335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  </a:t>
            </a:r>
          </a:p>
          <a:p>
            <a:r>
              <a:rPr lang="en-US" dirty="0">
                <a:highlight>
                  <a:srgbClr val="FFFF00"/>
                </a:highlight>
              </a:rPr>
              <a:t>cp0= dup(0);</a:t>
            </a:r>
          </a:p>
          <a:p>
            <a:r>
              <a:rPr lang="en-US" dirty="0">
                <a:highlight>
                  <a:srgbClr val="FFFF00"/>
                </a:highlight>
              </a:rPr>
              <a:t>cp1 = dup(1);</a:t>
            </a:r>
            <a:endParaRPr lang="en-CA" dirty="0">
              <a:highlight>
                <a:srgbClr val="FFFF00"/>
              </a:highligh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5BF858-CA68-41AF-8FA8-E57E4C1E3881}"/>
              </a:ext>
            </a:extLst>
          </p:cNvPr>
          <p:cNvCxnSpPr/>
          <p:nvPr/>
        </p:nvCxnSpPr>
        <p:spPr>
          <a:xfrm>
            <a:off x="-38676" y="4413999"/>
            <a:ext cx="12230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1" grpId="0"/>
      <p:bldP spid="20" grpId="0" animBg="1"/>
      <p:bldP spid="22" grpId="0"/>
      <p:bldP spid="23" grpId="0" animBg="1"/>
      <p:bldP spid="25" grpId="0"/>
      <p:bldP spid="28" grpId="0"/>
      <p:bldP spid="29" grpId="0"/>
      <p:bldP spid="30" grpId="0" animBg="1"/>
      <p:bldP spid="33" grpId="0" animBg="1"/>
      <p:bldP spid="38" grpId="0"/>
      <p:bldP spid="39" grpId="0"/>
      <p:bldP spid="40" grpId="0" animBg="1"/>
      <p:bldP spid="42" grpId="0"/>
      <p:bldP spid="43" grpId="0" animBg="1"/>
      <p:bldP spid="45" grpId="0"/>
      <p:bldP spid="48" grpId="0"/>
      <p:bldP spid="49" grpId="0"/>
      <p:bldP spid="3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83438-FE70-C351-06E6-7078F80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6070" y="6220956"/>
            <a:ext cx="2743200" cy="365125"/>
          </a:xfrm>
        </p:spPr>
        <p:txBody>
          <a:bodyPr/>
          <a:lstStyle/>
          <a:p>
            <a:fld id="{58D65357-47E6-499F-997A-49B2F4948B50}" type="slidenum">
              <a:rPr lang="en-US" smtClean="0"/>
              <a:t>21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401ED7-2300-263F-D746-3FD67DFF0967}"/>
              </a:ext>
            </a:extLst>
          </p:cNvPr>
          <p:cNvSpPr/>
          <p:nvPr/>
        </p:nvSpPr>
        <p:spPr>
          <a:xfrm>
            <a:off x="6429790" y="2978055"/>
            <a:ext cx="2133600" cy="9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506F3D-990A-625D-911C-B73A54B47963}"/>
              </a:ext>
            </a:extLst>
          </p:cNvPr>
          <p:cNvSpPr/>
          <p:nvPr/>
        </p:nvSpPr>
        <p:spPr>
          <a:xfrm>
            <a:off x="9089061" y="2978055"/>
            <a:ext cx="2133600" cy="9513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</a:t>
            </a:r>
            <a:endParaRPr lang="en-CA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9EC553-7688-3411-84EF-2E25398F6833}"/>
              </a:ext>
            </a:extLst>
          </p:cNvPr>
          <p:cNvCxnSpPr>
            <a:cxnSpLocks/>
          </p:cNvCxnSpPr>
          <p:nvPr/>
        </p:nvCxnSpPr>
        <p:spPr>
          <a:xfrm flipV="1">
            <a:off x="8123628" y="3929403"/>
            <a:ext cx="0" cy="413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72DEBF-7E80-1696-2155-263C7BA70464}"/>
              </a:ext>
            </a:extLst>
          </p:cNvPr>
          <p:cNvCxnSpPr>
            <a:cxnSpLocks/>
          </p:cNvCxnSpPr>
          <p:nvPr/>
        </p:nvCxnSpPr>
        <p:spPr>
          <a:xfrm flipV="1">
            <a:off x="10632363" y="3929403"/>
            <a:ext cx="0" cy="4135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B826B4-C4FF-A68A-88A4-409339885E33}"/>
              </a:ext>
            </a:extLst>
          </p:cNvPr>
          <p:cNvSpPr txBox="1"/>
          <p:nvPr/>
        </p:nvSpPr>
        <p:spPr>
          <a:xfrm>
            <a:off x="7735139" y="4322319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cp0</a:t>
            </a:r>
            <a:endParaRPr lang="en-CA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AA3C73-AD12-3CBD-1741-68A89F857413}"/>
              </a:ext>
            </a:extLst>
          </p:cNvPr>
          <p:cNvSpPr txBox="1"/>
          <p:nvPr/>
        </p:nvSpPr>
        <p:spPr>
          <a:xfrm>
            <a:off x="10218652" y="4285116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cp1</a:t>
            </a:r>
            <a:endParaRPr lang="en-CA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FA444-F156-99B1-D2D8-9A497BA87C06}"/>
              </a:ext>
            </a:extLst>
          </p:cNvPr>
          <p:cNvSpPr/>
          <p:nvPr/>
        </p:nvSpPr>
        <p:spPr>
          <a:xfrm>
            <a:off x="522399" y="2978055"/>
            <a:ext cx="2133600" cy="9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X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5C6DE1-BB91-5C2F-A95A-2309A1E45D25}"/>
              </a:ext>
            </a:extLst>
          </p:cNvPr>
          <p:cNvCxnSpPr>
            <a:cxnSpLocks/>
          </p:cNvCxnSpPr>
          <p:nvPr/>
        </p:nvCxnSpPr>
        <p:spPr>
          <a:xfrm flipV="1">
            <a:off x="1582573" y="3929403"/>
            <a:ext cx="0" cy="413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C12DD8-CE84-BCE2-C001-B38C2BC7A272}"/>
              </a:ext>
            </a:extLst>
          </p:cNvPr>
          <p:cNvSpPr txBox="1"/>
          <p:nvPr/>
        </p:nvSpPr>
        <p:spPr>
          <a:xfrm>
            <a:off x="1222511" y="4276153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</a:t>
            </a:r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00C641-A4D1-3BC3-5B41-6B06FB6243FB}"/>
              </a:ext>
            </a:extLst>
          </p:cNvPr>
          <p:cNvSpPr/>
          <p:nvPr/>
        </p:nvSpPr>
        <p:spPr>
          <a:xfrm>
            <a:off x="3181670" y="2978055"/>
            <a:ext cx="2133600" cy="9513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Y </a:t>
            </a:r>
            <a:endParaRPr lang="en-C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BD6828-DBE4-C9AF-03D0-51DA81D421DC}"/>
              </a:ext>
            </a:extLst>
          </p:cNvPr>
          <p:cNvCxnSpPr>
            <a:cxnSpLocks/>
          </p:cNvCxnSpPr>
          <p:nvPr/>
        </p:nvCxnSpPr>
        <p:spPr>
          <a:xfrm flipV="1">
            <a:off x="4241844" y="3929403"/>
            <a:ext cx="0" cy="4135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D75BEE-9036-89BE-CC90-71C229978FA4}"/>
              </a:ext>
            </a:extLst>
          </p:cNvPr>
          <p:cNvSpPr txBox="1"/>
          <p:nvPr/>
        </p:nvSpPr>
        <p:spPr>
          <a:xfrm>
            <a:off x="3881782" y="4276153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</a:t>
            </a:r>
            <a:endParaRPr lang="en-CA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FA64AC-4313-3476-3E2F-6356E30D9305}"/>
              </a:ext>
            </a:extLst>
          </p:cNvPr>
          <p:cNvCxnSpPr>
            <a:cxnSpLocks/>
          </p:cNvCxnSpPr>
          <p:nvPr/>
        </p:nvCxnSpPr>
        <p:spPr>
          <a:xfrm flipV="1">
            <a:off x="2216237" y="3929403"/>
            <a:ext cx="0" cy="413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CA7EA3-7236-2ED7-FE54-51771C42BAAF}"/>
              </a:ext>
            </a:extLst>
          </p:cNvPr>
          <p:cNvCxnSpPr>
            <a:cxnSpLocks/>
          </p:cNvCxnSpPr>
          <p:nvPr/>
        </p:nvCxnSpPr>
        <p:spPr>
          <a:xfrm flipV="1">
            <a:off x="4724972" y="3929403"/>
            <a:ext cx="0" cy="4135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7C56666-9853-ED5B-7067-993F070539E1}"/>
              </a:ext>
            </a:extLst>
          </p:cNvPr>
          <p:cNvSpPr txBox="1"/>
          <p:nvPr/>
        </p:nvSpPr>
        <p:spPr>
          <a:xfrm>
            <a:off x="1827748" y="4322319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fdx</a:t>
            </a:r>
            <a:endParaRPr lang="en-CA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6B318-CB66-15A6-5B32-BB575C05F3DE}"/>
              </a:ext>
            </a:extLst>
          </p:cNvPr>
          <p:cNvSpPr txBox="1"/>
          <p:nvPr/>
        </p:nvSpPr>
        <p:spPr>
          <a:xfrm>
            <a:off x="4494509" y="4303587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fdy</a:t>
            </a:r>
            <a:endParaRPr lang="en-CA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5DFB66-8097-3492-B1BA-CFC342233C1C}"/>
              </a:ext>
            </a:extLst>
          </p:cNvPr>
          <p:cNvSpPr/>
          <p:nvPr/>
        </p:nvSpPr>
        <p:spPr>
          <a:xfrm>
            <a:off x="6982001" y="5122562"/>
            <a:ext cx="2133600" cy="9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14CB2-1063-2736-774C-2F4A86AA6CF8}"/>
              </a:ext>
            </a:extLst>
          </p:cNvPr>
          <p:cNvSpPr/>
          <p:nvPr/>
        </p:nvSpPr>
        <p:spPr>
          <a:xfrm>
            <a:off x="9641272" y="5122562"/>
            <a:ext cx="2133600" cy="9513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979D8F-ED74-3AC0-1CF6-F67D99A321E6}"/>
              </a:ext>
            </a:extLst>
          </p:cNvPr>
          <p:cNvCxnSpPr>
            <a:cxnSpLocks/>
          </p:cNvCxnSpPr>
          <p:nvPr/>
        </p:nvCxnSpPr>
        <p:spPr>
          <a:xfrm flipV="1">
            <a:off x="8675839" y="6073910"/>
            <a:ext cx="0" cy="413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C41EFA-AD4E-C24C-CEA9-969F87D8724C}"/>
              </a:ext>
            </a:extLst>
          </p:cNvPr>
          <p:cNvCxnSpPr>
            <a:cxnSpLocks/>
          </p:cNvCxnSpPr>
          <p:nvPr/>
        </p:nvCxnSpPr>
        <p:spPr>
          <a:xfrm flipV="1">
            <a:off x="11184574" y="6073910"/>
            <a:ext cx="0" cy="4135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3AD7A1-86FF-6D84-6364-81BFB4F58F55}"/>
              </a:ext>
            </a:extLst>
          </p:cNvPr>
          <p:cNvSpPr txBox="1"/>
          <p:nvPr/>
        </p:nvSpPr>
        <p:spPr>
          <a:xfrm>
            <a:off x="8344269" y="6485297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cp0</a:t>
            </a:r>
            <a:endParaRPr lang="en-CA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C89F62-EA8A-F0A5-EE6E-539EA4718A73}"/>
              </a:ext>
            </a:extLst>
          </p:cNvPr>
          <p:cNvSpPr txBox="1"/>
          <p:nvPr/>
        </p:nvSpPr>
        <p:spPr>
          <a:xfrm>
            <a:off x="10788811" y="6448093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cp1</a:t>
            </a:r>
            <a:endParaRPr lang="en-CA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6A1670-C919-2EB3-B0FD-07FEDAA656BB}"/>
              </a:ext>
            </a:extLst>
          </p:cNvPr>
          <p:cNvSpPr/>
          <p:nvPr/>
        </p:nvSpPr>
        <p:spPr>
          <a:xfrm>
            <a:off x="1074610" y="5122562"/>
            <a:ext cx="2133600" cy="9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X</a:t>
            </a:r>
            <a:endParaRPr lang="en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9C504E-029E-114F-1574-579B7538CD1B}"/>
              </a:ext>
            </a:extLst>
          </p:cNvPr>
          <p:cNvCxnSpPr>
            <a:cxnSpLocks/>
          </p:cNvCxnSpPr>
          <p:nvPr/>
        </p:nvCxnSpPr>
        <p:spPr>
          <a:xfrm flipV="1">
            <a:off x="7725440" y="6084986"/>
            <a:ext cx="0" cy="413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2A75F0-41CF-9D1E-A7F9-C081DBC3E69D}"/>
              </a:ext>
            </a:extLst>
          </p:cNvPr>
          <p:cNvSpPr txBox="1"/>
          <p:nvPr/>
        </p:nvSpPr>
        <p:spPr>
          <a:xfrm>
            <a:off x="7422297" y="6450207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3DF40-DC9E-EB44-9D34-DA94B242A6FD}"/>
              </a:ext>
            </a:extLst>
          </p:cNvPr>
          <p:cNvSpPr/>
          <p:nvPr/>
        </p:nvSpPr>
        <p:spPr>
          <a:xfrm>
            <a:off x="3733881" y="5122562"/>
            <a:ext cx="2133600" cy="9513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Y</a:t>
            </a:r>
            <a:endParaRPr lang="en-C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80E475-7A2C-F3F9-5750-B7B486F7101F}"/>
              </a:ext>
            </a:extLst>
          </p:cNvPr>
          <p:cNvCxnSpPr>
            <a:cxnSpLocks/>
          </p:cNvCxnSpPr>
          <p:nvPr/>
        </p:nvCxnSpPr>
        <p:spPr>
          <a:xfrm flipV="1">
            <a:off x="10318437" y="6073910"/>
            <a:ext cx="0" cy="4135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BDCD90-3D16-80C9-1364-EA6CB7E4A346}"/>
              </a:ext>
            </a:extLst>
          </p:cNvPr>
          <p:cNvSpPr txBox="1"/>
          <p:nvPr/>
        </p:nvSpPr>
        <p:spPr>
          <a:xfrm>
            <a:off x="10015294" y="6439131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</a:t>
            </a:r>
            <a:endParaRPr lang="en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C87498-D2C8-5976-2759-F590682D7678}"/>
              </a:ext>
            </a:extLst>
          </p:cNvPr>
          <p:cNvCxnSpPr>
            <a:cxnSpLocks/>
          </p:cNvCxnSpPr>
          <p:nvPr/>
        </p:nvCxnSpPr>
        <p:spPr>
          <a:xfrm flipV="1">
            <a:off x="2768448" y="6073910"/>
            <a:ext cx="0" cy="413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64D6DB-A700-1B11-E4A5-A01203E35A2C}"/>
              </a:ext>
            </a:extLst>
          </p:cNvPr>
          <p:cNvCxnSpPr>
            <a:cxnSpLocks/>
          </p:cNvCxnSpPr>
          <p:nvPr/>
        </p:nvCxnSpPr>
        <p:spPr>
          <a:xfrm flipV="1">
            <a:off x="5277183" y="6073910"/>
            <a:ext cx="0" cy="4135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DAF29E-7F3A-1423-9187-DFB48D66BB70}"/>
              </a:ext>
            </a:extLst>
          </p:cNvPr>
          <p:cNvSpPr txBox="1"/>
          <p:nvPr/>
        </p:nvSpPr>
        <p:spPr>
          <a:xfrm>
            <a:off x="2436878" y="6485297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fdx</a:t>
            </a:r>
            <a:endParaRPr lang="en-CA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11521F-5AFD-857B-896C-1825FE83F220}"/>
              </a:ext>
            </a:extLst>
          </p:cNvPr>
          <p:cNvSpPr txBox="1"/>
          <p:nvPr/>
        </p:nvSpPr>
        <p:spPr>
          <a:xfrm>
            <a:off x="4920391" y="6448094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fdy</a:t>
            </a:r>
            <a:endParaRPr lang="en-CA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26205D7-8293-95F0-E22D-E09FFD395F90}"/>
              </a:ext>
            </a:extLst>
          </p:cNvPr>
          <p:cNvSpPr/>
          <p:nvPr/>
        </p:nvSpPr>
        <p:spPr>
          <a:xfrm>
            <a:off x="301406" y="124261"/>
            <a:ext cx="2133600" cy="101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</a:t>
            </a:r>
            <a:endParaRPr lang="en-CA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DED981D-2B81-C173-5A67-4C004CA790E8}"/>
              </a:ext>
            </a:extLst>
          </p:cNvPr>
          <p:cNvSpPr/>
          <p:nvPr/>
        </p:nvSpPr>
        <p:spPr>
          <a:xfrm>
            <a:off x="2960677" y="124261"/>
            <a:ext cx="2133600" cy="1016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</a:t>
            </a:r>
            <a:endParaRPr lang="en-CA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F8DB46-64DC-A92A-BE7E-5C7F9CFDC860}"/>
              </a:ext>
            </a:extLst>
          </p:cNvPr>
          <p:cNvCxnSpPr/>
          <p:nvPr/>
        </p:nvCxnSpPr>
        <p:spPr>
          <a:xfrm flipV="1">
            <a:off x="1612765" y="1143502"/>
            <a:ext cx="0" cy="61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F3C281-BEEA-9CDE-5E5C-C521467B3EE9}"/>
              </a:ext>
            </a:extLst>
          </p:cNvPr>
          <p:cNvCxnSpPr/>
          <p:nvPr/>
        </p:nvCxnSpPr>
        <p:spPr>
          <a:xfrm flipV="1">
            <a:off x="4121500" y="1143502"/>
            <a:ext cx="0" cy="61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231B91C-51E0-B7E7-775C-699B112B7CE9}"/>
              </a:ext>
            </a:extLst>
          </p:cNvPr>
          <p:cNvSpPr txBox="1"/>
          <p:nvPr/>
        </p:nvSpPr>
        <p:spPr>
          <a:xfrm>
            <a:off x="1285518" y="1780092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cp0</a:t>
            </a:r>
            <a:endParaRPr lang="en-CA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51890D-6C74-F26C-CFE0-7BE93DEEC161}"/>
              </a:ext>
            </a:extLst>
          </p:cNvPr>
          <p:cNvSpPr txBox="1"/>
          <p:nvPr/>
        </p:nvSpPr>
        <p:spPr>
          <a:xfrm>
            <a:off x="3769031" y="1742889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cp1</a:t>
            </a:r>
            <a:endParaRPr lang="en-CA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89A81EA-CC63-27B6-9C76-DAF07720125C}"/>
              </a:ext>
            </a:extLst>
          </p:cNvPr>
          <p:cNvSpPr/>
          <p:nvPr/>
        </p:nvSpPr>
        <p:spPr>
          <a:xfrm>
            <a:off x="5990028" y="124261"/>
            <a:ext cx="2133600" cy="101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X</a:t>
            </a:r>
            <a:endParaRPr lang="en-CA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B1D2B5D-E963-9B2D-ECEC-67A756DCA1C1}"/>
              </a:ext>
            </a:extLst>
          </p:cNvPr>
          <p:cNvCxnSpPr/>
          <p:nvPr/>
        </p:nvCxnSpPr>
        <p:spPr>
          <a:xfrm flipV="1">
            <a:off x="6667723" y="1143502"/>
            <a:ext cx="0" cy="61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124BC8E-34CC-DA9D-0CC4-8C9BB2D80E56}"/>
              </a:ext>
            </a:extLst>
          </p:cNvPr>
          <p:cNvSpPr txBox="1"/>
          <p:nvPr/>
        </p:nvSpPr>
        <p:spPr>
          <a:xfrm>
            <a:off x="6368903" y="1733927"/>
            <a:ext cx="768626" cy="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</a:t>
            </a:r>
            <a:endParaRPr lang="en-CA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ADF9CF7-F462-5B57-8AE6-EBC7C84961DE}"/>
              </a:ext>
            </a:extLst>
          </p:cNvPr>
          <p:cNvSpPr/>
          <p:nvPr/>
        </p:nvSpPr>
        <p:spPr>
          <a:xfrm>
            <a:off x="8710186" y="124261"/>
            <a:ext cx="2133600" cy="1016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Y</a:t>
            </a:r>
            <a:endParaRPr lang="en-CA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93B86F2-1701-CC0C-6BF5-2C7B943FDA23}"/>
              </a:ext>
            </a:extLst>
          </p:cNvPr>
          <p:cNvCxnSpPr/>
          <p:nvPr/>
        </p:nvCxnSpPr>
        <p:spPr>
          <a:xfrm flipV="1">
            <a:off x="9387881" y="1143502"/>
            <a:ext cx="0" cy="61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5A91D9E-3135-65CD-AD08-39A2F14DE3B1}"/>
              </a:ext>
            </a:extLst>
          </p:cNvPr>
          <p:cNvSpPr txBox="1"/>
          <p:nvPr/>
        </p:nvSpPr>
        <p:spPr>
          <a:xfrm>
            <a:off x="9068898" y="1886623"/>
            <a:ext cx="768626" cy="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</a:t>
            </a:r>
            <a:endParaRPr lang="en-CA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C1A1F8A-8B12-6935-11E6-FC65A92C7B5A}"/>
              </a:ext>
            </a:extLst>
          </p:cNvPr>
          <p:cNvCxnSpPr/>
          <p:nvPr/>
        </p:nvCxnSpPr>
        <p:spPr>
          <a:xfrm flipV="1">
            <a:off x="7362274" y="1143502"/>
            <a:ext cx="0" cy="61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BE903E-C350-34E3-F7A2-930E6BA94DF2}"/>
              </a:ext>
            </a:extLst>
          </p:cNvPr>
          <p:cNvCxnSpPr/>
          <p:nvPr/>
        </p:nvCxnSpPr>
        <p:spPr>
          <a:xfrm flipV="1">
            <a:off x="9871009" y="1143502"/>
            <a:ext cx="0" cy="61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F6B156A-99BB-FAD4-BA4C-DA61D42CC492}"/>
              </a:ext>
            </a:extLst>
          </p:cNvPr>
          <p:cNvSpPr txBox="1"/>
          <p:nvPr/>
        </p:nvSpPr>
        <p:spPr>
          <a:xfrm>
            <a:off x="7035026" y="1780092"/>
            <a:ext cx="114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fdx</a:t>
            </a:r>
            <a:endParaRPr lang="en-CA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8C2B08-E51F-42C0-8146-AA87DA2C9F9D}"/>
              </a:ext>
            </a:extLst>
          </p:cNvPr>
          <p:cNvSpPr txBox="1"/>
          <p:nvPr/>
        </p:nvSpPr>
        <p:spPr>
          <a:xfrm>
            <a:off x="9608988" y="1886418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fdy</a:t>
            </a:r>
            <a:endParaRPr lang="en-CA" sz="1400" dirty="0"/>
          </a:p>
        </p:txBody>
      </p:sp>
      <p:pic>
        <p:nvPicPr>
          <p:cNvPr id="1026" name="Picture 2" descr="Replace Icon #303449 - Free Icons Library">
            <a:extLst>
              <a:ext uri="{FF2B5EF4-FFF2-40B4-BE49-F238E27FC236}">
                <a16:creationId xmlns:a16="http://schemas.microsoft.com/office/drawing/2014/main" id="{AB2CBEB2-A813-E651-5AA6-F6A930292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25" y="1886418"/>
            <a:ext cx="826506" cy="82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3565F9D-B714-67AF-232D-B75E463EE063}"/>
              </a:ext>
            </a:extLst>
          </p:cNvPr>
          <p:cNvSpPr txBox="1"/>
          <p:nvPr/>
        </p:nvSpPr>
        <p:spPr>
          <a:xfrm>
            <a:off x="2543372" y="2280898"/>
            <a:ext cx="81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REVERSAL OF                    I/O REDIRECTION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6AE086-6FE0-7914-0816-29611761980F}"/>
              </a:ext>
            </a:extLst>
          </p:cNvPr>
          <p:cNvCxnSpPr>
            <a:cxnSpLocks/>
          </p:cNvCxnSpPr>
          <p:nvPr/>
        </p:nvCxnSpPr>
        <p:spPr>
          <a:xfrm>
            <a:off x="0" y="271215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CBA316-B314-9856-F743-1C34EFD73083}"/>
              </a:ext>
            </a:extLst>
          </p:cNvPr>
          <p:cNvSpPr txBox="1"/>
          <p:nvPr/>
        </p:nvSpPr>
        <p:spPr>
          <a:xfrm>
            <a:off x="6997658" y="4708964"/>
            <a:ext cx="22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  dup2(cp0,0)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29328-8F91-0AC8-9F81-9AB557377901}"/>
              </a:ext>
            </a:extLst>
          </p:cNvPr>
          <p:cNvSpPr txBox="1"/>
          <p:nvPr/>
        </p:nvSpPr>
        <p:spPr>
          <a:xfrm>
            <a:off x="9562953" y="4753230"/>
            <a:ext cx="22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  dup2(cp1,1)</a:t>
            </a:r>
          </a:p>
        </p:txBody>
      </p:sp>
    </p:spTree>
    <p:extLst>
      <p:ext uri="{BB962C8B-B14F-4D97-AF65-F5344CB8AC3E}">
        <p14:creationId xmlns:p14="http://schemas.microsoft.com/office/powerpoint/2010/main" val="27404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8" grpId="0"/>
      <p:bldP spid="39" grpId="0"/>
      <p:bldP spid="40" grpId="0" animBg="1"/>
      <p:bldP spid="42" grpId="0"/>
      <p:bldP spid="43" grpId="0" animBg="1"/>
      <p:bldP spid="45" grpId="0"/>
      <p:bldP spid="48" grpId="0"/>
      <p:bldP spid="49" grpId="0"/>
      <p:bldP spid="2" grpId="0" animBg="1"/>
      <p:bldP spid="3" grpId="0" animBg="1"/>
      <p:bldP spid="14" grpId="0"/>
      <p:bldP spid="15" grpId="0"/>
      <p:bldP spid="16" grpId="0" animBg="1"/>
      <p:bldP spid="18" grpId="0"/>
      <p:bldP spid="19" grpId="0" animBg="1"/>
      <p:bldP spid="32" grpId="0"/>
      <p:bldP spid="50" grpId="0"/>
      <p:bldP spid="51" grpId="0"/>
      <p:bldP spid="84" grpId="0" animBg="1"/>
      <p:bldP spid="85" grpId="0" animBg="1"/>
      <p:bldP spid="88" grpId="0"/>
      <p:bldP spid="89" grpId="0"/>
      <p:bldP spid="90" grpId="0" animBg="1"/>
      <p:bldP spid="92" grpId="0"/>
      <p:bldP spid="93" grpId="0" animBg="1"/>
      <p:bldP spid="95" grpId="0"/>
      <p:bldP spid="98" grpId="0"/>
      <p:bldP spid="99" grpId="0"/>
      <p:bldP spid="107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7ABF-3809-9E7F-B73D-3E9599CF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272258"/>
            <a:ext cx="10515600" cy="1541044"/>
          </a:xfrm>
        </p:spPr>
        <p:txBody>
          <a:bodyPr>
            <a:noAutofit/>
          </a:bodyPr>
          <a:lstStyle/>
          <a:p>
            <a:r>
              <a:rPr lang="en-US" sz="2000" b="1" dirty="0"/>
              <a:t>How to create a duplicate of STDIN and STDOUT before redirection?    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3200" b="1" dirty="0"/>
            </a:br>
            <a:endParaRPr lang="en-CA" sz="3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252E1-2947-2A29-21C7-28060A08C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4713" y="839168"/>
            <a:ext cx="4621211" cy="823912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b="0" dirty="0"/>
              <a:t>Using</a:t>
            </a:r>
            <a:r>
              <a:rPr lang="en-US" sz="2000" dirty="0"/>
              <a:t> int dup(fd1) </a:t>
            </a:r>
            <a:endParaRPr lang="en-CA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8356E8-5C36-06D4-59BA-CFFF9D5B4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4713" y="1663080"/>
            <a:ext cx="7633183" cy="5194919"/>
          </a:xfrm>
          <a:ln w="952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int fd2=dup(fd1);</a:t>
            </a:r>
          </a:p>
          <a:p>
            <a:r>
              <a:rPr lang="en-US" sz="2900" dirty="0"/>
              <a:t>fd2= </a:t>
            </a:r>
            <a:r>
              <a:rPr lang="en-US" sz="2900" b="1" dirty="0"/>
              <a:t>first unused </a:t>
            </a:r>
            <a:r>
              <a:rPr lang="en-US" sz="2900" dirty="0"/>
              <a:t>file descriptor and will now point to fd1 </a:t>
            </a:r>
          </a:p>
          <a:p>
            <a:pPr marL="0" indent="0">
              <a:buNone/>
            </a:pPr>
            <a:r>
              <a:rPr lang="en-US" sz="2900" dirty="0"/>
              <a:t>//guaranteed to be an unused </a:t>
            </a:r>
            <a:r>
              <a:rPr lang="en-US" sz="2900" dirty="0" err="1"/>
              <a:t>fd</a:t>
            </a: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Ex: </a:t>
            </a:r>
          </a:p>
          <a:p>
            <a:pPr marL="0" indent="0">
              <a:buNone/>
            </a:pPr>
            <a:r>
              <a:rPr lang="en-US" sz="2900" dirty="0"/>
              <a:t>int  cp0= dup(0); </a:t>
            </a:r>
          </a:p>
          <a:p>
            <a:pPr marL="0" indent="0">
              <a:buNone/>
            </a:pPr>
            <a:r>
              <a:rPr lang="en-US" sz="2900" dirty="0"/>
              <a:t>int cp1 = dup(1);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682A9-84C8-B0C8-86C6-43E4512A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 Redirection and Reversing using dup2 and dup System Calls in Linux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659D-EC1D-BDA3-CC8C-FB9821DD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357-47E6-499F-997A-49B2F4948B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2EF6-C139-F501-D0B4-7B045D33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 Redirection and Reversing using dup2 and dup System Calls in Linux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ECB0-FAB5-31B2-033B-2915CA3D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357-47E6-499F-997A-49B2F4948B50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80CA7-4575-77E2-A144-99FD3E6C9124}"/>
              </a:ext>
            </a:extLst>
          </p:cNvPr>
          <p:cNvSpPr txBox="1"/>
          <p:nvPr/>
        </p:nvSpPr>
        <p:spPr>
          <a:xfrm>
            <a:off x="228600" y="80288"/>
            <a:ext cx="5836920" cy="732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   </a:t>
            </a:r>
            <a:r>
              <a:rPr lang="en-CA" sz="2000" b="1" dirty="0"/>
              <a:t>//</a:t>
            </a:r>
            <a:r>
              <a:rPr lang="en-CA" sz="2000" b="1" dirty="0" err="1"/>
              <a:t>backtoio.c</a:t>
            </a:r>
            <a:r>
              <a:rPr lang="en-CA" sz="2000" b="1" dirty="0"/>
              <a:t> </a:t>
            </a:r>
          </a:p>
          <a:p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  </a:t>
            </a:r>
          </a:p>
          <a:p>
            <a:r>
              <a:rPr lang="en-CA" dirty="0"/>
              <a:t>#include &lt;</a:t>
            </a:r>
            <a:r>
              <a:rPr lang="en-CA" dirty="0" err="1"/>
              <a:t>unistd.h</a:t>
            </a:r>
            <a:r>
              <a:rPr lang="en-CA" dirty="0"/>
              <a:t>&gt;</a:t>
            </a:r>
          </a:p>
          <a:p>
            <a:r>
              <a:rPr lang="en-CA" dirty="0"/>
              <a:t>#include &lt;</a:t>
            </a:r>
            <a:r>
              <a:rPr lang="en-CA" dirty="0" err="1"/>
              <a:t>fcntl.h</a:t>
            </a:r>
            <a:r>
              <a:rPr lang="en-CA" dirty="0"/>
              <a:t>&gt;</a:t>
            </a:r>
          </a:p>
          <a:p>
            <a:r>
              <a:rPr lang="en-CA" dirty="0"/>
              <a:t> //Redirection and reversal </a:t>
            </a:r>
          </a:p>
          <a:p>
            <a:endParaRPr lang="en-CA" dirty="0"/>
          </a:p>
          <a:p>
            <a:r>
              <a:rPr lang="en-CA" b="1" dirty="0"/>
              <a:t>int main(void) </a:t>
            </a:r>
            <a:r>
              <a:rPr lang="en-CA" dirty="0"/>
              <a:t>{</a:t>
            </a:r>
          </a:p>
          <a:p>
            <a:r>
              <a:rPr lang="en-CA" dirty="0"/>
              <a:t> int number1, number2, sum;</a:t>
            </a:r>
          </a:p>
          <a:p>
            <a:r>
              <a:rPr lang="en-CA" dirty="0"/>
              <a:t> int </a:t>
            </a:r>
            <a:r>
              <a:rPr lang="en-CA" dirty="0" err="1">
                <a:solidFill>
                  <a:srgbClr val="00B050"/>
                </a:solidFill>
              </a:rPr>
              <a:t>fdx</a:t>
            </a:r>
            <a:r>
              <a:rPr lang="en-CA" dirty="0"/>
              <a:t> = open(“</a:t>
            </a:r>
            <a:r>
              <a:rPr lang="en-CA" dirty="0">
                <a:solidFill>
                  <a:srgbClr val="00B050"/>
                </a:solidFill>
              </a:rPr>
              <a:t>filex.txt</a:t>
            </a:r>
            <a:r>
              <a:rPr lang="en-CA" dirty="0"/>
              <a:t>", O_RDONLY); </a:t>
            </a:r>
          </a:p>
          <a:p>
            <a:r>
              <a:rPr lang="en-CA" dirty="0"/>
              <a:t>  int </a:t>
            </a:r>
            <a:r>
              <a:rPr lang="en-CA" dirty="0" err="1">
                <a:solidFill>
                  <a:srgbClr val="0070C0"/>
                </a:solidFill>
              </a:rPr>
              <a:t>fdy</a:t>
            </a:r>
            <a:r>
              <a:rPr lang="en-CA" dirty="0"/>
              <a:t> = open(“</a:t>
            </a:r>
            <a:r>
              <a:rPr lang="en-CA" dirty="0">
                <a:solidFill>
                  <a:srgbClr val="0070C0"/>
                </a:solidFill>
              </a:rPr>
              <a:t>filey.txt</a:t>
            </a:r>
            <a:r>
              <a:rPr lang="en-CA" dirty="0"/>
              <a:t>", O_RDWR); 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  </a:t>
            </a:r>
            <a:r>
              <a:rPr lang="en-CA" b="1" dirty="0">
                <a:solidFill>
                  <a:srgbClr val="0070C0"/>
                </a:solidFill>
              </a:rPr>
              <a:t>int cp0=dup(0); </a:t>
            </a:r>
            <a:endParaRPr lang="en-CA" dirty="0">
              <a:solidFill>
                <a:srgbClr val="0070C0"/>
              </a:solidFill>
            </a:endParaRPr>
          </a:p>
          <a:p>
            <a:r>
              <a:rPr lang="en-CA" b="1" dirty="0">
                <a:solidFill>
                  <a:srgbClr val="00B050"/>
                </a:solidFill>
              </a:rPr>
              <a:t>  int cp1=dup(1); </a:t>
            </a:r>
          </a:p>
          <a:p>
            <a:r>
              <a:rPr lang="en-CA" dirty="0"/>
              <a:t>  </a:t>
            </a:r>
          </a:p>
          <a:p>
            <a:r>
              <a:rPr lang="en-CA" b="1" dirty="0">
                <a:solidFill>
                  <a:srgbClr val="0070C0"/>
                </a:solidFill>
              </a:rPr>
              <a:t>  int ret1= dup2(fdx,0);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//0 is the </a:t>
            </a:r>
            <a:r>
              <a:rPr lang="en-CA" dirty="0" err="1"/>
              <a:t>fd</a:t>
            </a:r>
            <a:r>
              <a:rPr lang="en-CA" dirty="0"/>
              <a:t> of standard input </a:t>
            </a:r>
          </a:p>
          <a:p>
            <a:r>
              <a:rPr lang="en-CA" dirty="0"/>
              <a:t>   if(ret1 &lt; 0) {</a:t>
            </a:r>
          </a:p>
          <a:p>
            <a:r>
              <a:rPr lang="en-CA" dirty="0"/>
              <a:t>    </a:t>
            </a:r>
            <a:r>
              <a:rPr lang="en-CA" dirty="0" err="1"/>
              <a:t>printf</a:t>
            </a:r>
            <a:r>
              <a:rPr lang="en-CA" dirty="0"/>
              <a:t>("Unable to duplicate the STDIN file descriptor.");</a:t>
            </a:r>
          </a:p>
          <a:p>
            <a:r>
              <a:rPr lang="en-CA" dirty="0"/>
              <a:t>    exit(EXIT_FAILURE);</a:t>
            </a:r>
          </a:p>
          <a:p>
            <a:r>
              <a:rPr lang="en-CA" dirty="0"/>
              <a:t>  }</a:t>
            </a:r>
          </a:p>
          <a:p>
            <a:r>
              <a:rPr lang="en-CA" b="1" dirty="0"/>
              <a:t> </a:t>
            </a:r>
            <a:r>
              <a:rPr lang="en-CA" b="1" dirty="0">
                <a:solidFill>
                  <a:srgbClr val="00B050"/>
                </a:solidFill>
              </a:rPr>
              <a:t>int ret2= dup2(</a:t>
            </a:r>
            <a:r>
              <a:rPr lang="en-CA" b="1" dirty="0" err="1">
                <a:solidFill>
                  <a:srgbClr val="00B050"/>
                </a:solidFill>
              </a:rPr>
              <a:t>fdy</a:t>
            </a:r>
            <a:r>
              <a:rPr lang="en-CA" b="1" dirty="0">
                <a:solidFill>
                  <a:srgbClr val="00B050"/>
                </a:solidFill>
              </a:rPr>
              <a:t>, 1); </a:t>
            </a:r>
          </a:p>
          <a:p>
            <a:r>
              <a:rPr lang="en-CA" dirty="0"/>
              <a:t>   </a:t>
            </a: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value of ret2 is %d\n",ret2);</a:t>
            </a:r>
          </a:p>
          <a:p>
            <a:r>
              <a:rPr lang="en-CA" dirty="0"/>
              <a:t>   </a:t>
            </a:r>
            <a:r>
              <a:rPr lang="en-CA" dirty="0" err="1"/>
              <a:t>printf</a:t>
            </a:r>
            <a:r>
              <a:rPr lang="en-CA" dirty="0"/>
              <a:t>("\n Redirection of the standard output\n");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F1ECF-916A-F149-F47A-EAA8022BA98B}"/>
              </a:ext>
            </a:extLst>
          </p:cNvPr>
          <p:cNvSpPr txBox="1"/>
          <p:nvPr/>
        </p:nvSpPr>
        <p:spPr>
          <a:xfrm>
            <a:off x="6065520" y="80288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if(ret2 &lt; 0) {</a:t>
            </a:r>
          </a:p>
          <a:p>
            <a:r>
              <a:rPr lang="en-CA" dirty="0"/>
              <a:t>    </a:t>
            </a:r>
            <a:r>
              <a:rPr lang="en-CA" dirty="0" err="1"/>
              <a:t>printf</a:t>
            </a:r>
            <a:r>
              <a:rPr lang="en-CA" dirty="0"/>
              <a:t>("Unable to duplicate the STDOUT file descriptor.");</a:t>
            </a:r>
          </a:p>
          <a:p>
            <a:r>
              <a:rPr lang="en-CA" dirty="0"/>
              <a:t>    exit(EXIT_FAILURE);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  <a:r>
              <a:rPr lang="en-CA" dirty="0" err="1"/>
              <a:t>scanf</a:t>
            </a:r>
            <a:r>
              <a:rPr lang="en-CA" dirty="0"/>
              <a:t>("%d %d", &amp;number1, &amp;number2);</a:t>
            </a:r>
          </a:p>
          <a:p>
            <a:r>
              <a:rPr lang="en-CA" dirty="0"/>
              <a:t>  sum = number1 + number2;</a:t>
            </a:r>
          </a:p>
          <a:p>
            <a:r>
              <a:rPr lang="en-CA" dirty="0"/>
              <a:t>  </a:t>
            </a: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sum of two numbers is\n"); </a:t>
            </a:r>
          </a:p>
          <a:p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printf</a:t>
            </a:r>
            <a:r>
              <a:rPr lang="en-CA" dirty="0"/>
              <a:t>("%d + %d = %d\n", number1, number2, sum);</a:t>
            </a:r>
          </a:p>
          <a:p>
            <a:r>
              <a:rPr lang="en-CA" dirty="0"/>
              <a:t>  </a:t>
            </a:r>
            <a:r>
              <a:rPr lang="en-CA" dirty="0" err="1"/>
              <a:t>fflush</a:t>
            </a:r>
            <a:r>
              <a:rPr lang="en-CA" dirty="0"/>
              <a:t>(</a:t>
            </a:r>
            <a:r>
              <a:rPr lang="en-CA" dirty="0" err="1"/>
              <a:t>stdout</a:t>
            </a:r>
            <a:r>
              <a:rPr lang="en-CA" dirty="0"/>
              <a:t>);</a:t>
            </a:r>
          </a:p>
          <a:p>
            <a:endParaRPr lang="en-CA" dirty="0"/>
          </a:p>
          <a:p>
            <a:r>
              <a:rPr lang="en-CA" dirty="0"/>
              <a:t> // Reversal of Redirection </a:t>
            </a:r>
          </a:p>
          <a:p>
            <a:endParaRPr lang="en-CA" dirty="0"/>
          </a:p>
          <a:p>
            <a:r>
              <a:rPr lang="en-CA" b="1" dirty="0"/>
              <a:t>i</a:t>
            </a:r>
            <a:r>
              <a:rPr lang="en-CA" b="1" dirty="0">
                <a:solidFill>
                  <a:srgbClr val="00B050"/>
                </a:solidFill>
              </a:rPr>
              <a:t>nt retval1= dup2(cp0,0);</a:t>
            </a:r>
          </a:p>
          <a:p>
            <a:r>
              <a:rPr lang="en-CA" b="1" dirty="0">
                <a:solidFill>
                  <a:srgbClr val="0070C0"/>
                </a:solidFill>
              </a:rPr>
              <a:t>int retval2=dup2(cp1,1);</a:t>
            </a:r>
          </a:p>
          <a:p>
            <a:endParaRPr lang="en-CA" b="1" dirty="0"/>
          </a:p>
          <a:p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nBack</a:t>
            </a:r>
            <a:r>
              <a:rPr lang="en-CA" dirty="0"/>
              <a:t> to standard input, enter the value of num\n");</a:t>
            </a:r>
          </a:p>
          <a:p>
            <a:r>
              <a:rPr lang="en-CA" dirty="0" err="1"/>
              <a:t>fflush</a:t>
            </a:r>
            <a:r>
              <a:rPr lang="en-CA" dirty="0"/>
              <a:t>(</a:t>
            </a:r>
            <a:r>
              <a:rPr lang="en-CA" dirty="0" err="1"/>
              <a:t>stdout</a:t>
            </a:r>
            <a:r>
              <a:rPr lang="en-CA" dirty="0"/>
              <a:t>); </a:t>
            </a:r>
          </a:p>
          <a:p>
            <a:r>
              <a:rPr lang="en-CA" dirty="0" err="1"/>
              <a:t>fflush</a:t>
            </a:r>
            <a:r>
              <a:rPr lang="en-CA" dirty="0"/>
              <a:t>(stdin); </a:t>
            </a:r>
          </a:p>
          <a:p>
            <a:r>
              <a:rPr lang="en-CA" dirty="0"/>
              <a:t> int num;</a:t>
            </a:r>
          </a:p>
          <a:p>
            <a:r>
              <a:rPr lang="en-CA" dirty="0"/>
              <a:t> </a:t>
            </a:r>
            <a:r>
              <a:rPr lang="en-CA" dirty="0" err="1"/>
              <a:t>scanf</a:t>
            </a:r>
            <a:r>
              <a:rPr lang="en-CA" dirty="0"/>
              <a:t>("%</a:t>
            </a:r>
            <a:r>
              <a:rPr lang="en-CA" dirty="0" err="1"/>
              <a:t>d",&amp;num</a:t>
            </a:r>
            <a:r>
              <a:rPr lang="en-CA" dirty="0"/>
              <a:t>); </a:t>
            </a:r>
          </a:p>
          <a:p>
            <a:endParaRPr lang="en-CA" dirty="0"/>
          </a:p>
          <a:p>
            <a:r>
              <a:rPr lang="en-CA" dirty="0"/>
              <a:t>  return EXIT_SUCCESS;</a:t>
            </a:r>
          </a:p>
          <a:p>
            <a:r>
              <a:rPr lang="en-CA" dirty="0"/>
              <a:t>} //end main </a:t>
            </a:r>
          </a:p>
        </p:txBody>
      </p:sp>
    </p:spTree>
    <p:extLst>
      <p:ext uri="{BB962C8B-B14F-4D97-AF65-F5344CB8AC3E}">
        <p14:creationId xmlns:p14="http://schemas.microsoft.com/office/powerpoint/2010/main" val="1643960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1F91-E908-4AF3-8BAA-A49EEF18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shell pipe mechanism (Example: </a:t>
            </a:r>
            <a:r>
              <a:rPr lang="en-US" b="1" dirty="0">
                <a:solidFill>
                  <a:srgbClr val="0070C0"/>
                </a:solidFill>
              </a:rPr>
              <a:t>$ </a:t>
            </a:r>
            <a:r>
              <a:rPr lang="en-US" b="1" dirty="0" err="1">
                <a:solidFill>
                  <a:srgbClr val="0070C0"/>
                </a:solidFill>
              </a:rPr>
              <a:t>ls|wc</a:t>
            </a:r>
            <a:r>
              <a:rPr lang="en-US" b="1" dirty="0">
                <a:solidFill>
                  <a:srgbClr val="0070C0"/>
                </a:solidFill>
              </a:rPr>
              <a:t> -w</a:t>
            </a:r>
            <a:r>
              <a:rPr lang="en-US" dirty="0"/>
              <a:t>) with pipe() and dup2()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A2316-22F6-456B-8F11-A2B9BE52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24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25117-C935-4391-A03A-08CEF05A5382}"/>
              </a:ext>
            </a:extLst>
          </p:cNvPr>
          <p:cNvSpPr/>
          <p:nvPr/>
        </p:nvSpPr>
        <p:spPr>
          <a:xfrm>
            <a:off x="980661" y="2849217"/>
            <a:ext cx="1470991" cy="1325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F71CB-20C6-4909-AA75-6539F1E63622}"/>
              </a:ext>
            </a:extLst>
          </p:cNvPr>
          <p:cNvSpPr/>
          <p:nvPr/>
        </p:nvSpPr>
        <p:spPr>
          <a:xfrm>
            <a:off x="3303105" y="2849215"/>
            <a:ext cx="1470991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Output (</a:t>
            </a:r>
            <a:r>
              <a:rPr lang="en-US" dirty="0" err="1"/>
              <a:t>fd</a:t>
            </a:r>
            <a:r>
              <a:rPr lang="en-US" dirty="0"/>
              <a:t>=1)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3E575-288A-44CD-ACF6-DED1326AF2A9}"/>
              </a:ext>
            </a:extLst>
          </p:cNvPr>
          <p:cNvSpPr/>
          <p:nvPr/>
        </p:nvSpPr>
        <p:spPr>
          <a:xfrm>
            <a:off x="4890055" y="4605303"/>
            <a:ext cx="3039294" cy="8613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57CEFA-B5D1-4FA7-890A-D9C5D205356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494722" y="3511997"/>
            <a:ext cx="808383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C235DE-C81E-4FBD-ADFF-ED053FB7DABE}"/>
              </a:ext>
            </a:extLst>
          </p:cNvPr>
          <p:cNvCxnSpPr>
            <a:stCxn id="5" idx="2"/>
          </p:cNvCxnSpPr>
          <p:nvPr/>
        </p:nvCxnSpPr>
        <p:spPr>
          <a:xfrm flipH="1">
            <a:off x="1716156" y="4174780"/>
            <a:ext cx="1" cy="86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231677-4F9F-4768-BCBF-284AAB5B388B}"/>
              </a:ext>
            </a:extLst>
          </p:cNvPr>
          <p:cNvCxnSpPr/>
          <p:nvPr/>
        </p:nvCxnSpPr>
        <p:spPr>
          <a:xfrm>
            <a:off x="1716156" y="5035826"/>
            <a:ext cx="3173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6259C5-0FB6-4AB5-B1B7-70786CFC4A87}"/>
              </a:ext>
            </a:extLst>
          </p:cNvPr>
          <p:cNvSpPr txBox="1"/>
          <p:nvPr/>
        </p:nvSpPr>
        <p:spPr>
          <a:xfrm>
            <a:off x="2724932" y="33273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85C48-FEE4-4020-B4BE-4BB2145C068D}"/>
              </a:ext>
            </a:extLst>
          </p:cNvPr>
          <p:cNvSpPr txBox="1"/>
          <p:nvPr/>
        </p:nvSpPr>
        <p:spPr>
          <a:xfrm>
            <a:off x="4144760" y="4635899"/>
            <a:ext cx="74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</a:t>
            </a:r>
            <a:r>
              <a:rPr lang="en-US" dirty="0"/>
              <a:t>[1]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9A8FCB-561B-4E2B-9305-C9065B0F2897}"/>
              </a:ext>
            </a:extLst>
          </p:cNvPr>
          <p:cNvSpPr/>
          <p:nvPr/>
        </p:nvSpPr>
        <p:spPr>
          <a:xfrm>
            <a:off x="8226287" y="2849214"/>
            <a:ext cx="147099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Input (</a:t>
            </a:r>
            <a:r>
              <a:rPr lang="en-US" dirty="0" err="1"/>
              <a:t>fd</a:t>
            </a:r>
            <a:r>
              <a:rPr lang="en-US" dirty="0"/>
              <a:t>=0)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3F631E-9CA7-430C-B4F6-61A4A3174715}"/>
              </a:ext>
            </a:extLst>
          </p:cNvPr>
          <p:cNvSpPr/>
          <p:nvPr/>
        </p:nvSpPr>
        <p:spPr>
          <a:xfrm>
            <a:off x="10475843" y="2849214"/>
            <a:ext cx="1470991" cy="1325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wc</a:t>
            </a:r>
            <a:r>
              <a:rPr lang="en-US" dirty="0"/>
              <a:t> -w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30D1E-B44A-437C-B029-0917B4BFF0BC}"/>
              </a:ext>
            </a:extLst>
          </p:cNvPr>
          <p:cNvCxnSpPr>
            <a:cxnSpLocks/>
          </p:cNvCxnSpPr>
          <p:nvPr/>
        </p:nvCxnSpPr>
        <p:spPr>
          <a:xfrm flipV="1">
            <a:off x="9678067" y="3523761"/>
            <a:ext cx="808383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52C096-7510-4989-B58A-EEA093D10D48}"/>
              </a:ext>
            </a:extLst>
          </p:cNvPr>
          <p:cNvSpPr txBox="1"/>
          <p:nvPr/>
        </p:nvSpPr>
        <p:spPr>
          <a:xfrm>
            <a:off x="9956079" y="33273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C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7F48C1-0420-48D4-B240-43FFB5DAFBD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29349" y="5026418"/>
            <a:ext cx="3424451" cy="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F28039-3E0B-48BF-BDF1-FAFBD8AC19C1}"/>
              </a:ext>
            </a:extLst>
          </p:cNvPr>
          <p:cNvCxnSpPr/>
          <p:nvPr/>
        </p:nvCxnSpPr>
        <p:spPr>
          <a:xfrm flipV="1">
            <a:off x="11353800" y="4174777"/>
            <a:ext cx="0" cy="8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F0FADD-9793-466F-9CC0-C3AE4095F1B5}"/>
              </a:ext>
            </a:extLst>
          </p:cNvPr>
          <p:cNvSpPr txBox="1"/>
          <p:nvPr/>
        </p:nvSpPr>
        <p:spPr>
          <a:xfrm>
            <a:off x="1442875" y="5359325"/>
            <a:ext cx="317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dup2(</a:t>
            </a:r>
            <a:r>
              <a:rPr lang="en-US" dirty="0" err="1"/>
              <a:t>fd</a:t>
            </a:r>
            <a:r>
              <a:rPr lang="en-US" dirty="0"/>
              <a:t>[1], 1) ensures that the output of </a:t>
            </a:r>
            <a:r>
              <a:rPr lang="en-US" dirty="0">
                <a:solidFill>
                  <a:srgbClr val="0070C0"/>
                </a:solidFill>
              </a:rPr>
              <a:t>ls</a:t>
            </a:r>
            <a:r>
              <a:rPr lang="en-US" dirty="0"/>
              <a:t> is written into </a:t>
            </a:r>
            <a:r>
              <a:rPr lang="en-US" dirty="0" err="1"/>
              <a:t>fd</a:t>
            </a:r>
            <a:r>
              <a:rPr lang="en-US" dirty="0"/>
              <a:t>[1](pipe) instead of standard output (</a:t>
            </a:r>
            <a:r>
              <a:rPr lang="en-US" dirty="0" err="1"/>
              <a:t>fd</a:t>
            </a:r>
            <a:r>
              <a:rPr lang="en-US" dirty="0"/>
              <a:t>=1) 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D1A59-31E5-450E-9ADB-D783066945C8}"/>
              </a:ext>
            </a:extLst>
          </p:cNvPr>
          <p:cNvSpPr txBox="1"/>
          <p:nvPr/>
        </p:nvSpPr>
        <p:spPr>
          <a:xfrm>
            <a:off x="8226287" y="5211253"/>
            <a:ext cx="317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dup2(</a:t>
            </a:r>
            <a:r>
              <a:rPr lang="en-US" dirty="0" err="1"/>
              <a:t>fd</a:t>
            </a:r>
            <a:r>
              <a:rPr lang="en-US" dirty="0"/>
              <a:t>[0], 0) ensures that the input of </a:t>
            </a:r>
            <a:r>
              <a:rPr lang="en-US" dirty="0" err="1">
                <a:solidFill>
                  <a:srgbClr val="0070C0"/>
                </a:solidFill>
              </a:rPr>
              <a:t>wc</a:t>
            </a:r>
            <a:r>
              <a:rPr lang="en-US" dirty="0">
                <a:solidFill>
                  <a:srgbClr val="0070C0"/>
                </a:solidFill>
              </a:rPr>
              <a:t> –w</a:t>
            </a:r>
            <a:r>
              <a:rPr lang="en-US" dirty="0"/>
              <a:t> will be read from the pipe (</a:t>
            </a:r>
            <a:r>
              <a:rPr lang="en-US" dirty="0" err="1"/>
              <a:t>fd</a:t>
            </a:r>
            <a:r>
              <a:rPr lang="en-US" dirty="0"/>
              <a:t>[0] instead of standard input (</a:t>
            </a:r>
            <a:r>
              <a:rPr lang="en-US" dirty="0" err="1"/>
              <a:t>fd</a:t>
            </a:r>
            <a:r>
              <a:rPr lang="en-US" dirty="0"/>
              <a:t>=0)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61DDD-F7A0-45C5-B94A-9C299D391C84}"/>
              </a:ext>
            </a:extLst>
          </p:cNvPr>
          <p:cNvSpPr txBox="1"/>
          <p:nvPr/>
        </p:nvSpPr>
        <p:spPr>
          <a:xfrm>
            <a:off x="8063952" y="4631195"/>
            <a:ext cx="74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</a:t>
            </a:r>
            <a:r>
              <a:rPr lang="en-US" dirty="0"/>
              <a:t>[0]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731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964A-987D-4160-980E-7C8EDB24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279331"/>
            <a:ext cx="10515600" cy="446571"/>
          </a:xfrm>
        </p:spPr>
        <p:txBody>
          <a:bodyPr>
            <a:normAutofit fontScale="90000"/>
          </a:bodyPr>
          <a:lstStyle/>
          <a:p>
            <a:r>
              <a:rPr lang="en-US" dirty="0"/>
              <a:t>ex4.c //Implementing a shell pipe mechanism </a:t>
            </a:r>
            <a:r>
              <a:rPr lang="en-US" dirty="0" err="1"/>
              <a:t>ls|wc</a:t>
            </a:r>
            <a:r>
              <a:rPr lang="en-US" dirty="0"/>
              <a:t> –w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4E96-65ED-478D-80AA-81E10CD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133"/>
            <a:ext cx="6026426" cy="5593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/>
              <a:t>#include &lt;</a:t>
            </a:r>
            <a:r>
              <a:rPr lang="en-CA" sz="1800" dirty="0" err="1"/>
              <a:t>stdio.h</a:t>
            </a:r>
            <a:r>
              <a:rPr lang="en-CA" sz="1800" dirty="0"/>
              <a:t>&gt;</a:t>
            </a:r>
          </a:p>
          <a:p>
            <a:pPr marL="0" indent="0">
              <a:buNone/>
            </a:pPr>
            <a:r>
              <a:rPr lang="en-CA" sz="1800" dirty="0"/>
              <a:t>#include &lt;</a:t>
            </a:r>
            <a:r>
              <a:rPr lang="en-CA" sz="1800" dirty="0" err="1"/>
              <a:t>stdlib.h</a:t>
            </a:r>
            <a:r>
              <a:rPr lang="en-CA" sz="1800" dirty="0"/>
              <a:t>&gt;</a:t>
            </a:r>
          </a:p>
          <a:p>
            <a:pPr marL="0" indent="0">
              <a:buNone/>
            </a:pPr>
            <a:r>
              <a:rPr lang="en-CA" sz="1800" dirty="0"/>
              <a:t>#include &lt;</a:t>
            </a:r>
            <a:r>
              <a:rPr lang="en-CA" sz="1800" dirty="0" err="1"/>
              <a:t>unistd.h</a:t>
            </a:r>
            <a:r>
              <a:rPr lang="en-CA" sz="1800" dirty="0"/>
              <a:t>&gt;</a:t>
            </a:r>
          </a:p>
          <a:p>
            <a:pPr marL="0" indent="0">
              <a:buNone/>
            </a:pPr>
            <a:r>
              <a:rPr lang="en-CA" sz="1800" dirty="0"/>
              <a:t>#include &lt;</a:t>
            </a:r>
            <a:r>
              <a:rPr lang="en-CA" sz="1800" dirty="0" err="1"/>
              <a:t>fcntl.h</a:t>
            </a:r>
            <a:r>
              <a:rPr lang="en-CA" sz="1800" dirty="0"/>
              <a:t>&gt;</a:t>
            </a:r>
          </a:p>
          <a:p>
            <a:pPr marL="0" indent="0">
              <a:buNone/>
            </a:pPr>
            <a:r>
              <a:rPr lang="en-CA" sz="1800" dirty="0"/>
              <a:t> //equivalent of $</a:t>
            </a:r>
            <a:r>
              <a:rPr lang="en-CA" sz="1800" dirty="0" err="1"/>
              <a:t>ls|wc</a:t>
            </a:r>
            <a:r>
              <a:rPr lang="en-CA" sz="1800" dirty="0"/>
              <a:t> -w </a:t>
            </a:r>
          </a:p>
          <a:p>
            <a:pPr marL="0" indent="0">
              <a:buNone/>
            </a:pPr>
            <a:r>
              <a:rPr lang="en-CA" sz="1800" dirty="0"/>
              <a:t>int main(int </a:t>
            </a:r>
            <a:r>
              <a:rPr lang="en-CA" sz="1800" dirty="0" err="1"/>
              <a:t>argc</a:t>
            </a:r>
            <a:r>
              <a:rPr lang="en-CA" sz="1800" dirty="0"/>
              <a:t>, char *</a:t>
            </a:r>
            <a:r>
              <a:rPr lang="en-CA" sz="1800" dirty="0" err="1"/>
              <a:t>argv</a:t>
            </a:r>
            <a:r>
              <a:rPr lang="en-CA" sz="1800" dirty="0"/>
              <a:t>[]){</a:t>
            </a:r>
          </a:p>
          <a:p>
            <a:pPr marL="0" indent="0">
              <a:buNone/>
            </a:pPr>
            <a:r>
              <a:rPr lang="en-CA" sz="1800" dirty="0"/>
              <a:t>int </a:t>
            </a:r>
            <a:r>
              <a:rPr lang="en-CA" sz="1800" dirty="0" err="1"/>
              <a:t>fd</a:t>
            </a:r>
            <a:r>
              <a:rPr lang="en-CA" sz="1800" dirty="0"/>
              <a:t>[2];</a:t>
            </a:r>
          </a:p>
          <a:p>
            <a:pPr marL="0" indent="0">
              <a:buNone/>
            </a:pPr>
            <a:r>
              <a:rPr lang="en-CA" sz="1800" dirty="0"/>
              <a:t>if(pipe(</a:t>
            </a:r>
            <a:r>
              <a:rPr lang="en-CA" sz="1800" dirty="0" err="1"/>
              <a:t>fd</a:t>
            </a:r>
            <a:r>
              <a:rPr lang="en-CA" sz="1800" dirty="0"/>
              <a:t>)==-1) </a:t>
            </a:r>
          </a:p>
          <a:p>
            <a:pPr marL="0" indent="0">
              <a:buNone/>
            </a:pPr>
            <a:r>
              <a:rPr lang="en-CA" sz="1800" dirty="0"/>
              <a:t>exit(1);</a:t>
            </a:r>
          </a:p>
          <a:p>
            <a:pPr marL="0" indent="0">
              <a:buNone/>
            </a:pPr>
            <a:r>
              <a:rPr lang="en-CA" sz="1800" dirty="0"/>
              <a:t>if(fork() &gt; 0)  //Parent </a:t>
            </a:r>
          </a:p>
          <a:p>
            <a:pPr marL="0" indent="0">
              <a:buNone/>
            </a:pPr>
            <a:r>
              <a:rPr lang="en-CA" sz="1800" dirty="0"/>
              <a:t>{</a:t>
            </a:r>
          </a:p>
          <a:p>
            <a:pPr marL="0" indent="0">
              <a:buNone/>
            </a:pPr>
            <a:r>
              <a:rPr lang="en-CA" sz="1800" dirty="0"/>
              <a:t>close(</a:t>
            </a:r>
            <a:r>
              <a:rPr lang="en-CA" sz="1800" dirty="0" err="1"/>
              <a:t>fd</a:t>
            </a:r>
            <a:r>
              <a:rPr lang="en-CA" sz="1800" dirty="0"/>
              <a:t>[0]);</a:t>
            </a:r>
          </a:p>
          <a:p>
            <a:pPr marL="0" indent="0">
              <a:buNone/>
            </a:pPr>
            <a:r>
              <a:rPr lang="en-CA" sz="1800" dirty="0"/>
              <a:t>dup2(</a:t>
            </a:r>
            <a:r>
              <a:rPr lang="en-CA" sz="1800" dirty="0" err="1"/>
              <a:t>fd</a:t>
            </a:r>
            <a:r>
              <a:rPr lang="en-CA" sz="1800" dirty="0"/>
              <a:t>[1], 1); </a:t>
            </a:r>
            <a:r>
              <a:rPr lang="en-CA" sz="1800" dirty="0">
                <a:highlight>
                  <a:srgbClr val="FFFF00"/>
                </a:highlight>
              </a:rPr>
              <a:t>//Parent’s output will be written into the pipe</a:t>
            </a:r>
          </a:p>
          <a:p>
            <a:pPr marL="0" indent="0">
              <a:buNone/>
            </a:pPr>
            <a:r>
              <a:rPr lang="en-CA" sz="1800" dirty="0" err="1"/>
              <a:t>execlp</a:t>
            </a:r>
            <a:r>
              <a:rPr lang="en-CA" sz="1800" dirty="0"/>
              <a:t>("</a:t>
            </a:r>
            <a:r>
              <a:rPr lang="en-CA" sz="1800" dirty="0" err="1"/>
              <a:t>ls","ls</a:t>
            </a:r>
            <a:r>
              <a:rPr lang="en-CA" sz="1800" dirty="0"/>
              <a:t>", NULL);</a:t>
            </a:r>
          </a:p>
          <a:p>
            <a:pPr marL="0" indent="0">
              <a:buNone/>
            </a:pPr>
            <a:r>
              <a:rPr lang="en-CA" sz="1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A9CF5-8A26-45E1-AE79-332849C2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25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74231-83C0-D613-D6D4-CE052BE84DC6}"/>
              </a:ext>
            </a:extLst>
          </p:cNvPr>
          <p:cNvSpPr txBox="1"/>
          <p:nvPr/>
        </p:nvSpPr>
        <p:spPr>
          <a:xfrm>
            <a:off x="6096000" y="112067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/>
              <a:t>else //Child </a:t>
            </a:r>
          </a:p>
          <a:p>
            <a:pPr marL="0" indent="0">
              <a:buNone/>
            </a:pPr>
            <a:r>
              <a:rPr lang="en-CA" sz="1800" dirty="0"/>
              <a:t>{</a:t>
            </a:r>
          </a:p>
          <a:p>
            <a:pPr marL="0" indent="0">
              <a:buNone/>
            </a:pPr>
            <a:r>
              <a:rPr lang="en-CA" sz="1800" dirty="0"/>
              <a:t>close(</a:t>
            </a:r>
            <a:r>
              <a:rPr lang="en-CA" sz="1800" dirty="0" err="1"/>
              <a:t>fd</a:t>
            </a:r>
            <a:r>
              <a:rPr lang="en-CA" sz="1800" dirty="0"/>
              <a:t>[1]);</a:t>
            </a:r>
          </a:p>
          <a:p>
            <a:pPr marL="0" indent="0">
              <a:buNone/>
            </a:pPr>
            <a:r>
              <a:rPr lang="en-CA" sz="1800" dirty="0"/>
              <a:t>dup2(</a:t>
            </a:r>
            <a:r>
              <a:rPr lang="en-CA" sz="1800" dirty="0" err="1"/>
              <a:t>fd</a:t>
            </a:r>
            <a:r>
              <a:rPr lang="en-CA" sz="1800" dirty="0"/>
              <a:t>[0], 0); </a:t>
            </a:r>
            <a:r>
              <a:rPr lang="en-CA" sz="1800" dirty="0">
                <a:highlight>
                  <a:srgbClr val="FFFF00"/>
                </a:highlight>
              </a:rPr>
              <a:t>//Child’s input will be read from the pipe</a:t>
            </a:r>
          </a:p>
          <a:p>
            <a:pPr marL="0" indent="0">
              <a:buNone/>
            </a:pPr>
            <a:r>
              <a:rPr lang="en-CA" sz="1800" dirty="0" err="1"/>
              <a:t>execlp</a:t>
            </a:r>
            <a:r>
              <a:rPr lang="en-CA" sz="1800" dirty="0"/>
              <a:t>("</a:t>
            </a:r>
            <a:r>
              <a:rPr lang="en-CA" sz="1800" dirty="0" err="1"/>
              <a:t>wc</a:t>
            </a:r>
            <a:r>
              <a:rPr lang="en-CA" sz="1800" dirty="0"/>
              <a:t>","</a:t>
            </a:r>
            <a:r>
              <a:rPr lang="en-CA" sz="1800" dirty="0" err="1"/>
              <a:t>wc</a:t>
            </a:r>
            <a:r>
              <a:rPr lang="en-CA" sz="1800" dirty="0"/>
              <a:t>","-w", NULL);</a:t>
            </a:r>
          </a:p>
          <a:p>
            <a:pPr marL="0" indent="0">
              <a:buNone/>
            </a:pPr>
            <a:r>
              <a:rPr lang="en-CA" sz="1800" dirty="0"/>
              <a:t>}</a:t>
            </a:r>
          </a:p>
          <a:p>
            <a:pPr marL="0" indent="0">
              <a:buNone/>
            </a:pPr>
            <a:r>
              <a:rPr lang="en-CA" sz="1800" dirty="0"/>
              <a:t>}//End main</a:t>
            </a:r>
          </a:p>
        </p:txBody>
      </p:sp>
    </p:spTree>
    <p:extLst>
      <p:ext uri="{BB962C8B-B14F-4D97-AF65-F5344CB8AC3E}">
        <p14:creationId xmlns:p14="http://schemas.microsoft.com/office/powerpoint/2010/main" val="236461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A430-D7E8-4653-9285-7DA57A7C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5"/>
            <a:ext cx="10515600" cy="483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FIFOs or named pipes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9DDB-E5C7-4515-8FFA-EDD30BE2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43" y="500269"/>
            <a:ext cx="10823713" cy="497101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300" b="0" i="0" u="none" strike="noStrike" baseline="0" dirty="0"/>
              <a:t>FIFOs(First In First Out), sometimes called named pipes, offer the following advantages over pipes :</a:t>
            </a:r>
          </a:p>
          <a:p>
            <a:r>
              <a:rPr lang="en-US" sz="2300" dirty="0"/>
              <a:t> </a:t>
            </a:r>
            <a:r>
              <a:rPr lang="en-US" sz="2300" b="0" i="0" u="none" strike="noStrike" baseline="0" dirty="0"/>
              <a:t>They have a name that exists in the file system.</a:t>
            </a:r>
          </a:p>
          <a:p>
            <a:r>
              <a:rPr lang="en-US" sz="2300" b="0" i="0" u="none" strike="noStrike" baseline="0" dirty="0"/>
              <a:t> They can </a:t>
            </a:r>
            <a:r>
              <a:rPr lang="en-US" sz="2300" b="0" i="0" u="none" strike="noStrike" baseline="0" dirty="0">
                <a:highlight>
                  <a:srgbClr val="FFFF00"/>
                </a:highlight>
              </a:rPr>
              <a:t>be used by </a:t>
            </a:r>
            <a:r>
              <a:rPr lang="en-US" sz="2300" b="0" i="0" u="sng" strike="noStrike" baseline="0" dirty="0">
                <a:highlight>
                  <a:srgbClr val="FFFF00"/>
                </a:highlight>
              </a:rPr>
              <a:t>unrelated</a:t>
            </a:r>
            <a:r>
              <a:rPr lang="en-US" sz="2300" b="0" i="0" u="none" strike="noStrike" baseline="0" dirty="0"/>
              <a:t> processes (//unlike unnamed pipes which can be used by related processes only) </a:t>
            </a:r>
          </a:p>
          <a:p>
            <a:r>
              <a:rPr lang="en-US" sz="2300" b="0" i="0" u="none" strike="noStrike" baseline="0" dirty="0"/>
              <a:t> They exist until explicitly deleted (unnamed pipes exist only as lon</a:t>
            </a:r>
            <a:r>
              <a:rPr lang="en-US" sz="2300" dirty="0"/>
              <a:t>g as the creating process exists) </a:t>
            </a:r>
          </a:p>
          <a:p>
            <a:r>
              <a:rPr lang="en-US" sz="2300" b="0" i="0" u="none" strike="noStrike" baseline="0" dirty="0"/>
              <a:t>FIF</a:t>
            </a:r>
            <a:r>
              <a:rPr lang="en-US" sz="2300" dirty="0"/>
              <a:t>O or named pipes are also created in-memory(by the kernel) and are not available in the persistent storage </a:t>
            </a:r>
            <a:endParaRPr lang="en-US" sz="2300" b="0" i="0" u="none" strike="noStrike" baseline="0" dirty="0"/>
          </a:p>
          <a:p>
            <a:pPr marL="0" indent="0" algn="l">
              <a:buNone/>
            </a:pPr>
            <a:r>
              <a:rPr lang="en-CA" sz="2300" b="1" i="0" u="none" strike="noStrike" baseline="0" dirty="0"/>
              <a:t>The system call </a:t>
            </a:r>
            <a:r>
              <a:rPr lang="en-CA" sz="2300" b="1" i="0" u="none" strike="noStrike" baseline="0" dirty="0" err="1"/>
              <a:t>mkfifo</a:t>
            </a:r>
            <a:r>
              <a:rPr lang="en-CA" sz="2300" b="1" i="0" u="none" strike="noStrike" baseline="0" dirty="0"/>
              <a:t>():</a:t>
            </a:r>
          </a:p>
          <a:p>
            <a:pPr marL="0" indent="0" algn="l">
              <a:buNone/>
            </a:pPr>
            <a:r>
              <a:rPr lang="fr-FR" sz="2300" b="0" i="0" u="none" strike="noStrike" baseline="0" dirty="0" err="1"/>
              <a:t>int</a:t>
            </a:r>
            <a:r>
              <a:rPr lang="fr-FR" sz="2300" b="0" i="0" u="none" strike="noStrike" baseline="0" dirty="0"/>
              <a:t> </a:t>
            </a:r>
            <a:r>
              <a:rPr lang="fr-FR" sz="2300" b="0" i="0" u="none" strike="noStrike" baseline="0" dirty="0" err="1"/>
              <a:t>mkfifo</a:t>
            </a:r>
            <a:r>
              <a:rPr lang="fr-FR" sz="2300" b="0" i="0" u="none" strike="noStrike" baseline="0" dirty="0"/>
              <a:t>(</a:t>
            </a:r>
            <a:r>
              <a:rPr lang="fr-FR" sz="2300" b="0" i="0" u="none" strike="noStrike" baseline="0" dirty="0" err="1"/>
              <a:t>const</a:t>
            </a:r>
            <a:r>
              <a:rPr lang="fr-FR" sz="2300" b="0" i="0" u="none" strike="noStrike" baseline="0" dirty="0"/>
              <a:t> char *</a:t>
            </a:r>
            <a:r>
              <a:rPr lang="fr-FR" sz="2300" b="0" i="0" u="none" strike="noStrike" baseline="0" dirty="0" err="1"/>
              <a:t>path</a:t>
            </a:r>
            <a:r>
              <a:rPr lang="fr-FR" sz="2300" b="0" i="0" u="none" strike="noStrike" baseline="0" dirty="0"/>
              <a:t>, </a:t>
            </a:r>
            <a:r>
              <a:rPr lang="fr-FR" sz="2300" b="0" i="0" u="none" strike="noStrike" baseline="0" dirty="0" err="1"/>
              <a:t>mode_t</a:t>
            </a:r>
            <a:r>
              <a:rPr lang="fr-FR" sz="2300" b="0" i="0" u="none" strike="noStrike" baseline="0" dirty="0"/>
              <a:t> mode)</a:t>
            </a:r>
          </a:p>
          <a:p>
            <a:pPr marL="0" indent="0" algn="l">
              <a:buNone/>
            </a:pPr>
            <a:r>
              <a:rPr lang="en-US" sz="2300" b="0" i="0" u="none" strike="noStrike" baseline="0" dirty="0" err="1"/>
              <a:t>mkfifo</a:t>
            </a:r>
            <a:r>
              <a:rPr lang="en-US" sz="2300" b="0" i="0" u="none" strike="noStrike" baseline="0" dirty="0"/>
              <a:t>() returns 0 if OK, -1 otherwise.</a:t>
            </a:r>
          </a:p>
          <a:p>
            <a:pPr marL="0" indent="0" algn="l">
              <a:buNone/>
            </a:pPr>
            <a:r>
              <a:rPr lang="en-US" sz="2300" b="0" i="0" u="none" strike="noStrike" baseline="0" dirty="0"/>
              <a:t>Creating a FIFO is similar to creating a file.</a:t>
            </a:r>
          </a:p>
          <a:p>
            <a:pPr marL="0" indent="0" algn="l">
              <a:buNone/>
            </a:pPr>
            <a:r>
              <a:rPr lang="en-US" sz="2300" b="1" i="0" u="none" strike="noStrike" baseline="0" dirty="0"/>
              <a:t>Example :</a:t>
            </a:r>
            <a:r>
              <a:rPr lang="en-US" sz="2300" b="0" i="0" u="none" strike="noStrike" baseline="0" dirty="0"/>
              <a:t> </a:t>
            </a:r>
            <a:r>
              <a:rPr lang="en-US" sz="2300" b="0" i="0" u="none" strike="noStrike" baseline="0" dirty="0" err="1"/>
              <a:t>mkfifo</a:t>
            </a:r>
            <a:r>
              <a:rPr lang="en-US" sz="2300" b="0" i="0" u="none" strike="noStrike" baseline="0" dirty="0"/>
              <a:t>(“server”, 0777);</a:t>
            </a:r>
          </a:p>
          <a:p>
            <a:pPr marL="0" indent="0" algn="l">
              <a:buNone/>
            </a:pPr>
            <a:endParaRPr lang="en-US" sz="23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D5C17-D918-4947-8E0A-10C6F08B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53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6BAD-BDB8-45EA-92F3-6F8CC704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8"/>
            <a:ext cx="10515600" cy="522771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3376-6A59-4FB7-AB02-54B5BDBA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876722" cy="5130041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latin typeface="CMR17"/>
              </a:rPr>
              <a:t>Once a FIFO has been created, it can be treated as a file. </a:t>
            </a:r>
          </a:p>
          <a:p>
            <a:pPr algn="l"/>
            <a:r>
              <a:rPr lang="en-US" sz="2400" b="0" i="0" u="none" strike="noStrike" baseline="0" dirty="0">
                <a:latin typeface="CMR17"/>
              </a:rPr>
              <a:t>In particular, the system calls </a:t>
            </a:r>
            <a:r>
              <a:rPr lang="en-US" sz="2400" b="0" i="0" u="none" strike="noStrike" baseline="0" dirty="0">
                <a:latin typeface="CMTI12"/>
              </a:rPr>
              <a:t>open()</a:t>
            </a:r>
            <a:r>
              <a:rPr lang="en-US" sz="2400" b="0" i="0" u="none" strike="noStrike" baseline="0" dirty="0">
                <a:latin typeface="CMR17"/>
              </a:rPr>
              <a:t>, </a:t>
            </a:r>
            <a:r>
              <a:rPr lang="en-US" sz="2400" b="0" i="0" u="none" strike="noStrike" baseline="0" dirty="0">
                <a:latin typeface="CMTI12"/>
              </a:rPr>
              <a:t>close()</a:t>
            </a:r>
            <a:r>
              <a:rPr lang="en-US" sz="2400" b="0" i="0" u="none" strike="noStrike" baseline="0" dirty="0">
                <a:latin typeface="CMR17"/>
              </a:rPr>
              <a:t>, </a:t>
            </a:r>
            <a:r>
              <a:rPr lang="en-US" sz="2400" b="0" i="0" u="none" strike="noStrike" baseline="0" dirty="0">
                <a:latin typeface="CMTI12"/>
              </a:rPr>
              <a:t>read()</a:t>
            </a:r>
            <a:r>
              <a:rPr lang="en-US" sz="2400" b="0" i="0" u="none" strike="noStrike" baseline="0" dirty="0">
                <a:latin typeface="CMR17"/>
              </a:rPr>
              <a:t>, </a:t>
            </a:r>
            <a:r>
              <a:rPr lang="en-US" sz="2400" b="0" i="0" u="none" strike="noStrike" baseline="0" dirty="0">
                <a:latin typeface="CMTI12"/>
              </a:rPr>
              <a:t>write() </a:t>
            </a:r>
            <a:r>
              <a:rPr lang="en-US" sz="2400" b="0" i="0" u="none" strike="noStrike" baseline="0" dirty="0">
                <a:latin typeface="CMR17"/>
              </a:rPr>
              <a:t>and </a:t>
            </a:r>
            <a:r>
              <a:rPr lang="en-US" sz="2400" b="0" i="0" u="none" strike="noStrike" baseline="0" dirty="0">
                <a:latin typeface="CMTI12"/>
              </a:rPr>
              <a:t>unlink()</a:t>
            </a:r>
            <a:r>
              <a:rPr lang="en-US" sz="2400" b="0" i="0" u="none" strike="noStrike" baseline="0" dirty="0">
                <a:latin typeface="CMR17"/>
              </a:rPr>
              <a:t>(to delete a file) can be </a:t>
            </a:r>
            <a:r>
              <a:rPr lang="en-CA" sz="2400" b="0" i="0" u="none" strike="noStrike" baseline="0" dirty="0">
                <a:latin typeface="CMR17"/>
              </a:rPr>
              <a:t>used on a FIFO.</a:t>
            </a:r>
          </a:p>
          <a:p>
            <a:pPr algn="l"/>
            <a:r>
              <a:rPr lang="en-CA" sz="2400" b="0" i="0" u="none" strike="noStrike" baseline="0" dirty="0">
                <a:latin typeface="CMR17"/>
              </a:rPr>
              <a:t>By default, we have :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dirty="0">
                <a:latin typeface="CMR17"/>
              </a:rPr>
              <a:t>Invoking</a:t>
            </a:r>
            <a:r>
              <a:rPr lang="en-US" sz="2400" b="0" i="0" u="none" strike="noStrike" baseline="0" dirty="0">
                <a:latin typeface="CMR17"/>
              </a:rPr>
              <a:t> the system call </a:t>
            </a:r>
            <a:r>
              <a:rPr lang="en-US" sz="2400" b="0" i="0" u="none" strike="noStrike" baseline="0" dirty="0">
                <a:latin typeface="CMTI12"/>
              </a:rPr>
              <a:t>open() (</a:t>
            </a:r>
            <a:r>
              <a:rPr lang="en-US" sz="2400" b="0" i="0" u="none" strike="noStrike" baseline="0" dirty="0">
                <a:latin typeface="CMR17"/>
              </a:rPr>
              <a:t>for read only) </a:t>
            </a:r>
            <a:r>
              <a:rPr lang="en-US" sz="2400" b="1" i="0" u="none" strike="noStrike" baseline="0" dirty="0">
                <a:latin typeface="CMR17"/>
              </a:rPr>
              <a:t>blocks the caller </a:t>
            </a:r>
            <a:r>
              <a:rPr lang="en-US" sz="2400" b="0" i="0" u="none" strike="noStrike" baseline="0" dirty="0">
                <a:latin typeface="CMR17"/>
              </a:rPr>
              <a:t>until some other process opens the FIFO for writing.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dirty="0">
                <a:latin typeface="CMR17"/>
              </a:rPr>
              <a:t>Invoking</a:t>
            </a:r>
            <a:r>
              <a:rPr lang="en-US" sz="2400" b="0" i="0" u="none" strike="noStrike" baseline="0" dirty="0">
                <a:latin typeface="CMR17"/>
              </a:rPr>
              <a:t> the system call </a:t>
            </a:r>
            <a:r>
              <a:rPr lang="en-US" sz="2400" b="0" i="0" u="none" strike="noStrike" baseline="0" dirty="0">
                <a:latin typeface="CMTI12"/>
              </a:rPr>
              <a:t>open() (</a:t>
            </a:r>
            <a:r>
              <a:rPr lang="en-US" sz="2400" b="0" i="0" u="none" strike="noStrike" baseline="0" dirty="0">
                <a:latin typeface="CMR17"/>
              </a:rPr>
              <a:t>for write only) </a:t>
            </a:r>
            <a:r>
              <a:rPr lang="en-US" sz="2400" b="1" i="0" u="none" strike="noStrike" baseline="0" dirty="0">
                <a:latin typeface="CMR17"/>
              </a:rPr>
              <a:t>blocks the caller </a:t>
            </a:r>
            <a:r>
              <a:rPr lang="en-US" sz="2400" b="0" i="0" u="none" strike="noStrike" baseline="0" dirty="0">
                <a:latin typeface="CMR17"/>
              </a:rPr>
              <a:t>until some other process opens the FIFO for reading.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If a process writes to a FIFO that no process has open for reading, </a:t>
            </a:r>
            <a:r>
              <a:rPr lang="en-US" sz="2400" b="1" i="0" u="none" strike="noStrike" baseline="0" dirty="0">
                <a:latin typeface="CMR17"/>
              </a:rPr>
              <a:t>the signal </a:t>
            </a:r>
            <a:r>
              <a:rPr lang="en-US" sz="2400" b="1" i="0" u="none" strike="noStrike" baseline="0" dirty="0">
                <a:latin typeface="CMTI12"/>
              </a:rPr>
              <a:t>SIGPIPE </a:t>
            </a:r>
            <a:r>
              <a:rPr lang="en-US" sz="2400" b="0" i="0" u="none" strike="noStrike" baseline="0" dirty="0">
                <a:latin typeface="CMR17"/>
              </a:rPr>
              <a:t>will be generated.</a:t>
            </a:r>
          </a:p>
          <a:p>
            <a:pPr algn="l"/>
            <a:r>
              <a:rPr lang="en-US" sz="2400" b="0" i="0" u="none" strike="noStrike" baseline="0" dirty="0">
                <a:latin typeface="CMR17"/>
              </a:rPr>
              <a:t>Like pipes, FIFOS are one-way communication channels.</a:t>
            </a:r>
          </a:p>
          <a:p>
            <a:pPr algn="l"/>
            <a:r>
              <a:rPr lang="en-US" sz="2400" b="0" i="0" u="none" strike="noStrike" baseline="0" dirty="0">
                <a:latin typeface="CMBX12"/>
              </a:rPr>
              <a:t>Note : </a:t>
            </a:r>
            <a:r>
              <a:rPr lang="en-US" sz="2400" b="0" i="0" u="none" strike="noStrike" baseline="0" dirty="0">
                <a:latin typeface="CMR17"/>
              </a:rPr>
              <a:t>In case of multiple processes writing to the same pipe, a </a:t>
            </a:r>
            <a:r>
              <a:rPr lang="en-US" sz="2400" b="0" i="0" u="none" strike="noStrike" baseline="0" dirty="0">
                <a:latin typeface="CMTI12"/>
              </a:rPr>
              <a:t>write </a:t>
            </a:r>
            <a:r>
              <a:rPr lang="en-US" sz="2400" b="0" i="0" u="none" strike="noStrike" baseline="0" dirty="0">
                <a:latin typeface="CMR17"/>
              </a:rPr>
              <a:t>of up to </a:t>
            </a:r>
            <a:r>
              <a:rPr lang="en-US" sz="2400" b="0" i="0" u="none" strike="noStrike" baseline="0" dirty="0">
                <a:latin typeface="CMTI12"/>
              </a:rPr>
              <a:t>PIPE_BUF </a:t>
            </a:r>
            <a:r>
              <a:rPr lang="en-US" sz="2400" b="0" i="0" u="none" strike="noStrike" baseline="0" dirty="0">
                <a:latin typeface="CMR17"/>
              </a:rPr>
              <a:t>bytes is </a:t>
            </a:r>
            <a:r>
              <a:rPr lang="en-CA" sz="2400" b="0" i="0" u="none" strike="noStrike" baseline="0" dirty="0">
                <a:latin typeface="CMR17"/>
              </a:rPr>
              <a:t>guaranteed to be atomic (</a:t>
            </a:r>
            <a:r>
              <a:rPr lang="en-CA" sz="2400" b="0" i="0" u="none" strike="noStrike" baseline="0" dirty="0" err="1">
                <a:latin typeface="CMR17"/>
              </a:rPr>
              <a:t>i.e</a:t>
            </a:r>
            <a:r>
              <a:rPr lang="en-CA" sz="2400" b="0" i="0" u="none" strike="noStrike" baseline="0" dirty="0">
                <a:latin typeface="CMR17"/>
              </a:rPr>
              <a:t> not interleaved)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9E9E5-34FE-43B5-B563-041B0341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7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40B1-4D76-4B37-A167-C211295B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340552"/>
          </a:xfrm>
        </p:spPr>
        <p:txBody>
          <a:bodyPr>
            <a:normAutofit fontScale="90000"/>
          </a:bodyPr>
          <a:lstStyle/>
          <a:p>
            <a:r>
              <a:rPr lang="en-US" dirty="0"/>
              <a:t>ex5server.c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3D34-5E09-40CF-A4E4-14D16090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60986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//A client/server application(within a use and without sockets) where a server (this program) </a:t>
            </a:r>
          </a:p>
          <a:p>
            <a:pPr marL="0" indent="0">
              <a:buNone/>
            </a:pPr>
            <a:r>
              <a:rPr lang="en-US" dirty="0"/>
              <a:t>//accepts data from clients using the FIFO whose name is "server"</a:t>
            </a:r>
          </a:p>
          <a:p>
            <a:pPr marL="0" indent="0">
              <a:buNone/>
            </a:pPr>
            <a:r>
              <a:rPr lang="en-US" dirty="0"/>
              <a:t>//Server program runs on one terminal </a:t>
            </a:r>
          </a:p>
          <a:p>
            <a:pPr marL="0" indent="0">
              <a:buNone/>
            </a:pPr>
            <a:r>
              <a:rPr lang="en-US" dirty="0"/>
              <a:t>//Client program/s run on other terminal/s 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// This is the server</a:t>
            </a:r>
          </a:p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unlink("server"); // delete the FIFO file if it exists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mkfifo</a:t>
            </a:r>
            <a:r>
              <a:rPr lang="en-US" dirty="0"/>
              <a:t>("server", 0777)!=0)//Create the FIFO file </a:t>
            </a:r>
          </a:p>
          <a:p>
            <a:pPr marL="0" indent="0">
              <a:buNone/>
            </a:pPr>
            <a:r>
              <a:rPr lang="en-US" dirty="0"/>
              <a:t>exit(1);</a:t>
            </a:r>
          </a:p>
          <a:p>
            <a:pPr marL="0" indent="0">
              <a:buNone/>
            </a:pPr>
            <a:r>
              <a:rPr lang="en-US" dirty="0" err="1"/>
              <a:t>chmod</a:t>
            </a:r>
            <a:r>
              <a:rPr lang="en-US" dirty="0"/>
              <a:t>("server", 0777);  //there might be a </a:t>
            </a:r>
            <a:r>
              <a:rPr lang="en-US" dirty="0" err="1"/>
              <a:t>umask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("Waiting for a client\n");</a:t>
            </a:r>
          </a:p>
          <a:p>
            <a:pPr marL="0" indent="0">
              <a:buNone/>
            </a:pPr>
            <a:r>
              <a:rPr lang="en-US" dirty="0" err="1"/>
              <a:t>fd</a:t>
            </a:r>
            <a:r>
              <a:rPr lang="en-US" dirty="0"/>
              <a:t> = open("server", O_RDONLY);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("Got a client: ");</a:t>
            </a:r>
          </a:p>
          <a:p>
            <a:pPr marL="0" indent="0">
              <a:buNone/>
            </a:pPr>
            <a:r>
              <a:rPr lang="en-US" dirty="0"/>
              <a:t>// The read call blocks until data is written to the pipe,</a:t>
            </a:r>
          </a:p>
          <a:p>
            <a:pPr marL="0" indent="0">
              <a:buNone/>
            </a:pPr>
            <a:r>
              <a:rPr lang="en-US" dirty="0"/>
              <a:t>// until one end of the pipe is closed, </a:t>
            </a:r>
          </a:p>
          <a:p>
            <a:pPr marL="0" indent="0">
              <a:buNone/>
            </a:pPr>
            <a:r>
              <a:rPr lang="en-US" dirty="0"/>
              <a:t>// or the FIFO is no longer open for writing.</a:t>
            </a:r>
          </a:p>
          <a:p>
            <a:pPr marL="0" indent="0">
              <a:buNone/>
            </a:pPr>
            <a:r>
              <a:rPr lang="en-US" dirty="0"/>
              <a:t>while(read(</a:t>
            </a:r>
            <a:r>
              <a:rPr lang="en-US" dirty="0" err="1"/>
              <a:t>fd</a:t>
            </a:r>
            <a:r>
              <a:rPr lang="en-US" dirty="0"/>
              <a:t>, &amp;</a:t>
            </a:r>
            <a:r>
              <a:rPr lang="en-US" dirty="0" err="1"/>
              <a:t>ch</a:t>
            </a:r>
            <a:r>
              <a:rPr lang="en-US" dirty="0"/>
              <a:t>, 1) == 1)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("%c",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}//End main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832B-C85C-4F1F-BADB-18CCB1FA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1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A20E-E068-471C-932E-E8258BA6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251032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US" dirty="0"/>
              <a:t>ex5client.c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9E78-2FB2-4847-8C5F-DB5A1009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6"/>
            <a:ext cx="10515600" cy="56528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fcntl.h</a:t>
            </a:r>
            <a:r>
              <a:rPr lang="en-CA" dirty="0"/>
              <a:t>&gt; //Client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fd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char </a:t>
            </a:r>
            <a:r>
              <a:rPr lang="en-CA" dirty="0" err="1"/>
              <a:t>ch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int count=100;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while((</a:t>
            </a:r>
            <a:r>
              <a:rPr lang="en-CA" dirty="0" err="1"/>
              <a:t>fd</a:t>
            </a:r>
            <a:r>
              <a:rPr lang="en-CA" dirty="0"/>
              <a:t>=open("server", O_WRONLY))==-1)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("trying to connect to the server\n");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("Connected: type in data to be sent\n");</a:t>
            </a:r>
          </a:p>
          <a:p>
            <a:pPr marL="0" indent="0">
              <a:buNone/>
            </a:pPr>
            <a:r>
              <a:rPr lang="en-CA" dirty="0"/>
              <a:t>while((</a:t>
            </a:r>
            <a:r>
              <a:rPr lang="en-CA" dirty="0" err="1"/>
              <a:t>ch</a:t>
            </a:r>
            <a:r>
              <a:rPr lang="en-CA" dirty="0"/>
              <a:t>=</a:t>
            </a:r>
            <a:r>
              <a:rPr lang="en-CA" dirty="0" err="1"/>
              <a:t>getchar</a:t>
            </a:r>
            <a:r>
              <a:rPr lang="en-CA" dirty="0"/>
              <a:t>()) != -1) // -1 is CTR-D</a:t>
            </a:r>
          </a:p>
          <a:p>
            <a:pPr marL="0" indent="0">
              <a:buNone/>
            </a:pPr>
            <a:r>
              <a:rPr lang="en-CA" dirty="0"/>
              <a:t>write(</a:t>
            </a:r>
            <a:r>
              <a:rPr lang="en-CA" dirty="0" err="1"/>
              <a:t>fd</a:t>
            </a:r>
            <a:r>
              <a:rPr lang="en-CA" dirty="0"/>
              <a:t>, &amp;</a:t>
            </a:r>
            <a:r>
              <a:rPr lang="en-CA" dirty="0" err="1"/>
              <a:t>ch</a:t>
            </a:r>
            <a:r>
              <a:rPr lang="en-CA" dirty="0"/>
              <a:t>, 1);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close(</a:t>
            </a:r>
            <a:r>
              <a:rPr lang="en-CA" dirty="0" err="1"/>
              <a:t>fd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14D01-996C-49A6-BE09-138D9A0A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66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A537-44BA-45DF-B0CE-C6EC5EF5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Unnamed Pipes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D823-5AD8-4098-B186-CC243FF5F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4"/>
            <a:ext cx="10744200" cy="5366439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Unnamed Pipes, known as pipe, are a mechanism for </a:t>
            </a:r>
            <a:r>
              <a:rPr lang="en-CA" sz="2400" b="0" i="0" u="none" strike="noStrike" baseline="0" dirty="0">
                <a:highlight>
                  <a:srgbClr val="FFFF00"/>
                </a:highlight>
              </a:rPr>
              <a:t>inter-process communication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dirty="0"/>
              <a:t>T</a:t>
            </a:r>
            <a:r>
              <a:rPr lang="en-US" sz="2400" b="0" i="0" u="none" strike="noStrike" baseline="0" dirty="0"/>
              <a:t>hey are used by shells to connect one utility’s (program) </a:t>
            </a:r>
            <a:r>
              <a:rPr lang="en-US" sz="2400" b="1" i="0" u="none" strike="noStrike" baseline="0" dirty="0"/>
              <a:t>standard output </a:t>
            </a:r>
            <a:r>
              <a:rPr lang="en-US" sz="2400" b="0" i="0" u="none" strike="noStrike" baseline="0" dirty="0"/>
              <a:t>with the </a:t>
            </a:r>
            <a:r>
              <a:rPr lang="en-US" sz="2400" b="1" i="0" u="none" strike="noStrike" baseline="0" dirty="0"/>
              <a:t>standard input </a:t>
            </a:r>
            <a:r>
              <a:rPr lang="en-US" sz="2400" b="0" i="0" u="none" strike="noStrike" baseline="0" dirty="0"/>
              <a:t>of </a:t>
            </a:r>
            <a:r>
              <a:rPr lang="en-CA" sz="2400" b="0" i="0" u="none" strike="noStrike" baseline="0" dirty="0"/>
              <a:t>another utility.</a:t>
            </a:r>
          </a:p>
          <a:p>
            <a:pPr lvl="1"/>
            <a:r>
              <a:rPr lang="en-CA" sz="2000" b="1" i="0" u="none" strike="noStrike" baseline="0" dirty="0"/>
              <a:t>Example :  $ </a:t>
            </a:r>
            <a:r>
              <a:rPr lang="en-CA" sz="2000" b="1" dirty="0" err="1"/>
              <a:t>ls|wc</a:t>
            </a:r>
            <a:r>
              <a:rPr lang="en-CA" sz="2000" b="1" dirty="0"/>
              <a:t> –w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</a:rPr>
              <a:t>Unnamed pipes are 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in-memory files 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created by the kernel. The 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kernel provides the synchronization 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between the processes accessing the same pipe</a:t>
            </a:r>
            <a:endParaRPr lang="en-CA" sz="2400" b="1" i="0" u="none" strike="noStrike" baseline="0" dirty="0"/>
          </a:p>
          <a:p>
            <a:r>
              <a:rPr lang="en-US" sz="2400" b="0" i="0" u="sng" strike="noStrike" baseline="0" dirty="0"/>
              <a:t>Pipes are the oldest form of Unix IPC.</a:t>
            </a:r>
          </a:p>
          <a:p>
            <a:r>
              <a:rPr lang="en-US" sz="2400" b="0" i="0" u="none" strike="noStrike" baseline="0" dirty="0"/>
              <a:t>Pipes have two limitations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</a:t>
            </a:r>
            <a:r>
              <a:rPr lang="en-US" sz="2000" b="0" i="0" u="none" strike="noStrike" baseline="0" dirty="0"/>
              <a:t>ata flows in one direction only  </a:t>
            </a:r>
          </a:p>
          <a:p>
            <a:pPr lvl="1"/>
            <a:r>
              <a:rPr lang="en-US" sz="2000" b="0" i="0" u="none" strike="noStrike" baseline="0" dirty="0"/>
              <a:t>They can be </a:t>
            </a:r>
            <a:r>
              <a:rPr lang="en-US" sz="2000" b="1" i="0" u="none" strike="noStrike" baseline="0" dirty="0"/>
              <a:t>used only </a:t>
            </a:r>
            <a:r>
              <a:rPr lang="en-US" sz="2000" b="0" i="0" u="none" strike="noStrike" baseline="0" dirty="0"/>
              <a:t>between </a:t>
            </a:r>
            <a:r>
              <a:rPr lang="en-US" sz="2000" dirty="0"/>
              <a:t>related processes</a:t>
            </a:r>
          </a:p>
          <a:p>
            <a:pPr lvl="1"/>
            <a:r>
              <a:rPr lang="en-US" sz="2000" b="0" i="0" u="none" strike="noStrike" baseline="0" dirty="0"/>
              <a:t>Typically, a process creates a pipe, forks</a:t>
            </a:r>
            <a:r>
              <a:rPr lang="en-US" sz="2000" dirty="0"/>
              <a:t>, </a:t>
            </a:r>
            <a:r>
              <a:rPr lang="en-US" sz="2000" b="0" i="0" u="none" strike="noStrike" baseline="0" dirty="0"/>
              <a:t>and then uses the pipe to exchange information with its child.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57C11-29A9-430E-AF3B-B6BAF20C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55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DA6A-D3D0-40C9-9577-FFDAD08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D8D-3C2B-4415-93B9-4FDDDCA1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91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Unnamed Pipes  //Related Processes </a:t>
            </a:r>
          </a:p>
          <a:p>
            <a:r>
              <a:rPr lang="en-US" dirty="0"/>
              <a:t>The pipe() system call </a:t>
            </a:r>
          </a:p>
          <a:p>
            <a:r>
              <a:rPr lang="en-US" dirty="0"/>
              <a:t>The dupe2() system call //To deference file descriptors </a:t>
            </a:r>
          </a:p>
          <a:p>
            <a:pPr lvl="1"/>
            <a:r>
              <a:rPr lang="en-US" dirty="0"/>
              <a:t>I/0 redirection and reversal </a:t>
            </a:r>
          </a:p>
          <a:p>
            <a:pPr lvl="1"/>
            <a:r>
              <a:rPr lang="en-US" dirty="0"/>
              <a:t>Role in implementing the piping command</a:t>
            </a:r>
          </a:p>
          <a:p>
            <a:r>
              <a:rPr lang="en-US" dirty="0"/>
              <a:t>FIFOs or named pipes  //Can be used by unrelated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41DC-9F51-4355-BA8C-E901A7A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68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F77D-94B8-4E22-8F46-F723A982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                    THANK YOU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22094-E7BB-4511-9D37-50638D67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88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B238-13BF-4F09-954E-09B20325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Unnamed Pipes..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927B-3805-4F0A-9C0A-6306D039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In-memory (main memory) by the kernel </a:t>
            </a:r>
          </a:p>
          <a:p>
            <a:r>
              <a:rPr lang="en-US" dirty="0"/>
              <a:t>Lasts as long as the process that created it lives.</a:t>
            </a:r>
          </a:p>
          <a:p>
            <a:r>
              <a:rPr lang="en-US" b="1" dirty="0"/>
              <a:t>Does not have  a name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156A-15AD-4929-886E-06CB4586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21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D1F0-1AE3-465A-A0EF-6B980348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6" y="143075"/>
            <a:ext cx="10515600" cy="173263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CA" sz="3100" b="1" i="0" u="none" strike="noStrike" baseline="0" dirty="0">
                <a:latin typeface="CMBX12"/>
              </a:rPr>
              <a:t>The pipe() system call </a:t>
            </a:r>
            <a:br>
              <a:rPr lang="en-CA" sz="2800" b="0" i="0" u="none" strike="noStrike" baseline="0" dirty="0">
                <a:latin typeface="CMBX12"/>
              </a:rPr>
            </a:br>
            <a:br>
              <a:rPr lang="en-CA" sz="2800" b="0" i="0" u="none" strike="noStrike" baseline="0" dirty="0">
                <a:latin typeface="CMBX12"/>
              </a:rPr>
            </a:br>
            <a:r>
              <a:rPr lang="en-CA" sz="2800" b="0" i="0" u="none" strike="noStrike" baseline="0" dirty="0">
                <a:latin typeface="CMBX12"/>
              </a:rPr>
              <a:t> Synopsis : </a:t>
            </a:r>
            <a:r>
              <a:rPr lang="en-CA" sz="2800" b="1" u="none" strike="noStrike" baseline="0" dirty="0">
                <a:latin typeface="CMBX12"/>
              </a:rPr>
              <a:t>int pipe(int </a:t>
            </a:r>
            <a:r>
              <a:rPr lang="en-CA" sz="2800" b="1" u="none" strike="noStrike" baseline="0" dirty="0" err="1">
                <a:latin typeface="CMBX12"/>
              </a:rPr>
              <a:t>fd</a:t>
            </a:r>
            <a:r>
              <a:rPr lang="en-CA" sz="2800" b="1" u="none" strike="noStrike" baseline="0" dirty="0">
                <a:latin typeface="CMBX12"/>
              </a:rPr>
              <a:t>[2])</a:t>
            </a:r>
            <a:br>
              <a:rPr lang="en-CA" sz="2800" b="0" u="none" strike="noStrike" baseline="0" dirty="0">
                <a:latin typeface="CMBX12"/>
              </a:rPr>
            </a:br>
            <a:r>
              <a:rPr lang="en-US" sz="2800" b="0" i="0" u="none" strike="noStrike" baseline="0" dirty="0">
                <a:latin typeface="CMR17"/>
              </a:rPr>
              <a:t>returns 0 when successful and -1 otherwise</a:t>
            </a:r>
            <a:br>
              <a:rPr lang="en-US" sz="2800" b="0" i="0" u="none" strike="noStrike" baseline="0" dirty="0">
                <a:latin typeface="CMR17"/>
              </a:rPr>
            </a:b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85BFD-CA08-4D15-A9EE-76D708DB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5</a:t>
            </a:fld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EB8CF-202C-4351-A538-26A71BD7F31E}"/>
              </a:ext>
            </a:extLst>
          </p:cNvPr>
          <p:cNvSpPr txBox="1"/>
          <p:nvPr/>
        </p:nvSpPr>
        <p:spPr>
          <a:xfrm>
            <a:off x="606286" y="1669207"/>
            <a:ext cx="1081046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CMTI12"/>
              </a:rPr>
              <a:t>pipe() </a:t>
            </a:r>
            <a:r>
              <a:rPr lang="en-US" sz="2400" b="0" i="0" u="none" strike="noStrike" baseline="0" dirty="0">
                <a:latin typeface="CMR17"/>
              </a:rPr>
              <a:t>creates a pipe and returns </a:t>
            </a:r>
            <a:r>
              <a:rPr lang="en-US" sz="2400" b="1" i="0" u="none" strike="noStrike" baseline="0" dirty="0">
                <a:latin typeface="CMR17"/>
              </a:rPr>
              <a:t>two file descriptors </a:t>
            </a:r>
            <a:r>
              <a:rPr lang="en-US" sz="2400" dirty="0">
                <a:latin typeface="CMR17"/>
              </a:rPr>
              <a:t> </a:t>
            </a:r>
            <a:r>
              <a:rPr lang="en-US" sz="2400" b="0" i="0" u="none" strike="noStrike" baseline="0" dirty="0" err="1">
                <a:latin typeface="CMR17"/>
              </a:rPr>
              <a:t>fd</a:t>
            </a:r>
            <a:r>
              <a:rPr lang="en-US" sz="2400" b="0" i="0" u="none" strike="noStrike" baseline="0" dirty="0">
                <a:latin typeface="CMR17"/>
              </a:rPr>
              <a:t>[0] and </a:t>
            </a:r>
            <a:r>
              <a:rPr lang="en-US" sz="2400" b="0" i="0" u="none" strike="noStrike" baseline="0" dirty="0" err="1">
                <a:latin typeface="CMR17"/>
              </a:rPr>
              <a:t>fd</a:t>
            </a:r>
            <a:r>
              <a:rPr lang="en-US" sz="2400" b="0" i="0" u="none" strike="noStrike" baseline="0" dirty="0">
                <a:latin typeface="CMR17"/>
              </a:rPr>
              <a:t>[1], where </a:t>
            </a:r>
            <a:r>
              <a:rPr lang="en-US" sz="2400" b="0" i="0" u="none" strike="noStrike" baseline="0" dirty="0" err="1">
                <a:latin typeface="CMR17"/>
              </a:rPr>
              <a:t>fd</a:t>
            </a:r>
            <a:r>
              <a:rPr lang="en-US" sz="2400" b="0" i="0" u="none" strike="noStrike" baseline="0" dirty="0">
                <a:latin typeface="CMR17"/>
              </a:rPr>
              <a:t>[0] is open for reading and </a:t>
            </a:r>
            <a:r>
              <a:rPr lang="en-US" sz="2400" b="0" i="0" u="none" strike="noStrike" baseline="0" dirty="0" err="1">
                <a:latin typeface="CMR17"/>
              </a:rPr>
              <a:t>fd</a:t>
            </a:r>
            <a:r>
              <a:rPr lang="en-US" sz="2400" b="0" i="0" u="none" strike="noStrike" baseline="0" dirty="0">
                <a:latin typeface="CMR17"/>
              </a:rPr>
              <a:t>[1] </a:t>
            </a:r>
            <a:r>
              <a:rPr lang="en-CA" sz="2400" b="0" i="0" u="none" strike="noStrike" baseline="0" dirty="0">
                <a:latin typeface="CMR17"/>
              </a:rPr>
              <a:t>is open for writing.</a:t>
            </a:r>
          </a:p>
          <a:p>
            <a:pPr marL="0" indent="0" algn="l">
              <a:buNone/>
            </a:pPr>
            <a:endParaRPr lang="en-CA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r>
              <a:rPr lang="en-US" sz="2400" dirty="0">
                <a:latin typeface="CMR17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CMR17"/>
              </a:rPr>
              <a:t>A</a:t>
            </a:r>
            <a:r>
              <a:rPr lang="en-US" sz="2400" b="0" i="0" u="none" strike="noStrike" baseline="0" dirty="0">
                <a:latin typeface="CMR17"/>
              </a:rPr>
              <a:t> pipe is a one-way communication channel </a:t>
            </a:r>
            <a:r>
              <a:rPr lang="en-CA" sz="2400" b="0" i="0" u="none" strike="noStrike" baseline="0" dirty="0">
                <a:latin typeface="CMR17"/>
              </a:rPr>
              <a:t>between two </a:t>
            </a:r>
            <a:r>
              <a:rPr lang="en-CA" sz="2400" b="1" i="0" u="none" strike="noStrike" baseline="0" dirty="0">
                <a:latin typeface="CMR17"/>
              </a:rPr>
              <a:t>related processes</a:t>
            </a:r>
            <a:endParaRPr lang="en-CA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18147-5233-4811-B6A0-553443CF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83" y="2718827"/>
            <a:ext cx="8561430" cy="27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4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5984-06F8-B6CE-FB1A-4606A07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5998F-5A11-3CDB-84D2-B927D4D8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89" y="1727921"/>
            <a:ext cx="8515350" cy="2847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2C3F3-850E-3882-397E-30158E3CD879}"/>
              </a:ext>
            </a:extLst>
          </p:cNvPr>
          <p:cNvSpPr txBox="1"/>
          <p:nvPr/>
        </p:nvSpPr>
        <p:spPr>
          <a:xfrm>
            <a:off x="5009322" y="47126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dirty="0">
                <a:latin typeface="CMR17"/>
                <a:sym typeface="Wingdings" panose="05000000000000000000" pitchFamily="2" charset="2"/>
              </a:rPr>
              <a:t> </a:t>
            </a:r>
            <a:r>
              <a:rPr lang="en-US" sz="1800" dirty="0">
                <a:latin typeface="CMR17"/>
              </a:rPr>
              <a:t>A</a:t>
            </a:r>
            <a:r>
              <a:rPr lang="en-US" sz="1800" b="0" i="0" u="none" strike="noStrike" baseline="0" dirty="0">
                <a:latin typeface="CMR17"/>
              </a:rPr>
              <a:t> pipe is a one-way communication channel </a:t>
            </a:r>
            <a:r>
              <a:rPr lang="en-CA" sz="1800" b="0" i="0" u="none" strike="noStrike" baseline="0" dirty="0">
                <a:latin typeface="CMR17"/>
              </a:rPr>
              <a:t>between two </a:t>
            </a:r>
            <a:r>
              <a:rPr lang="en-CA" sz="1800" b="1" i="0" u="none" strike="noStrike" baseline="0" dirty="0">
                <a:latin typeface="CMR17"/>
              </a:rPr>
              <a:t>related processes</a:t>
            </a:r>
            <a:endParaRPr lang="en-CA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5C890-30D2-0810-4EB2-5351666B31E0}"/>
              </a:ext>
            </a:extLst>
          </p:cNvPr>
          <p:cNvSpPr txBox="1"/>
          <p:nvPr/>
        </p:nvSpPr>
        <p:spPr>
          <a:xfrm>
            <a:off x="4147931" y="545898"/>
            <a:ext cx="552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“COMP 8567” into a pipe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585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F779-A994-4C4D-B3D8-4CF41A95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-128517"/>
            <a:ext cx="11062252" cy="592343"/>
          </a:xfrm>
        </p:spPr>
        <p:txBody>
          <a:bodyPr>
            <a:normAutofit/>
          </a:bodyPr>
          <a:lstStyle/>
          <a:p>
            <a:r>
              <a:rPr lang="en-US" sz="2800" b="1" dirty="0"/>
              <a:t>ex1.c //The same program writes into and reads from a pipe</a:t>
            </a:r>
            <a:endParaRPr lang="en-C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C745-656B-4B18-9867-B9F6B69D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5"/>
            <a:ext cx="10515600" cy="67983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C program to illustrate pipe() system call 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char* msg1 = "Welcome to COMP 8567\n";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//As a simple example, the same process writes and reads from the pipe 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inbuf</a:t>
            </a:r>
            <a:r>
              <a:rPr lang="en-US" dirty="0"/>
              <a:t>[20];</a:t>
            </a:r>
          </a:p>
          <a:p>
            <a:pPr marL="0" indent="0">
              <a:buNone/>
            </a:pPr>
            <a:r>
              <a:rPr lang="en-US" dirty="0"/>
              <a:t>    int p[2],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if (pipe(p) &lt; 0</a:t>
            </a:r>
            <a:r>
              <a:rPr lang="en-US" b="1" dirty="0"/>
              <a:t>)  //Invoke the pipe() system call </a:t>
            </a:r>
          </a:p>
          <a:p>
            <a:pPr marL="0" indent="0">
              <a:buNone/>
            </a:pPr>
            <a:r>
              <a:rPr lang="en-US" dirty="0"/>
              <a:t>        exit(1);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//write msg1 into the pipe using the write FD p[1]</a:t>
            </a:r>
          </a:p>
          <a:p>
            <a:pPr marL="0" indent="0">
              <a:buNone/>
            </a:pPr>
            <a:r>
              <a:rPr lang="en-US" dirty="0"/>
              <a:t>    write(p[1], msg1,20);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//read the contents of the pipe into </a:t>
            </a:r>
            <a:r>
              <a:rPr lang="en-US" dirty="0" err="1">
                <a:solidFill>
                  <a:srgbClr val="00B0F0"/>
                </a:solidFill>
              </a:rPr>
              <a:t>inbuf</a:t>
            </a:r>
            <a:r>
              <a:rPr lang="en-US" dirty="0">
                <a:solidFill>
                  <a:srgbClr val="00B0F0"/>
                </a:solidFill>
              </a:rPr>
              <a:t> using the read FD p[0] </a:t>
            </a:r>
          </a:p>
          <a:p>
            <a:pPr marL="0" indent="0">
              <a:buNone/>
            </a:pPr>
            <a:r>
              <a:rPr lang="en-US" dirty="0"/>
              <a:t>    int n= read(p[0], </a:t>
            </a:r>
            <a:r>
              <a:rPr lang="en-US" dirty="0" err="1"/>
              <a:t>inbuf</a:t>
            </a:r>
            <a:r>
              <a:rPr lang="en-US" dirty="0"/>
              <a:t>, 10);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 contents of the pipe are\</a:t>
            </a:r>
            <a:r>
              <a:rPr lang="en-US" dirty="0" err="1"/>
              <a:t>n%s</a:t>
            </a:r>
            <a:r>
              <a:rPr lang="en-US" dirty="0"/>
              <a:t>", </a:t>
            </a:r>
            <a:r>
              <a:rPr lang="en-US" dirty="0" err="1"/>
              <a:t>inbuf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number of bytes read were %d\</a:t>
            </a:r>
            <a:r>
              <a:rPr lang="en-US" dirty="0" err="1"/>
              <a:t>n",n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n= read(p[0], </a:t>
            </a:r>
            <a:r>
              <a:rPr lang="en-US" dirty="0" err="1"/>
              <a:t>inbuf</a:t>
            </a:r>
            <a:r>
              <a:rPr lang="en-US" dirty="0"/>
              <a:t>, 10);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 contents of the pipe are\</a:t>
            </a:r>
            <a:r>
              <a:rPr lang="en-US" dirty="0" err="1"/>
              <a:t>n%s</a:t>
            </a:r>
            <a:r>
              <a:rPr lang="en-US" dirty="0"/>
              <a:t>", </a:t>
            </a:r>
            <a:r>
              <a:rPr lang="en-US" dirty="0" err="1"/>
              <a:t>inbuf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number of bytes read were %d\</a:t>
            </a:r>
            <a:r>
              <a:rPr lang="en-US" dirty="0" err="1"/>
              <a:t>n",n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return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CD16C-8E65-4BB7-9204-467CD1EC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48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02AC-6EFB-4BF8-94A5-FF024C0C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baseline="0" dirty="0">
                <a:latin typeface="CMR17"/>
              </a:rPr>
              <a:t>When reading from or writing to a pipe, the following </a:t>
            </a:r>
            <a:r>
              <a:rPr lang="en-CA" b="1" i="0" u="sng" strike="noStrike" baseline="0" dirty="0">
                <a:latin typeface="CMR17"/>
              </a:rPr>
              <a:t>rules</a:t>
            </a:r>
            <a:r>
              <a:rPr lang="en-CA" b="1" i="0" u="none" strike="noStrike" baseline="0" dirty="0">
                <a:latin typeface="CMR17"/>
              </a:rPr>
              <a:t> apply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MR17"/>
              </a:rPr>
              <a:t>If a process reads from an </a:t>
            </a:r>
            <a:r>
              <a:rPr lang="en-US" sz="2400" b="0" i="0" u="sng" strike="noStrike" baseline="0" dirty="0">
                <a:latin typeface="CMR17"/>
              </a:rPr>
              <a:t>empty pipe whose write </a:t>
            </a:r>
            <a:r>
              <a:rPr lang="en-US" sz="2400" u="sng" dirty="0" err="1">
                <a:latin typeface="CMR17"/>
              </a:rPr>
              <a:t>fd</a:t>
            </a:r>
            <a:r>
              <a:rPr lang="en-US" sz="2400" b="0" i="0" u="sng" strike="noStrike" baseline="0" dirty="0">
                <a:latin typeface="CMR17"/>
              </a:rPr>
              <a:t> is still open</a:t>
            </a:r>
            <a:r>
              <a:rPr lang="en-US" sz="2400" b="0" i="0" u="none" strike="noStrike" baseline="0" dirty="0">
                <a:latin typeface="CMR17"/>
              </a:rPr>
              <a:t>, it sleeps until some input becomes available.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If a process tries to read from a pipe more bytes than are present, </a:t>
            </a:r>
            <a:r>
              <a:rPr lang="en-US" sz="2400" b="0" i="0" u="none" strike="noStrike" baseline="0" dirty="0">
                <a:latin typeface="CMTI12"/>
              </a:rPr>
              <a:t>read() </a:t>
            </a:r>
            <a:r>
              <a:rPr lang="en-US" sz="2400" b="0" i="0" u="none" strike="noStrike" baseline="0" dirty="0">
                <a:latin typeface="CMR17"/>
              </a:rPr>
              <a:t>reads </a:t>
            </a:r>
            <a:r>
              <a:rPr lang="en-US" sz="2400" b="1" i="0" u="none" strike="noStrike" baseline="0" dirty="0">
                <a:latin typeface="CMR17"/>
              </a:rPr>
              <a:t>all available bytes</a:t>
            </a:r>
            <a:r>
              <a:rPr lang="en-US" sz="2400" b="0" i="0" u="none" strike="noStrike" baseline="0" dirty="0">
                <a:latin typeface="CMR17"/>
              </a:rPr>
              <a:t> and returns the </a:t>
            </a:r>
            <a:r>
              <a:rPr lang="en-CA" sz="2400" b="0" i="0" u="none" strike="noStrike" baseline="0" dirty="0">
                <a:latin typeface="CMR17"/>
              </a:rPr>
              <a:t>number of bytes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If a process writes to a pipe whose </a:t>
            </a:r>
            <a:r>
              <a:rPr lang="en-US" sz="2400" b="1" i="0" u="none" strike="noStrike" baseline="0" dirty="0">
                <a:latin typeface="CMR17"/>
              </a:rPr>
              <a:t>read </a:t>
            </a:r>
            <a:r>
              <a:rPr lang="en-US" sz="2400" b="1" dirty="0" err="1">
                <a:latin typeface="CMR17"/>
              </a:rPr>
              <a:t>fd</a:t>
            </a:r>
            <a:r>
              <a:rPr lang="en-US" sz="2400" b="1" i="0" u="none" strike="noStrike" baseline="0" dirty="0">
                <a:latin typeface="CMR17"/>
              </a:rPr>
              <a:t> has been closed</a:t>
            </a:r>
            <a:r>
              <a:rPr lang="en-US" sz="2400" b="0" i="0" u="none" strike="noStrike" baseline="0" dirty="0">
                <a:latin typeface="CMR17"/>
              </a:rPr>
              <a:t>, the write operation fails and the writer process </a:t>
            </a:r>
            <a:r>
              <a:rPr lang="en-CA" sz="2400" b="0" i="0" u="none" strike="noStrike" baseline="0" dirty="0">
                <a:latin typeface="CMR17"/>
              </a:rPr>
              <a:t>receives a </a:t>
            </a:r>
            <a:r>
              <a:rPr lang="en-CA" sz="2400" b="1" i="0" u="none" strike="noStrike" baseline="0" dirty="0">
                <a:latin typeface="CMR17"/>
              </a:rPr>
              <a:t>SIGPIPE</a:t>
            </a:r>
            <a:r>
              <a:rPr lang="en-CA" sz="2400" dirty="0">
                <a:latin typeface="CMR17"/>
              </a:rPr>
              <a:t> (//Default action: Terminate) </a:t>
            </a:r>
            <a:endParaRPr lang="en-CA" sz="2400" b="0" i="0" u="none" strike="noStrike" baseline="0" dirty="0">
              <a:latin typeface="CMR17"/>
            </a:endParaRPr>
          </a:p>
          <a:p>
            <a:r>
              <a:rPr lang="en-US" sz="2400" b="0" i="0" u="none" strike="noStrike" baseline="0" dirty="0">
                <a:latin typeface="CMBX12"/>
              </a:rPr>
              <a:t>Note : </a:t>
            </a:r>
            <a:r>
              <a:rPr lang="en-US" sz="2400" b="0" i="0" u="none" strike="noStrike" baseline="0" dirty="0">
                <a:latin typeface="CMR17"/>
              </a:rPr>
              <a:t>In case of multiple processes writing to the same pipe, a </a:t>
            </a:r>
            <a:r>
              <a:rPr lang="en-US" sz="2400" b="0" i="0" u="none" strike="noStrike" baseline="0" dirty="0">
                <a:latin typeface="CMTI12"/>
              </a:rPr>
              <a:t>write </a:t>
            </a:r>
            <a:r>
              <a:rPr lang="en-US" sz="2400" b="0" i="0" u="none" strike="noStrike" baseline="0" dirty="0">
                <a:latin typeface="CMR17"/>
              </a:rPr>
              <a:t>of up to </a:t>
            </a:r>
            <a:r>
              <a:rPr lang="en-US" sz="2400" b="0" i="0" u="none" strike="noStrike" baseline="0" dirty="0">
                <a:latin typeface="CMTI12"/>
              </a:rPr>
              <a:t>PIPE_BUF </a:t>
            </a:r>
            <a:r>
              <a:rPr lang="en-US" sz="2400" b="0" i="0" u="none" strike="noStrike" baseline="0" dirty="0">
                <a:latin typeface="CMR17"/>
              </a:rPr>
              <a:t>bytes is </a:t>
            </a:r>
            <a:r>
              <a:rPr lang="en-CA" sz="2400" b="0" i="0" u="none" strike="noStrike" baseline="0" dirty="0">
                <a:latin typeface="CMR17"/>
              </a:rPr>
              <a:t>guaranteed to be atomic </a:t>
            </a:r>
            <a:endParaRPr lang="en-US" sz="2400" dirty="0">
              <a:latin typeface="CMSY10"/>
            </a:endParaRPr>
          </a:p>
          <a:p>
            <a:pPr lvl="1"/>
            <a:r>
              <a:rPr lang="en-US" sz="2000" dirty="0">
                <a:latin typeface="CMR17"/>
              </a:rPr>
              <a:t>D</a:t>
            </a:r>
            <a:r>
              <a:rPr lang="en-US" sz="2000" b="0" i="0" u="none" strike="noStrike" baseline="0" dirty="0">
                <a:latin typeface="CMR17"/>
              </a:rPr>
              <a:t>ata from different writer processes will not be </a:t>
            </a:r>
            <a:r>
              <a:rPr lang="en-CA" sz="2000" b="0" i="0" u="none" strike="noStrike" baseline="0" dirty="0">
                <a:latin typeface="CMR17"/>
              </a:rPr>
              <a:t>interleaved</a:t>
            </a:r>
            <a:r>
              <a:rPr lang="en-CA" sz="1400" dirty="0">
                <a:latin typeface="CMR17"/>
              </a:rPr>
              <a:t> (</a:t>
            </a:r>
            <a:r>
              <a:rPr lang="en-CA" sz="1400" dirty="0" err="1">
                <a:latin typeface="CMR17"/>
              </a:rPr>
              <a:t>upto</a:t>
            </a:r>
            <a:r>
              <a:rPr lang="en-CA" sz="1400" dirty="0">
                <a:latin typeface="CMR17"/>
              </a:rPr>
              <a:t> PIPE_BUF bytes) </a:t>
            </a:r>
          </a:p>
          <a:p>
            <a:pPr lvl="1"/>
            <a:r>
              <a:rPr lang="en-CA" sz="1400" dirty="0">
                <a:latin typeface="CMR17"/>
              </a:rPr>
              <a:t>PIPE_BUF =4096 bytes (4KB) </a:t>
            </a:r>
            <a:r>
              <a:rPr lang="en-CA" sz="1400" dirty="0" err="1">
                <a:latin typeface="CMR17"/>
              </a:rPr>
              <a:t>i.e</a:t>
            </a:r>
            <a:r>
              <a:rPr lang="en-CA" sz="1400" dirty="0">
                <a:latin typeface="CMR17"/>
              </a:rPr>
              <a:t> 4 x size of each page (in the virtual memory)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AD351-93D8-4738-9509-B78D945B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92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02E3-EEA0-405A-A60B-33AEF6B7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pipe() followed by fork()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026C1-AE7C-46A2-82D8-5743C581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43F2E-4DE5-4A88-AC91-9F3374BD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92" y="1885328"/>
            <a:ext cx="5696986" cy="3722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16FA6-2442-CBCC-7051-C38672621C4A}"/>
              </a:ext>
            </a:extLst>
          </p:cNvPr>
          <p:cNvSpPr txBox="1"/>
          <p:nvPr/>
        </p:nvSpPr>
        <p:spPr>
          <a:xfrm>
            <a:off x="6732104" y="864678"/>
            <a:ext cx="485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All the descendent processes get a copy of the file descriptors and can use them to access the pipe (to both read and write from and into the pipe) 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698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17426</TotalTime>
  <Words>3185</Words>
  <Application>Microsoft Office PowerPoint</Application>
  <PresentationFormat>Widescreen</PresentationFormat>
  <Paragraphs>496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CMBX12</vt:lpstr>
      <vt:lpstr>CMR17</vt:lpstr>
      <vt:lpstr>CMSY10</vt:lpstr>
      <vt:lpstr>CMTI12</vt:lpstr>
      <vt:lpstr>Office Theme</vt:lpstr>
      <vt:lpstr>PowerPoint Presentation</vt:lpstr>
      <vt:lpstr>Outline </vt:lpstr>
      <vt:lpstr>Unnamed Pipes </vt:lpstr>
      <vt:lpstr>Unnamed Pipes..</vt:lpstr>
      <vt:lpstr>The pipe() system call    Synopsis : int pipe(int fd[2]) returns 0 when successful and -1 otherwise </vt:lpstr>
      <vt:lpstr>PowerPoint Presentation</vt:lpstr>
      <vt:lpstr>ex1.c //The same program writes into and reads from a pipe</vt:lpstr>
      <vt:lpstr>PowerPoint Presentation</vt:lpstr>
      <vt:lpstr>pipe() followed by fork()</vt:lpstr>
      <vt:lpstr>PowerPoint Presentation</vt:lpstr>
      <vt:lpstr>I/O Redirection using dup2() system call</vt:lpstr>
      <vt:lpstr>PowerPoint Presentation</vt:lpstr>
      <vt:lpstr>Redirecting Standard Input</vt:lpstr>
      <vt:lpstr>Redirecting Standard Output</vt:lpstr>
      <vt:lpstr>PowerPoint Presentation</vt:lpstr>
      <vt:lpstr>The dup2() system call  //</vt:lpstr>
      <vt:lpstr>PowerPoint Presentation</vt:lpstr>
      <vt:lpstr>PowerPoint Presentation</vt:lpstr>
      <vt:lpstr>Reversal of Input/Output Redirection </vt:lpstr>
      <vt:lpstr>PowerPoint Presentation</vt:lpstr>
      <vt:lpstr>PowerPoint Presentation</vt:lpstr>
      <vt:lpstr>How to create a duplicate of STDIN and STDOUT before redirection?       </vt:lpstr>
      <vt:lpstr>PowerPoint Presentation</vt:lpstr>
      <vt:lpstr>Implementing the shell pipe mechanism (Example: $ ls|wc -w) with pipe() and dup2()</vt:lpstr>
      <vt:lpstr>ex4.c //Implementing a shell pipe mechanism ls|wc –w  </vt:lpstr>
      <vt:lpstr>FIFOs or named pipes </vt:lpstr>
      <vt:lpstr>PowerPoint Presentation</vt:lpstr>
      <vt:lpstr>ex5server.c</vt:lpstr>
      <vt:lpstr>ex5client.c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8567</dc:title>
  <dc:creator>PRASHANTH CSR</dc:creator>
  <cp:lastModifiedBy>PRASHANTH CSR</cp:lastModifiedBy>
  <cp:revision>1385</cp:revision>
  <cp:lastPrinted>2023-07-06T20:04:12Z</cp:lastPrinted>
  <dcterms:created xsi:type="dcterms:W3CDTF">2022-01-23T04:52:40Z</dcterms:created>
  <dcterms:modified xsi:type="dcterms:W3CDTF">2023-11-02T11:47:52Z</dcterms:modified>
</cp:coreProperties>
</file>