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38"/>
  </p:notesMasterIdLst>
  <p:sldIdLst>
    <p:sldId id="256" r:id="rId2"/>
    <p:sldId id="301" r:id="rId3"/>
    <p:sldId id="327" r:id="rId4"/>
    <p:sldId id="257" r:id="rId5"/>
    <p:sldId id="288" r:id="rId6"/>
    <p:sldId id="289" r:id="rId7"/>
    <p:sldId id="290" r:id="rId8"/>
    <p:sldId id="291" r:id="rId9"/>
    <p:sldId id="292" r:id="rId10"/>
    <p:sldId id="316" r:id="rId11"/>
    <p:sldId id="295" r:id="rId12"/>
    <p:sldId id="297" r:id="rId13"/>
    <p:sldId id="298" r:id="rId14"/>
    <p:sldId id="320" r:id="rId15"/>
    <p:sldId id="300" r:id="rId16"/>
    <p:sldId id="302" r:id="rId17"/>
    <p:sldId id="303" r:id="rId18"/>
    <p:sldId id="304" r:id="rId19"/>
    <p:sldId id="307" r:id="rId20"/>
    <p:sldId id="308" r:id="rId21"/>
    <p:sldId id="323" r:id="rId22"/>
    <p:sldId id="309" r:id="rId23"/>
    <p:sldId id="310" r:id="rId24"/>
    <p:sldId id="328" r:id="rId25"/>
    <p:sldId id="325" r:id="rId26"/>
    <p:sldId id="311" r:id="rId27"/>
    <p:sldId id="319" r:id="rId28"/>
    <p:sldId id="329" r:id="rId29"/>
    <p:sldId id="318" r:id="rId30"/>
    <p:sldId id="313" r:id="rId31"/>
    <p:sldId id="321" r:id="rId32"/>
    <p:sldId id="322" r:id="rId33"/>
    <p:sldId id="326" r:id="rId34"/>
    <p:sldId id="312" r:id="rId35"/>
    <p:sldId id="317" r:id="rId36"/>
    <p:sldId id="293" r:id="rId3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212F0E-7360-4C0F-801A-E44F8EC11570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1C299C3-9830-4C00-A793-0FCD78C666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0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1585-A777-4EA5-BBD6-6F9A90EDE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9366D-03D4-47DF-BC6A-5ECCA966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2C1B-3DFC-4BAD-8FEC-324B5E3E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38DF-004E-4EA9-A79E-BB627C3FFEDC}" type="datetime1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B716-717E-4D13-8B94-442F6F38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12FF-D74F-4E67-94E5-012EAF57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84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D10E-6DC6-48B2-A3E6-5A44081F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141B-5E8F-4FD6-9890-78CC4455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7455-2CC6-45DA-80FC-FFF4E4E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C3BA-1670-41BD-88AA-0D9F562485DC}" type="datetime1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E4CA-BEDD-4AF4-B595-55AA8233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D42A5-BF45-44DE-B658-C943B165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04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F97F1-516F-4A10-83B1-F9295D44F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E033A-53A1-4E63-B2A5-A2DC3112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C67E-E5DB-4377-894A-A470F42E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A3F-4929-4FAF-902C-16C702657971}" type="datetime1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353C-EA3C-44E8-AFE3-7A4139B4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558E-24C7-4477-88CE-0C6C6B3C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1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A0B-8CBB-43E9-9584-7FBBD3D7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4E47-135B-4885-A6EA-A0E9F8A0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0714-6E12-40AB-A97A-EB5CAE8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9A4A-59B7-423D-B473-D60D897B4D34}" type="datetime1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32BD-2379-4F41-B361-760015A0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F0FD9-5E83-436D-961C-65BCC1B5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1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7B7D-A788-4A64-A5FF-13727115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716B-FF41-4C80-B382-6EF34884B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D1B1-798E-46ED-AA6D-4C6C4F46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E133-EA8D-4656-8F02-4B4DED8E480F}" type="datetime1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CE2D-66FD-4EA9-8537-305DABF3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930D-7EA8-474D-8765-80D50529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10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7B6-EA7C-4AFF-9A89-B9F8FCD9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9C91-173A-42F4-A61F-B3F066DDA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0B7A5-FE4B-4DCD-AB8C-DA8CBC12D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6282E-93AD-4AA0-9245-D75B9874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0BB3-39EA-4153-94BF-24334E6EB25C}" type="datetime1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70514-F544-4A7D-AB1A-82A08639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6EBE-C23D-4051-98CD-E6255D40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70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0CA1-B4BB-4401-8F9E-A87D0A02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BF9CD-D27D-48F3-9C8D-2DBD7CC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23F1-21FC-461E-867D-441C99EF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B9444-C798-4E27-B8BA-AED2BA79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D84C2-D10F-48B3-B306-40C77560F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9A897-0DDE-4A51-85FE-046AF818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97AE-F319-4031-A3BC-7CCE0E0B4816}" type="datetime1">
              <a:rPr lang="en-CA" smtClean="0"/>
              <a:t>2023-11-08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0D73B-A5CE-4F64-88E8-BC74EBEE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20594-184B-4FB1-8816-10D8B7CE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59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AB5-90E2-45BB-8BD6-15AFAEA8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35F62-D239-47F6-8056-195A0C9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5998-EA26-4CB9-B8C9-2A0787C03072}" type="datetime1">
              <a:rPr lang="en-CA" smtClean="0"/>
              <a:t>2023-11-08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F2815-E1AD-46F5-8BAF-C37C194A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A965-4CF6-4580-91EB-F31C37D4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4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F4FB0-7190-42EC-83D9-6016211F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ABD8-6FAB-4FF2-AE3C-38891C67F46A}" type="datetime1">
              <a:rPr lang="en-CA" smtClean="0"/>
              <a:t>2023-11-08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1CC1E-E441-4AC9-ADBB-40A30F70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3DD96-33F4-4E04-B46E-A4BFEA90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6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016-357E-4229-AB9C-7D36D5F3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BAAE-FAF0-4C49-B99B-85E4E5E9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41E89-D5FA-46EC-A025-3135E7CC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9838E-1A88-4E8D-A5A0-D723D661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C62B-43C9-4679-BE90-29BAE9376494}" type="datetime1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E2A1D-4300-466C-A6FB-7809721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7330B-1147-482C-B8F0-4BA8E261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71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BDB-43B6-4C07-AD19-11CCFC2A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20CBC-722D-4D86-8853-2151BAF90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450B-D4F9-4C83-A9CC-01BACAE1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31733-39CA-4AA9-B49F-1B8FC1BF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57D2-259F-4453-9097-FA91496B8485}" type="datetime1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3DE1-E9C9-4866-9BC8-033712F8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F5D5F-57E1-45F0-9C6E-352990E5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9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8F7D3-9E9B-4079-A054-7912BA6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D8FD9-1D03-4445-8907-FA24938B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5E04-CF0D-4F49-8D45-E4EA9D4F4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35FA7-D800-4105-81E0-2F99D4E1B57F}" type="datetime1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CC5C-086E-4152-91EB-5B99BFD02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F835-837F-4E1E-A1C1-C19426E5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9968-C31C-47A1-B206-9D9C28132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1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ldp.org/LDP/abs/html/dblparen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ldp.org/LDP/abs/html/special-chars.html#ASCIIDE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DB8EF-206A-4ED6-8696-F3159193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0945"/>
            <a:ext cx="9144000" cy="3282846"/>
          </a:xfrm>
        </p:spPr>
        <p:txBody>
          <a:bodyPr>
            <a:noAutofit/>
          </a:bodyPr>
          <a:lstStyle/>
          <a:p>
            <a:r>
              <a:rPr lang="en-US" sz="2800" b="1" dirty="0"/>
              <a:t>COMP 8567 </a:t>
            </a:r>
          </a:p>
          <a:p>
            <a:endParaRPr lang="en-US" sz="2800" b="1" dirty="0"/>
          </a:p>
          <a:p>
            <a:r>
              <a:rPr lang="en-US" sz="2800" b="1" dirty="0"/>
              <a:t>Advanced Systems Programming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Shell Programming </a:t>
            </a:r>
          </a:p>
          <a:p>
            <a:endParaRPr lang="en-CA" sz="2800" b="1" dirty="0"/>
          </a:p>
          <a:p>
            <a:endParaRPr lang="en-CA" sz="2800" b="1" dirty="0"/>
          </a:p>
          <a:p>
            <a:endParaRPr lang="en-CA" sz="2800" b="1" dirty="0"/>
          </a:p>
          <a:p>
            <a:br>
              <a:rPr lang="en-US" dirty="0"/>
            </a:b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61846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3313-0BCF-4A10-AA0B-C6701EEC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is not the only shell!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6430-1FB8-4B9F-96AD-1112F65E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sz="1800" b="0" i="0" u="none" strike="noStrike" baseline="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#!/bin/csh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#This is a sample C-shell script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echo -n the date of today is’ </a:t>
            </a:r>
            <a:r>
              <a:rPr lang="en-CA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date </a:t>
            </a:r>
          </a:p>
          <a:p>
            <a:pPr marL="0" indent="0">
              <a:buNone/>
            </a:pPr>
            <a:endParaRPr lang="en-CA" sz="1800" b="0" i="0" u="none" strike="noStrike" baseline="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#!/bin/ksh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#This is a sample K-shell script (Korn Shell)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echo “the date of today is \c” Date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#!/bin/bash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#This is a sample BASH script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echo -n “the date is $</a:t>
            </a:r>
            <a:r>
              <a:rPr lang="en-CA" sz="1800" b="0" i="0" u="none" strike="noStrike" baseline="0" dirty="0">
                <a:solidFill>
                  <a:srgbClr val="C00000"/>
                </a:solidFill>
                <a:latin typeface="Lucida Console" panose="020B0609040504020204" pitchFamily="49" charset="0"/>
              </a:rPr>
              <a:t>date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4F3CF-9E22-4785-B7A4-48CD84F6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10</a:t>
            </a:fld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D128C-D3FB-71D4-6FE1-41D1171108AC}"/>
              </a:ext>
            </a:extLst>
          </p:cNvPr>
          <p:cNvSpPr txBox="1">
            <a:spLocks/>
          </p:cNvSpPr>
          <p:nvPr/>
        </p:nvSpPr>
        <p:spPr>
          <a:xfrm>
            <a:off x="737938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However, Bash is the most popular shell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595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5A3A-24CB-4E5D-A671-B20E0071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Shell Variables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E9E7-1D5C-469D-9485-5F0D51A1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0" i="0" u="none" strike="noStrike" baseline="0" dirty="0">
                <a:latin typeface="CMR17"/>
              </a:rPr>
              <a:t>Two kinds of variables are supported by a shell</a:t>
            </a:r>
          </a:p>
          <a:p>
            <a:pPr lvl="1"/>
            <a:r>
              <a:rPr lang="en-US" sz="2000" b="1" i="0" u="none" strike="noStrike" baseline="0" dirty="0">
                <a:latin typeface="CMR17"/>
              </a:rPr>
              <a:t>Shell Environment Variables </a:t>
            </a:r>
          </a:p>
          <a:p>
            <a:pPr lvl="1"/>
            <a:r>
              <a:rPr lang="en-US" sz="2000" b="1" i="0" u="none" strike="noStrike" baseline="0" dirty="0">
                <a:latin typeface="CMR17"/>
              </a:rPr>
              <a:t>User-Defined Variables </a:t>
            </a:r>
          </a:p>
          <a:p>
            <a:pPr lvl="2"/>
            <a:r>
              <a:rPr lang="en-US" sz="1600" dirty="0">
                <a:latin typeface="CMR17"/>
              </a:rPr>
              <a:t>(Both variables are stored as strings) </a:t>
            </a:r>
            <a:endParaRPr lang="en-US" sz="1600" b="0" i="0" u="none" strike="noStrike" baseline="0" dirty="0">
              <a:latin typeface="CMR17"/>
            </a:endParaRPr>
          </a:p>
          <a:p>
            <a:pPr algn="l"/>
            <a:r>
              <a:rPr lang="en-CA" sz="2000" b="1" i="0" u="none" strike="noStrike" baseline="0" dirty="0">
                <a:latin typeface="CMBX12"/>
              </a:rPr>
              <a:t>Shell environment variables (</a:t>
            </a:r>
            <a:r>
              <a:rPr lang="en-CA" sz="2000" b="1" i="0" u="none" strike="noStrike" baseline="0" dirty="0" err="1">
                <a:solidFill>
                  <a:srgbClr val="0070C0"/>
                </a:solidFill>
                <a:latin typeface="CMBX12"/>
              </a:rPr>
              <a:t>printenv</a:t>
            </a:r>
            <a:r>
              <a:rPr lang="en-CA" sz="2000" b="1" i="0" u="none" strike="noStrike" baseline="0" dirty="0">
                <a:latin typeface="CMBX12"/>
              </a:rPr>
              <a:t>)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Used to </a:t>
            </a:r>
            <a:r>
              <a:rPr lang="en-US" sz="2000" b="0" i="0" u="sng" strike="noStrike" baseline="0" dirty="0">
                <a:latin typeface="CMR17"/>
              </a:rPr>
              <a:t>customize the environment </a:t>
            </a:r>
            <a:r>
              <a:rPr lang="en-US" sz="2000" b="0" i="0" u="none" strike="noStrike" baseline="0" dirty="0">
                <a:latin typeface="CMR17"/>
              </a:rPr>
              <a:t>in which your </a:t>
            </a:r>
            <a:r>
              <a:rPr lang="en-CA" sz="2000" b="0" i="0" u="none" strike="noStrike" baseline="0" dirty="0">
                <a:latin typeface="CMR17"/>
              </a:rPr>
              <a:t>shell runs. 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Most of these variables are initialized by the </a:t>
            </a:r>
            <a:r>
              <a:rPr lang="en-CA" sz="2000" b="0" i="0" u="none" strike="noStrike" baseline="0" dirty="0">
                <a:latin typeface="CMR17"/>
              </a:rPr>
              <a:t>start-up file /</a:t>
            </a:r>
            <a:r>
              <a:rPr lang="en-CA" sz="2000" b="0" i="0" u="none" strike="noStrike" baseline="0" dirty="0" err="1">
                <a:latin typeface="CMR17"/>
              </a:rPr>
              <a:t>etc</a:t>
            </a:r>
            <a:r>
              <a:rPr lang="en-CA" sz="2000" b="0" i="0" u="none" strike="noStrike" baseline="0" dirty="0">
                <a:latin typeface="CMR17"/>
              </a:rPr>
              <a:t>/profile.</a:t>
            </a:r>
          </a:p>
          <a:p>
            <a:pPr lvl="1"/>
            <a:r>
              <a:rPr lang="en-CA" sz="2000" dirty="0">
                <a:highlight>
                  <a:srgbClr val="FFFF00"/>
                </a:highlight>
                <a:latin typeface="CMR17"/>
              </a:rPr>
              <a:t>Environment variables can also be added after the shell runs </a:t>
            </a:r>
            <a:endParaRPr lang="en-CA" sz="2000" b="0" i="0" u="none" strike="noStrike" baseline="0" dirty="0">
              <a:highlight>
                <a:srgbClr val="FFFF00"/>
              </a:highlight>
              <a:latin typeface="CMR17"/>
            </a:endParaRPr>
          </a:p>
          <a:p>
            <a:pPr algn="l"/>
            <a:r>
              <a:rPr lang="en-CA" sz="2000" b="1" i="0" u="none" strike="noStrike" baseline="0" dirty="0">
                <a:latin typeface="CMBX12"/>
              </a:rPr>
              <a:t>User-defined variables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Used </a:t>
            </a:r>
            <a:r>
              <a:rPr lang="en-US" sz="2000" b="0" i="0" u="sng" strike="noStrike" baseline="0" dirty="0">
                <a:latin typeface="CMR17"/>
              </a:rPr>
              <a:t>within</a:t>
            </a:r>
            <a:r>
              <a:rPr lang="en-US" sz="2000" b="0" i="0" u="none" strike="noStrike" baseline="0" dirty="0">
                <a:latin typeface="CMR17"/>
              </a:rPr>
              <a:t> shell scripts </a:t>
            </a:r>
            <a:r>
              <a:rPr lang="en-US" sz="2000" dirty="0">
                <a:latin typeface="CMR17"/>
              </a:rPr>
              <a:t>for</a:t>
            </a:r>
            <a:r>
              <a:rPr lang="en-US" sz="2000" b="0" i="0" u="none" strike="noStrike" baseline="0" dirty="0">
                <a:latin typeface="CMR17"/>
              </a:rPr>
              <a:t> temporary storage.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2168F-68F3-406D-8B1D-443955A8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98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C7BF-37D0-4AA7-A8A5-5BE759FF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b="1" dirty="0"/>
              <a:t>read/write </a:t>
            </a:r>
            <a:r>
              <a:rPr lang="en-US" dirty="0"/>
              <a:t>shell environmental variables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6B5E-AC5D-4779-942B-43214CBD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TI12"/>
              </a:rPr>
              <a:t>HOME 	</a:t>
            </a:r>
            <a:r>
              <a:rPr lang="en-US" sz="1800" b="0" i="0" u="none" strike="noStrike" baseline="0" dirty="0">
                <a:latin typeface="CMR17"/>
              </a:rPr>
              <a:t>Full path name of your home directory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PATH	 </a:t>
            </a:r>
            <a:r>
              <a:rPr lang="en-US" sz="1800" b="0" i="0" u="none" strike="noStrike" baseline="0" dirty="0">
                <a:latin typeface="CMR17"/>
              </a:rPr>
              <a:t>List of directories to search for commands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MAIL 	</a:t>
            </a:r>
            <a:r>
              <a:rPr lang="en-US" sz="1800" b="0" i="0" u="none" strike="noStrike" baseline="0" dirty="0">
                <a:latin typeface="CMR17"/>
              </a:rPr>
              <a:t>Full path name of your mailbox</a:t>
            </a:r>
          </a:p>
          <a:p>
            <a:pPr algn="l"/>
            <a:r>
              <a:rPr lang="en-CA" sz="1800" b="0" i="0" u="none" strike="noStrike" baseline="0" dirty="0">
                <a:latin typeface="CMTI12"/>
              </a:rPr>
              <a:t>USER	 </a:t>
            </a:r>
            <a:r>
              <a:rPr lang="en-CA" sz="1800" b="0" i="0" u="none" strike="noStrike" baseline="0" dirty="0">
                <a:latin typeface="CMR17"/>
              </a:rPr>
              <a:t>Your user-name</a:t>
            </a:r>
          </a:p>
          <a:p>
            <a:pPr algn="l"/>
            <a:r>
              <a:rPr lang="en-CA" sz="1800" b="0" i="0" u="none" strike="noStrike" baseline="0" dirty="0">
                <a:latin typeface="CMTI12"/>
              </a:rPr>
              <a:t>SHELL 	</a:t>
            </a:r>
            <a:r>
              <a:rPr lang="en-CA" sz="1800" b="0" i="0" u="none" strike="noStrike" baseline="0" dirty="0">
                <a:latin typeface="CMR17"/>
              </a:rPr>
              <a:t>Your login shell</a:t>
            </a:r>
          </a:p>
          <a:p>
            <a:pPr algn="l"/>
            <a:r>
              <a:rPr lang="en-CA" sz="1800" b="0" i="0" u="none" strike="noStrike" baseline="0" dirty="0">
                <a:latin typeface="CMTI12"/>
              </a:rPr>
              <a:t>PWD 	</a:t>
            </a:r>
            <a:r>
              <a:rPr lang="en-CA" sz="1800" b="0" i="0" u="none" strike="noStrike" baseline="0" dirty="0">
                <a:latin typeface="CMR17"/>
              </a:rPr>
              <a:t>Current working directory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TERM 	</a:t>
            </a:r>
            <a:r>
              <a:rPr lang="en-US" sz="1800" b="0" i="0" u="none" strike="noStrike" baseline="0" dirty="0">
                <a:latin typeface="CMR17"/>
              </a:rPr>
              <a:t>Type of your terminal</a:t>
            </a:r>
          </a:p>
          <a:p>
            <a:pPr algn="l"/>
            <a:r>
              <a:rPr lang="en-US" sz="1800" b="0" i="0" u="none" strike="noStrike" baseline="0" dirty="0">
                <a:latin typeface="CMBX12"/>
              </a:rPr>
              <a:t>Note: </a:t>
            </a:r>
            <a:r>
              <a:rPr lang="en-US" sz="1800" b="0" i="0" u="none" strike="noStrike" baseline="0" dirty="0">
                <a:latin typeface="CMR17"/>
              </a:rPr>
              <a:t>In order to access a shell variable, you must precede its name by the </a:t>
            </a:r>
            <a:r>
              <a:rPr lang="en-US" sz="1800" b="1" i="0" u="none" strike="noStrike" baseline="0" dirty="0">
                <a:latin typeface="CMR17"/>
              </a:rPr>
              <a:t>$ sign.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     E.g., </a:t>
            </a:r>
            <a:r>
              <a:rPr lang="en-CA" sz="1800" b="0" i="0" u="none" strike="noStrike" baseline="0" dirty="0">
                <a:solidFill>
                  <a:srgbClr val="0070C0"/>
                </a:solidFill>
                <a:latin typeface="CMR17"/>
              </a:rPr>
              <a:t>echo $MAIL, echo $HOME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F409D-66F7-43D9-A99C-A42F93E0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35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A915-62A1-436E-BC03-BD8060AD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</a:t>
            </a:r>
            <a:r>
              <a:rPr lang="en-US" u="sng" dirty="0"/>
              <a:t>Read only </a:t>
            </a:r>
            <a:r>
              <a:rPr lang="en-US" dirty="0"/>
              <a:t>environmental variables  //rov.sh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9FEF-FF0D-4860-AE10-17A0927D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7"/>
              </a:rPr>
              <a:t>$0 </a:t>
            </a:r>
            <a:r>
              <a:rPr lang="en-US" sz="1800" dirty="0">
                <a:latin typeface="CMR17"/>
              </a:rPr>
              <a:t>	</a:t>
            </a:r>
            <a:r>
              <a:rPr lang="en-US" sz="1800" b="0" i="0" u="none" strike="noStrike" baseline="0" dirty="0">
                <a:latin typeface="CMR17"/>
              </a:rPr>
              <a:t>name of the program that is running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$1</a:t>
            </a:r>
            <a:r>
              <a:rPr lang="en-US" sz="1800" b="0" i="0" u="none" strike="noStrike" baseline="0" dirty="0">
                <a:latin typeface="CMMI12"/>
              </a:rPr>
              <a:t>      </a:t>
            </a:r>
            <a:r>
              <a:rPr lang="en-US" sz="1800" b="0" i="0" u="none" strike="noStrike" baseline="0" dirty="0">
                <a:latin typeface="CMR17"/>
              </a:rPr>
              <a:t>  </a:t>
            </a:r>
            <a:r>
              <a:rPr lang="en-US" sz="1800" dirty="0">
                <a:latin typeface="CMR17"/>
              </a:rPr>
              <a:t>v</a:t>
            </a:r>
            <a:r>
              <a:rPr lang="en-US" sz="1800" b="0" i="0" u="none" strike="noStrike" baseline="0" dirty="0">
                <a:latin typeface="CMR17"/>
              </a:rPr>
              <a:t>alues of command line argument 1 (Similar for $2 to $9)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$</a:t>
            </a:r>
            <a:r>
              <a:rPr lang="en-US" sz="1800" dirty="0">
                <a:latin typeface="CMMI12"/>
              </a:rPr>
              <a:t>*</a:t>
            </a:r>
            <a:r>
              <a:rPr lang="en-US" sz="1800" b="0" i="0" u="none" strike="noStrike" baseline="0" dirty="0">
                <a:latin typeface="CMMI12"/>
              </a:rPr>
              <a:t> 	</a:t>
            </a:r>
            <a:r>
              <a:rPr lang="en-US" sz="1800" b="0" i="0" u="none" strike="noStrike" baseline="0" dirty="0">
                <a:latin typeface="CMR17"/>
              </a:rPr>
              <a:t>values of all command line arguments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$# 	total number of command line arguments ($1, $2…..) 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$$ 	Process ID of current process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$? 	Exit status of most recent command</a:t>
            </a:r>
          </a:p>
          <a:p>
            <a:pPr algn="l"/>
            <a:r>
              <a:rPr lang="en-US" sz="1800" b="0" i="0" u="none" strike="noStrike" baseline="0" dirty="0">
                <a:latin typeface="CMR17"/>
              </a:rPr>
              <a:t>$!	PID of most recent background process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3926D-01C0-4818-8BD7-EEB22B7F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71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7AC2-3A39-4B9B-AB89-7AEDDBCE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Defining/setting an environmental global variable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232B-FD73-4586-90CC-764CC991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sz="2400" b="0" i="0" u="none" strike="noStrike" baseline="0" dirty="0">
                <a:solidFill>
                  <a:srgbClr val="FF0000"/>
                </a:solidFill>
                <a:latin typeface="CMBX12"/>
              </a:rPr>
              <a:t>$</a:t>
            </a:r>
            <a:r>
              <a:rPr lang="en-CA" sz="2400" b="0" i="0" u="none" strike="noStrike" baseline="0" dirty="0">
                <a:solidFill>
                  <a:srgbClr val="0070C0"/>
                </a:solidFill>
                <a:latin typeface="CMBX12"/>
              </a:rPr>
              <a:t>COLOR=yellow</a:t>
            </a:r>
          </a:p>
          <a:p>
            <a:pPr algn="l"/>
            <a:r>
              <a:rPr lang="en-CA" sz="2400" b="0" i="0" u="none" strike="noStrike" baseline="0" dirty="0">
                <a:solidFill>
                  <a:srgbClr val="FF0000"/>
                </a:solidFill>
                <a:latin typeface="CMBX12"/>
              </a:rPr>
              <a:t>$</a:t>
            </a:r>
            <a:r>
              <a:rPr lang="en-CA" sz="2400" b="0" i="0" u="none" strike="noStrike" baseline="0" dirty="0">
                <a:solidFill>
                  <a:srgbClr val="0070C0"/>
                </a:solidFill>
                <a:latin typeface="CMBX12"/>
              </a:rPr>
              <a:t>echo $COLO</a:t>
            </a:r>
            <a:r>
              <a:rPr lang="en-CA" sz="2400" dirty="0">
                <a:solidFill>
                  <a:srgbClr val="0070C0"/>
                </a:solidFill>
                <a:latin typeface="CMBX12"/>
              </a:rPr>
              <a:t>R //output: yellow </a:t>
            </a:r>
          </a:p>
          <a:p>
            <a:pPr algn="l"/>
            <a:r>
              <a:rPr lang="en-CA" sz="2400" dirty="0">
                <a:solidFill>
                  <a:srgbClr val="FF0000"/>
                </a:solidFill>
                <a:latin typeface="CMBX12"/>
              </a:rPr>
              <a:t>$</a:t>
            </a:r>
            <a:r>
              <a:rPr lang="en-CA" sz="2400" dirty="0">
                <a:solidFill>
                  <a:srgbClr val="0070C0"/>
                </a:solidFill>
                <a:latin typeface="CMBX12"/>
              </a:rPr>
              <a:t>export COLOR</a:t>
            </a:r>
          </a:p>
          <a:p>
            <a:pPr algn="l"/>
            <a:r>
              <a:rPr lang="en-CA" sz="2400" dirty="0">
                <a:solidFill>
                  <a:srgbClr val="FF0000"/>
                </a:solidFill>
                <a:latin typeface="CMBX12"/>
              </a:rPr>
              <a:t>$</a:t>
            </a:r>
            <a:r>
              <a:rPr lang="en-CA" sz="2400" dirty="0" err="1">
                <a:solidFill>
                  <a:srgbClr val="0070C0"/>
                </a:solidFill>
                <a:latin typeface="CMBX12"/>
              </a:rPr>
              <a:t>printenv</a:t>
            </a:r>
            <a:r>
              <a:rPr lang="en-CA" sz="2400" dirty="0">
                <a:solidFill>
                  <a:srgbClr val="0070C0"/>
                </a:solidFill>
                <a:latin typeface="CMBX12"/>
              </a:rPr>
              <a:t> //COLOR=yellow will be listed </a:t>
            </a:r>
            <a:endParaRPr lang="en-CA" sz="2400" b="0" i="0" u="none" strike="noStrike" baseline="0" dirty="0">
              <a:solidFill>
                <a:srgbClr val="0070C0"/>
              </a:solidFill>
              <a:latin typeface="CMBX12"/>
            </a:endParaRPr>
          </a:p>
          <a:p>
            <a:pPr algn="l"/>
            <a:r>
              <a:rPr lang="en-CA" sz="2400" b="0" i="0" u="none" strike="noStrike" baseline="0" dirty="0">
                <a:solidFill>
                  <a:srgbClr val="FF0000"/>
                </a:solidFill>
                <a:latin typeface="CMBX12"/>
              </a:rPr>
              <a:t>$</a:t>
            </a:r>
            <a:r>
              <a:rPr lang="en-CA" sz="2400" b="0" i="0" u="none" strike="noStrike" baseline="0" dirty="0">
                <a:solidFill>
                  <a:srgbClr val="0070C0"/>
                </a:solidFill>
                <a:latin typeface="CMBX12"/>
              </a:rPr>
              <a:t>unset </a:t>
            </a:r>
            <a:r>
              <a:rPr lang="en-CA" sz="2400" dirty="0">
                <a:solidFill>
                  <a:srgbClr val="0070C0"/>
                </a:solidFill>
                <a:latin typeface="CMR17"/>
              </a:rPr>
              <a:t>COLOR </a:t>
            </a:r>
          </a:p>
          <a:p>
            <a:pPr algn="l"/>
            <a:r>
              <a:rPr lang="en-CA" sz="2400" dirty="0">
                <a:solidFill>
                  <a:srgbClr val="FF0000"/>
                </a:solidFill>
                <a:latin typeface="CMR17"/>
              </a:rPr>
              <a:t>$</a:t>
            </a:r>
            <a:r>
              <a:rPr lang="en-CA" sz="2400" dirty="0" err="1">
                <a:solidFill>
                  <a:srgbClr val="0070C0"/>
                </a:solidFill>
                <a:latin typeface="CMR17"/>
              </a:rPr>
              <a:t>p</a:t>
            </a:r>
            <a:r>
              <a:rPr lang="en-CA" sz="2400" b="0" i="0" u="none" strike="noStrike" baseline="0" dirty="0" err="1">
                <a:solidFill>
                  <a:srgbClr val="0070C0"/>
                </a:solidFill>
                <a:latin typeface="CMR17"/>
              </a:rPr>
              <a:t>rintenv</a:t>
            </a:r>
            <a:r>
              <a:rPr lang="en-CA" sz="2400" b="0" i="0" u="none" strike="noStrike" baseline="0" dirty="0">
                <a:solidFill>
                  <a:srgbClr val="0070C0"/>
                </a:solidFill>
                <a:latin typeface="CMR17"/>
              </a:rPr>
              <a:t> //COLOR=yellow will be unlisted</a:t>
            </a:r>
          </a:p>
          <a:p>
            <a:pPr algn="l"/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4C868-F212-4C1E-A5B5-C023714F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75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7008-180C-4645-8A8A-52B2BFF6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BC54-8954-4918-A31E-D288BAEF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5261" cy="435133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u="none" strike="noStrike" baseline="0" dirty="0">
                <a:latin typeface="CMR17"/>
              </a:rPr>
              <a:t>Single quotes</a:t>
            </a:r>
            <a:r>
              <a:rPr lang="en-US" b="0" i="0" u="none" strike="noStrike" baseline="0" dirty="0">
                <a:latin typeface="CMR17"/>
              </a:rPr>
              <a:t> (') inhibit wildcard (*)/variable ($)/ ` ` (Backticks)</a:t>
            </a:r>
            <a:endParaRPr lang="en-CA" b="0" i="0" u="none" strike="noStrike" baseline="0" dirty="0">
              <a:latin typeface="CMR17"/>
            </a:endParaRPr>
          </a:p>
          <a:p>
            <a:pPr algn="l"/>
            <a:r>
              <a:rPr lang="en-US" b="0" i="0" u="none" strike="noStrike" baseline="0" dirty="0">
                <a:latin typeface="CMSY10"/>
              </a:rPr>
              <a:t> </a:t>
            </a:r>
            <a:r>
              <a:rPr lang="en-US" b="1" i="0" u="none" strike="noStrike" baseline="0" dirty="0">
                <a:latin typeface="CMR17"/>
              </a:rPr>
              <a:t>Double quotes </a:t>
            </a:r>
            <a:r>
              <a:rPr lang="en-US" b="0" i="0" u="none" strike="noStrike" baseline="0" dirty="0">
                <a:latin typeface="CMR17"/>
              </a:rPr>
              <a:t>(“) inhibit wildcard replacement only.</a:t>
            </a:r>
          </a:p>
          <a:p>
            <a:pPr algn="l"/>
            <a:r>
              <a:rPr lang="en-US" b="0" i="0" u="none" strike="noStrike" baseline="0" dirty="0">
                <a:latin typeface="CMSY10"/>
              </a:rPr>
              <a:t> </a:t>
            </a:r>
            <a:r>
              <a:rPr lang="en-US" b="0" i="0" u="none" strike="noStrike" baseline="0" dirty="0">
                <a:latin typeface="CMR17"/>
              </a:rPr>
              <a:t>When quotes are nested, only the outer quotes </a:t>
            </a:r>
            <a:r>
              <a:rPr lang="en-CA" b="0" i="0" u="none" strike="noStrike" baseline="0" dirty="0">
                <a:latin typeface="CMR17"/>
              </a:rPr>
              <a:t>matter.</a:t>
            </a:r>
          </a:p>
          <a:p>
            <a:pPr algn="l"/>
            <a:r>
              <a:rPr lang="en-CA" b="0" i="0" u="none" strike="noStrike" baseline="0" dirty="0">
                <a:latin typeface="CMBX12"/>
              </a:rPr>
              <a:t>Examples</a:t>
            </a:r>
          </a:p>
          <a:p>
            <a:pPr lvl="1"/>
            <a:r>
              <a:rPr lang="en-CA" sz="2800" dirty="0">
                <a:solidFill>
                  <a:srgbClr val="0070C0"/>
                </a:solidFill>
                <a:latin typeface="CMR17"/>
              </a:rPr>
              <a:t>echo The list of c files in this directory are `ls *.c</a:t>
            </a:r>
            <a:r>
              <a:rPr lang="en-CA" sz="2800" dirty="0">
                <a:latin typeface="CMR17"/>
              </a:rPr>
              <a:t>` // “The list of c files in this directory are” + listing of c files </a:t>
            </a:r>
          </a:p>
          <a:p>
            <a:pPr lvl="1"/>
            <a:r>
              <a:rPr lang="en-CA" sz="2800" dirty="0">
                <a:solidFill>
                  <a:srgbClr val="0070C0"/>
                </a:solidFill>
                <a:latin typeface="CMR17"/>
              </a:rPr>
              <a:t>echo ‘The list of c files in this directory are `ls *.c`’ </a:t>
            </a:r>
            <a:r>
              <a:rPr lang="en-CA" sz="2800" dirty="0">
                <a:latin typeface="CMR17"/>
              </a:rPr>
              <a:t>// The list of c files in this directory are `ls *.c` </a:t>
            </a:r>
          </a:p>
          <a:p>
            <a:pPr lvl="1"/>
            <a:r>
              <a:rPr lang="en-CA" sz="2800" b="0" i="0" u="none" strike="noStrike" baseline="0" dirty="0">
                <a:solidFill>
                  <a:srgbClr val="0070C0"/>
                </a:solidFill>
                <a:latin typeface="CMR17"/>
              </a:rPr>
              <a:t>echo  I am $USER </a:t>
            </a:r>
            <a:r>
              <a:rPr lang="en-CA" sz="280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CA" sz="2800" dirty="0">
                <a:latin typeface="CMSY10"/>
              </a:rPr>
              <a:t>	//</a:t>
            </a:r>
            <a:r>
              <a:rPr lang="en-CA" sz="2800" b="0" i="0" u="none" strike="noStrike" baseline="0" dirty="0">
                <a:latin typeface="CMSY10"/>
              </a:rPr>
              <a:t> </a:t>
            </a:r>
            <a:r>
              <a:rPr lang="en-CA" sz="2800" b="0" i="0" u="none" strike="noStrike" baseline="0" dirty="0">
                <a:latin typeface="CMR17"/>
              </a:rPr>
              <a:t>I am </a:t>
            </a:r>
            <a:r>
              <a:rPr lang="en-CA" sz="2800" b="0" i="0" u="none" strike="noStrike" baseline="0" dirty="0" err="1">
                <a:latin typeface="CMR17"/>
              </a:rPr>
              <a:t>pranga</a:t>
            </a:r>
            <a:endParaRPr lang="en-CA" sz="2800" dirty="0">
              <a:latin typeface="CMR17"/>
            </a:endParaRPr>
          </a:p>
          <a:p>
            <a:pPr lvl="1"/>
            <a:r>
              <a:rPr lang="en-CA" sz="2800" b="0" i="0" u="none" strike="noStrike" baseline="0" dirty="0">
                <a:solidFill>
                  <a:srgbClr val="0070C0"/>
                </a:solidFill>
                <a:latin typeface="CMR17"/>
              </a:rPr>
              <a:t>echo 'I am $USER’ </a:t>
            </a:r>
            <a:r>
              <a:rPr lang="en-CA" sz="2800" b="0" i="0" u="none" strike="noStrike" baseline="0" dirty="0">
                <a:latin typeface="CMR17"/>
              </a:rPr>
              <a:t>	</a:t>
            </a:r>
            <a:r>
              <a:rPr lang="en-CA" sz="2800" dirty="0">
                <a:latin typeface="CMSY10"/>
              </a:rPr>
              <a:t> // </a:t>
            </a:r>
            <a:r>
              <a:rPr lang="en-CA" sz="2800" b="0" i="0" u="none" strike="noStrike" baseline="0" dirty="0">
                <a:latin typeface="CMR17"/>
              </a:rPr>
              <a:t>I am $USER</a:t>
            </a:r>
          </a:p>
          <a:p>
            <a:pPr lvl="1"/>
            <a:r>
              <a:rPr lang="en-CA" sz="2800" dirty="0" err="1">
                <a:latin typeface="CMR17"/>
              </a:rPr>
              <a:t>Ehco</a:t>
            </a:r>
            <a:r>
              <a:rPr lang="en-CA" sz="2800" dirty="0">
                <a:latin typeface="CMR17"/>
              </a:rPr>
              <a:t> “I am $USER”       // I am </a:t>
            </a:r>
            <a:r>
              <a:rPr lang="en-CA" sz="2800" dirty="0" err="1">
                <a:latin typeface="CMR17"/>
              </a:rPr>
              <a:t>pranga</a:t>
            </a:r>
            <a:r>
              <a:rPr lang="en-CA" sz="2800" dirty="0">
                <a:latin typeface="CMR17"/>
              </a:rPr>
              <a:t> // “ “ do not inhibit $ and `` , * only </a:t>
            </a:r>
            <a:endParaRPr lang="en-CA" sz="2800" b="0" i="0" u="none" strike="noStrike" baseline="0" dirty="0">
              <a:latin typeface="CMR1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62CFD-CEDA-4391-ADC2-3C8E19DB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34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DBA7-4357-4B6F-8048-056C46A2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 in BASH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66D4-422F-4167-AF7B-750FCBD7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CMR17"/>
              </a:rPr>
              <a:t>In addition to the basic facilities, shells have built-in programming languages that support</a:t>
            </a:r>
            <a:r>
              <a:rPr lang="en-CA" b="0" i="0" u="none" strike="noStrike" baseline="0" dirty="0">
                <a:latin typeface="CMR17"/>
              </a:rPr>
              <a:t>:</a:t>
            </a:r>
          </a:p>
          <a:p>
            <a:pPr lvl="1"/>
            <a:r>
              <a:rPr lang="en-CA" sz="2800" b="0" i="0" u="none" strike="noStrike" baseline="0" dirty="0">
                <a:latin typeface="CMSY10"/>
              </a:rPr>
              <a:t> </a:t>
            </a:r>
            <a:r>
              <a:rPr lang="en-CA" sz="2800" b="0" i="0" u="none" strike="noStrike" baseline="0" dirty="0">
                <a:latin typeface="CMR17"/>
              </a:rPr>
              <a:t>conditions,</a:t>
            </a:r>
          </a:p>
          <a:p>
            <a:pPr lvl="1"/>
            <a:r>
              <a:rPr lang="en-CA" sz="2800" b="0" i="0" u="none" strike="noStrike" baseline="0" dirty="0">
                <a:latin typeface="CMSY10"/>
              </a:rPr>
              <a:t> </a:t>
            </a:r>
            <a:r>
              <a:rPr lang="en-CA" sz="2800" b="0" i="0" u="none" strike="noStrike" baseline="0" dirty="0">
                <a:latin typeface="CMR17"/>
              </a:rPr>
              <a:t>loops,</a:t>
            </a:r>
          </a:p>
          <a:p>
            <a:pPr lvl="1"/>
            <a:r>
              <a:rPr lang="en-CA" sz="2800" b="0" i="0" u="none" strike="noStrike" baseline="0" dirty="0">
                <a:latin typeface="CMSY10"/>
              </a:rPr>
              <a:t> </a:t>
            </a:r>
            <a:r>
              <a:rPr lang="en-CA" sz="2800" b="0" i="0" u="none" strike="noStrike" baseline="0" dirty="0">
                <a:latin typeface="CMR17"/>
              </a:rPr>
              <a:t>input/output</a:t>
            </a:r>
          </a:p>
          <a:p>
            <a:pPr lvl="1"/>
            <a:r>
              <a:rPr lang="en-CA" sz="2800" b="0" i="0" u="none" strike="noStrike" baseline="0" dirty="0">
                <a:latin typeface="CMSY10"/>
              </a:rPr>
              <a:t> </a:t>
            </a:r>
            <a:r>
              <a:rPr lang="en-CA" sz="2800" b="0" i="0" u="none" strike="noStrike" baseline="0" dirty="0">
                <a:latin typeface="CMR17"/>
              </a:rPr>
              <a:t>basic arithmetic</a:t>
            </a: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3DEA-6703-4B69-A664-8FBE57C6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04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FFE62-9A3E-4EFE-AA61-F00B65F0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91" y="114024"/>
            <a:ext cx="11459817" cy="658094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#!/bin/bash       </a:t>
            </a:r>
          </a:p>
          <a:p>
            <a:pPr marL="0" indent="0" algn="l">
              <a:buNone/>
            </a:pPr>
            <a:r>
              <a:rPr lang="en-CA" sz="1600" dirty="0">
                <a:latin typeface="CMTT12"/>
              </a:rPr>
              <a:t># ex1.sh</a:t>
            </a:r>
            <a:r>
              <a:rPr lang="en-CA" sz="1600" b="0" i="0" u="none" strike="noStrike" baseline="0" dirty="0">
                <a:latin typeface="CMTT12"/>
              </a:rPr>
              <a:t>                                                        </a:t>
            </a:r>
          </a:p>
          <a:p>
            <a:pPr marL="0" indent="0" algn="l">
              <a:buNone/>
            </a:pPr>
            <a:r>
              <a:rPr lang="pt-BR" sz="1600" b="0" i="0" u="none" strike="noStrike" baseline="0" dirty="0">
                <a:latin typeface="CMTT12"/>
              </a:rPr>
              <a:t>echo -n "Enter a value&gt; "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read a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echo -n "Enter another value&gt; "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read b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echo "Doing arithmetic&gt; "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sum=$(( a + b ))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MTT12"/>
              </a:rPr>
              <a:t>echo "The sum $a + $b is $sum"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difference=$(( a - b ))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MTT12"/>
              </a:rPr>
              <a:t>echo "The difference $a - $b is $difference"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product=$((a * b))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MTT12"/>
              </a:rPr>
              <a:t>echo "The product $a * $b is $product"</a:t>
            </a:r>
          </a:p>
          <a:p>
            <a:pPr marL="0" indent="0" algn="l">
              <a:buNone/>
            </a:pPr>
            <a:r>
              <a:rPr lang="en-US" sz="1600" b="1" i="0" u="none" strike="noStrike" baseline="0" dirty="0">
                <a:latin typeface="CMTT12"/>
              </a:rPr>
              <a:t>if [ $b -ne 0 ]; then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quotient=$((a / b))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MTT12"/>
              </a:rPr>
              <a:t>echo "The division $a / $b is $quotient"</a:t>
            </a:r>
          </a:p>
          <a:p>
            <a:pPr marL="0" indent="0" algn="l">
              <a:buNone/>
            </a:pPr>
            <a:r>
              <a:rPr lang="en-CA" sz="1600" b="1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MTT12"/>
              </a:rPr>
              <a:t>echo "The division $a/$b is not possible"</a:t>
            </a:r>
          </a:p>
          <a:p>
            <a:pPr marL="0" indent="0" algn="l">
              <a:buNone/>
            </a:pPr>
            <a:r>
              <a:rPr lang="en-CA" sz="1600" b="1" i="0" u="none" strike="noStrike" baseline="0" dirty="0">
                <a:latin typeface="CMTT12"/>
              </a:rPr>
              <a:t>fi</a:t>
            </a:r>
            <a:endParaRPr lang="en-CA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DB1FB-A90D-413B-A615-7A5EBC8A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55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59A1-81F6-46D6-A5BE-F3E311D5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0"/>
            <a:ext cx="10515600" cy="658495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#!/bin/bash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#</a:t>
            </a:r>
            <a:r>
              <a:rPr lang="en-CA" sz="1700" dirty="0">
                <a:latin typeface="CMTT12"/>
              </a:rPr>
              <a:t>Demonstrates the working of read-only environmental variables    ex2.sh</a:t>
            </a:r>
            <a:endParaRPr lang="en-CA" sz="17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en-US" sz="1700" b="1" i="0" u="none" strike="noStrike" baseline="0" dirty="0">
                <a:latin typeface="CMTT12"/>
              </a:rPr>
              <a:t>if [ $# != 2 ]; then 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echo "Usage: $0 integer1 integer2"</a:t>
            </a:r>
          </a:p>
          <a:p>
            <a:pPr marL="0" indent="0" algn="l">
              <a:buNone/>
            </a:pPr>
            <a:r>
              <a:rPr lang="en-CA" sz="1700" b="1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echo Doing arithmetic&gt;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r=$(($1 + $2))</a:t>
            </a:r>
          </a:p>
          <a:p>
            <a:pPr marL="0" indent="0" algn="l">
              <a:buNone/>
            </a:pPr>
            <a:r>
              <a:rPr lang="en-US" sz="1700" b="0" i="0" u="none" strike="noStrike" baseline="0" dirty="0">
                <a:latin typeface="CMTT12"/>
              </a:rPr>
              <a:t>echo "the sum $1 + $2 is $r"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r=$(($1 - $2))</a:t>
            </a:r>
          </a:p>
          <a:p>
            <a:pPr marL="0" indent="0" algn="l">
              <a:buNone/>
            </a:pPr>
            <a:r>
              <a:rPr lang="en-US" sz="1700" b="0" i="0" u="none" strike="noStrike" baseline="0" dirty="0">
                <a:latin typeface="CMTT12"/>
              </a:rPr>
              <a:t>echo "the subtraction $1 - $2 is $r"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r=$(($1 * $2))</a:t>
            </a:r>
          </a:p>
          <a:p>
            <a:pPr marL="0" indent="0" algn="l">
              <a:buNone/>
            </a:pPr>
            <a:r>
              <a:rPr lang="en-US" sz="1700" b="0" i="0" u="none" strike="noStrike" baseline="0" dirty="0">
                <a:latin typeface="CMTT12"/>
              </a:rPr>
              <a:t>echo "the product $1 * $2 is $r"</a:t>
            </a:r>
          </a:p>
          <a:p>
            <a:pPr marL="0" indent="0" algn="l">
              <a:buNone/>
            </a:pPr>
            <a:r>
              <a:rPr lang="en-US" sz="1700" b="1" i="0" u="none" strike="noStrike" baseline="0" dirty="0">
                <a:latin typeface="CMTT12"/>
              </a:rPr>
              <a:t>if [ $2 -ne 0 ] ; then</a:t>
            </a:r>
          </a:p>
          <a:p>
            <a:pPr marL="0" indent="0" algn="l">
              <a:buNone/>
            </a:pPr>
            <a:r>
              <a:rPr lang="en-CA" sz="1700" b="0" i="0" u="none" strike="noStrike" baseline="0" dirty="0">
                <a:latin typeface="CMTT12"/>
              </a:rPr>
              <a:t>r=$(($1 / $2))</a:t>
            </a:r>
          </a:p>
          <a:p>
            <a:pPr marL="0" indent="0" algn="l">
              <a:buNone/>
            </a:pPr>
            <a:r>
              <a:rPr lang="en-US" sz="1700" b="0" i="0" u="none" strike="noStrike" baseline="0" dirty="0">
                <a:latin typeface="CMTT12"/>
              </a:rPr>
              <a:t>echo "the division $1 / $2 is $r"</a:t>
            </a:r>
          </a:p>
          <a:p>
            <a:pPr marL="0" indent="0" algn="l">
              <a:buNone/>
            </a:pPr>
            <a:r>
              <a:rPr lang="en-CA" sz="1700" b="1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US" sz="1700" b="0" i="0" u="none" strike="noStrike" baseline="0" dirty="0">
                <a:latin typeface="CMTT12"/>
              </a:rPr>
              <a:t>echo "the division $1 / $2 is </a:t>
            </a:r>
            <a:r>
              <a:rPr lang="en-US" sz="1700" dirty="0">
                <a:latin typeface="CMTT12"/>
              </a:rPr>
              <a:t>not possible</a:t>
            </a:r>
            <a:r>
              <a:rPr lang="en-US" sz="1700" b="0" i="0" u="none" strike="noStrike" baseline="0" dirty="0">
                <a:latin typeface="CMTT12"/>
              </a:rPr>
              <a:t>"</a:t>
            </a:r>
          </a:p>
          <a:p>
            <a:pPr marL="0" indent="0" algn="l">
              <a:buNone/>
            </a:pPr>
            <a:r>
              <a:rPr lang="en-CA" sz="1700" b="1" i="0" u="none" strike="noStrike" baseline="0" dirty="0">
                <a:latin typeface="CMTT12"/>
              </a:rPr>
              <a:t>fi</a:t>
            </a:r>
          </a:p>
          <a:p>
            <a:pPr marL="0" indent="0" algn="l">
              <a:buNone/>
            </a:pPr>
            <a:r>
              <a:rPr lang="en-CA" sz="1700" b="1" i="0" u="none" strike="noStrike" baseline="0" dirty="0">
                <a:latin typeface="CMTT12"/>
              </a:rPr>
              <a:t>fi</a:t>
            </a:r>
            <a:endParaRPr lang="en-CA" sz="17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F23C5-8275-4B1C-8B7A-D7F042D2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41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C119-9E34-4D76-923C-A1D341D5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27AB-005A-4DBA-AC0D-8A809F97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>
            <a:normAutofit/>
          </a:bodyPr>
          <a:lstStyle/>
          <a:p>
            <a:r>
              <a:rPr lang="en-CA" sz="1800" b="0" i="0" u="none" strike="noStrike" baseline="0" dirty="0">
                <a:latin typeface="CMBX12"/>
              </a:rPr>
              <a:t>File expressions </a:t>
            </a:r>
            <a:r>
              <a:rPr lang="en-CA" sz="1800" b="0" i="0" u="none" strike="noStrike" baseline="0" dirty="0">
                <a:latin typeface="CMR17"/>
              </a:rPr>
              <a:t>: </a:t>
            </a:r>
            <a:r>
              <a:rPr lang="en-CA" sz="1800" b="0" i="0" u="none" strike="noStrike" baseline="0" dirty="0">
                <a:highlight>
                  <a:srgbClr val="FFFF00"/>
                </a:highlight>
                <a:latin typeface="CMBX12"/>
              </a:rPr>
              <a:t>-option filename </a:t>
            </a:r>
            <a:r>
              <a:rPr lang="en-CA" sz="1800" b="0" i="0" u="none" strike="noStrike" baseline="0" dirty="0">
                <a:latin typeface="CMBX12"/>
              </a:rPr>
              <a:t>// Ex: the expression </a:t>
            </a:r>
            <a:r>
              <a:rPr lang="en-CA" sz="1800" b="1" i="0" u="none" strike="noStrike" baseline="0" dirty="0">
                <a:latin typeface="CMBX12"/>
              </a:rPr>
              <a:t>-w filename </a:t>
            </a:r>
            <a:r>
              <a:rPr lang="en-CA" sz="1800" b="0" i="0" u="none" strike="noStrike" baseline="0" dirty="0">
                <a:latin typeface="CMBX12"/>
              </a:rPr>
              <a:t>returns a </a:t>
            </a:r>
            <a:r>
              <a:rPr lang="en-CA" sz="1800" dirty="0">
                <a:latin typeface="CMBX12"/>
              </a:rPr>
              <a:t>1, if the file has write permission set for the user, else returns a 0 </a:t>
            </a:r>
            <a:endParaRPr lang="en-CA" sz="1800" b="0" i="1" u="none" strike="noStrike" baseline="0" dirty="0">
              <a:latin typeface="CMBX12"/>
            </a:endParaRPr>
          </a:p>
          <a:p>
            <a:pPr algn="l"/>
            <a:r>
              <a:rPr lang="en-US" sz="1800" b="0" i="0" u="none" strike="noStrike" baseline="0" dirty="0">
                <a:latin typeface="CMR17"/>
              </a:rPr>
              <a:t>The value is 1 if the selected option is true and 0 </a:t>
            </a:r>
            <a:r>
              <a:rPr lang="en-CA" sz="1800" b="0" i="0" u="none" strike="noStrike" baseline="0" dirty="0">
                <a:latin typeface="CMR17"/>
              </a:rPr>
              <a:t>otherwise.</a:t>
            </a:r>
          </a:p>
          <a:p>
            <a:pPr algn="l"/>
            <a:r>
              <a:rPr lang="en-CA" sz="1800" b="0" i="0" u="none" strike="noStrike" baseline="0" dirty="0">
                <a:latin typeface="CMR17"/>
              </a:rPr>
              <a:t>The available </a:t>
            </a:r>
            <a:r>
              <a:rPr lang="en-CA" sz="1800" b="1" i="0" u="none" strike="noStrike" baseline="0" dirty="0">
                <a:latin typeface="CMR17"/>
              </a:rPr>
              <a:t>options</a:t>
            </a:r>
            <a:r>
              <a:rPr lang="en-CA" sz="1800" b="0" i="0" u="none" strike="noStrike" baseline="0" dirty="0">
                <a:latin typeface="CMR17"/>
              </a:rPr>
              <a:t> are:</a:t>
            </a:r>
          </a:p>
          <a:p>
            <a:pPr lvl="1"/>
            <a:r>
              <a:rPr lang="en-US" sz="1400" b="0" i="0" u="none" strike="noStrike" baseline="0" dirty="0">
                <a:latin typeface="CMR17"/>
              </a:rPr>
              <a:t>r 	Shell has read permission</a:t>
            </a:r>
          </a:p>
          <a:p>
            <a:pPr lvl="1"/>
            <a:r>
              <a:rPr lang="en-US" sz="1400" b="0" i="0" u="none" strike="noStrike" baseline="0" dirty="0">
                <a:latin typeface="CMR17"/>
              </a:rPr>
              <a:t>w 	Shell has write permission</a:t>
            </a:r>
          </a:p>
          <a:p>
            <a:pPr lvl="1"/>
            <a:r>
              <a:rPr lang="en-US" sz="1400" b="0" i="0" u="none" strike="noStrike" baseline="0" dirty="0">
                <a:latin typeface="CMR17"/>
              </a:rPr>
              <a:t>x 	Shell has execute permission</a:t>
            </a:r>
          </a:p>
          <a:p>
            <a:pPr lvl="1"/>
            <a:r>
              <a:rPr lang="en-CA" sz="1400" b="0" i="0" u="none" strike="noStrike" baseline="0" dirty="0">
                <a:latin typeface="CMR17"/>
              </a:rPr>
              <a:t>e 	file exists</a:t>
            </a:r>
          </a:p>
          <a:p>
            <a:pPr lvl="1"/>
            <a:r>
              <a:rPr lang="en-US" sz="1400" dirty="0">
                <a:latin typeface="CMR17"/>
              </a:rPr>
              <a:t>O</a:t>
            </a:r>
            <a:r>
              <a:rPr lang="en-US" sz="1400" b="0" i="0" u="none" strike="noStrike" baseline="0" dirty="0">
                <a:latin typeface="CMR17"/>
              </a:rPr>
              <a:t> 	file is owned by shell’s </a:t>
            </a:r>
            <a:r>
              <a:rPr lang="en-US" sz="1400" dirty="0" err="1">
                <a:latin typeface="CMR17"/>
              </a:rPr>
              <a:t>uid</a:t>
            </a:r>
            <a:r>
              <a:rPr lang="en-US" sz="1400" dirty="0">
                <a:latin typeface="CMR17"/>
              </a:rPr>
              <a:t>   //Upper Case </a:t>
            </a:r>
            <a:endParaRPr lang="en-US" sz="1400" b="0" i="0" u="none" strike="noStrike" baseline="0" dirty="0">
              <a:latin typeface="CMR17"/>
            </a:endParaRPr>
          </a:p>
          <a:p>
            <a:pPr lvl="1"/>
            <a:r>
              <a:rPr lang="en-US" sz="1400" dirty="0">
                <a:latin typeface="CMR17"/>
              </a:rPr>
              <a:t>Z</a:t>
            </a:r>
            <a:r>
              <a:rPr lang="en-US" sz="1400" b="0" i="0" u="none" strike="noStrike" baseline="0" dirty="0">
                <a:latin typeface="CMR17"/>
              </a:rPr>
              <a:t>	file exists but is of size 0   //Upper Case</a:t>
            </a:r>
          </a:p>
          <a:p>
            <a:pPr lvl="1"/>
            <a:r>
              <a:rPr lang="en-US" sz="1400" b="0" i="0" u="none" strike="noStrike" baseline="0" dirty="0">
                <a:latin typeface="CMR17"/>
              </a:rPr>
              <a:t>f 	file is a regular fille and not a directory</a:t>
            </a:r>
          </a:p>
          <a:p>
            <a:pPr lvl="1"/>
            <a:r>
              <a:rPr lang="en-US" sz="1400" b="0" i="0" u="none" strike="noStrike" baseline="0" dirty="0">
                <a:latin typeface="CMR17"/>
              </a:rPr>
              <a:t>d 	file is a directory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F1288-F1D8-403B-A1F0-73AEE3DE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19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1A8D-C50D-43DC-A169-A8E6FADB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05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D083-AC7B-4C49-A8D5-FE7D552FC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71"/>
            <a:ext cx="10515600" cy="596002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Unix Shell- Introduction </a:t>
            </a:r>
          </a:p>
          <a:p>
            <a:r>
              <a:rPr lang="en-US" dirty="0"/>
              <a:t>Path and External Commands </a:t>
            </a:r>
          </a:p>
          <a:p>
            <a:r>
              <a:rPr lang="en-US" dirty="0"/>
              <a:t>Metacharacters </a:t>
            </a:r>
          </a:p>
          <a:p>
            <a:r>
              <a:rPr lang="en-US" dirty="0"/>
              <a:t>Shell Programs-Scripts </a:t>
            </a:r>
          </a:p>
          <a:p>
            <a:r>
              <a:rPr lang="en-US" dirty="0"/>
              <a:t>Shell Variables </a:t>
            </a:r>
          </a:p>
          <a:p>
            <a:r>
              <a:rPr lang="en-US" dirty="0"/>
              <a:t>Defining a Global Variable</a:t>
            </a:r>
          </a:p>
          <a:p>
            <a:r>
              <a:rPr lang="en-US" dirty="0"/>
              <a:t>Quoting </a:t>
            </a:r>
          </a:p>
          <a:p>
            <a:r>
              <a:rPr lang="en-CA" dirty="0"/>
              <a:t>Bash as a Programming Language </a:t>
            </a:r>
          </a:p>
          <a:p>
            <a:r>
              <a:rPr lang="en-CA" dirty="0"/>
              <a:t>Accessing variables</a:t>
            </a:r>
          </a:p>
          <a:p>
            <a:r>
              <a:rPr lang="en-CA" dirty="0"/>
              <a:t>String Expressions </a:t>
            </a:r>
          </a:p>
          <a:p>
            <a:r>
              <a:rPr lang="en-CA" dirty="0"/>
              <a:t>File Expressions </a:t>
            </a:r>
          </a:p>
          <a:p>
            <a:r>
              <a:rPr lang="en-CA" dirty="0"/>
              <a:t>Control Structures </a:t>
            </a:r>
          </a:p>
          <a:p>
            <a:pPr lvl="1"/>
            <a:r>
              <a:rPr lang="en-CA" dirty="0"/>
              <a:t>If statement </a:t>
            </a:r>
          </a:p>
          <a:p>
            <a:pPr lvl="1"/>
            <a:r>
              <a:rPr lang="en-CA" dirty="0"/>
              <a:t>While statement </a:t>
            </a:r>
          </a:p>
          <a:p>
            <a:pPr lvl="1"/>
            <a:r>
              <a:rPr lang="en-CA" dirty="0"/>
              <a:t>Repeat until statement</a:t>
            </a:r>
          </a:p>
          <a:p>
            <a:pPr lvl="1"/>
            <a:r>
              <a:rPr lang="en-CA" dirty="0"/>
              <a:t>For statement </a:t>
            </a:r>
          </a:p>
          <a:p>
            <a:pPr lvl="1"/>
            <a:r>
              <a:rPr lang="en-CA" dirty="0"/>
              <a:t>Case statement </a:t>
            </a:r>
          </a:p>
          <a:p>
            <a:r>
              <a:rPr lang="en-CA" dirty="0"/>
              <a:t>The Trap Command </a:t>
            </a:r>
          </a:p>
          <a:p>
            <a:r>
              <a:rPr lang="en-CA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6138A-2C72-4462-ACF4-049C6BA7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19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543C-CCB2-4244-A7AB-25E8D2B1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36366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CA" sz="2200" b="0" i="0" u="none" strike="noStrike" baseline="0" dirty="0">
                <a:latin typeface="CMTT12"/>
              </a:rPr>
              <a:t>#!/bin/bash</a:t>
            </a:r>
          </a:p>
          <a:p>
            <a:pPr marL="0" indent="0" algn="l">
              <a:buNone/>
            </a:pPr>
            <a:r>
              <a:rPr lang="en-CA" sz="2200" dirty="0">
                <a:latin typeface="CMTT12"/>
              </a:rPr>
              <a:t>#ex4.sh</a:t>
            </a:r>
            <a:endParaRPr lang="en-CA" sz="22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pt-BR" sz="2200" b="0" i="0" u="none" strike="noStrike" baseline="0" dirty="0">
                <a:latin typeface="CMTT12"/>
              </a:rPr>
              <a:t>echo -n "Enter file name&gt; "</a:t>
            </a:r>
          </a:p>
          <a:p>
            <a:pPr marL="0" indent="0" algn="l">
              <a:buNone/>
            </a:pPr>
            <a:r>
              <a:rPr lang="en-CA" sz="2200" b="0" i="0" u="none" strike="noStrike" baseline="0" dirty="0">
                <a:latin typeface="CMTT12"/>
              </a:rPr>
              <a:t>read file</a:t>
            </a:r>
          </a:p>
          <a:p>
            <a:pPr marL="0" indent="0" algn="l">
              <a:buNone/>
            </a:pPr>
            <a:r>
              <a:rPr lang="en-CA" sz="2200" b="1" i="0" u="none" strike="noStrike" baseline="0" dirty="0">
                <a:latin typeface="CMTT12"/>
              </a:rPr>
              <a:t>if [ -w $file ]; then</a:t>
            </a:r>
          </a:p>
          <a:p>
            <a:pPr marL="0" indent="0" algn="l">
              <a:buNone/>
            </a:pPr>
            <a:r>
              <a:rPr lang="en-CA" sz="2200" b="0" i="0" u="none" strike="noStrike" baseline="0" dirty="0">
                <a:latin typeface="CMTT12"/>
              </a:rPr>
              <a:t>ls &gt;&gt; $file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CMTT12"/>
              </a:rPr>
              <a:t>echo "More input has been appended"</a:t>
            </a:r>
          </a:p>
          <a:p>
            <a:pPr marL="0" indent="0" algn="l">
              <a:buNone/>
            </a:pPr>
            <a:r>
              <a:rPr lang="en-CA" sz="2200" b="1" i="0" u="none" strike="noStrike" baseline="0" dirty="0" err="1">
                <a:latin typeface="CMTT12"/>
              </a:rPr>
              <a:t>elif</a:t>
            </a:r>
            <a:r>
              <a:rPr lang="en-CA" sz="2200" b="1" i="0" u="none" strike="noStrike" baseline="0" dirty="0">
                <a:latin typeface="CMTT12"/>
              </a:rPr>
              <a:t> [ -e $file ]; then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CMTT12"/>
              </a:rPr>
              <a:t>echo “The file exists, but you have no write permission on $file"</a:t>
            </a:r>
          </a:p>
          <a:p>
            <a:pPr marL="0" indent="0" algn="l">
              <a:buNone/>
            </a:pPr>
            <a:r>
              <a:rPr lang="en-CA" sz="2200" b="1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CMTT12"/>
              </a:rPr>
              <a:t>echo "$file does not exist"</a:t>
            </a:r>
          </a:p>
          <a:p>
            <a:pPr marL="0" indent="0" algn="l">
              <a:buNone/>
            </a:pPr>
            <a:r>
              <a:rPr lang="en-CA" sz="2200" b="1" i="0" u="none" strike="noStrike" baseline="0" dirty="0">
                <a:latin typeface="CMTT12"/>
              </a:rPr>
              <a:t>fi</a:t>
            </a:r>
            <a:endParaRPr lang="en-CA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C46D1-D638-42C6-88CE-EBB1694A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38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671D-6BDF-75F1-AB62-88641986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//ex4b.sh (file operations)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BA33-C400-B325-EA1D-AA616A7F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#ex4b.sh</a:t>
            </a:r>
          </a:p>
          <a:p>
            <a:pPr marL="0" indent="0">
              <a:buNone/>
            </a:pPr>
            <a:r>
              <a:rPr lang="en-US" dirty="0"/>
              <a:t>echo -n "Enter file name/directory name&gt; "</a:t>
            </a:r>
          </a:p>
          <a:p>
            <a:pPr marL="0" indent="0">
              <a:buNone/>
            </a:pPr>
            <a:r>
              <a:rPr lang="en-US" dirty="0"/>
              <a:t>read </a:t>
            </a:r>
            <a:r>
              <a:rPr lang="en-US" dirty="0" err="1"/>
              <a:t>fsd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The name of the file/directory is $</a:t>
            </a:r>
            <a:r>
              <a:rPr lang="en-US" dirty="0" err="1"/>
              <a:t>fsd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[ -d $</a:t>
            </a:r>
            <a:r>
              <a:rPr lang="en-US" dirty="0" err="1"/>
              <a:t>fsd</a:t>
            </a:r>
            <a:r>
              <a:rPr lang="en-US" dirty="0"/>
              <a:t> ]; then</a:t>
            </a:r>
          </a:p>
          <a:p>
            <a:pPr marL="0" indent="0">
              <a:buNone/>
            </a:pPr>
            <a:r>
              <a:rPr lang="en-US" dirty="0"/>
              <a:t>echo "This is a directory"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[ -e $</a:t>
            </a:r>
            <a:r>
              <a:rPr lang="en-US" dirty="0" err="1"/>
              <a:t>fsd</a:t>
            </a:r>
            <a:r>
              <a:rPr lang="en-US" dirty="0"/>
              <a:t> ]; then</a:t>
            </a:r>
          </a:p>
          <a:p>
            <a:pPr marL="0" indent="0">
              <a:buNone/>
            </a:pPr>
            <a:r>
              <a:rPr lang="en-US" dirty="0"/>
              <a:t>echo "This is a file"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echo "File or directory does not exist" </a:t>
            </a:r>
          </a:p>
          <a:p>
            <a:pPr marL="0" indent="0">
              <a:buNone/>
            </a:pPr>
            <a:r>
              <a:rPr lang="en-US" dirty="0"/>
              <a:t>fi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8A07D-91AA-B0B8-5262-28B1E7DF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10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F90E-34BC-471F-9AD2-FD046DBA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4515678" cy="604043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CA" sz="2200" b="0" i="0" u="none" strike="noStrike" baseline="0" dirty="0">
                <a:latin typeface="CMBX12"/>
              </a:rPr>
              <a:t>Control structures: </a:t>
            </a:r>
            <a:r>
              <a:rPr lang="en-CA" sz="2200" b="1" i="0" u="none" strike="noStrike" baseline="0" dirty="0">
                <a:latin typeface="CMBX12"/>
              </a:rPr>
              <a:t>If statement (various forms) </a:t>
            </a:r>
          </a:p>
          <a:p>
            <a:pPr marL="0" indent="0" algn="l">
              <a:buNone/>
            </a:pPr>
            <a:endParaRPr lang="en-CA" sz="2200" b="1" i="0" u="none" strike="noStrike" baseline="0" dirty="0">
              <a:latin typeface="CMBX12"/>
            </a:endParaRP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if [&lt;exp&gt;];then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&lt;commands&gt;</a:t>
            </a:r>
          </a:p>
          <a:p>
            <a:pPr marL="0" indent="0" algn="l">
              <a:buNone/>
            </a:pPr>
            <a:r>
              <a:rPr lang="en-CA" sz="1800" b="1" dirty="0">
                <a:latin typeface="CMTT12"/>
              </a:rPr>
              <a:t>f</a:t>
            </a:r>
            <a:r>
              <a:rPr lang="en-CA" sz="1800" b="1" i="0" u="none" strike="noStrike" baseline="0" dirty="0">
                <a:latin typeface="CMTT12"/>
              </a:rPr>
              <a:t>i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if [&lt;exp&gt;]; then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&lt;commands1&gt;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&lt;commands2&gt;</a:t>
            </a:r>
          </a:p>
          <a:p>
            <a:pPr marL="0" indent="0" algn="l">
              <a:buNone/>
            </a:pPr>
            <a:r>
              <a:rPr lang="en-CA" sz="1800" b="1" dirty="0">
                <a:latin typeface="CMTT12"/>
              </a:rPr>
              <a:t>f</a:t>
            </a:r>
            <a:r>
              <a:rPr lang="en-CA" sz="1800" b="1" i="0" u="none" strike="noStrike" baseline="0" dirty="0">
                <a:latin typeface="CMTT12"/>
              </a:rPr>
              <a:t>i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if [&lt;exp1&gt;];then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&lt;commands 1&gt;</a:t>
            </a:r>
          </a:p>
          <a:p>
            <a:pPr marL="0" indent="0" algn="l">
              <a:buNone/>
            </a:pPr>
            <a:r>
              <a:rPr lang="en-CA" sz="1800" b="1" i="0" u="none" strike="noStrike" baseline="0" dirty="0" err="1">
                <a:latin typeface="CMTT12"/>
              </a:rPr>
              <a:t>elif</a:t>
            </a:r>
            <a:r>
              <a:rPr lang="en-CA" sz="1800" b="1" i="0" u="none" strike="noStrike" baseline="0" dirty="0">
                <a:latin typeface="CMTT12"/>
              </a:rPr>
              <a:t> [&lt;exp2&gt;];then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&lt;commands 2&gt;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&lt;commands 3&gt;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fi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2DF1A-C8FD-456B-81CD-099E32B9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45E86-1063-8EFA-3092-83B4DA347842}"/>
              </a:ext>
            </a:extLst>
          </p:cNvPr>
          <p:cNvSpPr txBox="1"/>
          <p:nvPr/>
        </p:nvSpPr>
        <p:spPr>
          <a:xfrm>
            <a:off x="3790124" y="3749142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CA" sz="1600" b="1" i="0" u="none" strike="noStrike" baseline="0" dirty="0">
                <a:latin typeface="CMTT12"/>
              </a:rPr>
              <a:t>if [ -w $file ]; then</a:t>
            </a:r>
          </a:p>
          <a:p>
            <a:pPr marL="0" indent="0" algn="l">
              <a:buNone/>
            </a:pPr>
            <a:r>
              <a:rPr lang="en-CA" sz="1600" b="0" i="0" u="none" strike="noStrike" baseline="0" dirty="0">
                <a:latin typeface="CMTT12"/>
              </a:rPr>
              <a:t>ls &gt;&gt; $file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MTT12"/>
              </a:rPr>
              <a:t>echo "More input has been appended"</a:t>
            </a:r>
          </a:p>
          <a:p>
            <a:pPr marL="0" indent="0" algn="l">
              <a:buNone/>
            </a:pPr>
            <a:r>
              <a:rPr lang="en-CA" sz="1600" b="1" i="0" u="none" strike="noStrike" baseline="0" dirty="0" err="1">
                <a:latin typeface="CMTT12"/>
              </a:rPr>
              <a:t>elif</a:t>
            </a:r>
            <a:r>
              <a:rPr lang="en-CA" sz="1600" b="1" i="0" u="none" strike="noStrike" baseline="0" dirty="0">
                <a:latin typeface="CMTT12"/>
              </a:rPr>
              <a:t> [ -e $file ]; then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MTT12"/>
              </a:rPr>
              <a:t>echo "You have no write permission on $file"</a:t>
            </a:r>
          </a:p>
          <a:p>
            <a:pPr marL="0" indent="0" algn="l">
              <a:buNone/>
            </a:pPr>
            <a:r>
              <a:rPr lang="en-CA" sz="1600" b="1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latin typeface="CMTT12"/>
              </a:rPr>
              <a:t>echo "$file does not exist"</a:t>
            </a:r>
          </a:p>
          <a:p>
            <a:pPr marL="0" indent="0" algn="l">
              <a:buNone/>
            </a:pPr>
            <a:r>
              <a:rPr lang="en-CA" sz="1600" b="1" i="0" u="none" strike="noStrike" baseline="0" dirty="0">
                <a:latin typeface="CMTT12"/>
              </a:rPr>
              <a:t>fi</a:t>
            </a:r>
            <a:endParaRPr lang="en-CA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502AB-FA1A-F24C-9341-2ACDE1EA2CA3}"/>
              </a:ext>
            </a:extLst>
          </p:cNvPr>
          <p:cNvSpPr txBox="1"/>
          <p:nvPr/>
        </p:nvSpPr>
        <p:spPr>
          <a:xfrm>
            <a:off x="3790124" y="1951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[ -d $</a:t>
            </a:r>
            <a:r>
              <a:rPr lang="en-US" dirty="0" err="1"/>
              <a:t>fsd</a:t>
            </a:r>
            <a:r>
              <a:rPr lang="en-US" dirty="0"/>
              <a:t> ]; then</a:t>
            </a:r>
          </a:p>
          <a:p>
            <a:pPr marL="0" indent="0">
              <a:buNone/>
            </a:pPr>
            <a:r>
              <a:rPr lang="en-US" dirty="0"/>
              <a:t>echo "This is a directory"</a:t>
            </a:r>
          </a:p>
          <a:p>
            <a:pPr marL="0" indent="0">
              <a:buNone/>
            </a:pPr>
            <a:r>
              <a:rPr lang="en-US" b="1" dirty="0"/>
              <a:t>else</a:t>
            </a:r>
          </a:p>
          <a:p>
            <a:pPr marL="0" indent="0">
              <a:buNone/>
            </a:pPr>
            <a:r>
              <a:rPr lang="en-US" dirty="0"/>
              <a:t>echo "This is a file“</a:t>
            </a:r>
          </a:p>
          <a:p>
            <a:pPr marL="0" indent="0">
              <a:buNone/>
            </a:pPr>
            <a:r>
              <a:rPr lang="en-US" b="1" dirty="0"/>
              <a:t>fi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DB4E9-436F-D0FC-FB03-3A6586679DA8}"/>
              </a:ext>
            </a:extLst>
          </p:cNvPr>
          <p:cNvSpPr txBox="1"/>
          <p:nvPr/>
        </p:nvSpPr>
        <p:spPr>
          <a:xfrm>
            <a:off x="3790124" y="80782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[ -e $</a:t>
            </a:r>
            <a:r>
              <a:rPr lang="en-US" dirty="0" err="1"/>
              <a:t>fname</a:t>
            </a:r>
            <a:r>
              <a:rPr lang="en-US" dirty="0"/>
              <a:t> ]; then</a:t>
            </a:r>
          </a:p>
          <a:p>
            <a:pPr marL="0" indent="0">
              <a:buNone/>
            </a:pPr>
            <a:r>
              <a:rPr lang="en-US" dirty="0"/>
              <a:t>echo File/Directory exists</a:t>
            </a:r>
          </a:p>
          <a:p>
            <a:pPr marL="0" indent="0">
              <a:buNone/>
            </a:pPr>
            <a:r>
              <a:rPr lang="en-US" b="1" dirty="0"/>
              <a:t>fi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4363E-5B47-38AF-8FF7-7E2CAB0E907C}"/>
              </a:ext>
            </a:extLst>
          </p:cNvPr>
          <p:cNvSpPr txBox="1"/>
          <p:nvPr/>
        </p:nvSpPr>
        <p:spPr>
          <a:xfrm>
            <a:off x="7036904" y="492757"/>
            <a:ext cx="534062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600" b="1" dirty="0"/>
              <a:t>if</a:t>
            </a:r>
            <a:r>
              <a:rPr lang="en-US" sz="1600" dirty="0"/>
              <a:t> [ -e $</a:t>
            </a:r>
            <a:r>
              <a:rPr lang="en-US" sz="1600" dirty="0" err="1"/>
              <a:t>fsd</a:t>
            </a:r>
            <a:r>
              <a:rPr lang="en-US" sz="1600" dirty="0"/>
              <a:t> ] &amp;&amp; [ -w $</a:t>
            </a:r>
            <a:r>
              <a:rPr lang="en-US" sz="1600" dirty="0" err="1"/>
              <a:t>fsd</a:t>
            </a:r>
            <a:r>
              <a:rPr lang="en-US" sz="1600" dirty="0"/>
              <a:t> ]; then</a:t>
            </a:r>
          </a:p>
          <a:p>
            <a:r>
              <a:rPr lang="en-US" sz="1600" dirty="0"/>
              <a:t>echo "File or directory exists and you have write permission"</a:t>
            </a:r>
          </a:p>
          <a:p>
            <a:r>
              <a:rPr lang="en-US" sz="1600" b="1" dirty="0"/>
              <a:t>fi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300630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C870-91F5-4EA3-83EC-D06558BD9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991" y="238539"/>
            <a:ext cx="10515600" cy="592517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CA" sz="1800" b="0" i="0" u="none" strike="noStrike" baseline="0" dirty="0">
                <a:latin typeface="CMTT12"/>
              </a:rPr>
              <a:t>#!/bin/bash</a:t>
            </a:r>
          </a:p>
          <a:p>
            <a:pPr marL="0" indent="0" algn="l">
              <a:buNone/>
            </a:pPr>
            <a:r>
              <a:rPr lang="en-CA" sz="1800" dirty="0">
                <a:latin typeface="CMTT12"/>
              </a:rPr>
              <a:t># ex5.sh various forms of if statements </a:t>
            </a:r>
            <a:endParaRPr lang="en-CA" sz="18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TT12"/>
              </a:rPr>
              <a:t>echo -n "Enter file name&gt; "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TT12"/>
              </a:rPr>
              <a:t>read file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if</a:t>
            </a:r>
            <a:r>
              <a:rPr lang="en-CA" sz="1800" b="0" i="0" u="none" strike="noStrike" baseline="0" dirty="0">
                <a:latin typeface="CMTT12"/>
              </a:rPr>
              <a:t> [ ! -e $file ]; then   </a:t>
            </a:r>
            <a:r>
              <a:rPr lang="en-CA" sz="1800" b="1" i="0" u="none" strike="noStrike" baseline="0" dirty="0">
                <a:highlight>
                  <a:srgbClr val="FFFF00"/>
                </a:highlight>
                <a:latin typeface="CMTT12"/>
              </a:rPr>
              <a:t>#File does not exist 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TT12"/>
              </a:rPr>
              <a:t>echo "Sorry, $file does not exist."</a:t>
            </a:r>
          </a:p>
          <a:p>
            <a:pPr marL="0" indent="0" algn="l">
              <a:buNone/>
            </a:pPr>
            <a:r>
              <a:rPr lang="en-CA" sz="1800" b="1" i="0" u="none" strike="noStrike" baseline="0" dirty="0" err="1">
                <a:latin typeface="CMTT12"/>
              </a:rPr>
              <a:t>elif</a:t>
            </a:r>
            <a:r>
              <a:rPr lang="en-CA" sz="1800" b="1" i="0" u="none" strike="noStrike" baseline="0" dirty="0">
                <a:latin typeface="CMTT12"/>
              </a:rPr>
              <a:t> </a:t>
            </a:r>
            <a:r>
              <a:rPr lang="en-CA" sz="1800" b="0" i="0" u="none" strike="noStrike" baseline="0" dirty="0">
                <a:latin typeface="CMTT12"/>
              </a:rPr>
              <a:t>[ ! -w $file ]; then             </a:t>
            </a:r>
            <a:r>
              <a:rPr lang="en-CA" sz="1800" b="1" i="0" u="none" strike="noStrike" baseline="0" dirty="0">
                <a:highlight>
                  <a:srgbClr val="FFFF00"/>
                </a:highlight>
                <a:latin typeface="CMTT12"/>
              </a:rPr>
              <a:t># File exists, but you have no write permission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TT12"/>
              </a:rPr>
              <a:t>	echo "You have no write permission on $file‘’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	if</a:t>
            </a:r>
            <a:r>
              <a:rPr lang="en-CA" sz="1800" b="0" i="0" u="none" strike="noStrike" baseline="0" dirty="0">
                <a:latin typeface="CMTT12"/>
              </a:rPr>
              <a:t> [ -O $file ]; then   </a:t>
            </a:r>
            <a:r>
              <a:rPr lang="en-CA" sz="1800" b="1" i="0" u="none" strike="noStrike" baseline="0" dirty="0">
                <a:latin typeface="CMTT12"/>
              </a:rPr>
              <a:t>#file exists, no write permission, you are the owner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TT12"/>
              </a:rPr>
              <a:t>	</a:t>
            </a:r>
            <a:r>
              <a:rPr lang="pl-PL" sz="1800" b="0" i="0" u="none" strike="noStrike" baseline="0" dirty="0">
                <a:latin typeface="CMTT12"/>
              </a:rPr>
              <a:t>chmod u+w $file </a:t>
            </a:r>
            <a:r>
              <a:rPr lang="en-US" sz="1800" b="0" i="0" u="none" strike="noStrike" baseline="0" dirty="0">
                <a:latin typeface="CMTT12"/>
              </a:rPr>
              <a:t>  </a:t>
            </a:r>
            <a:r>
              <a:rPr lang="pl-PL" sz="1800" b="0" i="0" u="none" strike="noStrike" baseline="0" dirty="0">
                <a:latin typeface="CMTT12"/>
              </a:rPr>
              <a:t>#(grant write permission)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TT12"/>
              </a:rPr>
              <a:t>	echo "Write permission granted"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TT12"/>
              </a:rPr>
              <a:t>	</a:t>
            </a:r>
            <a:r>
              <a:rPr lang="en-CA" sz="1800" b="1" i="0" u="none" strike="noStrike" baseline="0" dirty="0">
                <a:latin typeface="CMTT12"/>
              </a:rPr>
              <a:t>else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TT12"/>
              </a:rPr>
              <a:t>	echo "Write permission cannot be granted“   </a:t>
            </a:r>
            <a:endParaRPr lang="en-US" sz="1800" b="1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TT12"/>
              </a:rPr>
              <a:t>	echo "because you don't own this file“  </a:t>
            </a:r>
            <a:r>
              <a:rPr lang="en-US" sz="1800" b="1" i="0" u="none" strike="noStrike" baseline="0" dirty="0">
                <a:latin typeface="CMTT12"/>
              </a:rPr>
              <a:t>#You are not the owner</a:t>
            </a:r>
            <a:endParaRPr lang="en-US" sz="18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	fi</a:t>
            </a:r>
          </a:p>
          <a:p>
            <a:pPr marL="0" indent="0" algn="l">
              <a:buNone/>
            </a:pPr>
            <a:r>
              <a:rPr lang="en-CA" sz="1800" b="1" dirty="0">
                <a:latin typeface="CMTT12"/>
              </a:rPr>
              <a:t>e</a:t>
            </a:r>
            <a:r>
              <a:rPr lang="en-CA" sz="1800" b="1" i="0" u="none" strike="noStrike" baseline="0" dirty="0">
                <a:latin typeface="CMTT12"/>
              </a:rPr>
              <a:t>lse</a:t>
            </a:r>
            <a:r>
              <a:rPr lang="en-CA" sz="1800" b="0" i="0" u="none" strike="noStrike" baseline="0" dirty="0">
                <a:latin typeface="CMTT12"/>
              </a:rPr>
              <a:t>   </a:t>
            </a:r>
            <a:r>
              <a:rPr lang="en-CA" sz="1800" b="1" i="0" u="none" strike="noStrike" baseline="0" dirty="0">
                <a:highlight>
                  <a:srgbClr val="FFFF00"/>
                </a:highlight>
                <a:latin typeface="CMTT12"/>
              </a:rPr>
              <a:t># File exists, and it has the write permission, add contents of ls  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TT12"/>
              </a:rPr>
              <a:t>ls &gt;&gt; $file 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TT12"/>
              </a:rPr>
              <a:t>echo "More input has been appended"</a:t>
            </a:r>
          </a:p>
          <a:p>
            <a:pPr marL="0" indent="0" algn="l">
              <a:buNone/>
            </a:pPr>
            <a:r>
              <a:rPr lang="en-CA" sz="1800" b="1" i="0" u="none" strike="noStrike" baseline="0" dirty="0">
                <a:latin typeface="CMTT12"/>
              </a:rPr>
              <a:t>fi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9D642-BC34-4A74-AF88-12F3650A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12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3876-562B-A703-8C14-800CA2C5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(Integer Comparison)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758-2F72-DF5E-A25B-3A64D14C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-eq   	 is equal to      	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-ne    	is not equal to  	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C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is greater than	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C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is greater than or equal to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C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is less than	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-le	is less than or equal to	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	is less than 	(within </a:t>
            </a:r>
            <a:r>
              <a:rPr lang="en-CA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double parentheses</a:t>
            </a: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 	is less than or equal to (within double parentheses) 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	is greater than (within double parentheses)  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      is greater than or equal to (within double parentheses) 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A3BBE-9C15-84A2-23E4-99BF66A3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721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D152-3CF3-0DFC-ED3E-AC6BA812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(String Comparison)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D79E-40DB-C9BA-BC4E-82FE5965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25</a:t>
            </a:fld>
            <a:endParaRPr lang="en-CA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B768245-6ECA-E084-250E-2F09C795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391" y="-4343857"/>
            <a:ext cx="10128738" cy="94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en-US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 is equal to  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[ $a = $b ]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  is equal to  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[ $a == $b ]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    is not equal to   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[ $</a:t>
            </a:r>
            <a:r>
              <a:rPr lang="en-CA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!= $b ]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     is less than, in 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ASCII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alphabetical order 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[ $a &lt; $b]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is greater than, in ASCII alphabetical order  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CA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$a &gt; $b]</a:t>
            </a: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-z    string is </a:t>
            </a:r>
            <a:r>
              <a:rPr kumimoji="0" lang="en-CA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en-CA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that is, has zero length  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[ -z $a 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-n   string is not null  </a:t>
            </a:r>
            <a:r>
              <a:rPr kumimoji="0" lang="en-CA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[ -n $a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15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A3E8-BADC-4652-B7BD-7B266379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Statement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4525-8C48-4E0C-AFCB-E543F781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CA" sz="1800" b="0" i="0" u="none" strike="noStrike" baseline="0" dirty="0">
                <a:latin typeface="CMBX12"/>
              </a:rPr>
              <a:t>while statement: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latin typeface="CMBX12"/>
            </a:endParaRP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While[ expression]                             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latin typeface="CMR17"/>
              </a:rPr>
              <a:t>do</a:t>
            </a:r>
          </a:p>
          <a:p>
            <a:pPr marL="0" indent="0" algn="l">
              <a:buNone/>
            </a:pPr>
            <a:r>
              <a:rPr lang="en-CA" sz="1800" b="0" i="0" u="none" strike="noStrike" baseline="0" dirty="0" err="1">
                <a:latin typeface="CMR17"/>
              </a:rPr>
              <a:t>commandList</a:t>
            </a:r>
            <a:endParaRPr lang="en-CA" sz="18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CA" sz="1800" dirty="0">
                <a:latin typeface="CMR17"/>
              </a:rPr>
              <a:t>d</a:t>
            </a:r>
            <a:r>
              <a:rPr lang="en-CA" sz="1800" b="0" i="0" u="none" strike="noStrike" baseline="0" dirty="0">
                <a:latin typeface="CMR17"/>
              </a:rPr>
              <a:t>one</a:t>
            </a:r>
          </a:p>
          <a:p>
            <a:pPr marL="0" indent="0" algn="l">
              <a:buNone/>
            </a:pPr>
            <a:endParaRPr lang="en-CA" sz="1800" dirty="0">
              <a:latin typeface="CMR17"/>
            </a:endParaRPr>
          </a:p>
          <a:p>
            <a:pPr marL="0" indent="0" algn="l">
              <a:buNone/>
            </a:pPr>
            <a:endParaRPr lang="en-CA" sz="1800" dirty="0">
              <a:latin typeface="CMR1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996E2-F1FC-4B28-9B5C-AF67A33B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9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5847-3768-4583-A2DB-E0AE1A9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While-Example //whilex.sh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4703-1862-4B37-B4FB-23B699E6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#!/bin/bash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counter=$1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factorial=1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while [ $counter -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0 ]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factorial=$(( $factorial * $counter ))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counter=$(( $counter - 1 ))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done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echo $factorial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7410E-15DB-41C8-B976-6952C087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152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6F1C-3B8A-4121-9854-1CEC5868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Repeat Until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11BE-0084-4D27-B7CA-6619BB16E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until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[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expression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]    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//the loop runs as long as the expression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is FALSE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</a:t>
            </a: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command list </a:t>
            </a:r>
            <a:r>
              <a:rPr lang="en-US" dirty="0"/>
              <a:t> </a:t>
            </a: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done</a:t>
            </a: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24EAD-1C6E-45F4-8F69-5A88C9AC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791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6F1C-3B8A-4121-9854-1CEC5868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Repeat Until  //until.sh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11BE-0084-4D27-B7CA-6619BB16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#!/bin/bash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counter=$1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factorial=1</a:t>
            </a: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until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[ $counter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-eq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0 ]</a:t>
            </a: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factorial=$(( $factorial * $counter ))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counter=$(( $counter - 1 ))</a:t>
            </a: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done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echo $factorial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24EAD-1C6E-45F4-8F69-5A88C9AC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57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1C0A-A7D8-2533-581C-00E20F39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576D-3AEC-77A8-9A8C-A058E7CF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A simple shell script (ex0.sh)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D9A6-F48B-C6BF-E847-56618C2C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30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2E9D-36AC-4A55-B37D-F313EBBE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8256"/>
            <a:ext cx="10515600" cy="459416"/>
          </a:xfrm>
        </p:spPr>
        <p:txBody>
          <a:bodyPr>
            <a:normAutofit fontScale="90000"/>
          </a:bodyPr>
          <a:lstStyle/>
          <a:p>
            <a:r>
              <a:rPr lang="en-US" dirty="0"/>
              <a:t>For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A683-D47E-493F-9C32-01D5D205C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855"/>
            <a:ext cx="10515600" cy="613462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B0F0"/>
                </a:solidFill>
                <a:latin typeface="CMTT12"/>
              </a:rPr>
              <a:t>for VAR in {VAR value list}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B0F0"/>
                </a:solidFill>
                <a:latin typeface="CMTT12"/>
              </a:rPr>
              <a:t>do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B0F0"/>
                </a:solidFill>
                <a:latin typeface="CMTT12"/>
              </a:rPr>
              <a:t>{ code }</a:t>
            </a:r>
          </a:p>
          <a:p>
            <a:pPr marL="0" indent="0" algn="l">
              <a:buNone/>
            </a:pPr>
            <a:r>
              <a:rPr lang="en-CA" sz="1800" dirty="0">
                <a:solidFill>
                  <a:srgbClr val="00B0F0"/>
                </a:solidFill>
                <a:latin typeface="CMTT12"/>
              </a:rPr>
              <a:t>d</a:t>
            </a:r>
            <a:r>
              <a:rPr lang="en-CA" sz="1800" b="0" i="0" u="none" strike="noStrike" baseline="0" dirty="0">
                <a:solidFill>
                  <a:srgbClr val="00B0F0"/>
                </a:solidFill>
                <a:latin typeface="CMTT12"/>
              </a:rPr>
              <a:t>one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nn-NO" sz="1800" b="0" i="0" u="none" strike="noStrike" baseline="0" dirty="0">
                <a:solidFill>
                  <a:srgbClr val="00B050"/>
                </a:solidFill>
                <a:latin typeface="CMTT12"/>
              </a:rPr>
              <a:t>for (( i=0; i&lt;5; i++ ))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B050"/>
                </a:solidFill>
                <a:latin typeface="CMTT12"/>
              </a:rPr>
              <a:t>do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00B050"/>
                </a:solidFill>
                <a:latin typeface="CMTT12"/>
              </a:rPr>
              <a:t>{ code }</a:t>
            </a:r>
          </a:p>
          <a:p>
            <a:pPr marL="0" indent="0" algn="l">
              <a:buNone/>
            </a:pPr>
            <a:r>
              <a:rPr lang="en-CA" sz="1800" dirty="0">
                <a:solidFill>
                  <a:srgbClr val="00B050"/>
                </a:solidFill>
                <a:latin typeface="CMTT12"/>
              </a:rPr>
              <a:t>d</a:t>
            </a:r>
            <a:r>
              <a:rPr lang="en-CA" sz="1800" b="0" i="0" u="none" strike="noStrike" baseline="0" dirty="0">
                <a:solidFill>
                  <a:srgbClr val="00B050"/>
                </a:solidFill>
                <a:latin typeface="CMTT12"/>
              </a:rPr>
              <a:t>one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7030A0"/>
                </a:solidFill>
                <a:latin typeface="CMTT12"/>
              </a:rPr>
              <a:t># using command line arguments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7030A0"/>
                </a:solidFill>
                <a:latin typeface="CMTT12"/>
              </a:rPr>
              <a:t>for k in $1 $2 $3 $4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7030A0"/>
                </a:solidFill>
                <a:latin typeface="CMTT12"/>
              </a:rPr>
              <a:t>do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7030A0"/>
                </a:solidFill>
                <a:latin typeface="CMTT12"/>
              </a:rPr>
              <a:t>echo $</a:t>
            </a:r>
            <a:r>
              <a:rPr lang="en-CA" sz="1800" dirty="0">
                <a:solidFill>
                  <a:srgbClr val="7030A0"/>
                </a:solidFill>
                <a:latin typeface="CMTT12"/>
              </a:rPr>
              <a:t>k</a:t>
            </a:r>
            <a:endParaRPr lang="en-CA" sz="1800" b="0" i="0" u="none" strike="noStrike" baseline="0" dirty="0">
              <a:solidFill>
                <a:srgbClr val="7030A0"/>
              </a:solidFill>
              <a:latin typeface="CMTT12"/>
            </a:endParaRPr>
          </a:p>
          <a:p>
            <a:pPr marL="0" indent="0" algn="l">
              <a:buNone/>
            </a:pPr>
            <a:r>
              <a:rPr lang="en-CA" sz="1800" dirty="0">
                <a:solidFill>
                  <a:srgbClr val="7030A0"/>
                </a:solidFill>
                <a:latin typeface="CMTT12"/>
              </a:rPr>
              <a:t>d</a:t>
            </a:r>
            <a:r>
              <a:rPr lang="en-CA" sz="1800" b="0" i="0" u="none" strike="noStrike" baseline="0" dirty="0">
                <a:solidFill>
                  <a:srgbClr val="7030A0"/>
                </a:solidFill>
                <a:latin typeface="CMTT12"/>
              </a:rPr>
              <a:t>one</a:t>
            </a:r>
          </a:p>
          <a:p>
            <a:pPr marL="0" indent="0" algn="l">
              <a:buNone/>
            </a:pPr>
            <a:endParaRPr lang="en-CA" sz="1800" b="0" i="0" u="none" strike="noStrike" baseline="0" dirty="0">
              <a:latin typeface="CMTT12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C00000"/>
                </a:solidFill>
                <a:latin typeface="CMTT12"/>
              </a:rPr>
              <a:t># using all command line arguments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C00000"/>
                </a:solidFill>
                <a:latin typeface="CMTT12"/>
              </a:rPr>
              <a:t>for </a:t>
            </a:r>
            <a:r>
              <a:rPr lang="en-CA" sz="1800" dirty="0">
                <a:solidFill>
                  <a:srgbClr val="C00000"/>
                </a:solidFill>
                <a:latin typeface="CMTT12"/>
              </a:rPr>
              <a:t>k</a:t>
            </a:r>
            <a:r>
              <a:rPr lang="en-CA" sz="1800" b="0" i="0" u="none" strike="noStrike" baseline="0" dirty="0">
                <a:solidFill>
                  <a:srgbClr val="C00000"/>
                </a:solidFill>
                <a:latin typeface="CMTT12"/>
              </a:rPr>
              <a:t> in $*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C00000"/>
                </a:solidFill>
                <a:latin typeface="CMTT12"/>
              </a:rPr>
              <a:t>do</a:t>
            </a: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C00000"/>
                </a:solidFill>
                <a:latin typeface="CMTT12"/>
              </a:rPr>
              <a:t>echo $</a:t>
            </a:r>
            <a:r>
              <a:rPr lang="en-CA" sz="1800" dirty="0">
                <a:solidFill>
                  <a:srgbClr val="C00000"/>
                </a:solidFill>
                <a:latin typeface="CMTT12"/>
              </a:rPr>
              <a:t>k</a:t>
            </a:r>
            <a:endParaRPr lang="en-CA" sz="1800" b="0" i="0" u="none" strike="noStrike" baseline="0" dirty="0">
              <a:solidFill>
                <a:srgbClr val="C00000"/>
              </a:solidFill>
              <a:latin typeface="CMTT12"/>
            </a:endParaRPr>
          </a:p>
          <a:p>
            <a:pPr marL="0" indent="0" algn="l">
              <a:buNone/>
            </a:pPr>
            <a:r>
              <a:rPr lang="en-CA" sz="1800" b="0" i="0" u="none" strike="noStrike" baseline="0" dirty="0">
                <a:solidFill>
                  <a:srgbClr val="C00000"/>
                </a:solidFill>
                <a:latin typeface="CMTT12"/>
              </a:rPr>
              <a:t>done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99200-5BB9-46E2-82D7-6B0ECDE6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28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54F7-A85D-FA8B-81C1-7E1F1772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22" y="136525"/>
            <a:ext cx="10515600" cy="623094"/>
          </a:xfrm>
        </p:spPr>
        <p:txBody>
          <a:bodyPr>
            <a:normAutofit fontScale="90000"/>
          </a:bodyPr>
          <a:lstStyle/>
          <a:p>
            <a:r>
              <a:rPr lang="en-US" dirty="0"/>
              <a:t>For-Examples //exfor.sh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743C-231C-7C38-ED2F-DA375785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19"/>
            <a:ext cx="5257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#!/bin/bash</a:t>
            </a:r>
          </a:p>
          <a:p>
            <a:pPr marL="0" indent="0">
              <a:buNone/>
            </a:pPr>
            <a:r>
              <a:rPr lang="en-CA" sz="1800" dirty="0"/>
              <a:t># exfor.sh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echo For loop with an </a:t>
            </a:r>
            <a:r>
              <a:rPr lang="en-CA" sz="1800" b="1" dirty="0"/>
              <a:t>explicit list 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for </a:t>
            </a:r>
            <a:r>
              <a:rPr lang="en-CA" sz="1800" dirty="0" err="1"/>
              <a:t>i</a:t>
            </a:r>
            <a:r>
              <a:rPr lang="en-CA" sz="1800" dirty="0"/>
              <a:t> in 2 4 6 8 15</a:t>
            </a:r>
          </a:p>
          <a:p>
            <a:pPr marL="0" indent="0">
              <a:buNone/>
            </a:pPr>
            <a:r>
              <a:rPr lang="en-CA" sz="1800" dirty="0"/>
              <a:t>do</a:t>
            </a:r>
          </a:p>
          <a:p>
            <a:pPr marL="0" indent="0">
              <a:buNone/>
            </a:pPr>
            <a:r>
              <a:rPr lang="en-CA" sz="1800" dirty="0"/>
              <a:t>echo $</a:t>
            </a:r>
            <a:r>
              <a:rPr lang="en-CA" sz="1800" dirty="0" err="1"/>
              <a:t>i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done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echo For Loop with </a:t>
            </a:r>
            <a:r>
              <a:rPr lang="en-CA" sz="1800" b="1" dirty="0"/>
              <a:t>range </a:t>
            </a:r>
            <a:r>
              <a:rPr lang="en-CA" sz="1800" dirty="0"/>
              <a:t>and default increment of 1</a:t>
            </a:r>
          </a:p>
          <a:p>
            <a:pPr marL="0" indent="0">
              <a:buNone/>
            </a:pPr>
            <a:r>
              <a:rPr lang="en-CA" sz="1800" dirty="0"/>
              <a:t>for </a:t>
            </a:r>
            <a:r>
              <a:rPr lang="en-CA" sz="1800" dirty="0" err="1"/>
              <a:t>i</a:t>
            </a:r>
            <a:r>
              <a:rPr lang="en-CA" sz="1800" dirty="0"/>
              <a:t> in {1..10}</a:t>
            </a:r>
          </a:p>
          <a:p>
            <a:pPr marL="0" indent="0">
              <a:buNone/>
            </a:pPr>
            <a:r>
              <a:rPr lang="en-CA" sz="1800" dirty="0"/>
              <a:t>do</a:t>
            </a:r>
          </a:p>
          <a:p>
            <a:pPr marL="0" indent="0">
              <a:buNone/>
            </a:pPr>
            <a:r>
              <a:rPr lang="en-CA" sz="1800" dirty="0"/>
              <a:t>echo $</a:t>
            </a:r>
            <a:r>
              <a:rPr lang="en-CA" sz="1800" dirty="0" err="1"/>
              <a:t>i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done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F4397-2E95-6F5E-CEB1-65745305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31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1C98F-F889-E72A-9C68-36D71F79956B}"/>
              </a:ext>
            </a:extLst>
          </p:cNvPr>
          <p:cNvSpPr txBox="1"/>
          <p:nvPr/>
        </p:nvSpPr>
        <p:spPr>
          <a:xfrm>
            <a:off x="7291317" y="965816"/>
            <a:ext cx="42956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/>
              <a:t>echo For loop with increments of 2 within a range 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for </a:t>
            </a:r>
            <a:r>
              <a:rPr lang="en-CA" dirty="0" err="1"/>
              <a:t>i</a:t>
            </a:r>
            <a:r>
              <a:rPr lang="en-CA" dirty="0"/>
              <a:t> in {1</a:t>
            </a:r>
            <a:r>
              <a:rPr lang="en-CA" sz="1500" dirty="0"/>
              <a:t>..</a:t>
            </a:r>
            <a:r>
              <a:rPr lang="en-CA" dirty="0"/>
              <a:t>10..2}</a:t>
            </a:r>
          </a:p>
          <a:p>
            <a:pPr marL="0" indent="0">
              <a:buNone/>
            </a:pPr>
            <a:r>
              <a:rPr lang="en-CA" dirty="0"/>
              <a:t>do</a:t>
            </a:r>
          </a:p>
          <a:p>
            <a:pPr marL="0" indent="0">
              <a:buNone/>
            </a:pPr>
            <a:r>
              <a:rPr lang="en-CA" dirty="0"/>
              <a:t>echo $</a:t>
            </a:r>
            <a:r>
              <a:rPr lang="en-CA" dirty="0" err="1"/>
              <a:t>i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done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echo For loop similar to C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for ((</a:t>
            </a:r>
            <a:r>
              <a:rPr lang="en-CA" dirty="0" err="1"/>
              <a:t>i</a:t>
            </a:r>
            <a:r>
              <a:rPr lang="en-CA" dirty="0"/>
              <a:t>=0;i&lt;10;i++)) </a:t>
            </a:r>
          </a:p>
          <a:p>
            <a:pPr marL="0" indent="0">
              <a:buNone/>
            </a:pPr>
            <a:r>
              <a:rPr lang="en-CA" dirty="0"/>
              <a:t>do</a:t>
            </a:r>
          </a:p>
          <a:p>
            <a:pPr marL="0" indent="0">
              <a:buNone/>
            </a:pPr>
            <a:r>
              <a:rPr lang="en-CA" dirty="0"/>
              <a:t>echo $</a:t>
            </a:r>
            <a:r>
              <a:rPr lang="en-CA" dirty="0" err="1"/>
              <a:t>i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Done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# end exfor.sh </a:t>
            </a:r>
          </a:p>
        </p:txBody>
      </p:sp>
    </p:spTree>
    <p:extLst>
      <p:ext uri="{BB962C8B-B14F-4D97-AF65-F5344CB8AC3E}">
        <p14:creationId xmlns:p14="http://schemas.microsoft.com/office/powerpoint/2010/main" val="4010847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D3DA-5697-8D73-76D7-358DFE86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DC00E-012D-7793-0A5B-4E1B344E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32</a:t>
            </a:fld>
            <a:endParaRPr lang="en-C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DE820A-6492-7C90-2BBA-CC1DE80C9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22264"/>
            <a:ext cx="470120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Roboto Mono"/>
              </a:rPr>
              <a:t>case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 EXPRESSION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PATTERN_1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STATEMENTS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PATTERN_2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STATEMENTS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PATTERN_N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 ;;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*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Roboto Mono"/>
              </a:rPr>
              <a:t> 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Roboto Mono"/>
              </a:rPr>
              <a:t>esac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9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443C-B8BC-92D4-A311-E1A8AC3C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//case3.sh </a:t>
            </a:r>
            <a:br>
              <a:rPr lang="en-US" dirty="0"/>
            </a:br>
            <a:r>
              <a:rPr lang="en-US" dirty="0"/>
              <a:t>//While and case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469A-58CA-C2E4-071C-0A8CFBEF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482103"/>
            <a:ext cx="10515600" cy="50107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#!/bin/bash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[ true 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/>
              <a:t>echo Select a day: MON WED or FRI </a:t>
            </a:r>
          </a:p>
          <a:p>
            <a:pPr marL="0" indent="0">
              <a:buNone/>
            </a:pPr>
            <a:r>
              <a:rPr lang="en-US" dirty="0"/>
              <a:t>read option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case</a:t>
            </a:r>
            <a:r>
              <a:rPr lang="en-US" dirty="0"/>
              <a:t> $option in </a:t>
            </a:r>
          </a:p>
          <a:p>
            <a:pPr marL="0" indent="0">
              <a:buNone/>
            </a:pPr>
            <a:r>
              <a:rPr lang="en-US" dirty="0"/>
              <a:t>"MON") echo you selected MON;;</a:t>
            </a:r>
          </a:p>
          <a:p>
            <a:pPr marL="0" indent="0">
              <a:buNone/>
            </a:pPr>
            <a:r>
              <a:rPr lang="en-US" dirty="0"/>
              <a:t>"WED") echo you selected WED;;</a:t>
            </a:r>
          </a:p>
          <a:p>
            <a:pPr marL="0" indent="0">
              <a:buNone/>
            </a:pPr>
            <a:r>
              <a:rPr lang="en-US" dirty="0"/>
              <a:t>"FRI") echo you selected FRI;;</a:t>
            </a:r>
          </a:p>
          <a:p>
            <a:pPr marL="0" indent="0">
              <a:buNone/>
            </a:pPr>
            <a:r>
              <a:rPr lang="en-US" dirty="0"/>
              <a:t>*) echo </a:t>
            </a:r>
            <a:r>
              <a:rPr lang="en-US" dirty="0" err="1"/>
              <a:t>sorry,your</a:t>
            </a:r>
            <a:r>
              <a:rPr lang="en-US" dirty="0"/>
              <a:t> input was incorrect</a:t>
            </a:r>
          </a:p>
          <a:p>
            <a:pPr marL="0" indent="0">
              <a:buNone/>
            </a:pPr>
            <a:r>
              <a:rPr lang="en-US" dirty="0"/>
              <a:t>break ;;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esac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done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8133E-D912-D6DE-B1BE-1FFCA60C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78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A5C0-696A-4C5A-9C64-1C1B34C1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27" y="24229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Statement  //case1t.sh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BC12-548B-4876-A7E4-8AE7F6E5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866"/>
            <a:ext cx="10515600" cy="53580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#!/bin/bash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while [ true ]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echo Enter 1 for ls, 2 for ls -1, 3 for ls -l and 4 to exit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read option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$option in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“1”) echo you selected ls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ls;;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“2”) echo you selected ls -1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ls -1 ;;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“3”) echo you selected ls -l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ls -l;;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“4”) break;;</a:t>
            </a:r>
          </a:p>
          <a:p>
            <a:pPr marL="0" indent="0">
              <a:buNone/>
            </a:pPr>
            <a:r>
              <a:rPr lang="en-US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esac</a:t>
            </a:r>
            <a:endParaRPr lang="en-US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done 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4D5F2-E513-4382-AD45-07BACC29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20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ED12-EDFF-4F7C-8BC2-6EE9BFDC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Command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FFC7-5E51-4DA7-8AEB-3D56AD752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9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#!/bin/bash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 trap.sh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trap "echo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CTRL+C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does not work over here" SIGINT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echo "The script is going to run until you hit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Ctrl+Z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echo "Try CTRL+C if you want to"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while [ true ]        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sleep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       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 On a related note: you cannot make Ctrl-C work in this shell because it has been trapped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D35B-40D9-48FC-A063-9A474F64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779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3262-31D9-464C-B829-9D36DA7E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3" y="2432464"/>
            <a:ext cx="7258878" cy="1325563"/>
          </a:xfrm>
        </p:spPr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2459C-F4A8-40CE-B948-03D5F898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08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98EF-922F-4591-90C8-748485EE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Unix Shell-Introduction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F785-CF62-4F99-B7B3-17CD5D20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135" marR="795655" indent="0">
              <a:lnSpc>
                <a:spcPct val="85000"/>
              </a:lnSpc>
              <a:spcBef>
                <a:spcPts val="65"/>
              </a:spcBef>
              <a:buNone/>
            </a:pPr>
            <a:endParaRPr lang="en-US" sz="1800" dirty="0">
              <a:latin typeface="LM Roman 17"/>
              <a:ea typeface="LM Roman 17"/>
              <a:cs typeface="LM Roman 17"/>
            </a:endParaRPr>
          </a:p>
          <a:p>
            <a:pPr>
              <a:spcBef>
                <a:spcPts val="50"/>
              </a:spcBef>
            </a:pPr>
            <a:r>
              <a:rPr lang="en-US" dirty="0">
                <a:effectLst/>
                <a:latin typeface="LM Roman 17"/>
                <a:ea typeface="LM Roman 17"/>
                <a:cs typeface="LM Roman 17"/>
              </a:rPr>
              <a:t>A Unix shell is a command interpreter that starts running as soon as you log In.</a:t>
            </a:r>
          </a:p>
          <a:p>
            <a:pPr>
              <a:spcBef>
                <a:spcPts val="50"/>
              </a:spcBef>
            </a:pPr>
            <a:endParaRPr lang="en-US" dirty="0">
              <a:effectLst/>
              <a:latin typeface="LM Roman 17"/>
              <a:ea typeface="LM Roman 17"/>
              <a:cs typeface="LM Roman 17"/>
            </a:endParaRPr>
          </a:p>
          <a:p>
            <a:pPr>
              <a:spcBef>
                <a:spcPts val="50"/>
              </a:spcBef>
            </a:pPr>
            <a:r>
              <a:rPr lang="en-US" dirty="0">
                <a:effectLst/>
                <a:latin typeface="LM Roman 17"/>
                <a:ea typeface="LM Roman 17"/>
                <a:cs typeface="LM Roman 17"/>
              </a:rPr>
              <a:t>A shell command can be</a:t>
            </a:r>
            <a:endParaRPr lang="en-CA" dirty="0">
              <a:effectLst/>
              <a:latin typeface="LM Roman 17"/>
              <a:ea typeface="LM Roman 17"/>
              <a:cs typeface="LM Roman 17"/>
            </a:endParaRPr>
          </a:p>
          <a:p>
            <a:pPr lvl="1">
              <a:spcBef>
                <a:spcPts val="595"/>
              </a:spcBef>
              <a:buSzPts val="2050"/>
              <a:tabLst>
                <a:tab pos="1045845" algn="l"/>
              </a:tabLst>
            </a:pPr>
            <a:r>
              <a:rPr lang="en-US" sz="2800" b="1" dirty="0">
                <a:latin typeface="LM Roman 17"/>
                <a:ea typeface="DejaVu Sans"/>
                <a:cs typeface="DejaVu Sans"/>
              </a:rPr>
              <a:t>I</a:t>
            </a:r>
            <a:r>
              <a:rPr lang="en-US" sz="2800" b="1" dirty="0">
                <a:effectLst/>
                <a:latin typeface="LM Roman 17"/>
                <a:ea typeface="DejaVu Sans"/>
                <a:cs typeface="DejaVu Sans"/>
              </a:rPr>
              <a:t>nternal(built-in)</a:t>
            </a:r>
            <a:r>
              <a:rPr lang="en-US" sz="2800" dirty="0">
                <a:effectLst/>
                <a:latin typeface="LM Roman 17"/>
                <a:ea typeface="DejaVu Sans"/>
                <a:cs typeface="DejaVu Sans"/>
              </a:rPr>
              <a:t> : </a:t>
            </a:r>
            <a:r>
              <a:rPr lang="en-US" sz="2800" spc="10" dirty="0">
                <a:effectLst/>
                <a:latin typeface="LM Roman 17"/>
                <a:ea typeface="DejaVu Sans"/>
                <a:cs typeface="DejaVu Sans"/>
              </a:rPr>
              <a:t>code </a:t>
            </a:r>
            <a:r>
              <a:rPr lang="en-US" sz="2800" dirty="0">
                <a:effectLst/>
                <a:latin typeface="LM Roman 17"/>
                <a:ea typeface="DejaVu Sans"/>
                <a:cs typeface="DejaVu Sans"/>
              </a:rPr>
              <a:t>is part of the shell (</a:t>
            </a:r>
            <a:r>
              <a:rPr lang="en-US" sz="2800" dirty="0">
                <a:latin typeface="LM Roman 17"/>
                <a:ea typeface="DejaVu Sans"/>
                <a:cs typeface="DejaVu Sans"/>
              </a:rPr>
              <a:t>ex</a:t>
            </a:r>
            <a:r>
              <a:rPr lang="en-US" sz="2800" dirty="0">
                <a:effectLst/>
                <a:latin typeface="LM Roman 17"/>
                <a:ea typeface="DejaVu Sans"/>
                <a:cs typeface="DejaVu Sans"/>
              </a:rPr>
              <a:t>.  c</a:t>
            </a:r>
            <a:r>
              <a:rPr lang="en-US" sz="2800" dirty="0">
                <a:latin typeface="LM Roman 17"/>
                <a:ea typeface="DejaVu Sans"/>
                <a:cs typeface="DejaVu Sans"/>
              </a:rPr>
              <a:t>d, echo </a:t>
            </a:r>
            <a:r>
              <a:rPr lang="en-US" sz="2800" dirty="0">
                <a:effectLst/>
                <a:latin typeface="LM Roman 17"/>
                <a:ea typeface="DejaVu Sans"/>
                <a:cs typeface="DejaVu Sans"/>
              </a:rPr>
              <a:t>) </a:t>
            </a:r>
            <a:endParaRPr lang="en-CA" sz="2800" dirty="0">
              <a:effectLst/>
              <a:latin typeface="LM Roman 17"/>
              <a:ea typeface="DejaVu Sans"/>
              <a:cs typeface="DejaVu Sans"/>
            </a:endParaRPr>
          </a:p>
          <a:p>
            <a:pPr lvl="1">
              <a:spcBef>
                <a:spcPts val="595"/>
              </a:spcBef>
              <a:buSzPts val="2050"/>
              <a:tabLst>
                <a:tab pos="1045845" algn="l"/>
              </a:tabLst>
            </a:pPr>
            <a:r>
              <a:rPr lang="en-US" sz="2800" b="1" dirty="0">
                <a:latin typeface="LM Roman 17"/>
                <a:ea typeface="DejaVu Sans"/>
                <a:cs typeface="DejaVu Sans"/>
              </a:rPr>
              <a:t>E</a:t>
            </a:r>
            <a:r>
              <a:rPr lang="en-US" sz="2800" b="1" dirty="0">
                <a:effectLst/>
                <a:latin typeface="LM Roman 17"/>
                <a:ea typeface="DejaVu Sans"/>
                <a:cs typeface="DejaVu Sans"/>
              </a:rPr>
              <a:t>xternal</a:t>
            </a:r>
            <a:r>
              <a:rPr lang="en-US" sz="2800" dirty="0">
                <a:effectLst/>
                <a:latin typeface="LM Roman 17"/>
                <a:ea typeface="DejaVu Sans"/>
                <a:cs typeface="DejaVu Sans"/>
              </a:rPr>
              <a:t> : </a:t>
            </a:r>
            <a:r>
              <a:rPr lang="en-US" sz="2800" spc="10" dirty="0">
                <a:effectLst/>
                <a:latin typeface="LM Roman 17"/>
                <a:ea typeface="DejaVu Sans"/>
                <a:cs typeface="DejaVu Sans"/>
              </a:rPr>
              <a:t>code </a:t>
            </a:r>
            <a:r>
              <a:rPr lang="en-US" sz="2800" dirty="0">
                <a:effectLst/>
                <a:latin typeface="LM Roman 17"/>
                <a:ea typeface="DejaVu Sans"/>
                <a:cs typeface="DejaVu Sans"/>
              </a:rPr>
              <a:t>resides in a sperate binary</a:t>
            </a:r>
            <a:r>
              <a:rPr lang="en-US" sz="2800" spc="15" dirty="0">
                <a:effectLst/>
                <a:latin typeface="LM Roman 17"/>
                <a:ea typeface="DejaVu Sans"/>
                <a:cs typeface="DejaVu Sans"/>
              </a:rPr>
              <a:t> </a:t>
            </a:r>
            <a:r>
              <a:rPr lang="en-US" sz="2800" dirty="0">
                <a:effectLst/>
                <a:latin typeface="LM Roman 17"/>
                <a:ea typeface="DejaVu Sans"/>
                <a:cs typeface="DejaVu Sans"/>
              </a:rPr>
              <a:t>file</a:t>
            </a:r>
            <a:r>
              <a:rPr lang="en-US" sz="2800" dirty="0">
                <a:latin typeface="LM Roman 17"/>
                <a:ea typeface="DejaVu Sans"/>
                <a:cs typeface="DejaVu Sans"/>
              </a:rPr>
              <a:t> (ls, cat, </a:t>
            </a:r>
            <a:r>
              <a:rPr lang="en-US" sz="2800" dirty="0" err="1">
                <a:latin typeface="LM Roman 17"/>
                <a:ea typeface="DejaVu Sans"/>
                <a:cs typeface="DejaVu Sans"/>
              </a:rPr>
              <a:t>gcc</a:t>
            </a:r>
            <a:r>
              <a:rPr lang="en-US" sz="2800" dirty="0">
                <a:latin typeface="LM Roman 17"/>
                <a:ea typeface="DejaVu Sans"/>
                <a:cs typeface="DejaVu Sans"/>
              </a:rPr>
              <a:t> etc.) </a:t>
            </a:r>
            <a:endParaRPr lang="en-CA" sz="2800" dirty="0">
              <a:latin typeface="LM Roman 17"/>
              <a:ea typeface="DejaVu Sans"/>
              <a:cs typeface="DejaVu Sans"/>
            </a:endParaRPr>
          </a:p>
          <a:p>
            <a:pPr>
              <a:spcBef>
                <a:spcPts val="595"/>
              </a:spcBef>
              <a:buSzPts val="2050"/>
              <a:tabLst>
                <a:tab pos="1045845" algn="l"/>
              </a:tabLst>
            </a:pPr>
            <a:endParaRPr lang="en-CA" dirty="0">
              <a:effectLst/>
              <a:latin typeface="LM Roman 17"/>
              <a:ea typeface="LM Roman 17"/>
              <a:cs typeface="LM Roman 17"/>
            </a:endParaRPr>
          </a:p>
          <a:p>
            <a:pPr>
              <a:spcBef>
                <a:spcPts val="595"/>
              </a:spcBef>
              <a:buSzPts val="2050"/>
              <a:tabLst>
                <a:tab pos="1045845" algn="l"/>
              </a:tabLst>
            </a:pPr>
            <a:r>
              <a:rPr lang="en-US" dirty="0">
                <a:latin typeface="LM Roman 17"/>
                <a:ea typeface="LM Roman 17"/>
                <a:cs typeface="LM Roman 17"/>
              </a:rPr>
              <a:t>The shell</a:t>
            </a:r>
            <a:r>
              <a:rPr lang="en-US" dirty="0">
                <a:effectLst/>
                <a:latin typeface="LM Roman 17"/>
                <a:ea typeface="LM Roman 17"/>
                <a:cs typeface="LM Roman 17"/>
              </a:rPr>
              <a:t> terminates when </a:t>
            </a:r>
            <a:r>
              <a:rPr lang="en-US" b="1" dirty="0">
                <a:effectLst/>
                <a:latin typeface="LM Roman 12"/>
                <a:ea typeface="LM Roman 17"/>
                <a:cs typeface="LM Roman 17"/>
              </a:rPr>
              <a:t>CTR-D </a:t>
            </a:r>
            <a:r>
              <a:rPr lang="en-US" dirty="0">
                <a:effectLst/>
                <a:latin typeface="LM Roman 17"/>
                <a:ea typeface="LM Roman 17"/>
                <a:cs typeface="LM Roman 17"/>
              </a:rPr>
              <a:t>is entered.  //SIGQUIT </a:t>
            </a:r>
            <a:endParaRPr lang="en-CA" dirty="0">
              <a:effectLst/>
              <a:latin typeface="LM Roman 17"/>
              <a:ea typeface="LM Roman 17"/>
              <a:cs typeface="LM Roman 17"/>
            </a:endParaRPr>
          </a:p>
          <a:p>
            <a:pPr marL="0" indent="0">
              <a:spcBef>
                <a:spcPts val="40"/>
              </a:spcBef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76C89-FA7A-497D-AE16-BFA3611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97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7BC0-737E-4EAF-B1B4-47E423A8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and External Commands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6FBC-3315-4AD1-9A0F-0F4A3B5F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70C0"/>
              </a:solidFill>
              <a:latin typeface="CMR17"/>
            </a:endParaRPr>
          </a:p>
          <a:p>
            <a:r>
              <a:rPr lang="en-US" sz="1800" b="1" i="0" u="none" strike="noStrike" baseline="0" dirty="0">
                <a:latin typeface="CMR17"/>
              </a:rPr>
              <a:t>$ help </a:t>
            </a:r>
            <a:r>
              <a:rPr lang="en-US" sz="1800" b="0" i="0" u="none" strike="noStrike" baseline="0" dirty="0">
                <a:latin typeface="CMR17"/>
              </a:rPr>
              <a:t>command lists all the internal commands </a:t>
            </a:r>
          </a:p>
          <a:p>
            <a:endParaRPr lang="en-US" sz="1800" b="0" i="0" u="none" strike="noStrike" baseline="0" dirty="0">
              <a:latin typeface="CMR17"/>
            </a:endParaRPr>
          </a:p>
          <a:p>
            <a:r>
              <a:rPr lang="en-US" sz="1800" b="0" i="0" u="none" strike="noStrike" baseline="0" dirty="0">
                <a:latin typeface="CMR17"/>
              </a:rPr>
              <a:t>$ </a:t>
            </a:r>
            <a:r>
              <a:rPr lang="en-US" sz="1800" b="1" i="0" u="none" strike="noStrike" baseline="0" dirty="0">
                <a:latin typeface="CMR17"/>
              </a:rPr>
              <a:t>type cat</a:t>
            </a:r>
            <a:r>
              <a:rPr lang="en-US" sz="1800" b="0" i="0" u="none" strike="noStrike" baseline="0" dirty="0">
                <a:latin typeface="CMR17"/>
              </a:rPr>
              <a:t>, $ </a:t>
            </a:r>
            <a:r>
              <a:rPr lang="en-US" sz="1800" b="1" i="0" u="none" strike="noStrike" baseline="0" dirty="0">
                <a:latin typeface="CMR17"/>
              </a:rPr>
              <a:t>type cd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//Returns the type of 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latin typeface="CMR17"/>
              </a:rPr>
              <a:t>commnd</a:t>
            </a:r>
            <a:endParaRPr lang="en-US" sz="1800" b="0" i="0" u="none" strike="noStrike" baseline="0" dirty="0">
              <a:solidFill>
                <a:srgbClr val="0070C0"/>
              </a:solidFill>
              <a:latin typeface="CMR17"/>
            </a:endParaRPr>
          </a:p>
          <a:p>
            <a:endParaRPr lang="en-US" sz="1800" dirty="0">
              <a:solidFill>
                <a:srgbClr val="0070C0"/>
              </a:solidFill>
              <a:latin typeface="CMR17"/>
            </a:endParaRPr>
          </a:p>
          <a:p>
            <a:pPr algn="l"/>
            <a:r>
              <a:rPr lang="en-US" sz="1800" b="1" i="0" u="none" strike="noStrike" baseline="0" dirty="0">
                <a:latin typeface="CMBX12"/>
              </a:rPr>
              <a:t>$ which</a:t>
            </a:r>
            <a:r>
              <a:rPr lang="en-US" sz="1800" b="0" i="0" u="none" strike="noStrike" baseline="0" dirty="0">
                <a:latin typeface="CMBX12"/>
              </a:rPr>
              <a:t> </a:t>
            </a:r>
            <a:r>
              <a:rPr lang="en-US" sz="1800" b="0" i="0" u="none" strike="noStrike" baseline="0" dirty="0">
                <a:latin typeface="CMR17"/>
              </a:rPr>
              <a:t>command </a:t>
            </a:r>
            <a:r>
              <a:rPr lang="en-US" sz="1800" dirty="0">
                <a:latin typeface="CMR17"/>
              </a:rPr>
              <a:t>finds the  path of the files associated with </a:t>
            </a:r>
            <a:r>
              <a:rPr lang="en-US" sz="1800" b="0" i="0" u="none" strike="noStrike" baseline="0" dirty="0">
                <a:latin typeface="CMR17"/>
              </a:rPr>
              <a:t> other commands.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R17"/>
              </a:rPr>
              <a:t>	Examples: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which bash</a:t>
            </a:r>
            <a:r>
              <a:rPr lang="en-US" sz="1800" b="0" i="0" u="none" strike="noStrike" baseline="0" dirty="0">
                <a:latin typeface="CMR17"/>
              </a:rPr>
              <a:t>,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which 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latin typeface="CMR17"/>
              </a:rPr>
              <a:t>gcc</a:t>
            </a:r>
            <a:endParaRPr lang="en-US" sz="1800" b="0" i="0" u="none" strike="noStrike" baseline="0" dirty="0">
              <a:solidFill>
                <a:srgbClr val="0070C0"/>
              </a:solidFill>
              <a:latin typeface="CMR17"/>
            </a:endParaRPr>
          </a:p>
          <a:p>
            <a:endParaRPr lang="en-US" sz="1800" b="0" i="0" u="none" strike="noStrike" baseline="0" dirty="0">
              <a:solidFill>
                <a:srgbClr val="0070C0"/>
              </a:solidFill>
              <a:latin typeface="CMR17"/>
            </a:endParaRPr>
          </a:p>
          <a:p>
            <a:pPr marL="0" indent="0" algn="l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137FA-5EE9-4569-8FA7-3A6B67D5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1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908B-764C-4D9E-A933-7CEB2C81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224527"/>
            <a:ext cx="10515600" cy="795890"/>
          </a:xfrm>
        </p:spPr>
        <p:txBody>
          <a:bodyPr>
            <a:normAutofit/>
          </a:bodyPr>
          <a:lstStyle/>
          <a:p>
            <a:r>
              <a:rPr lang="en-US" b="1" dirty="0"/>
              <a:t>Metacharacters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7993-5AC3-4AC1-844A-EC547F07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871467"/>
            <a:ext cx="10515600" cy="56088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CA" sz="1800" b="0" i="0" u="none" strike="noStrike" baseline="0" dirty="0">
              <a:latin typeface="CMBX12"/>
            </a:endParaRPr>
          </a:p>
          <a:p>
            <a:pPr algn="l"/>
            <a:r>
              <a:rPr lang="en-US" sz="2400" b="0" i="0" u="none" strike="noStrike" baseline="0" dirty="0">
                <a:latin typeface="CMR17"/>
              </a:rPr>
              <a:t>These are special characters with special </a:t>
            </a:r>
            <a:r>
              <a:rPr lang="en-CA" sz="2400" b="0" i="0" u="none" strike="noStrike" baseline="0" dirty="0">
                <a:latin typeface="CMR17"/>
              </a:rPr>
              <a:t>meanings :</a:t>
            </a:r>
          </a:p>
          <a:p>
            <a:pPr algn="l"/>
            <a:r>
              <a:rPr lang="en-CA" sz="2000" b="0" i="0" u="none" strike="noStrike" baseline="0" dirty="0">
                <a:latin typeface="CMMI12"/>
              </a:rPr>
              <a:t>&gt;</a:t>
            </a:r>
            <a:r>
              <a:rPr lang="en-CA" sz="2000" dirty="0">
                <a:latin typeface="CMR17"/>
              </a:rPr>
              <a:t> </a:t>
            </a:r>
            <a:r>
              <a:rPr lang="en-CA" sz="2000" b="0" i="0" u="none" strike="noStrike" baseline="0" dirty="0">
                <a:latin typeface="CMR17"/>
              </a:rPr>
              <a:t> Output redirection</a:t>
            </a:r>
          </a:p>
          <a:p>
            <a:pPr lvl="1"/>
            <a:r>
              <a:rPr lang="en-CA" sz="2000" b="0" i="0" u="none" strike="noStrike" baseline="0" dirty="0">
                <a:latin typeface="CMR17"/>
              </a:rPr>
              <a:t>E.g.,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R17"/>
              </a:rPr>
              <a:t>ls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MI12"/>
              </a:rPr>
              <a:t>&gt; fil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R17"/>
              </a:rPr>
              <a:t>leNames.txt</a:t>
            </a:r>
          </a:p>
          <a:p>
            <a:pPr algn="l"/>
            <a:r>
              <a:rPr lang="en-CA" sz="2000" b="0" i="0" u="none" strike="noStrike" baseline="0" dirty="0">
                <a:latin typeface="CMMI12"/>
              </a:rPr>
              <a:t>&lt;</a:t>
            </a:r>
            <a:r>
              <a:rPr lang="en-CA" sz="2000" dirty="0">
                <a:latin typeface="CMR17"/>
              </a:rPr>
              <a:t> </a:t>
            </a:r>
            <a:r>
              <a:rPr lang="en-CA" sz="2000" b="0" i="0" u="none" strike="noStrike" baseline="0" dirty="0">
                <a:latin typeface="CMR17"/>
              </a:rPr>
              <a:t> Input redirection</a:t>
            </a:r>
          </a:p>
          <a:p>
            <a:pPr lvl="1"/>
            <a:r>
              <a:rPr lang="en-CA" sz="2000" b="0" i="0" u="none" strike="noStrike" baseline="0" dirty="0">
                <a:latin typeface="CMR17"/>
              </a:rPr>
              <a:t>E.g.,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R17"/>
              </a:rPr>
              <a:t>mail –s “Subject” user@uwindsor.ca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MI12"/>
              </a:rPr>
              <a:t>&lt;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R17"/>
              </a:rPr>
              <a:t>letter.txt</a:t>
            </a:r>
          </a:p>
          <a:p>
            <a:pPr algn="l"/>
            <a:r>
              <a:rPr lang="en-US" sz="2000" b="0" i="0" u="none" strike="noStrike" baseline="0" dirty="0">
                <a:latin typeface="CMMI12"/>
              </a:rPr>
              <a:t>&gt;&gt;</a:t>
            </a:r>
            <a:r>
              <a:rPr lang="en-US" sz="2000" dirty="0">
                <a:latin typeface="CMR17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 Output redirection, appends to a file</a:t>
            </a:r>
          </a:p>
          <a:p>
            <a:pPr algn="l"/>
            <a:endParaRPr lang="en-US" sz="2000" b="0" i="0" u="none" strike="noStrike" baseline="0" dirty="0">
              <a:latin typeface="CMR17"/>
            </a:endParaRPr>
          </a:p>
          <a:p>
            <a:pPr lvl="1"/>
            <a:r>
              <a:rPr lang="en-CA" sz="2000" b="0" i="0" u="none" strike="noStrike" baseline="0" dirty="0">
                <a:latin typeface="CMR17"/>
              </a:rPr>
              <a:t>E.g.,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R17"/>
              </a:rPr>
              <a:t>ls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MI12"/>
              </a:rPr>
              <a:t>&gt;&gt; fil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CMR17"/>
              </a:rPr>
              <a:t>leNames.txt</a:t>
            </a:r>
          </a:p>
          <a:p>
            <a:pPr algn="l"/>
            <a:r>
              <a:rPr lang="en-US" sz="2000" b="0" i="0" u="none" strike="noStrike" baseline="0" dirty="0">
                <a:latin typeface="CMBX12"/>
              </a:rPr>
              <a:t>* </a:t>
            </a:r>
            <a:r>
              <a:rPr lang="en-US" sz="2000" dirty="0">
                <a:latin typeface="CMR17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 filename Wild card, matches 0 or more characters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E.g.,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MR17"/>
              </a:rPr>
              <a:t>rm *</a:t>
            </a:r>
            <a:r>
              <a:rPr lang="en-US" sz="2000" b="0" i="0" u="none" strike="noStrike" baseline="0" dirty="0" err="1">
                <a:solidFill>
                  <a:srgbClr val="0070C0"/>
                </a:solidFill>
                <a:latin typeface="CMR17"/>
              </a:rPr>
              <a:t>ps</a:t>
            </a:r>
            <a:r>
              <a:rPr lang="en-US" sz="2000" b="0" i="0" u="none" strike="noStrike" baseline="0" dirty="0">
                <a:latin typeface="CMR17"/>
              </a:rPr>
              <a:t>, deletes all files ending with '</a:t>
            </a:r>
            <a:r>
              <a:rPr lang="en-US" sz="2000" b="0" i="0" u="none" strike="noStrike" baseline="0" dirty="0" err="1">
                <a:latin typeface="CMR17"/>
              </a:rPr>
              <a:t>ps</a:t>
            </a:r>
            <a:r>
              <a:rPr lang="en-US" sz="2000" b="0" i="0" u="none" strike="noStrike" baseline="0" dirty="0">
                <a:latin typeface="CMR17"/>
              </a:rPr>
              <a:t>'.</a:t>
            </a:r>
          </a:p>
          <a:p>
            <a:pPr algn="l"/>
            <a:r>
              <a:rPr lang="en-US" sz="2000" b="0" i="0" u="none" strike="noStrike" baseline="0" dirty="0">
                <a:latin typeface="CMBX12"/>
              </a:rPr>
              <a:t>? </a:t>
            </a:r>
            <a:r>
              <a:rPr lang="en-US" sz="2000" dirty="0">
                <a:latin typeface="CMR17"/>
              </a:rPr>
              <a:t> fil</a:t>
            </a:r>
            <a:r>
              <a:rPr lang="en-US" sz="2000" b="0" i="0" u="none" strike="noStrike" baseline="0" dirty="0">
                <a:latin typeface="CMR17"/>
              </a:rPr>
              <a:t>ename Wild card, matches 1 character.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E.g.,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CMR17"/>
              </a:rPr>
              <a:t>rm *.?</a:t>
            </a:r>
            <a:r>
              <a:rPr lang="en-US" sz="2000" b="0" i="0" u="none" strike="noStrike" baseline="0" dirty="0">
                <a:latin typeface="CMR17"/>
              </a:rPr>
              <a:t> </a:t>
            </a:r>
            <a:r>
              <a:rPr lang="en-US" sz="2000" b="0" i="0" u="none" strike="noStrike" baseline="0" dirty="0">
                <a:latin typeface="CMSY10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delete files with one character after '.'</a:t>
            </a:r>
          </a:p>
          <a:p>
            <a:pPr lvl="1"/>
            <a:r>
              <a:rPr lang="en-US" sz="2000" b="0" i="0" u="none" strike="noStrike" baseline="0" dirty="0">
                <a:solidFill>
                  <a:srgbClr val="0070C0"/>
                </a:solidFill>
                <a:latin typeface="CMR17"/>
              </a:rPr>
              <a:t>ls ??</a:t>
            </a:r>
            <a:r>
              <a:rPr lang="en-US" sz="2000" b="0" i="0" u="none" strike="noStrike" baseline="0" dirty="0">
                <a:latin typeface="CMR17"/>
              </a:rPr>
              <a:t> </a:t>
            </a:r>
            <a:r>
              <a:rPr lang="en-US" sz="2000" b="0" i="0" u="none" strike="noStrike" baseline="0" dirty="0">
                <a:latin typeface="CMSY10"/>
              </a:rPr>
              <a:t> </a:t>
            </a:r>
            <a:r>
              <a:rPr lang="en-US" sz="2000" b="0" i="0" u="none" strike="noStrike" baseline="0" dirty="0">
                <a:latin typeface="CMR17"/>
              </a:rPr>
              <a:t>lists files/directories made up of 2 characters.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3A7C8-C9D6-4701-9560-9FBDB767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72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B458-C645-437F-BC3C-8A1C71F6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 ..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B8B5-A540-4013-87D0-7D7199F4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R17"/>
              </a:rPr>
              <a:t>`</a:t>
            </a:r>
            <a:r>
              <a:rPr lang="en-US" sz="1800" b="0" i="0" u="none" strike="noStrike" baseline="0" dirty="0">
                <a:latin typeface="CMMI12"/>
              </a:rPr>
              <a:t>command</a:t>
            </a:r>
            <a:r>
              <a:rPr lang="en-US" sz="1800" b="0" i="0" u="none" strike="noStrike" baseline="0" dirty="0">
                <a:latin typeface="CMR17"/>
              </a:rPr>
              <a:t>` (backticks) : command substitution, replaced by the </a:t>
            </a:r>
            <a:r>
              <a:rPr lang="en-CA" sz="1800" b="0" i="0" u="none" strike="noStrike" baseline="0" dirty="0">
                <a:latin typeface="CMR17"/>
              </a:rPr>
              <a:t>command output.</a:t>
            </a:r>
          </a:p>
          <a:p>
            <a:r>
              <a:rPr lang="en-US" sz="1800" b="0" i="0" u="none" strike="noStrike" baseline="0" dirty="0">
                <a:latin typeface="CMR17"/>
              </a:rPr>
              <a:t>E.g. 1.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echo The date is `date`</a:t>
            </a:r>
          </a:p>
          <a:p>
            <a:r>
              <a:rPr lang="es-ES" sz="1800" b="0" i="0" u="none" strike="noStrike" baseline="0" dirty="0" err="1">
                <a:latin typeface="CMR17"/>
              </a:rPr>
              <a:t>E.g</a:t>
            </a:r>
            <a:r>
              <a:rPr lang="es-ES" sz="1800" b="0" i="0" u="none" strike="noStrike" baseline="0" dirty="0">
                <a:latin typeface="CMR17"/>
              </a:rPr>
              <a:t>. 2. </a:t>
            </a:r>
            <a:r>
              <a:rPr lang="es-ES" sz="1800" b="0" i="0" u="none" strike="noStrike" baseline="0" dirty="0">
                <a:solidFill>
                  <a:srgbClr val="0070C0"/>
                </a:solidFill>
                <a:latin typeface="CMR17"/>
              </a:rPr>
              <a:t>echo </a:t>
            </a:r>
            <a:r>
              <a:rPr lang="es-ES" sz="1800" dirty="0" err="1">
                <a:solidFill>
                  <a:srgbClr val="0070C0"/>
                </a:solidFill>
                <a:latin typeface="CMR17"/>
              </a:rPr>
              <a:t>The</a:t>
            </a:r>
            <a:r>
              <a:rPr lang="es-ES" sz="1800" dirty="0">
                <a:solidFill>
                  <a:srgbClr val="0070C0"/>
                </a:solidFill>
                <a:latin typeface="CMR17"/>
              </a:rPr>
              <a:t> </a:t>
            </a:r>
            <a:r>
              <a:rPr lang="es-ES" sz="1800" dirty="0" err="1">
                <a:solidFill>
                  <a:srgbClr val="0070C0"/>
                </a:solidFill>
                <a:latin typeface="CMR17"/>
              </a:rPr>
              <a:t>directory</a:t>
            </a:r>
            <a:r>
              <a:rPr lang="es-ES" sz="1800" dirty="0">
                <a:solidFill>
                  <a:srgbClr val="0070C0"/>
                </a:solidFill>
                <a:latin typeface="CMR17"/>
              </a:rPr>
              <a:t> </a:t>
            </a:r>
            <a:r>
              <a:rPr lang="es-ES" sz="1800" dirty="0" err="1">
                <a:solidFill>
                  <a:srgbClr val="0070C0"/>
                </a:solidFill>
                <a:latin typeface="CMR17"/>
              </a:rPr>
              <a:t>listing</a:t>
            </a:r>
            <a:r>
              <a:rPr lang="es-ES" sz="1800" dirty="0">
                <a:solidFill>
                  <a:srgbClr val="0070C0"/>
                </a:solidFill>
                <a:latin typeface="CMR17"/>
              </a:rPr>
              <a:t> </a:t>
            </a:r>
            <a:r>
              <a:rPr lang="es-ES" sz="1800" dirty="0" err="1">
                <a:solidFill>
                  <a:srgbClr val="0070C0"/>
                </a:solidFill>
                <a:latin typeface="CMR17"/>
              </a:rPr>
              <a:t>is</a:t>
            </a:r>
            <a:r>
              <a:rPr lang="es-ES" sz="1800" b="0" i="0" u="none" strike="noStrike" baseline="0" dirty="0">
                <a:solidFill>
                  <a:srgbClr val="0070C0"/>
                </a:solidFill>
                <a:latin typeface="CMR17"/>
              </a:rPr>
              <a:t> </a:t>
            </a:r>
            <a:r>
              <a:rPr lang="es-ES" sz="1800" b="0" i="0" u="none" strike="noStrike" baseline="0" dirty="0" err="1">
                <a:solidFill>
                  <a:srgbClr val="0070C0"/>
                </a:solidFill>
                <a:latin typeface="CMR17"/>
              </a:rPr>
              <a:t>ls</a:t>
            </a:r>
            <a:r>
              <a:rPr lang="es-ES" sz="1800" b="0" i="0" u="none" strike="noStrike" baseline="0" dirty="0">
                <a:solidFill>
                  <a:srgbClr val="0070C0"/>
                </a:solidFill>
                <a:latin typeface="CMR17"/>
              </a:rPr>
              <a:t> </a:t>
            </a:r>
            <a:r>
              <a:rPr lang="es-ES" sz="1800" dirty="0">
                <a:solidFill>
                  <a:srgbClr val="0070C0"/>
                </a:solidFill>
                <a:latin typeface="CMSY10"/>
              </a:rPr>
              <a:t> </a:t>
            </a:r>
            <a:r>
              <a:rPr lang="es-ES" sz="1800" dirty="0">
                <a:latin typeface="CMSY10"/>
              </a:rPr>
              <a:t>//Output: </a:t>
            </a:r>
            <a:r>
              <a:rPr lang="es-ES" sz="1800" b="0" i="0" u="none" strike="noStrike" baseline="0" dirty="0" err="1">
                <a:latin typeface="CMR17"/>
              </a:rPr>
              <a:t>hello</a:t>
            </a:r>
            <a:r>
              <a:rPr lang="es-ES" sz="1800" b="0" i="0" u="none" strike="noStrike" baseline="0" dirty="0">
                <a:latin typeface="CMR17"/>
              </a:rPr>
              <a:t> </a:t>
            </a:r>
            <a:r>
              <a:rPr lang="es-ES" sz="1800" b="0" i="0" u="none" strike="noStrike" baseline="0" dirty="0" err="1">
                <a:latin typeface="CMR17"/>
              </a:rPr>
              <a:t>ls</a:t>
            </a:r>
            <a:endParaRPr lang="es-ES" sz="1800" b="0" i="0" u="none" strike="noStrike" baseline="0" dirty="0">
              <a:latin typeface="CMR17"/>
            </a:endParaRPr>
          </a:p>
          <a:p>
            <a:r>
              <a:rPr lang="en-US" sz="1800" b="0" i="0" u="none" strike="noStrike" baseline="0" dirty="0">
                <a:latin typeface="CMR17"/>
              </a:rPr>
              <a:t>echo </a:t>
            </a:r>
            <a:r>
              <a:rPr lang="en-US" sz="1800" dirty="0">
                <a:solidFill>
                  <a:srgbClr val="0070C0"/>
                </a:solidFill>
                <a:latin typeface="CMR17"/>
              </a:rPr>
              <a:t>The directory listing is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 `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latin typeface="CMR17"/>
              </a:rPr>
              <a:t>ls`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 //Output: </a:t>
            </a:r>
            <a:r>
              <a:rPr lang="en-US" sz="1800" b="0" i="0" u="none" strike="noStrike" baseline="0" dirty="0">
                <a:latin typeface="CMR17"/>
              </a:rPr>
              <a:t>hello followed by the ls outputs.</a:t>
            </a:r>
          </a:p>
          <a:p>
            <a:pPr algn="l"/>
            <a:r>
              <a:rPr lang="en-US" sz="1800" dirty="0">
                <a:latin typeface="CMSY10"/>
              </a:rPr>
              <a:t>|</a:t>
            </a:r>
            <a:r>
              <a:rPr lang="en-US" sz="1800" b="0" i="0" u="none" strike="noStrike" baseline="0" dirty="0">
                <a:latin typeface="CMSY10"/>
              </a:rPr>
              <a:t> </a:t>
            </a:r>
            <a:r>
              <a:rPr lang="en-US" sz="1800" b="0" i="0" u="none" strike="noStrike" baseline="0" dirty="0">
                <a:latin typeface="CMR17"/>
              </a:rPr>
              <a:t> Pipe between two commands.</a:t>
            </a:r>
          </a:p>
          <a:p>
            <a:pPr marL="0" indent="0">
              <a:buNone/>
            </a:pPr>
            <a:r>
              <a:rPr lang="en-US" sz="1400" dirty="0">
                <a:latin typeface="CMR17"/>
              </a:rPr>
              <a:t>     </a:t>
            </a:r>
            <a:r>
              <a:rPr lang="en-US" sz="1800" b="0" i="0" u="none" strike="noStrike" baseline="0" dirty="0">
                <a:latin typeface="CMR17"/>
              </a:rPr>
              <a:t>E.g., 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ls </a:t>
            </a:r>
            <a:r>
              <a:rPr lang="en-US" sz="1800" dirty="0">
                <a:solidFill>
                  <a:srgbClr val="0070C0"/>
                </a:solidFill>
                <a:latin typeface="CMSY10"/>
              </a:rPr>
              <a:t>|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US" sz="1800" b="0" i="0" u="none" strike="noStrike" baseline="0" dirty="0" err="1">
                <a:solidFill>
                  <a:srgbClr val="0070C0"/>
                </a:solidFill>
                <a:latin typeface="CMR17"/>
              </a:rPr>
              <a:t>wc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R17"/>
              </a:rPr>
              <a:t> -w </a:t>
            </a:r>
            <a:r>
              <a:rPr lang="en-US" sz="180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//</a:t>
            </a:r>
            <a:r>
              <a:rPr lang="en-US" sz="1800" b="0" i="0" u="none" strike="noStrike" baseline="0" dirty="0">
                <a:latin typeface="CMR17"/>
              </a:rPr>
              <a:t>output of ls is piped to </a:t>
            </a:r>
            <a:r>
              <a:rPr lang="en-US" sz="1800" b="0" i="0" u="none" strike="noStrike" baseline="0" dirty="0" err="1">
                <a:latin typeface="CMR17"/>
              </a:rPr>
              <a:t>wc</a:t>
            </a:r>
            <a:r>
              <a:rPr lang="en-US" sz="1800" b="0" i="0" u="none" strike="noStrike" baseline="0" dirty="0">
                <a:latin typeface="CMR17"/>
              </a:rPr>
              <a:t> to get the number of files/directories.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R17"/>
              </a:rPr>
              <a:t>    Note the utility </a:t>
            </a:r>
            <a:r>
              <a:rPr lang="en-US" sz="1800" b="0" i="0" u="none" strike="noStrike" baseline="0" dirty="0" err="1">
                <a:latin typeface="CMBX12"/>
              </a:rPr>
              <a:t>wc</a:t>
            </a:r>
            <a:r>
              <a:rPr lang="en-US" sz="1800" b="0" i="0" u="none" strike="noStrike" baseline="0" dirty="0">
                <a:latin typeface="CMBX12"/>
              </a:rPr>
              <a:t> </a:t>
            </a:r>
            <a:r>
              <a:rPr lang="en-US" sz="1800" b="0" i="0" u="none" strike="noStrike" baseline="0" dirty="0">
                <a:latin typeface="CMR17"/>
              </a:rPr>
              <a:t>displays a count of lines, words and characters (depending on the parameter)</a:t>
            </a:r>
          </a:p>
          <a:p>
            <a:pPr algn="l"/>
            <a:r>
              <a:rPr lang="en-CA" sz="1800" b="0" i="0" u="none" strike="noStrike" baseline="0" dirty="0">
                <a:latin typeface="CMBX12"/>
              </a:rPr>
              <a:t>; </a:t>
            </a:r>
            <a:r>
              <a:rPr lang="en-CA" sz="1800" dirty="0">
                <a:latin typeface="CMR17"/>
              </a:rPr>
              <a:t> </a:t>
            </a:r>
            <a:r>
              <a:rPr lang="en-CA" sz="1800" b="0" i="0" u="none" strike="noStrike" baseline="0" dirty="0">
                <a:latin typeface="CMR17"/>
              </a:rPr>
              <a:t> Used to sequence commands</a:t>
            </a:r>
          </a:p>
          <a:p>
            <a:pPr lvl="1"/>
            <a:r>
              <a:rPr lang="en-CA" sz="1800" b="0" i="0" u="none" strike="noStrike" baseline="0" dirty="0">
                <a:latin typeface="CMR17"/>
              </a:rPr>
              <a:t>E.g.,  </a:t>
            </a:r>
            <a:r>
              <a:rPr lang="en-CA" sz="1800" b="0" i="0" u="none" strike="noStrike" baseline="0" dirty="0">
                <a:solidFill>
                  <a:srgbClr val="0070C0"/>
                </a:solidFill>
                <a:latin typeface="CMR17"/>
              </a:rPr>
              <a:t>date ; ls; date </a:t>
            </a:r>
          </a:p>
          <a:p>
            <a:pPr algn="l"/>
            <a:r>
              <a:rPr lang="en-US" sz="1800" dirty="0">
                <a:latin typeface="CMSY10"/>
              </a:rPr>
              <a:t>||</a:t>
            </a:r>
            <a:r>
              <a:rPr lang="en-US" sz="1800" b="0" i="0" u="none" strike="noStrike" baseline="0" dirty="0">
                <a:latin typeface="CMSY10"/>
              </a:rPr>
              <a:t> </a:t>
            </a:r>
            <a:r>
              <a:rPr lang="en-US" sz="1800" b="0" i="0" u="none" strike="noStrike" baseline="0" dirty="0">
                <a:latin typeface="CMR17"/>
              </a:rPr>
              <a:t>: Executes a command if the previous one </a:t>
            </a:r>
            <a:r>
              <a:rPr lang="en-US" sz="1800" b="0" i="0" u="none" strike="noStrike" baseline="0" dirty="0">
                <a:highlight>
                  <a:srgbClr val="FF0000"/>
                </a:highlight>
                <a:latin typeface="CMR17"/>
              </a:rPr>
              <a:t>fails.</a:t>
            </a:r>
          </a:p>
          <a:p>
            <a:pPr algn="l"/>
            <a:r>
              <a:rPr lang="en-CA" sz="1800" b="0" i="0" u="none" strike="noStrike" baseline="0" dirty="0">
                <a:latin typeface="CMR17"/>
              </a:rPr>
              <a:t>E.g., </a:t>
            </a:r>
            <a:r>
              <a:rPr lang="en-CA" sz="1800" b="0" i="0" u="none" strike="noStrike" baseline="0" dirty="0">
                <a:solidFill>
                  <a:srgbClr val="0070C0"/>
                </a:solidFill>
                <a:latin typeface="CMR17"/>
              </a:rPr>
              <a:t>cc prog1.c./hello </a:t>
            </a:r>
            <a:r>
              <a:rPr lang="en-CA" sz="1800" dirty="0">
                <a:solidFill>
                  <a:srgbClr val="0070C0"/>
                </a:solidFill>
                <a:latin typeface="CMSY10"/>
              </a:rPr>
              <a:t>||</a:t>
            </a:r>
            <a:r>
              <a:rPr lang="en-CA" sz="1800" b="0" i="0" u="none" strike="noStrike" baseline="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CA" sz="1800" b="0" i="0" u="none" strike="noStrike" baseline="0" dirty="0">
                <a:solidFill>
                  <a:srgbClr val="0070C0"/>
                </a:solidFill>
                <a:latin typeface="CMR17"/>
              </a:rPr>
              <a:t>CC prog1.c </a:t>
            </a:r>
            <a:r>
              <a:rPr lang="en-CA" sz="1800" dirty="0">
                <a:solidFill>
                  <a:srgbClr val="0070C0"/>
                </a:solidFill>
                <a:latin typeface="CMSY10"/>
              </a:rPr>
              <a:t>||</a:t>
            </a:r>
            <a:r>
              <a:rPr lang="en-CA" sz="1800" b="0" i="0" u="none" strike="noStrike" baseline="0" dirty="0">
                <a:solidFill>
                  <a:srgbClr val="0070C0"/>
                </a:solidFill>
                <a:latin typeface="CMSY10"/>
              </a:rPr>
              <a:t> </a:t>
            </a:r>
            <a:r>
              <a:rPr lang="en-CA" sz="1800" dirty="0">
                <a:solidFill>
                  <a:srgbClr val="0070C0"/>
                </a:solidFill>
                <a:latin typeface="CMR17"/>
              </a:rPr>
              <a:t>./hello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A3CE8-73F3-46B8-9FD7-F993E3AC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61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6047-C09B-4532-AAA3-8C3BC739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2DF6-F57E-46F2-86AF-5995EEC9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CMBX12"/>
              </a:rPr>
              <a:t>&amp;&amp; </a:t>
            </a:r>
            <a:r>
              <a:rPr lang="en-US" sz="2400" b="0" i="0" u="none" strike="noStrike" baseline="0" dirty="0">
                <a:latin typeface="CMR17"/>
              </a:rPr>
              <a:t>: Executes a command if the previous one </a:t>
            </a:r>
            <a:r>
              <a:rPr lang="en-CA" sz="2400" b="0" i="0" u="none" strike="noStrike" baseline="0" dirty="0">
                <a:highlight>
                  <a:srgbClr val="00FF00"/>
                </a:highlight>
                <a:latin typeface="CMR17"/>
              </a:rPr>
              <a:t>succeeds</a:t>
            </a:r>
          </a:p>
          <a:p>
            <a:pPr lvl="1"/>
            <a:r>
              <a:rPr lang="en-CA" b="0" i="0" u="none" strike="noStrike" baseline="0" dirty="0">
                <a:latin typeface="CMR17"/>
              </a:rPr>
              <a:t>E.g., </a:t>
            </a:r>
            <a:r>
              <a:rPr lang="en-CA" dirty="0">
                <a:solidFill>
                  <a:srgbClr val="0070C0"/>
                </a:solidFill>
                <a:latin typeface="CMR17"/>
              </a:rPr>
              <a:t>./hello</a:t>
            </a:r>
            <a:r>
              <a:rPr lang="en-CA" b="0" i="0" u="none" strike="noStrike" baseline="0" dirty="0">
                <a:solidFill>
                  <a:srgbClr val="0070C0"/>
                </a:solidFill>
                <a:latin typeface="CMR17"/>
              </a:rPr>
              <a:t> &amp;&amp; ./</a:t>
            </a:r>
            <a:r>
              <a:rPr lang="en-CA" dirty="0">
                <a:solidFill>
                  <a:srgbClr val="0070C0"/>
                </a:solidFill>
                <a:latin typeface="CMR17"/>
              </a:rPr>
              <a:t>hello1</a:t>
            </a:r>
            <a:endParaRPr lang="en-CA" b="0" i="0" u="none" strike="noStrike" baseline="0" dirty="0">
              <a:solidFill>
                <a:srgbClr val="0070C0"/>
              </a:solidFill>
              <a:latin typeface="CMR17"/>
            </a:endParaRPr>
          </a:p>
          <a:p>
            <a:pPr algn="l"/>
            <a:r>
              <a:rPr lang="en-US" sz="2400" b="0" i="0" u="none" strike="noStrike" baseline="0" dirty="0">
                <a:latin typeface="CMBX12"/>
              </a:rPr>
              <a:t>#</a:t>
            </a:r>
            <a:r>
              <a:rPr lang="en-US" sz="2400" b="0" i="0" u="none" strike="noStrike" baseline="0" dirty="0">
                <a:latin typeface="CMR17"/>
              </a:rPr>
              <a:t>: characters after this are ignored unti</a:t>
            </a:r>
            <a:r>
              <a:rPr lang="en-US" sz="2400" dirty="0">
                <a:latin typeface="CMR17"/>
              </a:rPr>
              <a:t>l the end of the line</a:t>
            </a:r>
          </a:p>
          <a:p>
            <a:pPr lvl="1"/>
            <a:r>
              <a:rPr lang="en-US" sz="2000" b="0" i="0" u="none" strike="noStrike" baseline="0" dirty="0">
                <a:latin typeface="CMR17"/>
              </a:rPr>
              <a:t>(comment)</a:t>
            </a:r>
          </a:p>
          <a:p>
            <a:pPr algn="l"/>
            <a:r>
              <a:rPr lang="en-US" sz="2400" b="0" i="0" u="none" strike="noStrike" baseline="0" dirty="0">
                <a:latin typeface="CMBX12"/>
              </a:rPr>
              <a:t>$ </a:t>
            </a:r>
            <a:r>
              <a:rPr lang="en-US" sz="2400" b="0" i="0" u="none" strike="noStrike" baseline="0" dirty="0">
                <a:latin typeface="CMR17"/>
              </a:rPr>
              <a:t>: Expands the value of a shell variable</a:t>
            </a:r>
          </a:p>
          <a:p>
            <a:pPr lvl="1"/>
            <a:r>
              <a:rPr lang="en-CA" b="0" i="0" u="none" strike="noStrike" baseline="0" dirty="0">
                <a:latin typeface="CMR17"/>
              </a:rPr>
              <a:t>E.g., </a:t>
            </a:r>
            <a:r>
              <a:rPr lang="en-CA" b="0" i="0" u="none" strike="noStrike" baseline="0" dirty="0">
                <a:solidFill>
                  <a:srgbClr val="0070C0"/>
                </a:solidFill>
                <a:latin typeface="CMR17"/>
              </a:rPr>
              <a:t>echo $PATH</a:t>
            </a:r>
          </a:p>
          <a:p>
            <a:pPr algn="l"/>
            <a:r>
              <a:rPr lang="en-US" sz="2400" dirty="0">
                <a:latin typeface="CMSY10"/>
              </a:rPr>
              <a:t>\</a:t>
            </a: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7"/>
              </a:rPr>
              <a:t>: Prevents special interpretation of next character.</a:t>
            </a:r>
          </a:p>
          <a:p>
            <a:pPr algn="l"/>
            <a:r>
              <a:rPr lang="en-US" sz="2400" b="0" i="0" u="none" strike="noStrike" baseline="0" dirty="0">
                <a:latin typeface="CMR17"/>
              </a:rPr>
              <a:t>E.g.,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CMR17"/>
              </a:rPr>
              <a:t>echo </a:t>
            </a:r>
            <a:r>
              <a:rPr lang="en-US" sz="2400" dirty="0">
                <a:solidFill>
                  <a:srgbClr val="0070C0"/>
                </a:solidFill>
                <a:latin typeface="CMR17"/>
              </a:rPr>
              <a:t>\$PATH </a:t>
            </a:r>
            <a:r>
              <a:rPr lang="en-US" sz="2400" dirty="0">
                <a:latin typeface="CMR17"/>
              </a:rPr>
              <a:t>($ will not longer be a special character and output:$PATH)</a:t>
            </a:r>
            <a:endParaRPr lang="en-US" sz="2400" b="0" i="0" u="none" strike="noStrike" baseline="0" dirty="0">
              <a:latin typeface="CMR1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7E205-1FF2-4843-B5C7-81B406F1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1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07C4-5D1F-4482-8621-090D6F19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85"/>
            <a:ext cx="10515600" cy="1325563"/>
          </a:xfrm>
        </p:spPr>
        <p:txBody>
          <a:bodyPr/>
          <a:lstStyle/>
          <a:p>
            <a:r>
              <a:rPr lang="en-US" dirty="0"/>
              <a:t>Shell Programs: Scripts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94B9-5644-44A0-AE55-0446D7FF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00"/>
            <a:ext cx="10515600" cy="55548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CMR17"/>
              </a:rPr>
              <a:t>Shells are more than command interpreters, they have their own programming languages.</a:t>
            </a:r>
          </a:p>
          <a:p>
            <a:pPr marL="0" indent="0" algn="l">
              <a:buNone/>
            </a:pPr>
            <a:r>
              <a:rPr lang="en-US" sz="2200" b="0" i="0" u="none" strike="noStrike" baseline="0" dirty="0">
                <a:highlight>
                  <a:srgbClr val="FFFF00"/>
                </a:highlight>
                <a:latin typeface="CMR17"/>
              </a:rPr>
              <a:t>A </a:t>
            </a:r>
            <a:r>
              <a:rPr lang="en-US" sz="2200" b="0" i="0" u="none" strike="noStrike" baseline="0" dirty="0">
                <a:highlight>
                  <a:srgbClr val="FFFF00"/>
                </a:highlight>
                <a:latin typeface="CMBX12"/>
              </a:rPr>
              <a:t>shell script</a:t>
            </a:r>
            <a:r>
              <a:rPr lang="en-US" sz="2200" b="0" i="0" u="none" strike="noStrike" baseline="0" dirty="0">
                <a:highlight>
                  <a:srgbClr val="FFFF00"/>
                </a:highlight>
                <a:latin typeface="CMR17"/>
              </a:rPr>
              <a:t>, </a:t>
            </a:r>
            <a:r>
              <a:rPr lang="en-US" sz="2200" b="0" i="0" u="sng" strike="noStrike" baseline="0" dirty="0">
                <a:highlight>
                  <a:srgbClr val="FFFF00"/>
                </a:highlight>
                <a:latin typeface="CMR17"/>
              </a:rPr>
              <a:t>is a file that </a:t>
            </a:r>
            <a:r>
              <a:rPr lang="en-CA" sz="2200" b="0" i="0" u="sng" strike="noStrike" baseline="0" dirty="0">
                <a:highlight>
                  <a:srgbClr val="FFFF00"/>
                </a:highlight>
                <a:latin typeface="CMR17"/>
              </a:rPr>
              <a:t>contains shell commands</a:t>
            </a:r>
            <a:r>
              <a:rPr lang="en-CA" sz="2200" b="0" i="0" u="none" strike="noStrike" baseline="0" dirty="0">
                <a:highlight>
                  <a:srgbClr val="FFFF00"/>
                </a:highlight>
                <a:latin typeface="CMR17"/>
              </a:rPr>
              <a:t>.</a:t>
            </a:r>
          </a:p>
          <a:p>
            <a:pPr marL="0" indent="0" algn="l">
              <a:buNone/>
            </a:pPr>
            <a:endParaRPr lang="en-CA" sz="2200" b="0" i="0" u="none" strike="noStrike" baseline="0" dirty="0">
              <a:latin typeface="CMR17"/>
            </a:endParaRPr>
          </a:p>
          <a:p>
            <a:pPr marL="0" indent="0" algn="l">
              <a:buNone/>
            </a:pPr>
            <a:r>
              <a:rPr lang="en-CA" sz="2100" b="0" i="0" u="none" strike="noStrike" baseline="0" dirty="0">
                <a:latin typeface="CMR17"/>
              </a:rPr>
              <a:t>A shell language has </a:t>
            </a:r>
            <a:r>
              <a:rPr lang="en-CA" sz="2100" dirty="0">
                <a:latin typeface="CMR17"/>
              </a:rPr>
              <a:t>the ability to: </a:t>
            </a:r>
            <a:endParaRPr lang="en-CA" sz="2100" b="0" i="0" u="none" strike="noStrike" baseline="0" dirty="0">
              <a:latin typeface="CMR17"/>
            </a:endParaRPr>
          </a:p>
          <a:p>
            <a:r>
              <a:rPr lang="en-CA" sz="2100" dirty="0">
                <a:latin typeface="CMR17"/>
              </a:rPr>
              <a:t> </a:t>
            </a:r>
            <a:r>
              <a:rPr lang="en-US" sz="2100" b="1" dirty="0">
                <a:latin typeface="CMR17"/>
              </a:rPr>
              <a:t>T</a:t>
            </a:r>
            <a:r>
              <a:rPr lang="en-US" sz="2100" b="1" i="0" u="none" strike="noStrike" baseline="0" dirty="0">
                <a:latin typeface="CMR17"/>
              </a:rPr>
              <a:t>o define, read and write </a:t>
            </a:r>
            <a:r>
              <a:rPr lang="en-US" sz="2100" b="1" i="0" u="none" strike="noStrike" baseline="0" dirty="0">
                <a:latin typeface="CMBX12"/>
              </a:rPr>
              <a:t>shell variables</a:t>
            </a:r>
          </a:p>
          <a:p>
            <a:r>
              <a:rPr lang="en-US" sz="2100" b="1" i="0" u="none" strike="noStrike" baseline="0" dirty="0">
                <a:latin typeface="CMSY10"/>
              </a:rPr>
              <a:t> </a:t>
            </a:r>
            <a:r>
              <a:rPr lang="en-US" sz="2100" b="1" dirty="0">
                <a:latin typeface="CMSY10"/>
              </a:rPr>
              <a:t>Utilize </a:t>
            </a:r>
            <a:r>
              <a:rPr lang="en-US" sz="2100" b="1" i="0" u="none" strike="noStrike" baseline="0" dirty="0">
                <a:latin typeface="CMR17"/>
              </a:rPr>
              <a:t>control structures such as loop and if statements</a:t>
            </a:r>
          </a:p>
          <a:p>
            <a:pPr marL="0" indent="0">
              <a:buNone/>
            </a:pPr>
            <a:endParaRPr lang="en-US" sz="1800" b="1" dirty="0">
              <a:latin typeface="CMR17"/>
            </a:endParaRP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//Creating and running a sample script : sample.sh</a:t>
            </a: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//#! is also called sha-bang or Hash-bang</a:t>
            </a: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#!/bin/bash  </a:t>
            </a: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cat </a:t>
            </a:r>
            <a:r>
              <a:rPr lang="en-US" sz="1800" b="1" dirty="0" err="1">
                <a:latin typeface="CMR17"/>
              </a:rPr>
              <a:t>hello.c</a:t>
            </a:r>
            <a:endParaRPr lang="en-US" sz="1800" b="1" dirty="0">
              <a:latin typeface="CMR17"/>
            </a:endParaRP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ls</a:t>
            </a: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./hello </a:t>
            </a: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// End of sample.sh</a:t>
            </a:r>
          </a:p>
          <a:p>
            <a:pPr marL="0" indent="0">
              <a:buNone/>
            </a:pPr>
            <a:endParaRPr lang="en-US" sz="1800" b="1" dirty="0">
              <a:latin typeface="CMR17"/>
            </a:endParaRP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$ </a:t>
            </a:r>
            <a:r>
              <a:rPr lang="en-US" sz="1800" b="1" dirty="0" err="1">
                <a:solidFill>
                  <a:srgbClr val="0070C0"/>
                </a:solidFill>
                <a:latin typeface="CMR17"/>
              </a:rPr>
              <a:t>chmod</a:t>
            </a:r>
            <a:r>
              <a:rPr lang="en-US" sz="1800" b="1" dirty="0">
                <a:solidFill>
                  <a:srgbClr val="0070C0"/>
                </a:solidFill>
                <a:latin typeface="CMR17"/>
              </a:rPr>
              <a:t> +x sample.sh </a:t>
            </a:r>
          </a:p>
          <a:p>
            <a:pPr marL="0" indent="0">
              <a:buNone/>
            </a:pPr>
            <a:r>
              <a:rPr lang="en-US" sz="1800" b="1" dirty="0">
                <a:latin typeface="CMR17"/>
              </a:rPr>
              <a:t>$ </a:t>
            </a:r>
            <a:r>
              <a:rPr lang="en-US" sz="1800" b="1" dirty="0">
                <a:solidFill>
                  <a:srgbClr val="0070C0"/>
                </a:solidFill>
                <a:latin typeface="CMR17"/>
              </a:rPr>
              <a:t>./sample.sh </a:t>
            </a:r>
          </a:p>
          <a:p>
            <a:pPr marL="0" indent="0">
              <a:buNone/>
            </a:pPr>
            <a:endParaRPr lang="en-US" sz="1800" b="1" dirty="0">
              <a:latin typeface="CMR1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F7E45-326D-4F9A-98A1-154D71F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9968-C31C-47A1-B206-9D9C281329E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20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9124</TotalTime>
  <Words>2930</Words>
  <Application>Microsoft Office PowerPoint</Application>
  <PresentationFormat>Widescreen</PresentationFormat>
  <Paragraphs>504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Calibri</vt:lpstr>
      <vt:lpstr>Calibri Light</vt:lpstr>
      <vt:lpstr>CMBX12</vt:lpstr>
      <vt:lpstr>CMMI12</vt:lpstr>
      <vt:lpstr>CMR17</vt:lpstr>
      <vt:lpstr>CMSY10</vt:lpstr>
      <vt:lpstr>CMTI12</vt:lpstr>
      <vt:lpstr>CMTT12</vt:lpstr>
      <vt:lpstr>Courier New</vt:lpstr>
      <vt:lpstr>LM Roman 12</vt:lpstr>
      <vt:lpstr>LM Roman 17</vt:lpstr>
      <vt:lpstr>Lucida Console</vt:lpstr>
      <vt:lpstr>Roboto Mono</vt:lpstr>
      <vt:lpstr>Times New Roman</vt:lpstr>
      <vt:lpstr>Office Theme</vt:lpstr>
      <vt:lpstr>PowerPoint Presentation</vt:lpstr>
      <vt:lpstr>Outline</vt:lpstr>
      <vt:lpstr>Introduction </vt:lpstr>
      <vt:lpstr>Unix Shell-Introduction</vt:lpstr>
      <vt:lpstr>Internal and External Commands</vt:lpstr>
      <vt:lpstr>Metacharacters</vt:lpstr>
      <vt:lpstr>Metacharacters .. </vt:lpstr>
      <vt:lpstr>Metacharacters..</vt:lpstr>
      <vt:lpstr>Shell Programs: Scripts</vt:lpstr>
      <vt:lpstr>Bash is not the only shell! </vt:lpstr>
      <vt:lpstr>Shell Variables</vt:lpstr>
      <vt:lpstr>Important read/write shell environmental variables</vt:lpstr>
      <vt:lpstr>Some Important Read only environmental variables  //rov.sh</vt:lpstr>
      <vt:lpstr>Defining/setting an environmental global variable</vt:lpstr>
      <vt:lpstr>Quoting </vt:lpstr>
      <vt:lpstr>Shell Programming in BASH</vt:lpstr>
      <vt:lpstr>PowerPoint Presentation</vt:lpstr>
      <vt:lpstr>PowerPoint Presentation</vt:lpstr>
      <vt:lpstr>File Options</vt:lpstr>
      <vt:lpstr>PowerPoint Presentation</vt:lpstr>
      <vt:lpstr>//ex4b.sh (file operations) </vt:lpstr>
      <vt:lpstr>PowerPoint Presentation</vt:lpstr>
      <vt:lpstr>PowerPoint Presentation</vt:lpstr>
      <vt:lpstr>Comparison Operators (Integer Comparison)</vt:lpstr>
      <vt:lpstr>Comparison Operators (String Comparison) </vt:lpstr>
      <vt:lpstr>While Statement </vt:lpstr>
      <vt:lpstr>While-Example //whilex.sh </vt:lpstr>
      <vt:lpstr>Repeat Until</vt:lpstr>
      <vt:lpstr>Repeat Until  //until.sh </vt:lpstr>
      <vt:lpstr>For Statement</vt:lpstr>
      <vt:lpstr>For-Examples //exfor.sh</vt:lpstr>
      <vt:lpstr>Case Statement </vt:lpstr>
      <vt:lpstr>//case3.sh  //While and case </vt:lpstr>
      <vt:lpstr>Case Statement  //case1t.sh</vt:lpstr>
      <vt:lpstr>trap Command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8567</dc:title>
  <dc:creator>PRASHANTH CSR</dc:creator>
  <cp:lastModifiedBy>PRASHANTH CSR</cp:lastModifiedBy>
  <cp:revision>342</cp:revision>
  <dcterms:created xsi:type="dcterms:W3CDTF">2022-01-23T04:52:40Z</dcterms:created>
  <dcterms:modified xsi:type="dcterms:W3CDTF">2023-11-09T15:00:43Z</dcterms:modified>
</cp:coreProperties>
</file>