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32"/>
  </p:notesMasterIdLst>
  <p:sldIdLst>
    <p:sldId id="256" r:id="rId2"/>
    <p:sldId id="486" r:id="rId3"/>
    <p:sldId id="489" r:id="rId4"/>
    <p:sldId id="487" r:id="rId5"/>
    <p:sldId id="490" r:id="rId6"/>
    <p:sldId id="495" r:id="rId7"/>
    <p:sldId id="531" r:id="rId8"/>
    <p:sldId id="501" r:id="rId9"/>
    <p:sldId id="506" r:id="rId10"/>
    <p:sldId id="510" r:id="rId11"/>
    <p:sldId id="492" r:id="rId12"/>
    <p:sldId id="525" r:id="rId13"/>
    <p:sldId id="526" r:id="rId14"/>
    <p:sldId id="518" r:id="rId15"/>
    <p:sldId id="527" r:id="rId16"/>
    <p:sldId id="528" r:id="rId17"/>
    <p:sldId id="529" r:id="rId18"/>
    <p:sldId id="494" r:id="rId19"/>
    <p:sldId id="497" r:id="rId20"/>
    <p:sldId id="530" r:id="rId21"/>
    <p:sldId id="499" r:id="rId22"/>
    <p:sldId id="498" r:id="rId23"/>
    <p:sldId id="512" r:id="rId24"/>
    <p:sldId id="513" r:id="rId25"/>
    <p:sldId id="524" r:id="rId26"/>
    <p:sldId id="520" r:id="rId27"/>
    <p:sldId id="521" r:id="rId28"/>
    <p:sldId id="523" r:id="rId29"/>
    <p:sldId id="522" r:id="rId30"/>
    <p:sldId id="488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660"/>
  </p:normalViewPr>
  <p:slideViewPr>
    <p:cSldViewPr snapToGrid="0">
      <p:cViewPr>
        <p:scale>
          <a:sx n="72" d="100"/>
          <a:sy n="72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212F0E-7360-4C0F-801A-E44F8EC11570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C299C3-9830-4C00-A793-0FCD78C6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0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585-A777-4EA5-BBD6-6F9A90ED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366D-03D4-47DF-BC6A-5ECCA966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2C1B-3DFC-4BAD-8FEC-324B5E3E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8DF-004E-4EA9-A79E-BB627C3FFEDC}" type="datetime1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716-717E-4D13-8B94-442F6F3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12FF-D74F-4E67-94E5-012EAF5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8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D10E-6DC6-48B2-A3E6-5A44081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41B-5E8F-4FD6-9890-78CC4455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455-2CC6-45DA-80FC-FFF4E4E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C3BA-1670-41BD-88AA-0D9F562485DC}" type="datetime1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E4CA-BEDD-4AF4-B595-55AA823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42A5-BF45-44DE-B658-C943B16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0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F97F1-516F-4A10-83B1-F9295D44F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033A-53A1-4E63-B2A5-A2DC3112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67E-E5DB-4377-894A-A470F42E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A3F-4929-4FAF-902C-16C702657971}" type="datetime1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353C-EA3C-44E8-AFE3-7A4139B4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558E-24C7-4477-88CE-0C6C6B3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1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A0B-8CBB-43E9-9584-7FBBD3D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4E47-135B-4885-A6EA-A0E9F8A0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0714-6E12-40AB-A97A-EB5CAE8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A4A-59B7-423D-B473-D60D897B4D34}" type="datetime1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2BD-2379-4F41-B361-760015A0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0FD9-5E83-436D-961C-65BCC1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7B7D-A788-4A64-A5FF-137271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716B-FF41-4C80-B382-6EF34884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D1B1-798E-46ED-AA6D-4C6C4F46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133-EA8D-4656-8F02-4B4DED8E480F}" type="datetime1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CE2D-66FD-4EA9-8537-305DAB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30D-7EA8-474D-8765-80D5052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7B6-EA7C-4AFF-9A89-B9F8FCD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C91-173A-42F4-A61F-B3F066DD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B7A5-FE4B-4DCD-AB8C-DA8CBC12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282E-93AD-4AA0-9245-D75B987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0BB3-39EA-4153-94BF-24334E6EB25C}" type="datetime1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0514-F544-4A7D-AB1A-82A086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6EBE-C23D-4051-98CD-E6255D40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CA1-B4BB-4401-8F9E-A87D0A0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F9CD-D27D-48F3-9C8D-2DBD7CC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23F1-21FC-461E-867D-441C99EF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B9444-C798-4E27-B8BA-AED2BA79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D84C2-D10F-48B3-B306-40C77560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A897-0DDE-4A51-85FE-046AF81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7AE-F319-4031-A3BC-7CCE0E0B4816}" type="datetime1">
              <a:rPr lang="en-CA" smtClean="0"/>
              <a:t>2023-11-16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0D73B-A5CE-4F64-88E8-BC74EB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0594-184B-4FB1-8816-10D8B7CE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AB5-90E2-45BB-8BD6-15AFAEA8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35F62-D239-47F6-8056-195A0C9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5998-EA26-4CB9-B8C9-2A0787C03072}" type="datetime1">
              <a:rPr lang="en-CA" smtClean="0"/>
              <a:t>2023-11-16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2815-E1AD-46F5-8BAF-C37C194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A965-4CF6-4580-91EB-F31C37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F4FB0-7190-42EC-83D9-6016211F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BD8-6FAB-4FF2-AE3C-38891C67F46A}" type="datetime1">
              <a:rPr lang="en-CA" smtClean="0"/>
              <a:t>2023-11-16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1CC1E-E441-4AC9-ADBB-40A30F7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DD96-33F4-4E04-B46E-A4BFEA9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016-357E-4229-AB9C-7D36D5F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BAAE-FAF0-4C49-B99B-85E4E5E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1E89-D5FA-46EC-A025-3135E7CC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838E-1A88-4E8D-A5A0-D723D661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C62B-43C9-4679-BE90-29BAE9376494}" type="datetime1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2A1D-4300-466C-A6FB-7809721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330B-1147-482C-B8F0-4BA8E261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BDB-43B6-4C07-AD19-11CCFC2A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0CBC-722D-4D86-8853-2151BAF9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450B-D4F9-4C83-A9CC-01BACAE1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1733-39CA-4AA9-B49F-1B8FC1B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57D2-259F-4453-9097-FA91496B8485}" type="datetime1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3DE1-E9C9-4866-9BC8-033712F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5D5F-57E1-45F0-9C6E-352990E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F7D3-9E9B-4079-A054-7912BA6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8FD9-1D03-4445-8907-FA24938B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5E04-CF0D-4F49-8D45-E4EA9D4F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5FA7-D800-4105-81E0-2F99D4E1B57F}" type="datetime1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CC5C-086E-4152-91EB-5B99BFD0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835-837F-4E1E-A1C1-C19426E5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DB8EF-206A-4ED6-8696-F315919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3711"/>
            <a:ext cx="9144000" cy="2845524"/>
          </a:xfrm>
        </p:spPr>
        <p:txBody>
          <a:bodyPr>
            <a:noAutofit/>
          </a:bodyPr>
          <a:lstStyle/>
          <a:p>
            <a:r>
              <a:rPr lang="en-US" sz="2800" b="1" dirty="0"/>
              <a:t>COMP 8567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Advanced Systems </a:t>
            </a:r>
            <a:r>
              <a:rPr lang="en-US" sz="2800" b="1"/>
              <a:t>Programming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Threads</a:t>
            </a:r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6184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E955-AAA5-4DF9-86DF-6A198D33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of (int) value to the thread // </a:t>
            </a:r>
            <a:r>
              <a:rPr lang="en-US" dirty="0" err="1"/>
              <a:t>ipint.c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7FB2-E04C-4D3A-A20C-AC6852FF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pthread.h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//Note: values can be passed to threads from main() only while creating them using </a:t>
            </a:r>
            <a:r>
              <a:rPr lang="en-CA" dirty="0" err="1">
                <a:highlight>
                  <a:srgbClr val="FFFF00"/>
                </a:highlight>
              </a:rPr>
              <a:t>pthead_create</a:t>
            </a:r>
            <a:r>
              <a:rPr lang="en-CA" dirty="0">
                <a:highlight>
                  <a:srgbClr val="FFFF00"/>
                </a:highlight>
              </a:rPr>
              <a:t>()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void* </a:t>
            </a:r>
            <a:r>
              <a:rPr lang="en-CA" dirty="0" err="1"/>
              <a:t>func</a:t>
            </a:r>
            <a:r>
              <a:rPr lang="en-CA" dirty="0"/>
              <a:t>(void* p) 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printf</a:t>
            </a:r>
            <a:r>
              <a:rPr lang="en-CA" dirty="0"/>
              <a:t>("From the thread function\n");</a:t>
            </a:r>
          </a:p>
          <a:p>
            <a:pPr marL="0" indent="0">
              <a:buNone/>
            </a:pPr>
            <a:r>
              <a:rPr lang="en-CA" dirty="0"/>
              <a:t>   int *num;</a:t>
            </a:r>
          </a:p>
          <a:p>
            <a:pPr marL="0" indent="0">
              <a:buNone/>
            </a:pPr>
            <a:r>
              <a:rPr lang="en-CA" dirty="0"/>
              <a:t>   num=p; 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printf</a:t>
            </a:r>
            <a:r>
              <a:rPr lang="en-CA" dirty="0"/>
              <a:t>("The value of the input </a:t>
            </a:r>
            <a:r>
              <a:rPr lang="en-CA" dirty="0" err="1"/>
              <a:t>paramter</a:t>
            </a:r>
            <a:r>
              <a:rPr lang="en-CA" dirty="0"/>
              <a:t> to the thread function is %d\n",*num);</a:t>
            </a:r>
          </a:p>
          <a:p>
            <a:pPr marL="0" indent="0">
              <a:buNone/>
            </a:pPr>
            <a:r>
              <a:rPr lang="en-CA" dirty="0"/>
              <a:t>   sleep(1);</a:t>
            </a:r>
          </a:p>
          <a:p>
            <a:pPr marL="0" indent="0">
              <a:buNone/>
            </a:pPr>
            <a:r>
              <a:rPr lang="en-CA" dirty="0"/>
              <a:t>   return NULL;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main() {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pthread_t</a:t>
            </a:r>
            <a:r>
              <a:rPr lang="en-CA" dirty="0"/>
              <a:t> t1; // declare thread</a:t>
            </a:r>
          </a:p>
          <a:p>
            <a:pPr marL="0" indent="0">
              <a:buNone/>
            </a:pPr>
            <a:r>
              <a:rPr lang="en-CA" dirty="0"/>
              <a:t>   int a=900;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pthread_create</a:t>
            </a:r>
            <a:r>
              <a:rPr lang="en-CA" dirty="0"/>
              <a:t>(&amp;t1, NULL, </a:t>
            </a:r>
            <a:r>
              <a:rPr lang="en-CA" dirty="0" err="1"/>
              <a:t>func</a:t>
            </a:r>
            <a:r>
              <a:rPr lang="en-CA" dirty="0"/>
              <a:t>, &amp;a);</a:t>
            </a:r>
          </a:p>
          <a:p>
            <a:pPr marL="0" indent="0">
              <a:buNone/>
            </a:pPr>
            <a:r>
              <a:rPr lang="en-CA" dirty="0"/>
              <a:t>   sleep(2);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printf</a:t>
            </a:r>
            <a:r>
              <a:rPr lang="en-CA" dirty="0"/>
              <a:t>("From the main function\n");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A05B8-4043-4183-AF12-726EE66C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2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B899-C59F-4447-B130-572BBB6D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Thread Termination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8175-A4C3-46C5-A65F-7FE423A8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A single thread can exit without terminating the entire process in three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By </a:t>
            </a:r>
            <a:r>
              <a:rPr lang="en-US" sz="2400" b="1" i="0" u="none" strike="noStrike" baseline="0" dirty="0">
                <a:latin typeface="CMR17"/>
              </a:rPr>
              <a:t>returning</a:t>
            </a:r>
            <a:r>
              <a:rPr lang="en-US" sz="2400" b="0" i="0" u="none" strike="noStrike" baseline="0" dirty="0">
                <a:latin typeface="CMR17"/>
              </a:rPr>
              <a:t> from its routine with an exit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Can be canceled by another thread (within the same </a:t>
            </a:r>
            <a:r>
              <a:rPr lang="en-CA" sz="2400" b="0" i="0" u="none" strike="noStrike" baseline="0" dirty="0">
                <a:latin typeface="CMR17"/>
              </a:rPr>
              <a:t>process)using </a:t>
            </a:r>
            <a:r>
              <a:rPr lang="en-CA" sz="2400" b="1" i="0" u="none" strike="noStrike" baseline="0" dirty="0" err="1">
                <a:latin typeface="CMR17"/>
              </a:rPr>
              <a:t>pthread_cancel</a:t>
            </a:r>
            <a:r>
              <a:rPr lang="en-CA" sz="2400" b="1" i="0" u="none" strike="noStrike" baseline="0" dirty="0">
                <a:latin typeface="CMR17"/>
              </a:rPr>
              <a:t>()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CMR17"/>
              </a:rPr>
              <a:t>By calling </a:t>
            </a:r>
            <a:r>
              <a:rPr lang="en-US" sz="2400" b="1" i="0" u="none" strike="noStrike" baseline="0" dirty="0" err="1">
                <a:highlight>
                  <a:srgbClr val="FFFF00"/>
                </a:highlight>
                <a:latin typeface="CMR17"/>
              </a:rPr>
              <a:t>pthread</a:t>
            </a:r>
            <a:r>
              <a:rPr lang="en-US" sz="2400" b="1" dirty="0" err="1">
                <a:highlight>
                  <a:srgbClr val="FFFF00"/>
                </a:highlight>
                <a:latin typeface="CMR17"/>
              </a:rPr>
              <a:t>_</a:t>
            </a:r>
            <a:r>
              <a:rPr lang="en-US" sz="2400" b="1" i="0" u="none" strike="noStrike" baseline="0" dirty="0" err="1">
                <a:highlight>
                  <a:srgbClr val="FFFF00"/>
                </a:highlight>
                <a:latin typeface="CMR17"/>
              </a:rPr>
              <a:t>exit</a:t>
            </a:r>
            <a:r>
              <a:rPr lang="en-US" sz="2400" b="1" i="0" u="none" strike="noStrike" baseline="0" dirty="0">
                <a:highlight>
                  <a:srgbClr val="FFFF00"/>
                </a:highlight>
                <a:latin typeface="CMR17"/>
              </a:rPr>
              <a:t>(void * </a:t>
            </a:r>
            <a:r>
              <a:rPr lang="en-US" sz="2400" b="1" i="0" u="none" strike="noStrike" baseline="0" dirty="0" err="1">
                <a:highlight>
                  <a:srgbClr val="FFFF00"/>
                </a:highlight>
                <a:latin typeface="CMR17"/>
              </a:rPr>
              <a:t>rval</a:t>
            </a:r>
            <a:r>
              <a:rPr lang="en-US" sz="2400" b="1" dirty="0" err="1">
                <a:highlight>
                  <a:srgbClr val="FFFF00"/>
                </a:highlight>
                <a:latin typeface="CMR17"/>
              </a:rPr>
              <a:t>_</a:t>
            </a:r>
            <a:r>
              <a:rPr lang="en-US" sz="2400" b="1" i="0" u="none" strike="noStrike" baseline="0" dirty="0" err="1">
                <a:highlight>
                  <a:srgbClr val="FFFF00"/>
                </a:highlight>
                <a:latin typeface="CMR17"/>
              </a:rPr>
              <a:t>ptr</a:t>
            </a:r>
            <a:r>
              <a:rPr lang="en-US" sz="2400" b="1" i="0" u="none" strike="noStrike" baseline="0" dirty="0">
                <a:highlight>
                  <a:srgbClr val="FFFF00"/>
                </a:highlight>
                <a:latin typeface="CMR17"/>
              </a:rPr>
              <a:t>) </a:t>
            </a:r>
          </a:p>
          <a:p>
            <a:pPr marL="0" indent="0" algn="l">
              <a:buNone/>
            </a:pPr>
            <a:r>
              <a:rPr lang="en-US" sz="2400" dirty="0" err="1">
                <a:latin typeface="CMTI12"/>
              </a:rPr>
              <a:t>r</a:t>
            </a:r>
            <a:r>
              <a:rPr lang="en-US" sz="2400" b="0" i="0" u="none" strike="noStrike" baseline="0" dirty="0" err="1">
                <a:latin typeface="CMTI12"/>
              </a:rPr>
              <a:t>val</a:t>
            </a:r>
            <a:r>
              <a:rPr lang="en-US" sz="2400" dirty="0" err="1">
                <a:latin typeface="CMTI12"/>
              </a:rPr>
              <a:t>_</a:t>
            </a:r>
            <a:r>
              <a:rPr lang="en-US" sz="2400" b="0" i="0" u="none" strike="noStrike" baseline="0" dirty="0" err="1">
                <a:latin typeface="CMTI12"/>
              </a:rPr>
              <a:t>ptr</a:t>
            </a:r>
            <a:r>
              <a:rPr lang="en-US" sz="2400" b="0" i="0" u="none" strike="noStrike" baseline="0" dirty="0">
                <a:latin typeface="CMTI12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is available(only) to other threads in the process </a:t>
            </a:r>
            <a:r>
              <a:rPr lang="en-CA" sz="2400" b="0" i="0" u="none" strike="noStrike" baseline="0" dirty="0">
                <a:latin typeface="CMR17"/>
              </a:rPr>
              <a:t>that call: 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MTI12"/>
              </a:rPr>
              <a:t> </a:t>
            </a:r>
            <a:r>
              <a:rPr lang="en-US" sz="2400" b="1" i="0" u="none" strike="noStrike" baseline="0" dirty="0" err="1">
                <a:latin typeface="CMTI12"/>
              </a:rPr>
              <a:t>pthread</a:t>
            </a:r>
            <a:r>
              <a:rPr lang="en-US" sz="2400" b="1" dirty="0" err="1">
                <a:latin typeface="CMTI12"/>
              </a:rPr>
              <a:t>_</a:t>
            </a:r>
            <a:r>
              <a:rPr lang="en-US" sz="2400" b="1" i="0" u="none" strike="noStrike" baseline="0" dirty="0" err="1">
                <a:latin typeface="CMTI12"/>
              </a:rPr>
              <a:t>join</a:t>
            </a:r>
            <a:r>
              <a:rPr lang="en-US" sz="2400" b="1" i="0" u="none" strike="noStrike" baseline="0" dirty="0">
                <a:latin typeface="CMTI12"/>
              </a:rPr>
              <a:t>(</a:t>
            </a:r>
            <a:r>
              <a:rPr lang="en-US" sz="2400" b="1" i="0" u="none" strike="noStrike" baseline="0" dirty="0" err="1">
                <a:latin typeface="CMTI12"/>
              </a:rPr>
              <a:t>pthread</a:t>
            </a:r>
            <a:r>
              <a:rPr lang="en-US" sz="2400" b="1" dirty="0" err="1">
                <a:latin typeface="CMTI12"/>
              </a:rPr>
              <a:t>_</a:t>
            </a:r>
            <a:r>
              <a:rPr lang="en-US" sz="2400" b="1" i="0" u="none" strike="noStrike" baseline="0" dirty="0" err="1">
                <a:latin typeface="CMTI12"/>
              </a:rPr>
              <a:t>t</a:t>
            </a:r>
            <a:r>
              <a:rPr lang="en-US" sz="2400" b="1" i="0" u="none" strike="noStrike" baseline="0" dirty="0">
                <a:latin typeface="CMTI12"/>
              </a:rPr>
              <a:t> </a:t>
            </a:r>
            <a:r>
              <a:rPr lang="en-US" sz="2400" b="1" i="0" u="none" strike="noStrike" baseline="0" dirty="0" err="1">
                <a:latin typeface="CMTI12"/>
              </a:rPr>
              <a:t>tid</a:t>
            </a:r>
            <a:r>
              <a:rPr lang="en-US" sz="2400" b="1" i="0" u="none" strike="noStrike" baseline="0" dirty="0">
                <a:latin typeface="CMTI12"/>
              </a:rPr>
              <a:t>, void **</a:t>
            </a:r>
            <a:r>
              <a:rPr lang="en-US" sz="2400" b="1" i="0" u="none" strike="noStrike" baseline="0" dirty="0" err="1">
                <a:latin typeface="CMTI12"/>
              </a:rPr>
              <a:t>rval</a:t>
            </a:r>
            <a:r>
              <a:rPr lang="en-US" sz="2400" b="1" dirty="0" err="1">
                <a:latin typeface="CMTI12"/>
              </a:rPr>
              <a:t>_</a:t>
            </a:r>
            <a:r>
              <a:rPr lang="en-US" sz="2400" b="1" i="0" u="none" strike="noStrike" baseline="0" dirty="0" err="1">
                <a:latin typeface="CMTI12"/>
              </a:rPr>
              <a:t>ptr</a:t>
            </a:r>
            <a:r>
              <a:rPr lang="en-US" sz="2400" b="1" i="0" u="none" strike="noStrike" baseline="0" dirty="0">
                <a:latin typeface="CMTI12"/>
              </a:rPr>
              <a:t>) </a:t>
            </a:r>
          </a:p>
          <a:p>
            <a:pPr lvl="1"/>
            <a:r>
              <a:rPr lang="en-US" sz="2000" b="1" i="0" u="none" strike="noStrike" baseline="0" dirty="0">
                <a:latin typeface="CMTI12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returns 0 </a:t>
            </a:r>
            <a:r>
              <a:rPr lang="en-US" sz="2000" dirty="0">
                <a:latin typeface="CMR17"/>
              </a:rPr>
              <a:t>on</a:t>
            </a:r>
            <a:r>
              <a:rPr lang="en-US" sz="2000" b="0" i="0" u="none" strike="noStrike" baseline="0" dirty="0">
                <a:latin typeface="CMR17"/>
              </a:rPr>
              <a:t> success, error number otherwise.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Note that the </a:t>
            </a:r>
            <a:r>
              <a:rPr lang="en-US" sz="2400" b="0" i="0" u="none" strike="noStrike" baseline="0" dirty="0">
                <a:highlight>
                  <a:srgbClr val="00FF00"/>
                </a:highlight>
                <a:latin typeface="CMR17"/>
              </a:rPr>
              <a:t>caller will blocked </a:t>
            </a:r>
            <a:r>
              <a:rPr lang="en-US" sz="2400" b="0" i="0" u="none" strike="noStrike" baseline="0" dirty="0">
                <a:latin typeface="CMR17"/>
              </a:rPr>
              <a:t>until the specified</a:t>
            </a:r>
            <a:r>
              <a:rPr lang="en-US" sz="2400" dirty="0">
                <a:latin typeface="CMR17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thread terminates (when </a:t>
            </a:r>
            <a:r>
              <a:rPr lang="en-CA" sz="2400" b="0" i="0" u="none" strike="noStrike" baseline="0" dirty="0" err="1">
                <a:highlight>
                  <a:srgbClr val="00FF00"/>
                </a:highlight>
                <a:latin typeface="CMR17"/>
              </a:rPr>
              <a:t>pthread_join</a:t>
            </a:r>
            <a:r>
              <a:rPr lang="en-CA" sz="2400" b="0" i="0" u="none" strike="noStrike" baseline="0" dirty="0">
                <a:highlight>
                  <a:srgbClr val="00FF00"/>
                </a:highlight>
                <a:latin typeface="CMR17"/>
              </a:rPr>
              <a:t>() is used) </a:t>
            </a:r>
            <a:r>
              <a:rPr lang="en-CA" sz="2400" b="0" i="0" u="none" strike="noStrike" baseline="0" dirty="0">
                <a:latin typeface="CMR17"/>
              </a:rPr>
              <a:t>//see subsequent examples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163D8-CC99-4E93-BDFD-4D64F93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89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CB1A-368A-48F2-AFFA-E1A557B7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withjoin.c</a:t>
            </a:r>
            <a:r>
              <a:rPr lang="en-US" dirty="0"/>
              <a:t> //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74BD-A6C5-4F8C-BF7F-4612768C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</a:t>
            </a:r>
            <a:r>
              <a:rPr lang="en-US"/>
              <a:t>on Brightspace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2B11-C602-4DE7-A978-034C2D61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49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CB1A-368A-48F2-AFFA-E1A557B7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withoutjoin.c</a:t>
            </a:r>
            <a:r>
              <a:rPr lang="en-US" dirty="0"/>
              <a:t> //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74BD-A6C5-4F8C-BF7F-4612768C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on Brightspace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2B11-C602-4DE7-A978-034C2D61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55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2A21-7414-4207-BF5B-4E29041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cancel.c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521F-7DDC-4CC9-86A0-0D2FA071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// Please find the code on blackboard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E782-A3E0-4B34-9FF7-CDC34A7C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08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E71D-1CF7-F93E-A8A2-23A93587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US" dirty="0"/>
              <a:t>//</a:t>
            </a:r>
            <a:r>
              <a:rPr lang="en-US" dirty="0" err="1"/>
              <a:t>joinstring.c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0415-DD6F-D48A-87DC-24DEFBE3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void* </a:t>
            </a:r>
            <a:r>
              <a:rPr lang="en-US" dirty="0" err="1"/>
              <a:t>func</a:t>
            </a:r>
            <a:r>
              <a:rPr lang="en-US" dirty="0"/>
              <a:t>(void* p) {</a:t>
            </a:r>
          </a:p>
          <a:p>
            <a:pPr marL="0" indent="0">
              <a:buNone/>
            </a:pPr>
            <a:r>
              <a:rPr lang="en-US" dirty="0"/>
              <a:t>   char * p1="\</a:t>
            </a:r>
            <a:r>
              <a:rPr lang="en-US" dirty="0" err="1"/>
              <a:t>nReturn</a:t>
            </a:r>
            <a:r>
              <a:rPr lang="en-US" dirty="0"/>
              <a:t> message from the thread: Hello\n";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pthread_exit</a:t>
            </a:r>
            <a:r>
              <a:rPr lang="en-US" dirty="0"/>
              <a:t>(p1);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pthread_t</a:t>
            </a:r>
            <a:r>
              <a:rPr lang="en-US" dirty="0"/>
              <a:t> t1; // declare thread</a:t>
            </a:r>
          </a:p>
          <a:p>
            <a:pPr marL="0" indent="0">
              <a:buNone/>
            </a:pPr>
            <a:r>
              <a:rPr lang="en-US" dirty="0"/>
              <a:t>   void *ret;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pthread_create</a:t>
            </a:r>
            <a:r>
              <a:rPr lang="en-US" dirty="0"/>
              <a:t>(&amp;t1, NULL, </a:t>
            </a:r>
            <a:r>
              <a:rPr lang="en-US" dirty="0" err="1"/>
              <a:t>func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pthread_join</a:t>
            </a:r>
            <a:r>
              <a:rPr lang="en-US" dirty="0"/>
              <a:t>(t1,&amp;ret);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("The return value from the thread is \n %</a:t>
            </a:r>
            <a:r>
              <a:rPr lang="en-US" dirty="0" err="1"/>
              <a:t>s",ret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D1D29-87B4-E0A9-0833-D8755A67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26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B376-2BD2-7C35-D580-F2901484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dirty="0"/>
              <a:t>//</a:t>
            </a:r>
            <a:r>
              <a:rPr lang="en-US" dirty="0" err="1"/>
              <a:t>joinint.c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D954-6842-EE4B-EB84-5D89F097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52286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pthread.h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void *</a:t>
            </a:r>
            <a:r>
              <a:rPr lang="en-CA" dirty="0" err="1"/>
              <a:t>myThread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int * </a:t>
            </a:r>
            <a:r>
              <a:rPr lang="en-CA" dirty="0" err="1"/>
              <a:t>iptr</a:t>
            </a:r>
            <a:r>
              <a:rPr lang="en-CA" dirty="0"/>
              <a:t>= (int *)malloc(</a:t>
            </a:r>
            <a:r>
              <a:rPr lang="en-CA" dirty="0" err="1"/>
              <a:t>sizeof</a:t>
            </a:r>
            <a:r>
              <a:rPr lang="en-CA" dirty="0"/>
              <a:t>(int));</a:t>
            </a:r>
          </a:p>
          <a:p>
            <a:pPr marL="0" indent="0">
              <a:buNone/>
            </a:pPr>
            <a:r>
              <a:rPr lang="en-CA" dirty="0"/>
              <a:t>   *</a:t>
            </a:r>
            <a:r>
              <a:rPr lang="en-CA" dirty="0" err="1"/>
              <a:t>iptr</a:t>
            </a:r>
            <a:r>
              <a:rPr lang="en-CA" dirty="0"/>
              <a:t>=5;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pthread_exit</a:t>
            </a:r>
            <a:r>
              <a:rPr lang="en-CA" dirty="0"/>
              <a:t>(</a:t>
            </a:r>
            <a:r>
              <a:rPr lang="en-CA" dirty="0" err="1"/>
              <a:t>iptr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pthread_t</a:t>
            </a:r>
            <a:r>
              <a:rPr lang="en-CA" dirty="0"/>
              <a:t> </a:t>
            </a:r>
            <a:r>
              <a:rPr lang="en-CA" dirty="0" err="1"/>
              <a:t>tid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int *result;  //result is a pointer 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pthread_create</a:t>
            </a:r>
            <a:r>
              <a:rPr lang="en-CA" dirty="0"/>
              <a:t>(&amp;</a:t>
            </a:r>
            <a:r>
              <a:rPr lang="en-CA" dirty="0" err="1"/>
              <a:t>tid</a:t>
            </a:r>
            <a:r>
              <a:rPr lang="en-CA" dirty="0"/>
              <a:t>, NULL, </a:t>
            </a:r>
            <a:r>
              <a:rPr lang="en-CA" dirty="0" err="1"/>
              <a:t>myThread</a:t>
            </a:r>
            <a:r>
              <a:rPr lang="en-CA" dirty="0"/>
              <a:t>, NULL);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pthread_join</a:t>
            </a:r>
            <a:r>
              <a:rPr lang="en-CA" dirty="0"/>
              <a:t>(</a:t>
            </a:r>
            <a:r>
              <a:rPr lang="en-CA" dirty="0" err="1"/>
              <a:t>tid</a:t>
            </a:r>
            <a:r>
              <a:rPr lang="en-CA" dirty="0"/>
              <a:t>, (void *) &amp;result);   // &amp; result is the address of result (which is </a:t>
            </a:r>
            <a:r>
              <a:rPr lang="en-CA"/>
              <a:t>in in turn a pointer) 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printf</a:t>
            </a:r>
            <a:r>
              <a:rPr lang="en-CA" dirty="0"/>
              <a:t>("%d\n", *result);   </a:t>
            </a:r>
          </a:p>
          <a:p>
            <a:pPr marL="0" indent="0">
              <a:buNone/>
            </a:pPr>
            <a:r>
              <a:rPr lang="en-CA" dirty="0"/>
              <a:t>   return 0;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11169-B1AD-7A9E-31E8-FE7E046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1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B888-C4BD-D026-50D1-9D94987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thread (other than the main thread) create another thread?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F527-B56C-819B-85D9-4B909C8E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ttt.c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41C-E084-3524-4652-271C2B78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04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8EF6-1EC3-466C-8EDF-0990B78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0"/>
            <a:ext cx="11741425" cy="715922"/>
          </a:xfrm>
        </p:spPr>
        <p:txBody>
          <a:bodyPr>
            <a:normAutofit/>
          </a:bodyPr>
          <a:lstStyle/>
          <a:p>
            <a:r>
              <a:rPr lang="en-US" sz="3200" b="1" dirty="0"/>
              <a:t>Thread Attributes   //</a:t>
            </a:r>
            <a:r>
              <a:rPr lang="en-US" sz="3200" dirty="0"/>
              <a:t>The second parameter of </a:t>
            </a:r>
            <a:r>
              <a:rPr lang="en-US" sz="3200" dirty="0" err="1"/>
              <a:t>pthread_create</a:t>
            </a:r>
            <a:r>
              <a:rPr lang="en-US" sz="3200" dirty="0"/>
              <a:t>(</a:t>
            </a:r>
            <a:r>
              <a:rPr lang="en-US" sz="3200" b="1" dirty="0"/>
              <a:t>)  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0770-51AC-4F43-9479-18316E59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77ABF-81FD-41B7-8DC6-552653DD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8719D-1DC0-475C-B98F-638D1D173090}"/>
              </a:ext>
            </a:extLst>
          </p:cNvPr>
          <p:cNvSpPr txBox="1"/>
          <p:nvPr/>
        </p:nvSpPr>
        <p:spPr>
          <a:xfrm>
            <a:off x="664265" y="715922"/>
            <a:ext cx="10863470" cy="608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MR17"/>
              </a:rPr>
              <a:t>Attributes can be used for fine-tuning threads.</a:t>
            </a:r>
          </a:p>
          <a:p>
            <a:pPr algn="l"/>
            <a:r>
              <a:rPr lang="en-US" sz="2400" b="1" i="0" u="none" strike="noStrike" baseline="0" dirty="0">
                <a:latin typeface="CMR17"/>
              </a:rPr>
              <a:t>To add attributes, follow the steps: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Define a variable of type </a:t>
            </a:r>
            <a:r>
              <a:rPr lang="en-US" sz="2400" b="0" i="0" u="none" strike="noStrike" baseline="0" dirty="0" err="1">
                <a:highlight>
                  <a:srgbClr val="FFFF00"/>
                </a:highlight>
                <a:latin typeface="CMTI12"/>
              </a:rPr>
              <a:t>pthread</a:t>
            </a:r>
            <a:r>
              <a:rPr lang="en-US" sz="2400" dirty="0" err="1">
                <a:highlight>
                  <a:srgbClr val="FFFF00"/>
                </a:highlight>
                <a:latin typeface="CMTI12"/>
              </a:rPr>
              <a:t>_</a:t>
            </a:r>
            <a:r>
              <a:rPr lang="en-US" sz="2400" b="0" i="0" u="none" strike="noStrike" baseline="0" dirty="0" err="1">
                <a:highlight>
                  <a:srgbClr val="FFFF00"/>
                </a:highlight>
                <a:latin typeface="CMTI12"/>
              </a:rPr>
              <a:t>attr_t</a:t>
            </a:r>
            <a:r>
              <a:rPr lang="en-US" sz="2400" dirty="0">
                <a:highlight>
                  <a:srgbClr val="FFFF00"/>
                </a:highlight>
                <a:latin typeface="CMR17"/>
              </a:rPr>
              <a:t> </a:t>
            </a:r>
            <a:endParaRPr lang="en-US" sz="2400" b="0" i="0" u="none" strike="noStrike" baseline="0" dirty="0">
              <a:highlight>
                <a:srgbClr val="FFFF00"/>
              </a:highlight>
              <a:latin typeface="CMR1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Start with default values for the variable, using </a:t>
            </a:r>
            <a:r>
              <a:rPr lang="en-CA" sz="2400" b="0" i="0" u="none" strike="noStrike" baseline="0" dirty="0" err="1">
                <a:highlight>
                  <a:srgbClr val="FFFF00"/>
                </a:highlight>
                <a:latin typeface="CMBX12"/>
              </a:rPr>
              <a:t>pthread</a:t>
            </a:r>
            <a:r>
              <a:rPr lang="en-CA" sz="2400" dirty="0" err="1">
                <a:highlight>
                  <a:srgbClr val="FFFF00"/>
                </a:highlight>
                <a:latin typeface="CMBX12"/>
              </a:rPr>
              <a:t>_</a:t>
            </a:r>
            <a:r>
              <a:rPr lang="en-CA" sz="2400" b="0" i="0" u="none" strike="noStrike" baseline="0" dirty="0" err="1">
                <a:highlight>
                  <a:srgbClr val="FFFF00"/>
                </a:highlight>
                <a:latin typeface="CMBX12"/>
              </a:rPr>
              <a:t>attr</a:t>
            </a:r>
            <a:r>
              <a:rPr lang="en-CA" sz="2400" dirty="0" err="1">
                <a:highlight>
                  <a:srgbClr val="FFFF00"/>
                </a:highlight>
                <a:latin typeface="CMBX12"/>
              </a:rPr>
              <a:t>_</a:t>
            </a:r>
            <a:r>
              <a:rPr lang="en-CA" sz="2400" b="0" i="0" u="none" strike="noStrike" baseline="0" dirty="0" err="1">
                <a:highlight>
                  <a:srgbClr val="FFFF00"/>
                </a:highlight>
                <a:latin typeface="CMBX12"/>
              </a:rPr>
              <a:t>init</a:t>
            </a:r>
            <a:r>
              <a:rPr lang="en-CA" sz="2400" b="0" i="0" u="none" strike="noStrike" baseline="0" dirty="0">
                <a:latin typeface="CMR17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Modify the attribute variable for the target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Pass a pointer to this variable when </a:t>
            </a:r>
            <a:r>
              <a:rPr lang="en-US" sz="2400" b="1" i="0" u="none" strike="noStrike" baseline="0" dirty="0">
                <a:latin typeface="CMR17"/>
              </a:rPr>
              <a:t>creating the thread</a:t>
            </a:r>
            <a:r>
              <a:rPr lang="en-US" sz="2400" b="0" i="0" u="none" strike="noStrike" baseline="0" dirty="0">
                <a:latin typeface="CMR17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If not needed, free the attribute variable using </a:t>
            </a:r>
            <a:r>
              <a:rPr lang="en-CA" sz="2400" b="0" i="0" u="none" strike="noStrike" baseline="0" dirty="0" err="1">
                <a:latin typeface="CMTI12"/>
              </a:rPr>
              <a:t>pthread</a:t>
            </a:r>
            <a:r>
              <a:rPr lang="en-CA" sz="2400" dirty="0" err="1">
                <a:latin typeface="CMTI12"/>
              </a:rPr>
              <a:t>_</a:t>
            </a:r>
            <a:r>
              <a:rPr lang="en-CA" sz="2400" b="0" i="0" u="none" strike="noStrike" baseline="0" dirty="0" err="1">
                <a:latin typeface="CMTI12"/>
              </a:rPr>
              <a:t>attr</a:t>
            </a:r>
            <a:r>
              <a:rPr lang="en-CA" sz="2400" dirty="0" err="1">
                <a:latin typeface="CMTI12"/>
              </a:rPr>
              <a:t>_</a:t>
            </a:r>
            <a:r>
              <a:rPr lang="en-CA" sz="2400" b="0" i="0" u="none" strike="noStrike" baseline="0" dirty="0" err="1">
                <a:latin typeface="CMTI12"/>
              </a:rPr>
              <a:t>destroy</a:t>
            </a:r>
            <a:r>
              <a:rPr lang="en-CA" sz="2400" b="0" i="0" u="none" strike="noStrike" baseline="0" dirty="0">
                <a:latin typeface="CMTI12"/>
              </a:rPr>
              <a:t>()</a:t>
            </a:r>
          </a:p>
          <a:p>
            <a:pPr algn="l"/>
            <a:endParaRPr lang="en-CA" sz="2400" b="0" i="0" u="none" strike="noStrike" baseline="0" dirty="0">
              <a:latin typeface="CMTI1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endParaRPr lang="en-CA" sz="18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schedpolicy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schedparam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inheritsched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stackaddr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guardsize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400" b="0" i="0" u="sng" strike="noStrike" baseline="0" dirty="0">
              <a:latin typeface="CMR1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329A9-B2CD-4B85-BA96-F34C0DDE7A1B}"/>
              </a:ext>
            </a:extLst>
          </p:cNvPr>
          <p:cNvSpPr txBox="1"/>
          <p:nvPr/>
        </p:nvSpPr>
        <p:spPr>
          <a:xfrm>
            <a:off x="3485322" y="408110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sng" strike="noStrike" baseline="0" dirty="0">
                <a:latin typeface="CMR17"/>
              </a:rPr>
              <a:t>Note that typically, only the attribute </a:t>
            </a:r>
            <a:r>
              <a:rPr lang="en-US" sz="1800" b="0" i="1" u="sng" strike="noStrike" baseline="0" dirty="0">
                <a:latin typeface="CMTI12"/>
              </a:rPr>
              <a:t>detach state </a:t>
            </a:r>
            <a:r>
              <a:rPr lang="en-US" sz="1800" b="0" i="0" u="sng" strike="noStrike" baseline="0" dirty="0">
                <a:latin typeface="CMR17"/>
              </a:rPr>
              <a:t>is </a:t>
            </a:r>
            <a:r>
              <a:rPr lang="en-CA" sz="1800" b="0" i="0" u="sng" strike="noStrike" baseline="0" dirty="0">
                <a:latin typeface="CMR17"/>
              </a:rPr>
              <a:t>of interest to us</a:t>
            </a:r>
            <a:r>
              <a:rPr lang="en-CA" sz="1800" b="0" i="0" u="none" strike="noStrike" baseline="0" dirty="0">
                <a:latin typeface="CMR17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By </a:t>
            </a:r>
            <a:r>
              <a:rPr lang="en-US" sz="1800" b="1" i="0" u="none" strike="noStrike" baseline="0" dirty="0">
                <a:latin typeface="CMR17"/>
              </a:rPr>
              <a:t>default</a:t>
            </a:r>
            <a:r>
              <a:rPr lang="en-US" sz="1800" b="0" i="0" u="none" strike="noStrike" baseline="0" dirty="0">
                <a:latin typeface="CMR17"/>
              </a:rPr>
              <a:t> a thread is created as a joinable thread (</a:t>
            </a:r>
            <a:r>
              <a:rPr lang="en-US" sz="1800" b="0" i="0" u="none" strike="noStrike" baseline="0" dirty="0" err="1">
                <a:latin typeface="CMR17"/>
              </a:rPr>
              <a:t>i.e</a:t>
            </a:r>
            <a:r>
              <a:rPr lang="en-US" sz="1800" b="0" i="0" u="none" strike="noStrike" baseline="0" dirty="0">
                <a:latin typeface="CMR17"/>
              </a:rPr>
              <a:t> </a:t>
            </a:r>
            <a:r>
              <a:rPr lang="en-US" sz="1800" b="0" i="0" u="none" strike="noStrike" baseline="0" dirty="0" err="1">
                <a:latin typeface="CMR17"/>
              </a:rPr>
              <a:t>pthread_join</a:t>
            </a:r>
            <a:r>
              <a:rPr lang="en-US" sz="1800" b="0" i="0" u="none" strike="noStrike" baseline="0" dirty="0">
                <a:latin typeface="CMR17"/>
              </a:rPr>
              <a:t>() can be used to wait for the created thread) 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but can be converted into a detached thread if specified in the</a:t>
            </a:r>
          </a:p>
          <a:p>
            <a:pPr algn="l"/>
            <a:r>
              <a:rPr lang="en-CA" sz="1800" b="0" i="0" u="none" strike="noStrike" baseline="0" dirty="0">
                <a:latin typeface="CMR17"/>
              </a:rPr>
              <a:t>attributes.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7621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91E4-80F6-4F59-9DEA-8601D8C4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3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detatch.c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0598-2DAA-41DE-9A7A-782AB2D9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6029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void *</a:t>
            </a:r>
            <a:r>
              <a:rPr lang="en-CA" sz="1600" dirty="0" err="1"/>
              <a:t>Func</a:t>
            </a:r>
            <a:r>
              <a:rPr lang="en-CA" sz="1600" dirty="0"/>
              <a:t>(void *</a:t>
            </a:r>
            <a:r>
              <a:rPr lang="en-CA" sz="1600" dirty="0" err="1"/>
              <a:t>arg</a:t>
            </a:r>
            <a:r>
              <a:rPr lang="en-CA" sz="1600" dirty="0"/>
              <a:t>){</a:t>
            </a:r>
          </a:p>
          <a:p>
            <a:pPr marL="0" indent="0">
              <a:buNone/>
            </a:pPr>
            <a:r>
              <a:rPr lang="en-CA" sz="1600" dirty="0"/>
              <a:t>while(1){</a:t>
            </a:r>
          </a:p>
          <a:p>
            <a:pPr marL="0" indent="0">
              <a:buNone/>
            </a:pPr>
            <a:r>
              <a:rPr lang="en-CA" sz="1600" dirty="0" err="1"/>
              <a:t>printf</a:t>
            </a:r>
            <a:r>
              <a:rPr lang="en-CA" sz="1600" dirty="0"/>
              <a:t>("From the thread\n");</a:t>
            </a:r>
          </a:p>
          <a:p>
            <a:pPr marL="0" indent="0">
              <a:buNone/>
            </a:pPr>
            <a:r>
              <a:rPr lang="en-CA" sz="1600" dirty="0"/>
              <a:t>sleep(1);</a:t>
            </a:r>
          </a:p>
          <a:p>
            <a:pPr marL="0" indent="0">
              <a:buNone/>
            </a:pPr>
            <a:r>
              <a:rPr lang="en-CA" sz="1600" dirty="0"/>
              <a:t>}</a:t>
            </a:r>
          </a:p>
          <a:p>
            <a:pPr marL="0" indent="0">
              <a:buNone/>
            </a:pPr>
            <a:r>
              <a:rPr lang="en-CA" sz="1600" dirty="0" err="1"/>
              <a:t>pthread_exit</a:t>
            </a:r>
            <a:r>
              <a:rPr lang="en-CA" sz="1600" dirty="0"/>
              <a:t> (NULL);</a:t>
            </a:r>
          </a:p>
          <a:p>
            <a:pPr marL="0" indent="0">
              <a:buNone/>
            </a:pPr>
            <a:r>
              <a:rPr lang="en-CA" sz="1600" dirty="0"/>
              <a:t>}</a:t>
            </a:r>
          </a:p>
          <a:p>
            <a:pPr marL="0" indent="0">
              <a:buNone/>
            </a:pPr>
            <a:r>
              <a:rPr lang="en-CA" sz="1600" b="1" dirty="0"/>
              <a:t>int main(){</a:t>
            </a:r>
          </a:p>
          <a:p>
            <a:pPr marL="0" indent="0">
              <a:buNone/>
            </a:pPr>
            <a:r>
              <a:rPr lang="en-CA" sz="1600" dirty="0" err="1"/>
              <a:t>pthread_attr_t</a:t>
            </a:r>
            <a:r>
              <a:rPr lang="en-CA" sz="1600" dirty="0"/>
              <a:t> </a:t>
            </a:r>
            <a:r>
              <a:rPr lang="en-CA" sz="1600" dirty="0" err="1"/>
              <a:t>att</a:t>
            </a:r>
            <a:r>
              <a:rPr lang="en-CA" sz="1600" dirty="0"/>
              <a:t>;   </a:t>
            </a:r>
            <a:r>
              <a:rPr lang="en-CA" sz="1600" dirty="0">
                <a:highlight>
                  <a:srgbClr val="FFFF00"/>
                </a:highlight>
              </a:rPr>
              <a:t>// Define a variable of type </a:t>
            </a:r>
            <a:r>
              <a:rPr lang="en-CA" sz="1600" dirty="0" err="1">
                <a:highlight>
                  <a:srgbClr val="FFFF00"/>
                </a:highlight>
              </a:rPr>
              <a:t>pthread_attr_t</a:t>
            </a:r>
            <a:endParaRPr lang="en-CA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sz="1600" dirty="0" err="1"/>
              <a:t>pthread_t</a:t>
            </a:r>
            <a:r>
              <a:rPr lang="en-CA" sz="1600" dirty="0"/>
              <a:t> </a:t>
            </a:r>
            <a:r>
              <a:rPr lang="en-CA" sz="1600" dirty="0" err="1"/>
              <a:t>tid</a:t>
            </a:r>
            <a:r>
              <a:rPr lang="en-CA" sz="1600" dirty="0"/>
              <a:t>;</a:t>
            </a:r>
          </a:p>
          <a:p>
            <a:pPr marL="0" indent="0">
              <a:buNone/>
            </a:pPr>
            <a:r>
              <a:rPr lang="en-CA" sz="1600" dirty="0" err="1"/>
              <a:t>pthread_attr_init</a:t>
            </a:r>
            <a:r>
              <a:rPr lang="en-CA" sz="1600" dirty="0"/>
              <a:t>(&amp;</a:t>
            </a:r>
            <a:r>
              <a:rPr lang="en-CA" sz="1600" dirty="0" err="1"/>
              <a:t>att</a:t>
            </a:r>
            <a:r>
              <a:rPr lang="en-CA" sz="1600" dirty="0"/>
              <a:t>);   </a:t>
            </a:r>
            <a:r>
              <a:rPr lang="en-CA" sz="1600" dirty="0">
                <a:highlight>
                  <a:srgbClr val="FFFF00"/>
                </a:highlight>
              </a:rPr>
              <a:t>//  Initialize the variable with default value using the inbuilt function</a:t>
            </a:r>
          </a:p>
          <a:p>
            <a:pPr marL="0" indent="0">
              <a:buNone/>
            </a:pPr>
            <a:r>
              <a:rPr lang="en-CA" sz="1600" dirty="0" err="1"/>
              <a:t>pthread_attr_setdetachstate</a:t>
            </a:r>
            <a:r>
              <a:rPr lang="en-CA" sz="1600" dirty="0"/>
              <a:t>(&amp;</a:t>
            </a:r>
            <a:r>
              <a:rPr lang="en-CA" sz="1600" dirty="0" err="1"/>
              <a:t>att,PTHREAD_CREATE_DETACHED</a:t>
            </a:r>
            <a:r>
              <a:rPr lang="en-CA" sz="1600" dirty="0"/>
              <a:t>);   </a:t>
            </a:r>
            <a:r>
              <a:rPr lang="en-CA" sz="1600" dirty="0">
                <a:highlight>
                  <a:srgbClr val="FFFF00"/>
                </a:highlight>
              </a:rPr>
              <a:t>//modify the attribute variable using an inbuilt function </a:t>
            </a:r>
          </a:p>
          <a:p>
            <a:pPr marL="0" indent="0">
              <a:buNone/>
            </a:pPr>
            <a:r>
              <a:rPr lang="en-CA" sz="1600" dirty="0" err="1"/>
              <a:t>pthread_create</a:t>
            </a:r>
            <a:r>
              <a:rPr lang="en-CA" sz="1600" dirty="0"/>
              <a:t>(&amp;</a:t>
            </a:r>
            <a:r>
              <a:rPr lang="en-CA" sz="1600" dirty="0" err="1"/>
              <a:t>tid</a:t>
            </a:r>
            <a:r>
              <a:rPr lang="en-CA" sz="1600" dirty="0"/>
              <a:t>,&amp;</a:t>
            </a:r>
            <a:r>
              <a:rPr lang="en-CA" sz="1600" dirty="0" err="1"/>
              <a:t>att</a:t>
            </a:r>
            <a:r>
              <a:rPr lang="en-CA" sz="1600" dirty="0"/>
              <a:t>, </a:t>
            </a:r>
            <a:r>
              <a:rPr lang="en-CA" sz="1600" dirty="0" err="1"/>
              <a:t>Func</a:t>
            </a:r>
            <a:r>
              <a:rPr lang="en-CA" sz="1600" dirty="0"/>
              <a:t>, NULL);   </a:t>
            </a:r>
            <a:r>
              <a:rPr lang="en-CA" sz="1600" dirty="0">
                <a:highlight>
                  <a:srgbClr val="FFFF00"/>
                </a:highlight>
              </a:rPr>
              <a:t>// Pass a pointer to this variable while creating the thread</a:t>
            </a:r>
          </a:p>
          <a:p>
            <a:pPr marL="0" indent="0">
              <a:buNone/>
            </a:pPr>
            <a:r>
              <a:rPr lang="en-CA" sz="1600" dirty="0" err="1"/>
              <a:t>pthread_join</a:t>
            </a:r>
            <a:r>
              <a:rPr lang="en-CA" sz="1600" dirty="0"/>
              <a:t>(</a:t>
            </a:r>
            <a:r>
              <a:rPr lang="en-CA" sz="1600" dirty="0" err="1"/>
              <a:t>tid,NULL</a:t>
            </a:r>
            <a:r>
              <a:rPr lang="en-CA" sz="1600" dirty="0"/>
              <a:t>);  //</a:t>
            </a:r>
            <a:r>
              <a:rPr lang="en-CA" sz="1600" dirty="0" err="1"/>
              <a:t>pthread_join</a:t>
            </a:r>
            <a:r>
              <a:rPr lang="en-CA" sz="1600" dirty="0"/>
              <a:t> will </a:t>
            </a:r>
            <a:r>
              <a:rPr lang="en-CA" sz="1600" b="1" dirty="0"/>
              <a:t>NOT</a:t>
            </a:r>
            <a:r>
              <a:rPr lang="en-CA" sz="1600" dirty="0"/>
              <a:t> make the main thread wait for the called thread (</a:t>
            </a:r>
            <a:r>
              <a:rPr lang="en-CA" sz="1600" dirty="0" err="1"/>
              <a:t>tid</a:t>
            </a:r>
            <a:r>
              <a:rPr lang="en-CA" sz="1600" dirty="0"/>
              <a:t>) </a:t>
            </a:r>
          </a:p>
          <a:p>
            <a:pPr marL="0" indent="0">
              <a:buNone/>
            </a:pPr>
            <a:r>
              <a:rPr lang="en-CA" sz="1600" dirty="0" err="1"/>
              <a:t>pthread_attr_destroy</a:t>
            </a:r>
            <a:r>
              <a:rPr lang="en-CA" sz="1600" dirty="0"/>
              <a:t>(&amp;</a:t>
            </a:r>
            <a:r>
              <a:rPr lang="en-CA" sz="1600" dirty="0" err="1"/>
              <a:t>att</a:t>
            </a:r>
            <a:r>
              <a:rPr lang="en-CA" sz="1600" dirty="0"/>
              <a:t>);  </a:t>
            </a:r>
            <a:r>
              <a:rPr lang="en-CA" sz="1600" dirty="0">
                <a:highlight>
                  <a:srgbClr val="FFFF00"/>
                </a:highlight>
              </a:rPr>
              <a:t>// Destroy the attribute variable </a:t>
            </a:r>
          </a:p>
          <a:p>
            <a:pPr marL="0" indent="0">
              <a:buNone/>
            </a:pPr>
            <a:r>
              <a:rPr lang="en-CA" sz="1600" dirty="0" err="1"/>
              <a:t>printf</a:t>
            </a:r>
            <a:r>
              <a:rPr lang="en-CA" sz="1600" dirty="0"/>
              <a:t>("The calling thread does not wait for the called thread despite the </a:t>
            </a:r>
            <a:r>
              <a:rPr lang="en-CA" sz="1600" dirty="0" err="1"/>
              <a:t>pthread_join</a:t>
            </a:r>
            <a:r>
              <a:rPr lang="en-CA" sz="1600" dirty="0"/>
              <a:t>()\n");</a:t>
            </a:r>
          </a:p>
          <a:p>
            <a:pPr marL="0" indent="0">
              <a:buNone/>
            </a:pPr>
            <a:r>
              <a:rPr lang="en-CA" sz="1600" dirty="0"/>
              <a:t>return(0);</a:t>
            </a:r>
          </a:p>
          <a:p>
            <a:pPr marL="0" indent="0">
              <a:buNone/>
            </a:pPr>
            <a:r>
              <a:rPr lang="en-CA" sz="16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21B7-6403-4C78-ABD8-0472F3F7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28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B1C4-8AA2-43A6-9425-9AB8EA73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70B1-72E4-4D5A-82C1-D838CC37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Concepts</a:t>
            </a:r>
          </a:p>
          <a:p>
            <a:r>
              <a:rPr lang="en-US" dirty="0"/>
              <a:t>Thread Identification</a:t>
            </a:r>
          </a:p>
          <a:p>
            <a:r>
              <a:rPr lang="en-US" dirty="0"/>
              <a:t>Thread Creation </a:t>
            </a:r>
          </a:p>
          <a:p>
            <a:r>
              <a:rPr lang="en-US" dirty="0"/>
              <a:t>Thread Termination</a:t>
            </a:r>
          </a:p>
          <a:p>
            <a:r>
              <a:rPr lang="en-US" dirty="0"/>
              <a:t>Thread Attributes </a:t>
            </a:r>
          </a:p>
          <a:p>
            <a:r>
              <a:rPr lang="en-US" dirty="0"/>
              <a:t>Thread Synchronization</a:t>
            </a:r>
          </a:p>
          <a:p>
            <a:r>
              <a:rPr lang="en-US" dirty="0"/>
              <a:t>Mutexes </a:t>
            </a:r>
          </a:p>
          <a:p>
            <a:r>
              <a:rPr lang="en-US" dirty="0"/>
              <a:t>Threads vs Processes</a:t>
            </a:r>
          </a:p>
          <a:p>
            <a:r>
              <a:rPr lang="en-US" dirty="0"/>
              <a:t>Summary 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47DEC-BE31-4DCD-965D-BB694460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13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3389-3727-340E-FDDF-DD0AE41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joined.c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EC55-9E10-75E6-82BD-31B9CE74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220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6A4E-7EE0-4932-86D8-FC8B02B8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List of Methods Related to </a:t>
            </a:r>
            <a:r>
              <a:rPr lang="en-US" dirty="0" err="1"/>
              <a:t>attr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9F7E-C2BB-43C3-824F-A588F86E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21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3F3DC1-EEA2-45B8-9BCB-33280F44F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13769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pthread_attr_init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pthread_attr_destroy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pthread_attr_setstack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void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stackaddr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size_t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stacksize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pthread_attr_getstack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 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void ** 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stackaddr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size_t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 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stacksize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pthread_attr_setstacksize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size_t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stacksize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pthread_attr_getstacksize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size_t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stacksize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pthread_attr_setguardsize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size_t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guardsize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pthread_attr_getguardsize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 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size_t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 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guardsize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bmk="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8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A91-0C03-445B-AF4F-BE98591D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49275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41F79-590B-4624-9053-2844AA8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22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7E90A8-A01B-4382-B0AB-EBCC6C692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60489"/>
            <a:ext cx="105156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pthread_attr_setstackaddr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void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stackaddr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pthread_attr_getstackaddr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void **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stackaddr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pthread_attr_setdetachstate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, int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detachstate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 //  Most Commonly Used 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pthread_attr_getdetachstate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int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detachstate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pthread_attr_setinheritsched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int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inheritsched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pthread_attr_getinheritsched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int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restrct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inheritsched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pthread_attr_setschedparam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const struct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sched_param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*param)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pthread_attr_getschedparam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struct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sched_param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*param)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pthread_attr_setschedpolicy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int policy)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pthread_attr_getschedpolicy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int *restrict policy)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pthread_attr_setscope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int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contentionscope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</a:t>
            </a:r>
            <a:r>
              <a:rPr lang="en-US" altLang="en-US" sz="1400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pthread_attr_getscope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pthread_attr_t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*restrict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attr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 int *restrict </a:t>
            </a:r>
            <a:r>
              <a:rPr kumimoji="0" lang="en-US" altLang="en-US" sz="14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contentionscope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1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350D-18D0-408E-B838-AEE682B7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278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Thread Synchronization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D629-B1FA-4F91-A2CF-44476593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Because threads share data, consistency is required- &gt; </a:t>
            </a:r>
            <a:r>
              <a:rPr lang="en-CA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E.g., If a thread is writing to a variable, another thread must wait until the write is completed before </a:t>
            </a:r>
            <a:r>
              <a:rPr lang="en-CA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reading it.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If the write is atomic, then there is no issue.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However, a write operation usually takes a few </a:t>
            </a:r>
            <a:r>
              <a:rPr lang="en-CA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CA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-cycles and is architecture-dependent.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E.g., incrementing a variable x requires  </a:t>
            </a:r>
          </a:p>
          <a:p>
            <a:pPr lvl="1"/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(1) move value from x to a register,</a:t>
            </a:r>
          </a:p>
          <a:p>
            <a:pPr lvl="1"/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(2) increment the register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(3) move the new value back to x. </a:t>
            </a:r>
          </a:p>
          <a:p>
            <a:pPr algn="l"/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the meantime, if another thread reads from x, its value might be inconsistent </a:t>
            </a:r>
            <a:endParaRPr lang="en-US" sz="2000" b="0" i="0" u="none" strike="noStrike" baseline="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can be used to restrict access to a variable </a:t>
            </a:r>
            <a:r>
              <a:rPr lang="en-CA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one thread only 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A91B-35FC-46A7-A01E-B3EE91B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57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3DAD-12C8-4CC6-BDFF-92E43B27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86C0-29FD-4744-86F9-FD125AD4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CMR17"/>
              </a:rPr>
              <a:t>A </a:t>
            </a:r>
            <a:r>
              <a:rPr lang="en-US" sz="2000" b="0" i="0" u="none" strike="noStrike" baseline="0" dirty="0">
                <a:latin typeface="CMTI12"/>
              </a:rPr>
              <a:t>mutex </a:t>
            </a:r>
            <a:r>
              <a:rPr lang="en-US" sz="2000" b="0" i="0" u="none" strike="noStrike" baseline="0" dirty="0">
                <a:latin typeface="CMR17"/>
              </a:rPr>
              <a:t>is a lock that we set (lock) before accessing a shared resource and then, release (unlock) after we are </a:t>
            </a:r>
            <a:r>
              <a:rPr lang="en-CA" sz="2000" b="0" i="0" u="none" strike="noStrike" baseline="0" dirty="0">
                <a:latin typeface="CMR17"/>
              </a:rPr>
              <a:t>done.</a:t>
            </a:r>
          </a:p>
          <a:p>
            <a:pPr algn="l"/>
            <a:r>
              <a:rPr lang="en-US" sz="2000" b="0" i="0" u="none" strike="noStrike" baseline="0" dirty="0">
                <a:latin typeface="CMR17"/>
              </a:rPr>
              <a:t>When a thread tries to lock a set </a:t>
            </a:r>
            <a:r>
              <a:rPr lang="en-US" sz="2000" b="0" i="0" u="none" strike="noStrike" baseline="0" dirty="0">
                <a:latin typeface="CMTI12"/>
              </a:rPr>
              <a:t>mutex(a mutex which is already locked)</a:t>
            </a:r>
            <a:r>
              <a:rPr lang="en-US" sz="2000" b="0" i="0" u="none" strike="noStrike" baseline="0" dirty="0">
                <a:latin typeface="CMR17"/>
              </a:rPr>
              <a:t>, it will block.</a:t>
            </a:r>
          </a:p>
          <a:p>
            <a:pPr algn="l"/>
            <a:r>
              <a:rPr lang="en-US" sz="2000" b="0" i="0" u="none" strike="noStrike" baseline="0" dirty="0">
                <a:latin typeface="CMR17"/>
              </a:rPr>
              <a:t>A </a:t>
            </a:r>
            <a:r>
              <a:rPr lang="en-US" sz="2000" b="0" i="0" u="none" strike="noStrike" baseline="0" dirty="0">
                <a:latin typeface="CMTI12"/>
              </a:rPr>
              <a:t>mutex </a:t>
            </a:r>
            <a:r>
              <a:rPr lang="en-US" sz="2000" b="0" i="0" u="none" strike="noStrike" baseline="0" dirty="0">
                <a:latin typeface="CMR17"/>
              </a:rPr>
              <a:t>variable is of </a:t>
            </a:r>
            <a:r>
              <a:rPr lang="en-US" sz="2000" b="0" i="0" u="none" strike="noStrike" baseline="0" dirty="0" err="1">
                <a:latin typeface="CMTI12"/>
              </a:rPr>
              <a:t>pthread_mutex</a:t>
            </a:r>
            <a:r>
              <a:rPr lang="en-US" sz="2000" dirty="0" err="1">
                <a:latin typeface="CMTI12"/>
              </a:rPr>
              <a:t>_</a:t>
            </a:r>
            <a:r>
              <a:rPr lang="en-US" sz="2000" b="0" i="0" u="none" strike="noStrike" baseline="0" dirty="0" err="1">
                <a:latin typeface="CMTI12"/>
              </a:rPr>
              <a:t>t</a:t>
            </a:r>
            <a:r>
              <a:rPr lang="en-US" sz="2000" b="0" i="0" u="none" strike="noStrike" baseline="0" dirty="0">
                <a:latin typeface="CMTI12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type</a:t>
            </a:r>
          </a:p>
          <a:p>
            <a:pPr algn="l"/>
            <a:r>
              <a:rPr lang="en-US" sz="2000" b="0" i="0" u="none" strike="noStrike" baseline="0" dirty="0">
                <a:latin typeface="CMR17"/>
              </a:rPr>
              <a:t>A </a:t>
            </a:r>
            <a:r>
              <a:rPr lang="en-US" sz="2000" b="0" i="0" u="none" strike="noStrike" baseline="0" dirty="0">
                <a:latin typeface="CMTI12"/>
              </a:rPr>
              <a:t>mutex </a:t>
            </a:r>
            <a:r>
              <a:rPr lang="en-US" sz="2000" b="0" i="0" u="none" strike="noStrike" baseline="0" dirty="0">
                <a:latin typeface="CMR17"/>
              </a:rPr>
              <a:t>variable should be first initialized by</a:t>
            </a: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setting it to the constant PTHREAD MUTEX INITIALIZER, when the variable is</a:t>
            </a:r>
            <a:r>
              <a:rPr lang="en-CA" sz="2000" b="0" i="0" u="none" strike="noStrike" baseline="0" dirty="0">
                <a:latin typeface="CMR17"/>
              </a:rPr>
              <a:t> statically allocated or,</a:t>
            </a:r>
          </a:p>
          <a:p>
            <a:pPr algn="l"/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by calling </a:t>
            </a:r>
            <a:r>
              <a:rPr lang="en-US" sz="2000" b="0" i="0" u="none" strike="noStrike" baseline="0" dirty="0" err="1">
                <a:latin typeface="CMTI12"/>
              </a:rPr>
              <a:t>pthread</a:t>
            </a:r>
            <a:r>
              <a:rPr lang="en-US" sz="2000" dirty="0" err="1">
                <a:latin typeface="CMTI12"/>
              </a:rPr>
              <a:t>_</a:t>
            </a:r>
            <a:r>
              <a:rPr lang="en-US" sz="2000" b="0" i="0" u="none" strike="noStrike" baseline="0" dirty="0" err="1">
                <a:latin typeface="CMTI12"/>
              </a:rPr>
              <a:t>mutex</a:t>
            </a:r>
            <a:r>
              <a:rPr lang="en-US" sz="2000" dirty="0" err="1">
                <a:latin typeface="CMTI12"/>
              </a:rPr>
              <a:t>_</a:t>
            </a:r>
            <a:r>
              <a:rPr lang="en-US" sz="2000" b="0" i="0" u="none" strike="noStrike" baseline="0" dirty="0" err="1">
                <a:latin typeface="CMTI12"/>
              </a:rPr>
              <a:t>init</a:t>
            </a:r>
            <a:r>
              <a:rPr lang="en-US" sz="2000" b="0" i="0" u="none" strike="noStrike" baseline="0" dirty="0">
                <a:latin typeface="CMTI12"/>
              </a:rPr>
              <a:t>()</a:t>
            </a:r>
            <a:r>
              <a:rPr lang="en-US" sz="2000" b="0" i="0" u="none" strike="noStrike" baseline="0" dirty="0">
                <a:latin typeface="CMR17"/>
              </a:rPr>
              <a:t>, when the variable </a:t>
            </a:r>
            <a:r>
              <a:rPr lang="en-US" sz="2000" dirty="0">
                <a:latin typeface="CMR17"/>
              </a:rPr>
              <a:t>is</a:t>
            </a:r>
            <a:r>
              <a:rPr lang="en-US" sz="2000" b="0" i="0" u="none" strike="noStrike" baseline="0" dirty="0">
                <a:latin typeface="CMR17"/>
              </a:rPr>
              <a:t> </a:t>
            </a:r>
            <a:r>
              <a:rPr lang="en-CA" sz="2000" b="0" i="0" u="none" strike="noStrike" baseline="0" dirty="0">
                <a:latin typeface="CMR17"/>
              </a:rPr>
              <a:t>dynamically allocated.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AE22-1E0B-4AAA-B210-8A25926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82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F353-014A-467C-9383-C065EDEB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748"/>
            <a:ext cx="10515600" cy="761310"/>
          </a:xfrm>
        </p:spPr>
        <p:txBody>
          <a:bodyPr/>
          <a:lstStyle/>
          <a:p>
            <a:r>
              <a:rPr lang="en-US" dirty="0"/>
              <a:t>Functions that can be used for mutex: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0EDC-3590-439E-BAA4-65223278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692"/>
            <a:ext cx="11088757" cy="4878250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/>
              <a:t>The following functions can be used for mutex:</a:t>
            </a:r>
          </a:p>
          <a:p>
            <a:pPr algn="l"/>
            <a:r>
              <a:rPr lang="en-US" sz="2400" b="0" i="0" u="none" strike="noStrike" baseline="0" dirty="0"/>
              <a:t>int </a:t>
            </a:r>
            <a:r>
              <a:rPr lang="en-US" sz="2400" b="0" i="0" u="none" strike="noStrike" baseline="0" dirty="0" err="1">
                <a:solidFill>
                  <a:srgbClr val="0070C0"/>
                </a:solidFill>
              </a:rPr>
              <a:t>pthread_mutex_init</a:t>
            </a:r>
            <a:r>
              <a:rPr lang="en-US" sz="2400" b="0" i="0" u="none" strike="noStrike" baseline="0" dirty="0"/>
              <a:t>(</a:t>
            </a:r>
            <a:r>
              <a:rPr lang="en-US" sz="2400" b="0" i="0" u="none" strike="noStrike" baseline="0" dirty="0" err="1"/>
              <a:t>pthread_mutex_t</a:t>
            </a:r>
            <a:r>
              <a:rPr lang="en-US" sz="2400" b="0" i="0" u="none" strike="noStrike" baseline="0" dirty="0"/>
              <a:t> *mutex, const </a:t>
            </a:r>
            <a:r>
              <a:rPr lang="en-US" sz="2400" b="0" i="0" u="none" strike="noStrike" baseline="0" dirty="0" err="1"/>
              <a:t>pthread_mutexattr_t</a:t>
            </a:r>
            <a:r>
              <a:rPr lang="en-US" sz="2400" b="0" i="0" u="none" strike="noStrike" baseline="0" dirty="0"/>
              <a:t> *</a:t>
            </a:r>
            <a:r>
              <a:rPr lang="en-US" sz="2400" b="0" i="0" u="none" strike="noStrike" baseline="0" dirty="0" err="1"/>
              <a:t>attr</a:t>
            </a:r>
            <a:r>
              <a:rPr lang="en-US" sz="2400" b="0" i="0" u="none" strike="noStrike" baseline="0" dirty="0"/>
              <a:t>); //</a:t>
            </a:r>
            <a:r>
              <a:rPr lang="en-US" sz="2400" b="0" i="0" u="none" strike="noStrike" baseline="0" dirty="0" err="1"/>
              <a:t>inititalizes</a:t>
            </a:r>
            <a:r>
              <a:rPr lang="en-US" sz="2400" b="0" i="0" u="none" strike="noStrike" baseline="0" dirty="0"/>
              <a:t> the mutex object with </a:t>
            </a:r>
            <a:r>
              <a:rPr lang="en-US" sz="2400" b="0" i="0" u="none" strike="noStrike" baseline="0" dirty="0" err="1"/>
              <a:t>attr</a:t>
            </a:r>
            <a:r>
              <a:rPr lang="en-US" sz="2400" b="0" i="0" u="none" strike="noStrike" baseline="0" dirty="0"/>
              <a:t>, however, if </a:t>
            </a:r>
            <a:r>
              <a:rPr lang="en-US" sz="2400" b="0" i="0" u="none" strike="noStrike" baseline="0" dirty="0" err="1"/>
              <a:t>attr</a:t>
            </a:r>
            <a:r>
              <a:rPr lang="en-US" sz="2400" b="0" i="0" u="none" strike="noStrike" baseline="0" dirty="0"/>
              <a:t> is NULL, the mutex is </a:t>
            </a:r>
            <a:r>
              <a:rPr lang="en-US" sz="2400" b="0" i="0" u="none" strike="noStrike" baseline="0" dirty="0" err="1"/>
              <a:t>inititlized</a:t>
            </a:r>
            <a:r>
              <a:rPr lang="en-US" sz="2400" b="0" i="0" u="none" strike="noStrike" baseline="0" dirty="0"/>
              <a:t> with default attributes </a:t>
            </a:r>
          </a:p>
          <a:p>
            <a:pPr algn="l"/>
            <a:r>
              <a:rPr lang="en-US" sz="2400" b="0" i="0" u="none" strike="noStrike" baseline="0" dirty="0"/>
              <a:t>int </a:t>
            </a:r>
            <a:r>
              <a:rPr lang="en-US" sz="2400" b="0" i="0" u="none" strike="noStrike" baseline="0" dirty="0" err="1">
                <a:solidFill>
                  <a:srgbClr val="0070C0"/>
                </a:solidFill>
              </a:rPr>
              <a:t>pthread_mutex_destroy</a:t>
            </a:r>
            <a:r>
              <a:rPr lang="en-US" sz="2400" b="0" i="0" u="none" strike="noStrike" baseline="0" dirty="0"/>
              <a:t>(</a:t>
            </a:r>
            <a:r>
              <a:rPr lang="en-US" sz="2400" b="0" i="0" u="none" strike="noStrike" baseline="0" dirty="0" err="1"/>
              <a:t>pthread_mutex_t</a:t>
            </a:r>
            <a:r>
              <a:rPr lang="en-US" sz="2400" b="0" i="0" u="none" strike="noStrike" baseline="0" dirty="0"/>
              <a:t> *mutex);  //Destroys </a:t>
            </a:r>
            <a:r>
              <a:rPr lang="en-US" sz="2400" dirty="0"/>
              <a:t>the mutex object </a:t>
            </a:r>
            <a:endParaRPr lang="en-US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int </a:t>
            </a:r>
            <a:r>
              <a:rPr lang="en-US" sz="2400" b="0" i="0" u="none" strike="noStrike" baseline="0" dirty="0" err="1">
                <a:solidFill>
                  <a:srgbClr val="0070C0"/>
                </a:solidFill>
              </a:rPr>
              <a:t>pthread_mutex_lock</a:t>
            </a:r>
            <a:r>
              <a:rPr lang="en-US" sz="2400" b="0" i="0" u="none" strike="noStrike" baseline="0" dirty="0"/>
              <a:t>(</a:t>
            </a:r>
            <a:r>
              <a:rPr lang="en-US" sz="2400" b="0" i="0" u="none" strike="noStrike" baseline="0" dirty="0" err="1"/>
              <a:t>pthread_mutex_t</a:t>
            </a:r>
            <a:r>
              <a:rPr lang="en-US" sz="2400" b="0" i="0" u="none" strike="noStrike" baseline="0" dirty="0"/>
              <a:t> *mutex); //Tries to lock and mutex object, and blocks if the mutex object is already locked</a:t>
            </a:r>
          </a:p>
          <a:p>
            <a:pPr algn="l"/>
            <a:r>
              <a:rPr lang="en-US" sz="2400" b="0" i="0" u="none" strike="noStrike" baseline="0" dirty="0"/>
              <a:t>int </a:t>
            </a:r>
            <a:r>
              <a:rPr lang="en-US" sz="2400" b="0" i="0" u="none" strike="noStrike" baseline="0" dirty="0" err="1">
                <a:solidFill>
                  <a:srgbClr val="0070C0"/>
                </a:solidFill>
              </a:rPr>
              <a:t>pthread_mutex_unlock</a:t>
            </a:r>
            <a:r>
              <a:rPr lang="en-US" sz="2400" b="0" i="0" u="none" strike="noStrike" baseline="0" dirty="0"/>
              <a:t>(</a:t>
            </a:r>
            <a:r>
              <a:rPr lang="en-US" sz="2400" b="0" i="0" u="none" strike="noStrike" baseline="0" dirty="0" err="1"/>
              <a:t>pthread_mutex_t</a:t>
            </a:r>
            <a:r>
              <a:rPr lang="en-US" sz="2400" b="0" i="0" u="none" strike="noStrike" baseline="0" dirty="0"/>
              <a:t> *mutex); //Unlocks the mutex object </a:t>
            </a:r>
          </a:p>
          <a:p>
            <a:pPr algn="l"/>
            <a:r>
              <a:rPr lang="en-US" sz="2400" b="0" i="0" u="none" strike="noStrike" baseline="0" dirty="0"/>
              <a:t>All of the above functions return 0 if OK, error number otherwise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906DF-3BFA-4358-9D52-D2A34158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103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ABD6-8F65-41D2-A8FA-5734F7D2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ticket1.c //without mutex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E98E-08EC-4F88-83DC-A2D070A8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available on Blackboard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ECBE-53F8-48E4-AEEB-2517D38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52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0C8C-D963-4276-A8DA-4B5B74D3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ticket2.c //with mutex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2963-67ED-430A-B2C7-12A38A0C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available on Blackboard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EB1B5-A8FE-41A8-A0FA-5ACE2FBD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4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4C6-895F-45E6-8EBB-AB3F5284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b="1" dirty="0"/>
              <a:t>Thread vs. Processes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515F-F8D6-404A-92A5-8A374E78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CMR17"/>
              </a:rPr>
              <a:t>Both processes and threads can be used when </a:t>
            </a:r>
            <a:r>
              <a:rPr lang="en-CA" sz="2400" b="0" i="0" u="none" strike="noStrike" baseline="0" dirty="0">
                <a:latin typeface="CMR17"/>
              </a:rPr>
              <a:t>concurrency is advantageous.</a:t>
            </a:r>
          </a:p>
          <a:p>
            <a:pPr marL="0" indent="0" algn="l">
              <a:buNone/>
            </a:pPr>
            <a:r>
              <a:rPr lang="en-CA" sz="2400" b="0" i="0" u="none" strike="noStrike" baseline="0" dirty="0">
                <a:latin typeface="CMR17"/>
              </a:rPr>
              <a:t>Which one to use?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Unlike threads, child processes may run a different </a:t>
            </a:r>
            <a:r>
              <a:rPr lang="en-CA" sz="2400" b="0" i="0" u="none" strike="noStrike" baseline="0" dirty="0">
                <a:latin typeface="CMR17"/>
              </a:rPr>
              <a:t>executable using </a:t>
            </a:r>
            <a:r>
              <a:rPr lang="en-CA" sz="2400" b="0" i="0" u="none" strike="noStrike" baseline="0" dirty="0">
                <a:latin typeface="CMTI12"/>
              </a:rPr>
              <a:t>exec()</a:t>
            </a:r>
            <a:r>
              <a:rPr lang="en-CA" sz="2400" b="0" i="0" u="none" strike="noStrike" baseline="0" dirty="0">
                <a:latin typeface="CMR17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Unlike a process, a thread might harm other threads because of memory sharing, e.g., with wrong pointer</a:t>
            </a:r>
            <a:r>
              <a:rPr lang="en-CA" sz="2400" b="0" i="0" u="none" strike="noStrike" baseline="0" dirty="0">
                <a:latin typeface="CMR17"/>
              </a:rPr>
              <a:t> contents.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Creating processes is more </a:t>
            </a:r>
            <a:r>
              <a:rPr lang="en-US" sz="2400" dirty="0">
                <a:latin typeface="CMR17"/>
              </a:rPr>
              <a:t>computationally expensive</a:t>
            </a:r>
            <a:r>
              <a:rPr lang="en-US" sz="2400" b="0" i="0" u="none" strike="noStrike" baseline="0" dirty="0">
                <a:latin typeface="CMR17"/>
              </a:rPr>
              <a:t> than creating threads.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Threads are preferred for executing very similar tasks in parallel, whereas processes are better for a variety </a:t>
            </a:r>
            <a:r>
              <a:rPr lang="en-US" sz="2400" dirty="0">
                <a:latin typeface="CMR17"/>
              </a:rPr>
              <a:t>of (</a:t>
            </a:r>
            <a:r>
              <a:rPr lang="en-US" sz="2400" b="0" i="0" u="none" strike="noStrike" baseline="0" dirty="0">
                <a:latin typeface="CMR17"/>
              </a:rPr>
              <a:t>heterogeneous) </a:t>
            </a:r>
            <a:r>
              <a:rPr lang="en-CA" sz="2400" b="0" i="0" u="none" strike="noStrike" baseline="0" dirty="0">
                <a:latin typeface="CMR17"/>
              </a:rPr>
              <a:t>tasks.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It is easier to share memory among threads compared with processes that require IPC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56A2E-5901-4175-A213-60DC8D32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274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B1C4-8AA2-43A6-9425-9AB8EA73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70B1-72E4-4D5A-82C1-D838CC37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Thread Concepts</a:t>
            </a:r>
          </a:p>
          <a:p>
            <a:r>
              <a:rPr lang="en-US" dirty="0"/>
              <a:t>Thread Identification</a:t>
            </a:r>
          </a:p>
          <a:p>
            <a:r>
              <a:rPr lang="en-US" dirty="0"/>
              <a:t>Thread Creation </a:t>
            </a:r>
          </a:p>
          <a:p>
            <a:r>
              <a:rPr lang="en-US" dirty="0"/>
              <a:t>Thread Termination</a:t>
            </a:r>
          </a:p>
          <a:p>
            <a:r>
              <a:rPr lang="en-US" dirty="0"/>
              <a:t>Thread Attributes </a:t>
            </a:r>
          </a:p>
          <a:p>
            <a:r>
              <a:rPr lang="en-US" dirty="0"/>
              <a:t>Thread Synchronization</a:t>
            </a:r>
          </a:p>
          <a:p>
            <a:r>
              <a:rPr lang="en-US" dirty="0"/>
              <a:t>Mutexes </a:t>
            </a:r>
          </a:p>
          <a:p>
            <a:r>
              <a:rPr lang="en-US" dirty="0"/>
              <a:t>Threads vs Processes 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47DEC-BE31-4DCD-965D-BB694460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2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FA9E-9F5F-4120-979E-B6E03A5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Thread Concepts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886E-3FF7-4ECD-BF0A-A701E2F9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343818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latin typeface="CMR17"/>
              </a:rPr>
              <a:t>A single process does only one thing.</a:t>
            </a:r>
          </a:p>
          <a:p>
            <a:pPr algn="l"/>
            <a:r>
              <a:rPr lang="en-US" sz="2400" b="0" i="0" u="none" strike="noStrike" baseline="0" dirty="0">
                <a:latin typeface="CMR17"/>
              </a:rPr>
              <a:t>On the other hand, with threads we can do multiple things </a:t>
            </a:r>
            <a:r>
              <a:rPr lang="en-US" sz="2400" b="1" i="0" u="sng" strike="noStrike" baseline="0" dirty="0">
                <a:latin typeface="CMR17"/>
              </a:rPr>
              <a:t>within</a:t>
            </a:r>
            <a:r>
              <a:rPr lang="en-US" sz="2400" b="0" i="0" u="sng" strike="noStrike" baseline="0" dirty="0">
                <a:latin typeface="CMR17"/>
              </a:rPr>
              <a:t> a  single process </a:t>
            </a:r>
            <a:r>
              <a:rPr lang="en-US" sz="2400" b="0" i="0" u="none" strike="noStrike" baseline="0" dirty="0">
                <a:latin typeface="CMR17"/>
              </a:rPr>
              <a:t>(concurrently) </a:t>
            </a:r>
          </a:p>
          <a:p>
            <a:pPr algn="l"/>
            <a:r>
              <a:rPr lang="en-US" sz="2400" dirty="0">
                <a:latin typeface="CMR17"/>
              </a:rPr>
              <a:t>E</a:t>
            </a:r>
            <a:r>
              <a:rPr lang="en-US" sz="2400" b="0" i="0" u="none" strike="noStrike" baseline="0" dirty="0">
                <a:latin typeface="CMR17"/>
              </a:rPr>
              <a:t>ach thread </a:t>
            </a:r>
            <a:r>
              <a:rPr lang="en-US" sz="2400" dirty="0">
                <a:latin typeface="CMR17"/>
              </a:rPr>
              <a:t>performs</a:t>
            </a:r>
            <a:r>
              <a:rPr lang="en-US" sz="2400" b="0" i="0" u="none" strike="noStrike" baseline="0" dirty="0">
                <a:latin typeface="CMR17"/>
              </a:rPr>
              <a:t> a specific task. </a:t>
            </a:r>
          </a:p>
          <a:p>
            <a:pPr algn="l"/>
            <a:r>
              <a:rPr lang="en-US" sz="2400" dirty="0">
                <a:latin typeface="CMR17"/>
              </a:rPr>
              <a:t>Within a single process we can have </a:t>
            </a:r>
            <a:r>
              <a:rPr lang="en-US" sz="2400" b="1" dirty="0">
                <a:latin typeface="CMR17"/>
              </a:rPr>
              <a:t>multiple threads </a:t>
            </a:r>
            <a:r>
              <a:rPr lang="en-US" sz="2400" dirty="0">
                <a:latin typeface="CMR17"/>
              </a:rPr>
              <a:t>that </a:t>
            </a:r>
            <a:r>
              <a:rPr lang="en-US" sz="2400" b="1" dirty="0">
                <a:latin typeface="CMR17"/>
              </a:rPr>
              <a:t>run concurrently</a:t>
            </a:r>
            <a:r>
              <a:rPr lang="en-US" sz="2400" dirty="0">
                <a:latin typeface="CMR17"/>
              </a:rPr>
              <a:t>.</a:t>
            </a:r>
            <a:endParaRPr lang="en-US" sz="2400" b="0" i="0" u="none" strike="noStrike" baseline="0" dirty="0">
              <a:latin typeface="CMR17"/>
            </a:endParaRPr>
          </a:p>
          <a:p>
            <a:pPr algn="l"/>
            <a:r>
              <a:rPr lang="en-CA" sz="2400" b="0" i="0" u="none" strike="noStrike" baseline="0" dirty="0">
                <a:latin typeface="CMR17"/>
              </a:rPr>
              <a:t>Advantages: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 </a:t>
            </a:r>
            <a:r>
              <a:rPr lang="en-US" b="0" i="0" u="none" strike="noStrike" baseline="0" dirty="0">
                <a:latin typeface="CMR17"/>
              </a:rPr>
              <a:t>Code for asynchronous events can be simplified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 </a:t>
            </a:r>
            <a:r>
              <a:rPr lang="en-US" b="0" i="0" u="none" strike="noStrike" baseline="0" dirty="0">
                <a:latin typeface="CMR17"/>
              </a:rPr>
              <a:t>Threads share memory and file descriptors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 </a:t>
            </a:r>
            <a:r>
              <a:rPr lang="en-US" b="0" i="0" u="none" strike="noStrike" baseline="0" dirty="0">
                <a:latin typeface="CMR17"/>
              </a:rPr>
              <a:t>Using multi-threading can be more efficient than using </a:t>
            </a:r>
            <a:r>
              <a:rPr lang="en-CA" b="0" i="0" u="none" strike="noStrike" baseline="0" dirty="0">
                <a:latin typeface="CMR17"/>
              </a:rPr>
              <a:t>multi-process in a program.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 </a:t>
            </a:r>
            <a:r>
              <a:rPr lang="en-US" b="0" i="0" u="none" strike="noStrike" baseline="0" dirty="0">
                <a:latin typeface="CMR17"/>
              </a:rPr>
              <a:t>Improved response time for interactive programs.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5174-98EE-40E7-B441-1B53A67B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50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1DB2-0F04-4751-BC4F-482E4626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Thank You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88C8-9499-4FCF-BA35-DB88A5F0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80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4348-5B97-4475-AB71-CCCAC99D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Thread Identification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182B-307D-44C6-B4B3-3B78AE2A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Thread ID is an object or a member of data type </a:t>
            </a:r>
            <a:r>
              <a:rPr lang="en-US" sz="2400" b="1" i="0" u="none" strike="noStrike" baseline="0" dirty="0" err="1">
                <a:latin typeface="CMBX12"/>
              </a:rPr>
              <a:t>pthread</a:t>
            </a:r>
            <a:r>
              <a:rPr lang="en-US" sz="2400" b="1" dirty="0" err="1">
                <a:latin typeface="CMBX12"/>
              </a:rPr>
              <a:t>_</a:t>
            </a:r>
            <a:r>
              <a:rPr lang="en-US" sz="2400" b="1" i="0" u="none" strike="noStrike" baseline="0" dirty="0" err="1">
                <a:latin typeface="CMBX12"/>
              </a:rPr>
              <a:t>t</a:t>
            </a:r>
            <a:r>
              <a:rPr lang="en-US" sz="2400" b="0" i="0" u="none" strike="noStrike" baseline="0" dirty="0">
                <a:latin typeface="CMBX12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(a structure)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A thread ID is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CMR17"/>
              </a:rPr>
              <a:t>local to a process </a:t>
            </a:r>
            <a:r>
              <a:rPr lang="en-US" sz="2400" b="0" i="0" u="none" strike="noStrike" baseline="0" dirty="0">
                <a:latin typeface="CMR17"/>
              </a:rPr>
              <a:t>(threads in different processes many have the same id) 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Linux uses </a:t>
            </a:r>
            <a:r>
              <a:rPr lang="en-US" sz="2400" b="1" i="0" u="none" strike="noStrike" baseline="0" dirty="0">
                <a:latin typeface="CMR17"/>
              </a:rPr>
              <a:t>unsigned long int </a:t>
            </a:r>
            <a:r>
              <a:rPr lang="en-US" sz="2400" b="0" i="0" u="none" strike="noStrike" baseline="0" dirty="0">
                <a:latin typeface="CMR17"/>
              </a:rPr>
              <a:t>for </a:t>
            </a:r>
            <a:r>
              <a:rPr lang="en-US" sz="2400" b="0" i="0" u="none" strike="noStrike" baseline="0" dirty="0" err="1">
                <a:latin typeface="CMBX12"/>
              </a:rPr>
              <a:t>pthread</a:t>
            </a:r>
            <a:r>
              <a:rPr lang="en-US" sz="2400" dirty="0" err="1">
                <a:latin typeface="CMBX12"/>
              </a:rPr>
              <a:t>_</a:t>
            </a:r>
            <a:r>
              <a:rPr lang="en-US" sz="2400" b="0" i="0" u="none" strike="noStrike" baseline="0" dirty="0" err="1">
                <a:latin typeface="CMBX12"/>
              </a:rPr>
              <a:t>t</a:t>
            </a:r>
            <a:endParaRPr lang="en-US" sz="2400" b="0" i="0" u="none" strike="noStrike" baseline="0" dirty="0">
              <a:latin typeface="CMBX12"/>
            </a:endParaRPr>
          </a:p>
          <a:p>
            <a:pPr marL="0" indent="0" algn="l">
              <a:buNone/>
            </a:pPr>
            <a:endParaRPr lang="en-US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The equivalent of </a:t>
            </a:r>
            <a:r>
              <a:rPr lang="en-US" sz="2400" b="0" i="0" u="none" strike="noStrike" baseline="0" dirty="0" err="1">
                <a:latin typeface="CMBX12"/>
              </a:rPr>
              <a:t>getpid</a:t>
            </a:r>
            <a:r>
              <a:rPr lang="en-US" sz="2400" b="0" i="0" u="none" strike="noStrike" baseline="0" dirty="0">
                <a:latin typeface="CMBX12"/>
              </a:rPr>
              <a:t>() in threads </a:t>
            </a:r>
            <a:r>
              <a:rPr lang="en-US" sz="2400" b="0" i="0" u="none" strike="noStrike" baseline="0" dirty="0">
                <a:latin typeface="CMR17"/>
              </a:rPr>
              <a:t>is     </a:t>
            </a:r>
            <a:r>
              <a:rPr lang="en-US" sz="2400" b="1" i="0" u="none" strike="noStrike" baseline="0" dirty="0" err="1">
                <a:latin typeface="CMBX12"/>
              </a:rPr>
              <a:t>pthread</a:t>
            </a:r>
            <a:r>
              <a:rPr lang="en-US" sz="2400" b="1" dirty="0" err="1">
                <a:latin typeface="CMBX12"/>
              </a:rPr>
              <a:t>_</a:t>
            </a:r>
            <a:r>
              <a:rPr lang="en-US" sz="2400" b="1" i="0" u="none" strike="noStrike" baseline="0" dirty="0" err="1">
                <a:latin typeface="CMBX12"/>
              </a:rPr>
              <a:t>t</a:t>
            </a:r>
            <a:r>
              <a:rPr lang="en-US" sz="2400" b="1" i="0" u="none" strike="noStrike" baseline="0" dirty="0">
                <a:latin typeface="CMBX12"/>
              </a:rPr>
              <a:t>   </a:t>
            </a:r>
            <a:r>
              <a:rPr lang="en-US" sz="2400" b="1" i="0" u="none" strike="noStrike" baseline="0" dirty="0" err="1">
                <a:latin typeface="CMBX12"/>
              </a:rPr>
              <a:t>pthread</a:t>
            </a:r>
            <a:r>
              <a:rPr lang="en-US" sz="2400" b="1" dirty="0" err="1">
                <a:latin typeface="CMBX12"/>
              </a:rPr>
              <a:t>_</a:t>
            </a:r>
            <a:r>
              <a:rPr lang="en-US" sz="2400" b="1" i="0" u="none" strike="noStrike" baseline="0" dirty="0" err="1">
                <a:latin typeface="CMBX12"/>
              </a:rPr>
              <a:t>self</a:t>
            </a:r>
            <a:r>
              <a:rPr lang="en-US" sz="2400" b="1" i="0" u="none" strike="noStrike" baseline="0" dirty="0">
                <a:latin typeface="CMBX12"/>
              </a:rPr>
              <a:t>(void);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It returns the thread ID of the caller  (to be discussed later)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F3C64-1150-4FDD-8627-39EE505F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4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F7D5-11EC-4409-88E8-7C44C85B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49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Thread Creation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59A5-A9A7-4E57-B45A-03A9D50B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5801139" cy="48815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CMTT12"/>
              </a:rPr>
              <a:t>int </a:t>
            </a:r>
            <a:r>
              <a:rPr lang="en-US" sz="2400" b="0" i="0" u="none" strike="noStrike" baseline="0" dirty="0" err="1">
                <a:latin typeface="CMTT12"/>
              </a:rPr>
              <a:t>pthread_create</a:t>
            </a:r>
            <a:r>
              <a:rPr lang="en-US" sz="2400" b="0" i="0" u="none" strike="noStrike" baseline="0" dirty="0">
                <a:latin typeface="CMTT12"/>
              </a:rPr>
              <a:t>(</a:t>
            </a:r>
            <a:r>
              <a:rPr lang="en-US" sz="2400" b="0" i="0" u="none" strike="noStrike" baseline="0" dirty="0" err="1">
                <a:latin typeface="CMTT12"/>
              </a:rPr>
              <a:t>pthread_t</a:t>
            </a:r>
            <a:r>
              <a:rPr lang="en-US" sz="2400" b="0" i="0" u="none" strike="noStrike" baseline="0" dirty="0">
                <a:latin typeface="CMTT12"/>
              </a:rPr>
              <a:t> *</a:t>
            </a:r>
            <a:r>
              <a:rPr lang="en-US" sz="2400" b="0" i="0" u="none" strike="noStrike" baseline="0" dirty="0" err="1">
                <a:latin typeface="CMTT12"/>
              </a:rPr>
              <a:t>tidp</a:t>
            </a:r>
            <a:r>
              <a:rPr lang="en-US" sz="2400" b="0" i="0" u="none" strike="noStrike" baseline="0" dirty="0">
                <a:latin typeface="CMTT12"/>
              </a:rPr>
              <a:t>,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TT12"/>
              </a:rPr>
              <a:t>		const </a:t>
            </a:r>
            <a:r>
              <a:rPr lang="en-US" sz="2400" b="0" i="0" u="none" strike="noStrike" baseline="0" dirty="0" err="1">
                <a:latin typeface="CMTT12"/>
              </a:rPr>
              <a:t>pthread_attr_t</a:t>
            </a:r>
            <a:r>
              <a:rPr lang="en-US" sz="2400" b="0" i="0" u="none" strike="noStrike" baseline="0" dirty="0">
                <a:latin typeface="CMTT12"/>
              </a:rPr>
              <a:t> *</a:t>
            </a:r>
            <a:r>
              <a:rPr lang="en-US" sz="2400" b="0" i="0" u="none" strike="noStrike" baseline="0" dirty="0" err="1">
                <a:latin typeface="CMTT12"/>
              </a:rPr>
              <a:t>attr</a:t>
            </a:r>
            <a:r>
              <a:rPr lang="en-US" sz="2400" b="0" i="0" u="none" strike="noStrike" baseline="0" dirty="0">
                <a:latin typeface="CMTT12"/>
              </a:rPr>
              <a:t>,</a:t>
            </a:r>
          </a:p>
          <a:p>
            <a:pPr marL="0" indent="0" algn="l">
              <a:buNone/>
            </a:pPr>
            <a:r>
              <a:rPr lang="en-CA" sz="2400" b="0" i="0" u="none" strike="noStrike" baseline="0" dirty="0">
                <a:latin typeface="CMTT12"/>
              </a:rPr>
              <a:t>		void *(*</a:t>
            </a:r>
            <a:r>
              <a:rPr lang="en-CA" sz="2400" b="0" i="0" u="none" strike="noStrike" baseline="0" dirty="0" err="1">
                <a:latin typeface="CMTT12"/>
              </a:rPr>
              <a:t>start_rtn</a:t>
            </a:r>
            <a:r>
              <a:rPr lang="en-CA" sz="2400" b="0" i="0" u="none" strike="noStrike" baseline="0" dirty="0">
                <a:latin typeface="CMTT12"/>
              </a:rPr>
              <a:t>)(void *),</a:t>
            </a:r>
          </a:p>
          <a:p>
            <a:pPr marL="0" indent="0" algn="l">
              <a:buNone/>
            </a:pPr>
            <a:r>
              <a:rPr lang="en-CA" sz="2400" b="0" i="0" u="none" strike="noStrike" baseline="0" dirty="0">
                <a:latin typeface="CMTT12"/>
              </a:rPr>
              <a:t>		void *</a:t>
            </a:r>
            <a:r>
              <a:rPr lang="en-CA" sz="2400" b="0" i="0" u="none" strike="noStrike" baseline="0" dirty="0" err="1">
                <a:latin typeface="CMTT12"/>
              </a:rPr>
              <a:t>arg</a:t>
            </a:r>
            <a:r>
              <a:rPr lang="en-CA" sz="2400" b="0" i="0" u="none" strike="noStrike" baseline="0" dirty="0">
                <a:latin typeface="CMTT12"/>
              </a:rPr>
              <a:t>);</a:t>
            </a:r>
          </a:p>
          <a:p>
            <a:r>
              <a:rPr lang="en-US" sz="2400" b="0" i="0" u="none" strike="noStrike" baseline="0" dirty="0">
                <a:latin typeface="CMR17"/>
              </a:rPr>
              <a:t>Returns 0 if OK, error number on failure.</a:t>
            </a:r>
          </a:p>
          <a:p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The newly created thread ID is stored in </a:t>
            </a:r>
            <a:r>
              <a:rPr lang="en-US" sz="2400" b="1" i="0" u="none" strike="noStrike" baseline="0" dirty="0">
                <a:latin typeface="CMTI12"/>
              </a:rPr>
              <a:t>*</a:t>
            </a:r>
            <a:r>
              <a:rPr lang="en-US" sz="2400" b="1" i="0" u="none" strike="noStrike" baseline="0" dirty="0" err="1">
                <a:latin typeface="CMTI12"/>
              </a:rPr>
              <a:t>tidp</a:t>
            </a:r>
            <a:endParaRPr lang="en-US" sz="2400" b="1" i="0" u="none" strike="noStrike" baseline="0" dirty="0">
              <a:latin typeface="CMTI12"/>
            </a:endParaRPr>
          </a:p>
          <a:p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1" i="0" u="none" strike="noStrike" baseline="0" dirty="0" err="1">
                <a:latin typeface="CMTI12"/>
              </a:rPr>
              <a:t>attr</a:t>
            </a:r>
            <a:r>
              <a:rPr lang="en-US" sz="2400" b="0" i="0" u="none" strike="noStrike" baseline="0" dirty="0">
                <a:latin typeface="CMTI12"/>
              </a:rPr>
              <a:t> is use </a:t>
            </a:r>
            <a:r>
              <a:rPr lang="en-US" sz="2400" b="0" i="0" u="none" strike="noStrike" baseline="0" dirty="0">
                <a:latin typeface="CMR17"/>
              </a:rPr>
              <a:t>for customizing the thread attribute, NULL for default</a:t>
            </a:r>
          </a:p>
          <a:p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The new thread starts running at address </a:t>
            </a:r>
            <a:r>
              <a:rPr lang="en-US" sz="2400" b="1" i="0" u="none" strike="noStrike" baseline="0" dirty="0" err="1">
                <a:latin typeface="CMTI12"/>
              </a:rPr>
              <a:t>start_rtn</a:t>
            </a:r>
            <a:r>
              <a:rPr lang="en-US" sz="2400" b="1" dirty="0">
                <a:latin typeface="CMTI12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function. 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Pointer to a function which returns a generic pointer and takes a generic pointer as input</a:t>
            </a:r>
          </a:p>
          <a:p>
            <a:r>
              <a:rPr lang="en-US" sz="2400" b="0" i="0" u="none" strike="noStrike" baseline="0" dirty="0" err="1">
                <a:latin typeface="CMR17"/>
              </a:rPr>
              <a:t>Start_rtn</a:t>
            </a:r>
            <a:r>
              <a:rPr lang="en-US" sz="2400" b="0" i="0" u="none" strike="noStrike" baseline="0" dirty="0">
                <a:latin typeface="CMR17"/>
              </a:rPr>
              <a:t> takes one argument, </a:t>
            </a:r>
            <a:r>
              <a:rPr lang="en-US" sz="2400" b="1" i="0" u="none" strike="noStrike" baseline="0" dirty="0" err="1">
                <a:latin typeface="CMTI12"/>
              </a:rPr>
              <a:t>arg</a:t>
            </a:r>
            <a:r>
              <a:rPr lang="en-US" sz="2400" dirty="0">
                <a:latin typeface="CMTI12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(generic pointer).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1B67-A945-418B-A9AE-1E41D995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710AE-EE79-4FF3-A401-CB60F7029B6E}"/>
              </a:ext>
            </a:extLst>
          </p:cNvPr>
          <p:cNvSpPr txBox="1"/>
          <p:nvPr/>
        </p:nvSpPr>
        <p:spPr>
          <a:xfrm>
            <a:off x="7023652" y="681036"/>
            <a:ext cx="54068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sample.c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void* </a:t>
            </a:r>
            <a:r>
              <a:rPr lang="en-US" dirty="0" err="1">
                <a:solidFill>
                  <a:srgbClr val="00B0F0"/>
                </a:solidFill>
              </a:rPr>
              <a:t>func</a:t>
            </a:r>
            <a:r>
              <a:rPr lang="en-US" dirty="0">
                <a:solidFill>
                  <a:srgbClr val="00B0F0"/>
                </a:solidFill>
              </a:rPr>
              <a:t>(void* p) {</a:t>
            </a:r>
          </a:p>
          <a:p>
            <a:r>
              <a:rPr lang="en-US" dirty="0">
                <a:solidFill>
                  <a:srgbClr val="00B0F0"/>
                </a:solidFill>
              </a:rPr>
              <a:t>   </a:t>
            </a:r>
          </a:p>
          <a:p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 err="1">
                <a:solidFill>
                  <a:srgbClr val="00B0F0"/>
                </a:solidFill>
              </a:rPr>
              <a:t>printf</a:t>
            </a:r>
            <a:r>
              <a:rPr lang="en-US" dirty="0">
                <a:solidFill>
                  <a:srgbClr val="00B0F0"/>
                </a:solidFill>
              </a:rPr>
              <a:t>("From the thread function\n");</a:t>
            </a:r>
          </a:p>
          <a:p>
            <a:r>
              <a:rPr lang="en-US" dirty="0">
                <a:solidFill>
                  <a:srgbClr val="00B0F0"/>
                </a:solidFill>
              </a:rPr>
              <a:t>      </a:t>
            </a:r>
            <a:r>
              <a:rPr lang="en-US" dirty="0" err="1">
                <a:solidFill>
                  <a:srgbClr val="00B0F0"/>
                </a:solidFill>
              </a:rPr>
              <a:t>pthread_exit</a:t>
            </a:r>
            <a:r>
              <a:rPr lang="en-US" dirty="0">
                <a:solidFill>
                  <a:srgbClr val="00B0F0"/>
                </a:solidFill>
              </a:rPr>
              <a:t>(NULL);</a:t>
            </a: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  <a:p>
            <a:r>
              <a:rPr lang="en-US" dirty="0"/>
              <a:t>main() {</a:t>
            </a:r>
          </a:p>
          <a:p>
            <a:r>
              <a:rPr lang="en-US" dirty="0"/>
              <a:t>   </a:t>
            </a:r>
            <a:r>
              <a:rPr lang="en-US" dirty="0" err="1"/>
              <a:t>pthread_t</a:t>
            </a:r>
            <a:r>
              <a:rPr lang="en-US" dirty="0"/>
              <a:t> t1; // declare a thread</a:t>
            </a:r>
          </a:p>
          <a:p>
            <a:r>
              <a:rPr lang="en-US" dirty="0"/>
              <a:t>   </a:t>
            </a:r>
            <a:r>
              <a:rPr lang="en-US" b="1" dirty="0" err="1">
                <a:solidFill>
                  <a:srgbClr val="00B0F0"/>
                </a:solidFill>
              </a:rPr>
              <a:t>pthread_create</a:t>
            </a:r>
            <a:r>
              <a:rPr lang="en-US" b="1" dirty="0">
                <a:solidFill>
                  <a:srgbClr val="00B0F0"/>
                </a:solidFill>
              </a:rPr>
              <a:t>(&amp;t1, NULL, </a:t>
            </a:r>
            <a:r>
              <a:rPr lang="en-US" b="1" dirty="0" err="1">
                <a:solidFill>
                  <a:srgbClr val="00B0F0"/>
                </a:solidFill>
              </a:rPr>
              <a:t>func</a:t>
            </a:r>
            <a:r>
              <a:rPr lang="en-US" b="1" dirty="0">
                <a:solidFill>
                  <a:srgbClr val="00B0F0"/>
                </a:solidFill>
              </a:rPr>
              <a:t>, NULL);</a:t>
            </a:r>
          </a:p>
          <a:p>
            <a:r>
              <a:rPr lang="en-US" dirty="0"/>
              <a:t>   sleep(1);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("From the main function\n");</a:t>
            </a:r>
          </a:p>
          <a:p>
            <a:r>
              <a:rPr lang="en-US" dirty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943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DCC2-CAE8-44C2-BC72-B3C70C67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136525"/>
            <a:ext cx="10515600" cy="8143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loop.c</a:t>
            </a:r>
            <a:r>
              <a:rPr lang="en-US" dirty="0"/>
              <a:t> //Loop in two threads within a program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1619-3AF7-48ED-B728-21EF1D63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843"/>
            <a:ext cx="4237383" cy="52261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pthread.h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void* </a:t>
            </a:r>
            <a:r>
              <a:rPr lang="en-CA" dirty="0" err="1"/>
              <a:t>myThreadFunc</a:t>
            </a:r>
            <a:r>
              <a:rPr lang="en-CA" dirty="0"/>
              <a:t> (){</a:t>
            </a:r>
          </a:p>
          <a:p>
            <a:pPr marL="0" indent="0">
              <a:buNone/>
            </a:pPr>
            <a:r>
              <a:rPr lang="en-CA" dirty="0"/>
              <a:t>for(;;)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("First thread\n");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return NULL;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void* myThreadFunc1 (){</a:t>
            </a:r>
          </a:p>
          <a:p>
            <a:pPr marL="0" indent="0">
              <a:buNone/>
            </a:pPr>
            <a:r>
              <a:rPr lang="en-CA" dirty="0"/>
              <a:t>for(;;)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("Second thread\n");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return NULL;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736DE-246C-42DB-A45A-6B2FDF8B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E88F8-A82A-48CF-A901-8D2E3E0DD098}"/>
              </a:ext>
            </a:extLst>
          </p:cNvPr>
          <p:cNvSpPr txBox="1"/>
          <p:nvPr/>
        </p:nvSpPr>
        <p:spPr>
          <a:xfrm>
            <a:off x="5416825" y="947529"/>
            <a:ext cx="60694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/>
              <a:t>int main 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pthread_t</a:t>
            </a:r>
            <a:r>
              <a:rPr lang="en-CA" dirty="0"/>
              <a:t> threadId1,threadId2;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pthread_create</a:t>
            </a:r>
            <a:r>
              <a:rPr lang="en-CA" dirty="0"/>
              <a:t>(&amp;threadId1,NULL, &amp;</a:t>
            </a:r>
            <a:r>
              <a:rPr lang="en-CA" dirty="0" err="1"/>
              <a:t>myThreadFunc,NULL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 err="1"/>
              <a:t>pthread_create</a:t>
            </a:r>
            <a:r>
              <a:rPr lang="en-CA" dirty="0"/>
              <a:t>(&amp;threadId2,NULL, &amp;myThreadFunc1,NULL);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("This is the main thread\n");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return(0);</a:t>
            </a:r>
          </a:p>
          <a:p>
            <a:pPr marL="0" indent="0">
              <a:buNone/>
            </a:pPr>
            <a:r>
              <a:rPr lang="en-CA" dirty="0"/>
              <a:t>} // compile with -</a:t>
            </a:r>
            <a:r>
              <a:rPr lang="en-CA" dirty="0" err="1"/>
              <a:t>lpthread</a:t>
            </a:r>
            <a:r>
              <a:rPr lang="en-CA" dirty="0"/>
              <a:t> library link</a:t>
            </a:r>
          </a:p>
        </p:txBody>
      </p:sp>
    </p:spTree>
    <p:extLst>
      <p:ext uri="{BB962C8B-B14F-4D97-AF65-F5344CB8AC3E}">
        <p14:creationId xmlns:p14="http://schemas.microsoft.com/office/powerpoint/2010/main" val="416922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DCC2-CAE8-44C2-BC72-B3C70C67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136525"/>
            <a:ext cx="10515600" cy="814318"/>
          </a:xfrm>
        </p:spPr>
        <p:txBody>
          <a:bodyPr>
            <a:normAutofit fontScale="90000"/>
          </a:bodyPr>
          <a:lstStyle/>
          <a:p>
            <a:r>
              <a:rPr lang="en-US" dirty="0"/>
              <a:t>loop1.c //Loop in two threads within a program and main waits for one of the 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1619-3AF7-48ED-B728-21EF1D63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843"/>
            <a:ext cx="4237383" cy="52261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pthread.h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void* </a:t>
            </a:r>
            <a:r>
              <a:rPr lang="en-CA" dirty="0" err="1"/>
              <a:t>myThreadFunc</a:t>
            </a:r>
            <a:r>
              <a:rPr lang="en-CA" dirty="0"/>
              <a:t> (){</a:t>
            </a:r>
          </a:p>
          <a:p>
            <a:pPr marL="0" indent="0">
              <a:buNone/>
            </a:pPr>
            <a:r>
              <a:rPr lang="en-CA" dirty="0"/>
              <a:t>for(;;)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("First thread\n");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return NULL;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void* myThreadFunc1 (){</a:t>
            </a:r>
          </a:p>
          <a:p>
            <a:pPr marL="0" indent="0">
              <a:buNone/>
            </a:pPr>
            <a:r>
              <a:rPr lang="en-CA" dirty="0"/>
              <a:t>for(;;)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("Second thread\n");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return NULL;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736DE-246C-42DB-A45A-6B2FDF8B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E88F8-A82A-48CF-A901-8D2E3E0DD098}"/>
              </a:ext>
            </a:extLst>
          </p:cNvPr>
          <p:cNvSpPr txBox="1"/>
          <p:nvPr/>
        </p:nvSpPr>
        <p:spPr>
          <a:xfrm>
            <a:off x="5416825" y="947529"/>
            <a:ext cx="60694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/>
              <a:t>int main 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pthread_t</a:t>
            </a:r>
            <a:r>
              <a:rPr lang="en-CA" dirty="0"/>
              <a:t> threadId1,threadId2;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pthread_create</a:t>
            </a:r>
            <a:r>
              <a:rPr lang="en-CA" dirty="0"/>
              <a:t>(&amp;threadId1,NULL, &amp;</a:t>
            </a:r>
            <a:r>
              <a:rPr lang="en-CA" dirty="0" err="1"/>
              <a:t>myThreadFunc,NULL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 err="1"/>
              <a:t>pthread_create</a:t>
            </a:r>
            <a:r>
              <a:rPr lang="en-CA" dirty="0"/>
              <a:t>(&amp;threadId2,NULL, &amp;myThreadFunc1,NULL);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highlight>
                  <a:srgbClr val="FFFF00"/>
                </a:highlight>
              </a:rPr>
              <a:t>pthread_join</a:t>
            </a:r>
            <a:r>
              <a:rPr lang="en-CA" dirty="0">
                <a:highlight>
                  <a:srgbClr val="FFFF00"/>
                </a:highlight>
              </a:rPr>
              <a:t>(threadId1,NULL);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("This is the main thread\n");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return(0);</a:t>
            </a:r>
          </a:p>
          <a:p>
            <a:pPr marL="0" indent="0">
              <a:buNone/>
            </a:pPr>
            <a:r>
              <a:rPr lang="en-CA" dirty="0"/>
              <a:t>} // compile with -</a:t>
            </a:r>
            <a:r>
              <a:rPr lang="en-CA" dirty="0" err="1"/>
              <a:t>lpthread</a:t>
            </a:r>
            <a:r>
              <a:rPr lang="en-CA" dirty="0"/>
              <a:t> library link</a:t>
            </a:r>
          </a:p>
        </p:txBody>
      </p:sp>
    </p:spTree>
    <p:extLst>
      <p:ext uri="{BB962C8B-B14F-4D97-AF65-F5344CB8AC3E}">
        <p14:creationId xmlns:p14="http://schemas.microsoft.com/office/powerpoint/2010/main" val="98307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C2E2-8B17-409F-95FD-E0C7BE75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1B76-C423-49FD-A74E-8FD8BF45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can be associated with multiple threads? Yes //</a:t>
            </a:r>
            <a:r>
              <a:rPr lang="en-US" dirty="0" err="1"/>
              <a:t>multiple.c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000" dirty="0" err="1"/>
              <a:t>pthread_t</a:t>
            </a:r>
            <a:r>
              <a:rPr lang="en-US" sz="2000" dirty="0"/>
              <a:t> t1,t2; </a:t>
            </a:r>
          </a:p>
          <a:p>
            <a:pPr marL="457200" lvl="1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pthread_create</a:t>
            </a:r>
            <a:r>
              <a:rPr lang="en-US" sz="2000" dirty="0"/>
              <a:t>(&amp;t1, NULL, </a:t>
            </a:r>
            <a:r>
              <a:rPr lang="en-US" sz="2000" dirty="0" err="1"/>
              <a:t>func</a:t>
            </a:r>
            <a:r>
              <a:rPr lang="en-US" sz="2000" dirty="0"/>
              <a:t>, NULL);</a:t>
            </a:r>
          </a:p>
          <a:p>
            <a:pPr marL="457200" lvl="1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pthread_create</a:t>
            </a:r>
            <a:r>
              <a:rPr lang="en-US" sz="2000" dirty="0"/>
              <a:t>(&amp;t2, NULL, </a:t>
            </a:r>
            <a:r>
              <a:rPr lang="en-US" sz="2000" dirty="0" err="1"/>
              <a:t>func</a:t>
            </a:r>
            <a:r>
              <a:rPr lang="en-US" sz="2000" dirty="0"/>
              <a:t>, NULL);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Can a value be passed to a thread function while creating a thread? </a:t>
            </a:r>
          </a:p>
          <a:p>
            <a:pPr lvl="1"/>
            <a:r>
              <a:rPr lang="en-US" sz="2000" dirty="0"/>
              <a:t>Yes. Thread functions can accept one parameter (A generic pointer, </a:t>
            </a:r>
            <a:r>
              <a:rPr lang="en-US" sz="2000" dirty="0" err="1"/>
              <a:t>i.e</a:t>
            </a:r>
            <a:r>
              <a:rPr lang="en-US" sz="2000" dirty="0"/>
              <a:t> void *) </a:t>
            </a:r>
          </a:p>
          <a:p>
            <a:r>
              <a:rPr lang="en-US" sz="2400" dirty="0"/>
              <a:t>Can the calling thread wait for the called thread to complete its execution? </a:t>
            </a:r>
          </a:p>
          <a:p>
            <a:pPr lvl="1"/>
            <a:r>
              <a:rPr lang="en-US" sz="2000" dirty="0"/>
              <a:t>Yes. Using the function </a:t>
            </a:r>
            <a:r>
              <a:rPr lang="en-US" sz="2000" dirty="0" err="1">
                <a:highlight>
                  <a:srgbClr val="FFFF00"/>
                </a:highlight>
              </a:rPr>
              <a:t>pthread_join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threadid</a:t>
            </a:r>
            <a:r>
              <a:rPr lang="en-US" sz="2000" dirty="0">
                <a:highlight>
                  <a:srgbClr val="FFFF00"/>
                </a:highlight>
              </a:rPr>
              <a:t>, void ** </a:t>
            </a:r>
            <a:r>
              <a:rPr lang="en-US" sz="2000" dirty="0" err="1">
                <a:highlight>
                  <a:srgbClr val="FFFF00"/>
                </a:highlight>
              </a:rPr>
              <a:t>retvalue</a:t>
            </a:r>
            <a:r>
              <a:rPr lang="en-US" sz="2000" dirty="0">
                <a:highlight>
                  <a:srgbClr val="FFFF00"/>
                </a:highlight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1481-3712-41EC-88B6-835C0121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31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B196-1418-44D1-87F4-6F44319A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r>
              <a:rPr lang="en-US" dirty="0"/>
              <a:t>//</a:t>
            </a:r>
            <a:r>
              <a:rPr lang="en-US" dirty="0" err="1"/>
              <a:t>multiple.c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B75D-ADFF-4541-A81B-466CD028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2"/>
            <a:ext cx="10515600" cy="513004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pthread.h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void* </a:t>
            </a:r>
            <a:r>
              <a:rPr lang="en-CA" dirty="0" err="1"/>
              <a:t>func</a:t>
            </a:r>
            <a:r>
              <a:rPr lang="en-CA" dirty="0"/>
              <a:t>(void* p) {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printf</a:t>
            </a:r>
            <a:r>
              <a:rPr lang="en-CA" dirty="0"/>
              <a:t>("Message from thread %d\n",</a:t>
            </a:r>
            <a:r>
              <a:rPr lang="en-CA" dirty="0" err="1"/>
              <a:t>pthread_self</a:t>
            </a:r>
            <a:r>
              <a:rPr lang="en-CA" dirty="0"/>
              <a:t>());</a:t>
            </a:r>
          </a:p>
          <a:p>
            <a:pPr marL="0" indent="0">
              <a:buNone/>
            </a:pPr>
            <a:r>
              <a:rPr lang="en-CA" dirty="0"/>
              <a:t>   sleep(1);</a:t>
            </a:r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   return NULL;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main() {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pthread_t</a:t>
            </a:r>
            <a:r>
              <a:rPr lang="en-CA" dirty="0"/>
              <a:t> t1,t2,t3,t4; // declare thread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pthread_create</a:t>
            </a:r>
            <a:r>
              <a:rPr lang="en-CA" dirty="0"/>
              <a:t>(&amp;t1, NULL, </a:t>
            </a:r>
            <a:r>
              <a:rPr lang="en-CA" dirty="0" err="1"/>
              <a:t>func</a:t>
            </a:r>
            <a:r>
              <a:rPr lang="en-CA" dirty="0"/>
              <a:t>, NULL);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pthread_create</a:t>
            </a:r>
            <a:r>
              <a:rPr lang="en-CA" dirty="0"/>
              <a:t>(&amp;t2, NULL, </a:t>
            </a:r>
            <a:r>
              <a:rPr lang="en-CA" dirty="0" err="1"/>
              <a:t>func</a:t>
            </a:r>
            <a:r>
              <a:rPr lang="en-CA" dirty="0"/>
              <a:t>, NULL);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pthread_create</a:t>
            </a:r>
            <a:r>
              <a:rPr lang="en-CA" dirty="0"/>
              <a:t>(&amp;t3, NULL, </a:t>
            </a:r>
            <a:r>
              <a:rPr lang="en-CA" dirty="0" err="1"/>
              <a:t>func</a:t>
            </a:r>
            <a:r>
              <a:rPr lang="en-CA" dirty="0"/>
              <a:t>, NULL);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pthread_create</a:t>
            </a:r>
            <a:r>
              <a:rPr lang="en-CA" dirty="0"/>
              <a:t>(&amp;t4, NULL, </a:t>
            </a:r>
            <a:r>
              <a:rPr lang="en-CA" dirty="0" err="1"/>
              <a:t>func</a:t>
            </a:r>
            <a:r>
              <a:rPr lang="en-CA" dirty="0"/>
              <a:t>, NULL);</a:t>
            </a:r>
          </a:p>
          <a:p>
            <a:pPr marL="0" indent="0">
              <a:buNone/>
            </a:pPr>
            <a:r>
              <a:rPr lang="en-CA" dirty="0"/>
              <a:t>   sleep(2);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dirty="0" err="1"/>
              <a:t>printf</a:t>
            </a:r>
            <a:r>
              <a:rPr lang="en-CA" dirty="0"/>
              <a:t>("From the main function\n");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9391-7814-4982-9678-311F4B42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07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17326</TotalTime>
  <Words>2881</Words>
  <Application>Microsoft Office PowerPoint</Application>
  <PresentationFormat>Widescreen</PresentationFormat>
  <Paragraphs>361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 Unicode MS</vt:lpstr>
      <vt:lpstr>Calibri</vt:lpstr>
      <vt:lpstr>Calibri Light</vt:lpstr>
      <vt:lpstr>CMBX12</vt:lpstr>
      <vt:lpstr>CMR17</vt:lpstr>
      <vt:lpstr>CMSY10</vt:lpstr>
      <vt:lpstr>CMTI12</vt:lpstr>
      <vt:lpstr>CMTT12</vt:lpstr>
      <vt:lpstr>Courier New</vt:lpstr>
      <vt:lpstr>Times New Roman</vt:lpstr>
      <vt:lpstr>Office Theme</vt:lpstr>
      <vt:lpstr>PowerPoint Presentation</vt:lpstr>
      <vt:lpstr>Outline</vt:lpstr>
      <vt:lpstr>Thread Concepts</vt:lpstr>
      <vt:lpstr>Thread Identification</vt:lpstr>
      <vt:lpstr>Thread Creation</vt:lpstr>
      <vt:lpstr>loop.c //Loop in two threads within a program</vt:lpstr>
      <vt:lpstr>loop1.c //Loop in two threads within a program and main waits for one of the threads</vt:lpstr>
      <vt:lpstr>Threads..</vt:lpstr>
      <vt:lpstr>//multiple.c</vt:lpstr>
      <vt:lpstr>Passing of (int) value to the thread // ipint.c </vt:lpstr>
      <vt:lpstr>Thread Termination</vt:lpstr>
      <vt:lpstr>withjoin.c //</vt:lpstr>
      <vt:lpstr>withoutjoin.c //</vt:lpstr>
      <vt:lpstr>cancel.c</vt:lpstr>
      <vt:lpstr>//joinstring.c </vt:lpstr>
      <vt:lpstr>//joinint.c</vt:lpstr>
      <vt:lpstr>Can a thread (other than the main thread) create another thread?  </vt:lpstr>
      <vt:lpstr>Thread Attributes   //The second parameter of pthread_create()  </vt:lpstr>
      <vt:lpstr>detatch.c</vt:lpstr>
      <vt:lpstr>//joined.c</vt:lpstr>
      <vt:lpstr>List of Methods Related to attr </vt:lpstr>
      <vt:lpstr>PowerPoint Presentation</vt:lpstr>
      <vt:lpstr>Thread Synchronization</vt:lpstr>
      <vt:lpstr>Mutex</vt:lpstr>
      <vt:lpstr>Functions that can be used for mutex: </vt:lpstr>
      <vt:lpstr>ticket1.c //without mutex</vt:lpstr>
      <vt:lpstr>ticket2.c //with mutex </vt:lpstr>
      <vt:lpstr>Thread vs. Processes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8567</dc:title>
  <dc:creator>PRASHANTH CSR</dc:creator>
  <cp:lastModifiedBy>PRASHANTH CSR</cp:lastModifiedBy>
  <cp:revision>1581</cp:revision>
  <cp:lastPrinted>2023-07-18T21:01:52Z</cp:lastPrinted>
  <dcterms:created xsi:type="dcterms:W3CDTF">2022-01-23T04:52:40Z</dcterms:created>
  <dcterms:modified xsi:type="dcterms:W3CDTF">2023-11-17T13:47:59Z</dcterms:modified>
</cp:coreProperties>
</file>