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9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4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36D5-3EC0-426F-A00B-FEF886417AAE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8EDE-4FC6-4A3E-BCC0-4ACE764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8FF7-5FE2-4978-A588-DA9609F56CC0}" type="slidenum">
              <a:rPr lang="en-US"/>
              <a:pPr/>
              <a:t>10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JavaScript Commands</a:t>
            </a:r>
            <a:br>
              <a:rPr lang="en-US"/>
            </a:br>
            <a:r>
              <a:rPr lang="en-US"/>
              <a:t>as Hyperlinks Continued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05800" cy="4038600"/>
          </a:xfrm>
        </p:spPr>
        <p:txBody>
          <a:bodyPr/>
          <a:lstStyle/>
          <a:p>
            <a:r>
              <a:rPr lang="en-US"/>
              <a:t>The following code changes the Web page’s background color to red when the hypertext “Change background to red” is clicked.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&lt;a href=“javascript:document.bgcolor= ‘red’;”&gt;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  Change background to red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&lt;/a&gt;</a:t>
            </a:r>
          </a:p>
          <a:p>
            <a:r>
              <a:rPr lang="en-US" sz="2600"/>
              <a:t>One advantage of this technique is that you can apply it to objects that might not support the onclick event handler in all browsers or browser versions.</a:t>
            </a:r>
          </a:p>
        </p:txBody>
      </p:sp>
    </p:spTree>
    <p:extLst>
      <p:ext uri="{BB962C8B-B14F-4D97-AF65-F5344CB8AC3E}">
        <p14:creationId xmlns:p14="http://schemas.microsoft.com/office/powerpoint/2010/main" val="37354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97B-F970-4D7F-88C1-A9990EA3EA7B}" type="slidenum">
              <a:rPr lang="en-US"/>
              <a:pPr/>
              <a:t>11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anose="02070309020205020404" pitchFamily="49" charset="0"/>
              </a:rPr>
              <a:t>onload</a:t>
            </a:r>
            <a:r>
              <a:rPr lang="en-US"/>
              <a:t> Event Handler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event handler for loading the Web page is the </a:t>
            </a:r>
            <a:r>
              <a:rPr lang="en-US" b="1">
                <a:latin typeface="Courier New" panose="02070309020205020404" pitchFamily="49" charset="0"/>
              </a:rPr>
              <a:t>onload</a:t>
            </a:r>
            <a:r>
              <a:rPr lang="en-US"/>
              <a:t> event handler.</a:t>
            </a:r>
          </a:p>
          <a:p>
            <a:r>
              <a:rPr lang="en-US"/>
              <a:t>This handler is associated with the document object and must be placed in the </a:t>
            </a:r>
            <a:r>
              <a:rPr lang="en-US" b="1">
                <a:latin typeface="Courier New" panose="02070309020205020404" pitchFamily="49" charset="0"/>
              </a:rPr>
              <a:t>&lt;body&gt;</a:t>
            </a:r>
            <a:r>
              <a:rPr lang="en-US"/>
              <a:t> tag of the HTML file.</a:t>
            </a:r>
          </a:p>
          <a:p>
            <a:r>
              <a:rPr lang="en-US"/>
              <a:t>When the browser encounters the load event, it runs the </a:t>
            </a:r>
            <a:r>
              <a:rPr lang="en-US" b="1">
                <a:latin typeface="Courier New" panose="02070309020205020404" pitchFamily="49" charset="0"/>
              </a:rPr>
              <a:t>startform()</a:t>
            </a:r>
            <a:r>
              <a:rPr lang="en-US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31018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D3C7-E4A9-4CB8-B342-979A97B255F0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Initiated by the </a:t>
            </a:r>
            <a:br>
              <a:rPr lang="en-US"/>
            </a:br>
            <a:r>
              <a:rPr lang="en-US"/>
              <a:t>User During Data Entry</a:t>
            </a:r>
          </a:p>
        </p:txBody>
      </p:sp>
      <p:grpSp>
        <p:nvGrpSpPr>
          <p:cNvPr id="102408" name="Group 8"/>
          <p:cNvGrpSpPr>
            <a:grpSpLocks/>
          </p:cNvGrpSpPr>
          <p:nvPr/>
        </p:nvGrpSpPr>
        <p:grpSpPr bwMode="auto">
          <a:xfrm>
            <a:off x="2057400" y="3200401"/>
            <a:ext cx="7620000" cy="1387475"/>
            <a:chOff x="336" y="1728"/>
            <a:chExt cx="4800" cy="874"/>
          </a:xfrm>
        </p:grpSpPr>
        <p:pic>
          <p:nvPicPr>
            <p:cNvPr id="102405" name="Picture 5" descr="Fig09-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064"/>
              <a:ext cx="4320" cy="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06" name="AutoShape 6"/>
            <p:cNvSpPr>
              <a:spLocks/>
            </p:cNvSpPr>
            <p:nvPr/>
          </p:nvSpPr>
          <p:spPr bwMode="auto">
            <a:xfrm>
              <a:off x="336" y="1728"/>
              <a:ext cx="1008" cy="48"/>
            </a:xfrm>
            <a:prstGeom prst="callout2">
              <a:avLst>
                <a:gd name="adj1" fmla="val 150000"/>
                <a:gd name="adj2" fmla="val 104764"/>
                <a:gd name="adj3" fmla="val 150000"/>
                <a:gd name="adj4" fmla="val 118847"/>
                <a:gd name="adj5" fmla="val 745833"/>
                <a:gd name="adj6" fmla="val 133431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r" eaLnBrk="0" hangingPunct="0"/>
              <a:r>
                <a:rPr lang="en-US" sz="1600"/>
                <a:t>event handler</a:t>
              </a:r>
            </a:p>
          </p:txBody>
        </p:sp>
        <p:sp>
          <p:nvSpPr>
            <p:cNvPr id="102407" name="AutoShape 7"/>
            <p:cNvSpPr>
              <a:spLocks/>
            </p:cNvSpPr>
            <p:nvPr/>
          </p:nvSpPr>
          <p:spPr bwMode="auto">
            <a:xfrm>
              <a:off x="2688" y="1824"/>
              <a:ext cx="1248" cy="48"/>
            </a:xfrm>
            <a:prstGeom prst="callout2">
              <a:avLst>
                <a:gd name="adj1" fmla="val 150000"/>
                <a:gd name="adj2" fmla="val -3847"/>
                <a:gd name="adj3" fmla="val 150000"/>
                <a:gd name="adj4" fmla="val -15625"/>
                <a:gd name="adj5" fmla="val 577083"/>
                <a:gd name="adj6" fmla="val -27806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600"/>
                <a:t>function to run when the page is loaded by the browser</a:t>
              </a:r>
            </a:p>
          </p:txBody>
        </p:sp>
      </p:grp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676400" y="1905000"/>
            <a:ext cx="87630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This figure shows events initiated by the user during data entry.</a:t>
            </a:r>
          </a:p>
        </p:txBody>
      </p:sp>
    </p:spTree>
    <p:extLst>
      <p:ext uri="{BB962C8B-B14F-4D97-AF65-F5344CB8AC3E}">
        <p14:creationId xmlns:p14="http://schemas.microsoft.com/office/powerpoint/2010/main" val="22892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3140-373D-41FE-B7BE-A33609C5460D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startform()</a:t>
            </a:r>
            <a:r>
              <a:rPr lang="en-US"/>
              <a:t> Function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</a:rPr>
              <a:t>startform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/>
              <a:t> function relies on another JavaScript function named </a:t>
            </a:r>
            <a:r>
              <a:rPr lang="en-US" b="1" dirty="0" err="1">
                <a:latin typeface="Courier New" panose="02070309020205020404" pitchFamily="49" charset="0"/>
              </a:rPr>
              <a:t>todaytxt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code for the </a:t>
            </a:r>
            <a:r>
              <a:rPr lang="en-US" b="1" dirty="0" err="1">
                <a:latin typeface="Courier New" panose="02070309020205020404" pitchFamily="49" charset="0"/>
              </a:rPr>
              <a:t>todaytxt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/>
              <a:t> function is as follows: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</a:rPr>
              <a:t>todaytxt</a:t>
            </a:r>
            <a:r>
              <a:rPr lang="en-US" b="1" dirty="0"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</a:rPr>
              <a:t> Today=new Date();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return </a:t>
            </a:r>
            <a:r>
              <a:rPr lang="en-US" b="1" dirty="0" err="1">
                <a:latin typeface="Courier New" panose="02070309020205020404" pitchFamily="49" charset="0"/>
              </a:rPr>
              <a:t>today.getMonth</a:t>
            </a:r>
            <a:r>
              <a:rPr lang="en-US" b="1" dirty="0">
                <a:latin typeface="Courier New" panose="02070309020205020404" pitchFamily="49" charset="0"/>
              </a:rPr>
              <a:t>()+1+”/”+</a:t>
            </a:r>
            <a:r>
              <a:rPr lang="en-US" b="1" dirty="0" err="1">
                <a:latin typeface="Courier New" panose="02070309020205020404" pitchFamily="49" charset="0"/>
              </a:rPr>
              <a:t>Today.getDate</a:t>
            </a:r>
            <a:r>
              <a:rPr lang="en-US" b="1" dirty="0">
                <a:latin typeface="Courier New" panose="02070309020205020404" pitchFamily="49" charset="0"/>
              </a:rPr>
              <a:t>()+”/”+Today.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getFullYear</a:t>
            </a:r>
            <a:r>
              <a:rPr lang="en-US" b="1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7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34DE-ADF6-40BD-9CF6-BDFE8EBAAADB}" type="slidenum">
              <a:rPr lang="en-US"/>
              <a:pPr/>
              <a:t>14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The </a:t>
            </a:r>
            <a:br>
              <a:rPr lang="en-US"/>
            </a:br>
            <a:r>
              <a:rPr lang="en-US">
                <a:latin typeface="Courier New" panose="02070309020205020404" pitchFamily="49" charset="0"/>
              </a:rPr>
              <a:t>startform()</a:t>
            </a:r>
            <a:r>
              <a:rPr lang="en-US"/>
              <a:t> Function</a:t>
            </a:r>
          </a:p>
        </p:txBody>
      </p:sp>
      <p:pic>
        <p:nvPicPr>
          <p:cNvPr id="103428" name="Picture 4" descr="Fig09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5486400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32" name="Group 8"/>
          <p:cNvGrpSpPr>
            <a:grpSpLocks/>
          </p:cNvGrpSpPr>
          <p:nvPr/>
        </p:nvGrpSpPr>
        <p:grpSpPr bwMode="auto">
          <a:xfrm>
            <a:off x="4343400" y="3657601"/>
            <a:ext cx="5715000" cy="2449513"/>
            <a:chOff x="1632" y="2112"/>
            <a:chExt cx="3888" cy="1783"/>
          </a:xfrm>
        </p:grpSpPr>
        <p:pic>
          <p:nvPicPr>
            <p:cNvPr id="103430" name="Picture 6" descr="Fig09-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112"/>
              <a:ext cx="3111" cy="1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31" name="AutoShape 7"/>
            <p:cNvSpPr>
              <a:spLocks/>
            </p:cNvSpPr>
            <p:nvPr/>
          </p:nvSpPr>
          <p:spPr bwMode="auto">
            <a:xfrm>
              <a:off x="5023" y="2242"/>
              <a:ext cx="497" cy="47"/>
            </a:xfrm>
            <a:prstGeom prst="callout2">
              <a:avLst>
                <a:gd name="adj1" fmla="val 153190"/>
                <a:gd name="adj2" fmla="val -9657"/>
                <a:gd name="adj3" fmla="val 153190"/>
                <a:gd name="adj4" fmla="val -44667"/>
                <a:gd name="adj5" fmla="val 882977"/>
                <a:gd name="adj6" fmla="val -81088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600"/>
                <a:t>current date</a:t>
              </a:r>
            </a:p>
          </p:txBody>
        </p:sp>
      </p:grp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1752600" y="1981201"/>
            <a:ext cx="2286000" cy="25638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This figure shows that one of the purposes of the </a:t>
            </a:r>
            <a:r>
              <a:rPr lang="en-US">
                <a:latin typeface="Courier New" panose="02070309020205020404" pitchFamily="49" charset="0"/>
              </a:rPr>
              <a:t>startform()</a:t>
            </a:r>
            <a:r>
              <a:rPr lang="en-US"/>
              <a:t> function, is to retrieve the date string and display it in the formdate field of the order form.</a:t>
            </a:r>
          </a:p>
        </p:txBody>
      </p:sp>
    </p:spTree>
    <p:extLst>
      <p:ext uri="{BB962C8B-B14F-4D97-AF65-F5344CB8AC3E}">
        <p14:creationId xmlns:p14="http://schemas.microsoft.com/office/powerpoint/2010/main" val="35941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A386-D51D-4DE5-8B5A-63978E92BB9D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Properties, Methods, and Event Handlers of Input Fields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676400" y="1905000"/>
            <a:ext cx="2057400" cy="1314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This figure shows additional properties and methods that can be associated with fields.</a:t>
            </a:r>
          </a:p>
        </p:txBody>
      </p:sp>
      <p:graphicFrame>
        <p:nvGraphicFramePr>
          <p:cNvPr id="105478" name="Group 6"/>
          <p:cNvGraphicFramePr>
            <a:graphicFrameLocks noGrp="1"/>
          </p:cNvGraphicFramePr>
          <p:nvPr/>
        </p:nvGraphicFramePr>
        <p:xfrm>
          <a:off x="3886200" y="1905000"/>
          <a:ext cx="6400800" cy="4267206"/>
        </p:xfrm>
        <a:graphic>
          <a:graphicData uri="http://schemas.openxmlformats.org/drawingml/2006/table">
            <a:tbl>
              <a:tblPr/>
              <a:tblGrid>
                <a:gridCol w="1379538"/>
                <a:gridCol w="3382962"/>
                <a:gridCol w="649288"/>
                <a:gridCol w="989012"/>
              </a:tblGrid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value of the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maxlength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number of characters in the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the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width of the field in characters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of input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 of the input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blur()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the focus from the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focus to the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the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Handler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onfocus()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field receives the focus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onblur()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field loses the focus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onchange()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value of the field changes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9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5A6-B72C-4BBD-8018-4FFEDF6F0516}" type="slidenum">
              <a:rPr lang="en-US"/>
              <a:pPr/>
              <a:t>16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Initiating Events and JavaScript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using JavaScript to initiate an event, you are instructing the Web page to perform an action that a user would normally do.</a:t>
            </a:r>
          </a:p>
          <a:p>
            <a:pPr lvl="1"/>
            <a:r>
              <a:rPr lang="en-US"/>
              <a:t>for example, such as moving the cursor to a specific field in the form</a:t>
            </a:r>
          </a:p>
        </p:txBody>
      </p:sp>
    </p:spTree>
    <p:extLst>
      <p:ext uri="{BB962C8B-B14F-4D97-AF65-F5344CB8AC3E}">
        <p14:creationId xmlns:p14="http://schemas.microsoft.com/office/powerpoint/2010/main" val="11973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A53F-C1D3-4CE7-AAAB-3FE08E0205C0}" type="slidenum">
              <a:rPr lang="en-US"/>
              <a:pPr/>
              <a:t>17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Initiating an Event with JavaScript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676400" y="1905000"/>
            <a:ext cx="87630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This figure shows three examples of JavaScript commands that initiate events in a order form.</a:t>
            </a: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1752600" y="2362201"/>
          <a:ext cx="86868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3" imgW="4885714" imgH="1209524" progId="Paint.Picture">
                  <p:embed/>
                </p:oleObj>
              </mc:Choice>
              <mc:Fallback>
                <p:oleObj name="Bitmap Image" r:id="rId3" imgW="4885714" imgH="1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1"/>
                        <a:ext cx="86868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83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B3E5-9FFC-4D28-8B00-52A632711760}" type="slidenum">
              <a:rPr lang="en-US"/>
              <a:pPr/>
              <a:t>18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the Focus to the Product Field</a:t>
            </a:r>
          </a:p>
        </p:txBody>
      </p:sp>
      <p:pic>
        <p:nvPicPr>
          <p:cNvPr id="139268" name="Picture 4" descr="Fig09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08314"/>
            <a:ext cx="5524500" cy="17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9" name="AutoShape 5"/>
          <p:cNvSpPr>
            <a:spLocks/>
          </p:cNvSpPr>
          <p:nvPr/>
        </p:nvSpPr>
        <p:spPr bwMode="auto">
          <a:xfrm>
            <a:off x="7543800" y="2625726"/>
            <a:ext cx="2438400" cy="1103313"/>
          </a:xfrm>
          <a:prstGeom prst="callout2">
            <a:avLst>
              <a:gd name="adj1" fmla="val 10361"/>
              <a:gd name="adj2" fmla="val -3125"/>
              <a:gd name="adj3" fmla="val 10361"/>
              <a:gd name="adj4" fmla="val -29491"/>
              <a:gd name="adj5" fmla="val 79426"/>
              <a:gd name="adj6" fmla="val -60417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 eaLnBrk="0" hangingPunct="0"/>
            <a:r>
              <a:rPr lang="en-US" sz="1600"/>
              <a:t>the product field receives the focus of the cursor after the current date is entered in the formdate field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676400" y="1905000"/>
            <a:ext cx="87630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This figure shows an example of moving the focus to the product field.</a:t>
            </a:r>
          </a:p>
        </p:txBody>
      </p:sp>
    </p:spTree>
    <p:extLst>
      <p:ext uri="{BB962C8B-B14F-4D97-AF65-F5344CB8AC3E}">
        <p14:creationId xmlns:p14="http://schemas.microsoft.com/office/powerpoint/2010/main" val="27887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96E0-59C9-4AEA-8D84-A608B4ACF2A1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Emulating an Event </a:t>
            </a:r>
            <a:br>
              <a:rPr lang="en-US"/>
            </a:br>
            <a:r>
              <a:rPr lang="en-US"/>
              <a:t>with Event Methods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676400" y="1905000"/>
            <a:ext cx="87630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This figure shows additional events you can emulate in forms.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819400" y="2362201"/>
          <a:ext cx="6567488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3" imgW="4904762" imgH="2828571" progId="Paint.Picture">
                  <p:embed/>
                </p:oleObj>
              </mc:Choice>
              <mc:Fallback>
                <p:oleObj name="Bitmap Image" r:id="rId3" imgW="4904762" imgH="28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1"/>
                        <a:ext cx="6567488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2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1F10-DB41-4CB0-BB84-C25DBF4C260B}" type="slidenum">
              <a:rPr lang="en-US"/>
              <a:pPr/>
              <a:t>2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Events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b="1"/>
              <a:t>event</a:t>
            </a:r>
            <a:r>
              <a:rPr lang="en-US"/>
              <a:t> is a specific occurrence within the Web browser.  For example:</a:t>
            </a:r>
          </a:p>
          <a:p>
            <a:pPr lvl="1"/>
            <a:r>
              <a:rPr lang="en-US"/>
              <a:t>opening up a Web page</a:t>
            </a:r>
          </a:p>
          <a:p>
            <a:pPr lvl="1"/>
            <a:r>
              <a:rPr lang="en-US"/>
              <a:t>positioning the mouse pointer over a location on that page</a:t>
            </a:r>
          </a:p>
          <a:p>
            <a:r>
              <a:rPr lang="en-US"/>
              <a:t>Events are an important part of JavaScript programming, you can write scripts that run in response to the actions of the user, even after the Web page has been opened.</a:t>
            </a:r>
          </a:p>
        </p:txBody>
      </p:sp>
    </p:spTree>
    <p:extLst>
      <p:ext uri="{BB962C8B-B14F-4D97-AF65-F5344CB8AC3E}">
        <p14:creationId xmlns:p14="http://schemas.microsoft.com/office/powerpoint/2010/main" val="7218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64D9-B39E-48FF-A698-3A926223DEB4}" type="slidenum">
              <a:rPr lang="en-US"/>
              <a:pPr/>
              <a:t>20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Radio Buttons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JavaScript reference for a radio button is: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document.form.field[i]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form</a:t>
            </a:r>
            <a:r>
              <a:rPr lang="en-US" sz="2000"/>
              <a:t> is the name of the Web page form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field</a:t>
            </a:r>
            <a:r>
              <a:rPr lang="en-US" sz="2000"/>
              <a:t> is the name assigned to the radio button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i</a:t>
            </a:r>
            <a:r>
              <a:rPr lang="en-US" sz="2000"/>
              <a:t> is the index number of specific radio button</a:t>
            </a:r>
          </a:p>
          <a:p>
            <a:pPr>
              <a:lnSpc>
                <a:spcPct val="90000"/>
              </a:lnSpc>
            </a:pPr>
            <a:r>
              <a:rPr lang="en-US" sz="2400"/>
              <a:t>The first radio button has an index value of 0, the second button has an index value of 1, and so on.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JavaScript object references for three shipping radio buttons are: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document.order.shipping[0]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document.order.shipping[1]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document.order.shipping[2]</a:t>
            </a:r>
          </a:p>
        </p:txBody>
      </p:sp>
    </p:spTree>
    <p:extLst>
      <p:ext uri="{BB962C8B-B14F-4D97-AF65-F5344CB8AC3E}">
        <p14:creationId xmlns:p14="http://schemas.microsoft.com/office/powerpoint/2010/main" val="346854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7E63-CC22-460F-930F-1CCAF0F480F0}" type="slidenum">
              <a:rPr lang="en-US"/>
              <a:pPr/>
              <a:t>21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Properties, Methods, and Event Handlers of Radio Buttons</a:t>
            </a:r>
          </a:p>
        </p:txBody>
      </p:sp>
      <p:graphicFrame>
        <p:nvGraphicFramePr>
          <p:cNvPr id="117764" name="Group 4"/>
          <p:cNvGraphicFramePr>
            <a:graphicFrameLocks noGrp="1"/>
          </p:cNvGraphicFramePr>
          <p:nvPr/>
        </p:nvGraphicFramePr>
        <p:xfrm>
          <a:off x="3276601" y="2743201"/>
          <a:ext cx="5622925" cy="3459163"/>
        </p:xfrm>
        <a:graphic>
          <a:graphicData uri="http://schemas.openxmlformats.org/drawingml/2006/table">
            <a:tbl>
              <a:tblPr/>
              <a:tblGrid>
                <a:gridCol w="1211263"/>
                <a:gridCol w="2971800"/>
                <a:gridCol w="571500"/>
                <a:gridCol w="868362"/>
              </a:tblGrid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Boolean value indicating whether the radio button has been checked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the radio button field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 of radio button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focus to the radio button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blur()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focus from the radio button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the radio button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Handler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onfocus()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radio button receives the focus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onblur()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radio button loses the focus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onclick()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radio button is clicked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831" name="Text Box 71"/>
          <p:cNvSpPr txBox="1">
            <a:spLocks noChangeArrowheads="1"/>
          </p:cNvSpPr>
          <p:nvPr/>
        </p:nvSpPr>
        <p:spPr bwMode="auto">
          <a:xfrm>
            <a:off x="1676400" y="1905001"/>
            <a:ext cx="8763000" cy="581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This figure describes some of the properties, methods, and </a:t>
            </a:r>
          </a:p>
          <a:p>
            <a:r>
              <a:rPr lang="en-US" sz="1600"/>
              <a:t>event handlers associated with radio buttons.</a:t>
            </a:r>
          </a:p>
        </p:txBody>
      </p:sp>
    </p:spTree>
    <p:extLst>
      <p:ext uri="{BB962C8B-B14F-4D97-AF65-F5344CB8AC3E}">
        <p14:creationId xmlns:p14="http://schemas.microsoft.com/office/powerpoint/2010/main" val="1509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32E4-2E60-4094-A620-C353868F152D}" type="slidenum">
              <a:rPr lang="en-US"/>
              <a:pPr/>
              <a:t>22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Radio </a:t>
            </a:r>
            <a:br>
              <a:rPr lang="en-US"/>
            </a:br>
            <a:r>
              <a:rPr lang="en-US"/>
              <a:t>Buttons Continued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For example, the values of the three shipping radio buttons can be expressed as follows in JavaScript: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document.order.shipping[0].value = “7.95”;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document.order.shipping[1].value = “9.95”;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document.order.shipping[2].value = “12.95”;</a:t>
            </a:r>
          </a:p>
        </p:txBody>
      </p:sp>
    </p:spTree>
    <p:extLst>
      <p:ext uri="{BB962C8B-B14F-4D97-AF65-F5344CB8AC3E}">
        <p14:creationId xmlns:p14="http://schemas.microsoft.com/office/powerpoint/2010/main" val="36092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BE87-F43A-4F92-BA0C-FFFC1F492628}" type="slidenum">
              <a:rPr lang="en-US"/>
              <a:pPr/>
              <a:t>23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Problem with Radio Buttons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There is no JavaScript object that refers to the entire collection of radio buttons; thus there is no single value property that tells us which button was selected.</a:t>
            </a:r>
          </a:p>
          <a:p>
            <a:r>
              <a:rPr lang="en-US" sz="2400"/>
              <a:t>There are only value properties for the individual radio buttons.</a:t>
            </a:r>
          </a:p>
          <a:p>
            <a:r>
              <a:rPr lang="en-US" sz="2400"/>
              <a:t>You could treat each radio button as a different field and run a different function for each button.</a:t>
            </a:r>
          </a:p>
          <a:p>
            <a:r>
              <a:rPr lang="en-US" sz="2400"/>
              <a:t>You could use an If…Then statement to test which radio button was selected.</a:t>
            </a:r>
          </a:p>
          <a:p>
            <a:r>
              <a:rPr lang="en-US" sz="2400"/>
              <a:t>There is an easier way: use the “</a:t>
            </a:r>
            <a:r>
              <a:rPr lang="en-US" sz="2400" b="1"/>
              <a:t>this</a:t>
            </a:r>
            <a:r>
              <a:rPr lang="en-US" sz="2400"/>
              <a:t>” keyword.</a:t>
            </a:r>
          </a:p>
        </p:txBody>
      </p:sp>
    </p:spTree>
    <p:extLst>
      <p:ext uri="{BB962C8B-B14F-4D97-AF65-F5344CB8AC3E}">
        <p14:creationId xmlns:p14="http://schemas.microsoft.com/office/powerpoint/2010/main" val="17884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0BBA-3AAF-4DD6-BC3F-162BA34FEAEF}" type="slidenum">
              <a:rPr lang="en-US"/>
              <a:pPr/>
              <a:t>24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the “this” Keyword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</a:t>
            </a:r>
            <a:r>
              <a:rPr lang="en-US" b="1"/>
              <a:t>this</a:t>
            </a:r>
            <a:r>
              <a:rPr lang="en-US"/>
              <a:t>” keyword is a JavaScript object name that refers to the currently selected object.</a:t>
            </a:r>
          </a:p>
          <a:p>
            <a:r>
              <a:rPr lang="en-US"/>
              <a:t>Useful in situations where several different objects on the page might access the same function.</a:t>
            </a:r>
          </a:p>
          <a:p>
            <a:pPr lvl="1"/>
            <a:r>
              <a:rPr lang="en-US"/>
              <a:t>in that situation, the “</a:t>
            </a:r>
            <a:r>
              <a:rPr lang="en-US" b="1"/>
              <a:t>this</a:t>
            </a:r>
            <a:r>
              <a:rPr lang="en-US"/>
              <a:t>” keyword can pass along information about the object that initiated the function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C4F0-BEB2-4263-921B-021E1FDCE138}" type="slidenum">
              <a:rPr lang="en-US"/>
              <a:pPr/>
              <a:t>25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Properties, Methods, and Event Handlers of Check Boxes</a:t>
            </a:r>
          </a:p>
        </p:txBody>
      </p:sp>
      <p:sp>
        <p:nvSpPr>
          <p:cNvPr id="120902" name="Text Box 70"/>
          <p:cNvSpPr txBox="1">
            <a:spLocks noChangeArrowheads="1"/>
          </p:cNvSpPr>
          <p:nvPr/>
        </p:nvSpPr>
        <p:spPr bwMode="auto">
          <a:xfrm>
            <a:off x="1676400" y="1905000"/>
            <a:ext cx="87630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This figure lists some of the properties, methods, and event handlers of check box objects.</a:t>
            </a:r>
          </a:p>
        </p:txBody>
      </p:sp>
      <p:graphicFrame>
        <p:nvGraphicFramePr>
          <p:cNvPr id="120903" name="Group 71"/>
          <p:cNvGraphicFramePr>
            <a:graphicFrameLocks noGrp="1"/>
          </p:cNvGraphicFramePr>
          <p:nvPr/>
        </p:nvGraphicFramePr>
        <p:xfrm>
          <a:off x="2743200" y="2362201"/>
          <a:ext cx="6705600" cy="3851281"/>
        </p:xfrm>
        <a:graphic>
          <a:graphicData uri="http://schemas.openxmlformats.org/drawingml/2006/table">
            <a:tbl>
              <a:tblPr/>
              <a:tblGrid>
                <a:gridCol w="1444625"/>
                <a:gridCol w="3543300"/>
                <a:gridCol w="682625"/>
                <a:gridCol w="1035050"/>
              </a:tblGrid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15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Boolean value indicating whether the check box has been checked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the check box field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 of the check box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focus()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focus to the check box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blur()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focus from the check box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click()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the check box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Handler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onfocus()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check box receives the focus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onblur()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check box loses the focus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onclick()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when the check box is clicked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R="0" marT="9144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64C7-F6E5-45C6-998C-59973FE7D994}" type="slidenum">
              <a:rPr lang="en-US"/>
              <a:pPr/>
              <a:t>26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Submitting a Form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condition of the form is not met, the browser should refuse the form submission and indicate to the user why the form was not submitted.</a:t>
            </a:r>
          </a:p>
        </p:txBody>
      </p:sp>
    </p:spTree>
    <p:extLst>
      <p:ext uri="{BB962C8B-B14F-4D97-AF65-F5344CB8AC3E}">
        <p14:creationId xmlns:p14="http://schemas.microsoft.com/office/powerpoint/2010/main" val="418514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2DBB-6747-4B14-8528-48AC26BA44FE}" type="slidenum">
              <a:rPr lang="en-US"/>
              <a:pPr/>
              <a:t>27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the </a:t>
            </a:r>
            <a:br>
              <a:rPr lang="en-US"/>
            </a:br>
            <a:r>
              <a:rPr lang="en-US">
                <a:latin typeface="Courier New" panose="02070309020205020404" pitchFamily="49" charset="0"/>
              </a:rPr>
              <a:t>check_form()</a:t>
            </a:r>
            <a:r>
              <a:rPr lang="en-US"/>
              <a:t> Function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1981200" y="1828801"/>
            <a:ext cx="8305800" cy="4640263"/>
            <a:chOff x="528" y="1152"/>
            <a:chExt cx="4992" cy="2923"/>
          </a:xfrm>
        </p:grpSpPr>
        <p:pic>
          <p:nvPicPr>
            <p:cNvPr id="122885" name="Picture 5" descr="Fig09-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152"/>
              <a:ext cx="3543" cy="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886" name="AutoShape 6"/>
            <p:cNvSpPr>
              <a:spLocks/>
            </p:cNvSpPr>
            <p:nvPr/>
          </p:nvSpPr>
          <p:spPr bwMode="auto">
            <a:xfrm>
              <a:off x="3861" y="1456"/>
              <a:ext cx="0" cy="174"/>
            </a:xfrm>
            <a:prstGeom prst="rightBrace">
              <a:avLst>
                <a:gd name="adj1" fmla="val 11648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887" name="AutoShape 7"/>
            <p:cNvSpPr>
              <a:spLocks/>
            </p:cNvSpPr>
            <p:nvPr/>
          </p:nvSpPr>
          <p:spPr bwMode="auto">
            <a:xfrm>
              <a:off x="4354" y="1376"/>
              <a:ext cx="1121" cy="334"/>
            </a:xfrm>
            <a:prstGeom prst="callout2">
              <a:avLst>
                <a:gd name="adj1" fmla="val 18750"/>
                <a:gd name="adj2" fmla="val -4000"/>
                <a:gd name="adj3" fmla="val 18750"/>
                <a:gd name="adj4" fmla="val -9917"/>
                <a:gd name="adj5" fmla="val 43750"/>
                <a:gd name="adj6" fmla="val -16000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200"/>
                <a:t>test that a product, quantity, and shipping method has been selected</a:t>
              </a:r>
            </a:p>
          </p:txBody>
        </p:sp>
        <p:sp>
          <p:nvSpPr>
            <p:cNvPr id="122888" name="AutoShape 8"/>
            <p:cNvSpPr>
              <a:spLocks/>
            </p:cNvSpPr>
            <p:nvPr/>
          </p:nvSpPr>
          <p:spPr bwMode="auto">
            <a:xfrm>
              <a:off x="3861" y="1895"/>
              <a:ext cx="0" cy="174"/>
            </a:xfrm>
            <a:prstGeom prst="rightBrace">
              <a:avLst>
                <a:gd name="adj1" fmla="val 11648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889" name="AutoShape 9"/>
            <p:cNvSpPr>
              <a:spLocks/>
            </p:cNvSpPr>
            <p:nvPr/>
          </p:nvSpPr>
          <p:spPr bwMode="auto">
            <a:xfrm>
              <a:off x="4354" y="1815"/>
              <a:ext cx="1121" cy="167"/>
            </a:xfrm>
            <a:prstGeom prst="callout2">
              <a:avLst>
                <a:gd name="adj1" fmla="val 37500"/>
                <a:gd name="adj2" fmla="val -4000"/>
                <a:gd name="adj3" fmla="val 37500"/>
                <a:gd name="adj4" fmla="val -9917"/>
                <a:gd name="adj5" fmla="val 87500"/>
                <a:gd name="adj6" fmla="val -16000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200"/>
                <a:t>test that a shipping address has been entered</a:t>
              </a:r>
            </a:p>
          </p:txBody>
        </p:sp>
        <p:sp>
          <p:nvSpPr>
            <p:cNvPr id="122890" name="AutoShape 10"/>
            <p:cNvSpPr>
              <a:spLocks/>
            </p:cNvSpPr>
            <p:nvPr/>
          </p:nvSpPr>
          <p:spPr bwMode="auto">
            <a:xfrm>
              <a:off x="3816" y="2355"/>
              <a:ext cx="0" cy="174"/>
            </a:xfrm>
            <a:prstGeom prst="rightBrace">
              <a:avLst>
                <a:gd name="adj1" fmla="val 11648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891" name="AutoShape 11"/>
            <p:cNvSpPr>
              <a:spLocks/>
            </p:cNvSpPr>
            <p:nvPr/>
          </p:nvSpPr>
          <p:spPr bwMode="auto">
            <a:xfrm>
              <a:off x="4309" y="2275"/>
              <a:ext cx="1121" cy="167"/>
            </a:xfrm>
            <a:prstGeom prst="callout2">
              <a:avLst>
                <a:gd name="adj1" fmla="val 37500"/>
                <a:gd name="adj2" fmla="val -4000"/>
                <a:gd name="adj3" fmla="val 37500"/>
                <a:gd name="adj4" fmla="val -10250"/>
                <a:gd name="adj5" fmla="val 100523"/>
                <a:gd name="adj6" fmla="val -16750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200"/>
                <a:t>test whether a billing address has been entered</a:t>
              </a:r>
            </a:p>
          </p:txBody>
        </p:sp>
        <p:sp>
          <p:nvSpPr>
            <p:cNvPr id="122892" name="AutoShape 12"/>
            <p:cNvSpPr>
              <a:spLocks/>
            </p:cNvSpPr>
            <p:nvPr/>
          </p:nvSpPr>
          <p:spPr bwMode="auto">
            <a:xfrm>
              <a:off x="3816" y="2801"/>
              <a:ext cx="269" cy="183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893" name="AutoShape 13"/>
            <p:cNvSpPr>
              <a:spLocks/>
            </p:cNvSpPr>
            <p:nvPr/>
          </p:nvSpPr>
          <p:spPr bwMode="auto">
            <a:xfrm>
              <a:off x="4399" y="2610"/>
              <a:ext cx="1121" cy="209"/>
            </a:xfrm>
            <a:prstGeom prst="callout2">
              <a:avLst>
                <a:gd name="adj1" fmla="val 30000"/>
                <a:gd name="adj2" fmla="val -4000"/>
                <a:gd name="adj3" fmla="val 30000"/>
                <a:gd name="adj4" fmla="val -14500"/>
                <a:gd name="adj5" fmla="val 130417"/>
                <a:gd name="adj6" fmla="val -25333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200"/>
                <a:t>test whether a card name and number has been entered</a:t>
              </a:r>
            </a:p>
          </p:txBody>
        </p:sp>
        <p:sp>
          <p:nvSpPr>
            <p:cNvPr id="122894" name="AutoShape 14"/>
            <p:cNvSpPr>
              <a:spLocks/>
            </p:cNvSpPr>
            <p:nvPr/>
          </p:nvSpPr>
          <p:spPr bwMode="auto">
            <a:xfrm>
              <a:off x="3816" y="3052"/>
              <a:ext cx="269" cy="183"/>
            </a:xfrm>
            <a:prstGeom prst="rightBrace">
              <a:avLst>
                <a:gd name="adj1" fmla="val 8426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895" name="AutoShape 15"/>
            <p:cNvSpPr>
              <a:spLocks/>
            </p:cNvSpPr>
            <p:nvPr/>
          </p:nvSpPr>
          <p:spPr bwMode="auto">
            <a:xfrm>
              <a:off x="4399" y="3028"/>
              <a:ext cx="1121" cy="209"/>
            </a:xfrm>
            <a:prstGeom prst="callout2">
              <a:avLst>
                <a:gd name="adj1" fmla="val 30000"/>
                <a:gd name="adj2" fmla="val -4000"/>
                <a:gd name="adj3" fmla="val 30000"/>
                <a:gd name="adj4" fmla="val -13833"/>
                <a:gd name="adj5" fmla="val 49583"/>
                <a:gd name="adj6" fmla="val -24000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200"/>
                <a:t>test whether a credit card type has been selected</a:t>
              </a:r>
            </a:p>
          </p:txBody>
        </p:sp>
        <p:sp>
          <p:nvSpPr>
            <p:cNvPr id="122896" name="AutoShape 16"/>
            <p:cNvSpPr>
              <a:spLocks/>
            </p:cNvSpPr>
            <p:nvPr/>
          </p:nvSpPr>
          <p:spPr bwMode="auto">
            <a:xfrm>
              <a:off x="4354" y="3446"/>
              <a:ext cx="1121" cy="209"/>
            </a:xfrm>
            <a:prstGeom prst="callout2">
              <a:avLst>
                <a:gd name="adj1" fmla="val 30000"/>
                <a:gd name="adj2" fmla="val -4000"/>
                <a:gd name="adj3" fmla="val 30000"/>
                <a:gd name="adj4" fmla="val -42417"/>
                <a:gd name="adj5" fmla="val 30833"/>
                <a:gd name="adj6" fmla="val -82417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200"/>
                <a:t>test whether the user has entered a billing address or complete credit information</a:t>
              </a:r>
            </a:p>
          </p:txBody>
        </p:sp>
        <p:sp>
          <p:nvSpPr>
            <p:cNvPr id="122897" name="AutoShape 17"/>
            <p:cNvSpPr>
              <a:spLocks/>
            </p:cNvSpPr>
            <p:nvPr/>
          </p:nvSpPr>
          <p:spPr bwMode="auto">
            <a:xfrm>
              <a:off x="4309" y="3822"/>
              <a:ext cx="1121" cy="209"/>
            </a:xfrm>
            <a:prstGeom prst="callout2">
              <a:avLst>
                <a:gd name="adj1" fmla="val 30000"/>
                <a:gd name="adj2" fmla="val -4000"/>
                <a:gd name="adj3" fmla="val 30000"/>
                <a:gd name="adj4" fmla="val -36333"/>
                <a:gd name="adj5" fmla="val -65000"/>
                <a:gd name="adj6" fmla="val -70000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l" eaLnBrk="0" hangingPunct="0"/>
              <a:r>
                <a:rPr lang="en-US" sz="1200"/>
                <a:t>test whether the entire form has been completed properly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8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3C44-313F-4930-90DF-989E9A7C4CA4}" type="slidenum">
              <a:rPr lang="en-US"/>
              <a:pPr/>
              <a:t>28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Form Submission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When a user completes a form and then clicks the submit button, a </a:t>
            </a:r>
            <a:r>
              <a:rPr lang="en-US" sz="2400" b="1"/>
              <a:t>submit event</a:t>
            </a:r>
            <a:r>
              <a:rPr lang="en-US" sz="2400"/>
              <a:t> is initiated.</a:t>
            </a:r>
          </a:p>
          <a:p>
            <a:r>
              <a:rPr lang="en-US" sz="2400"/>
              <a:t>JavaScript provides the </a:t>
            </a:r>
            <a:r>
              <a:rPr lang="en-US" sz="2400" b="1">
                <a:latin typeface="Courier New" panose="02070309020205020404" pitchFamily="49" charset="0"/>
              </a:rPr>
              <a:t>onsubmit</a:t>
            </a:r>
            <a:r>
              <a:rPr lang="en-US" sz="2400"/>
              <a:t> event handler that allows you to run a program in response to this action.</a:t>
            </a:r>
          </a:p>
          <a:p>
            <a:r>
              <a:rPr lang="en-US" sz="2400"/>
              <a:t>The submit event is associated with the form object, the event handler must be placed within the </a:t>
            </a:r>
            <a:r>
              <a:rPr lang="en-US" sz="2400" b="1">
                <a:latin typeface="Courier New" panose="02070309020205020404" pitchFamily="49" charset="0"/>
              </a:rPr>
              <a:t>&lt;form&gt;</a:t>
            </a:r>
            <a:r>
              <a:rPr lang="en-US" sz="2400"/>
              <a:t> tag. </a:t>
            </a:r>
          </a:p>
          <a:p>
            <a:r>
              <a:rPr lang="en-US" sz="2400"/>
              <a:t>The </a:t>
            </a:r>
            <a:r>
              <a:rPr lang="en-US" sz="2400" b="1">
                <a:latin typeface="Courier New" panose="02070309020205020404" pitchFamily="49" charset="0"/>
              </a:rPr>
              <a:t>onsubmit</a:t>
            </a:r>
            <a:r>
              <a:rPr lang="en-US" sz="2400"/>
              <a:t> event handler must be able to override the act of submitting the form if the form fails a validation test.</a:t>
            </a:r>
          </a:p>
        </p:txBody>
      </p:sp>
    </p:spTree>
    <p:extLst>
      <p:ext uri="{BB962C8B-B14F-4D97-AF65-F5344CB8AC3E}">
        <p14:creationId xmlns:p14="http://schemas.microsoft.com/office/powerpoint/2010/main" val="28095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D3-5E48-470D-AE4C-16962088516E}" type="slidenum">
              <a:rPr lang="en-US"/>
              <a:pPr/>
              <a:t>29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onsubmit</a:t>
            </a:r>
            <a:r>
              <a:rPr lang="en-US"/>
              <a:t> Event Handler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syntax for doing this is:</a:t>
            </a:r>
          </a:p>
          <a:p>
            <a:pPr lvl="1">
              <a:buFontTx/>
              <a:buNone/>
            </a:pPr>
            <a:r>
              <a:rPr lang="en-US" b="1">
                <a:latin typeface="Courier New" panose="02070309020205020404" pitchFamily="49" charset="0"/>
              </a:rPr>
              <a:t>&lt;form onsubmit=“return function();”&gt;</a:t>
            </a:r>
          </a:p>
          <a:p>
            <a:pPr lvl="1"/>
            <a:r>
              <a:rPr lang="en-US" sz="2200" b="1" i="1"/>
              <a:t>function</a:t>
            </a:r>
            <a:r>
              <a:rPr lang="en-US" sz="2200"/>
              <a:t> is the name of the function that validates your form</a:t>
            </a:r>
          </a:p>
          <a:p>
            <a:pPr lvl="1"/>
            <a:r>
              <a:rPr lang="en-US" sz="2200"/>
              <a:t>the function must return a value of true or false</a:t>
            </a:r>
          </a:p>
          <a:p>
            <a:pPr lvl="2"/>
            <a:r>
              <a:rPr lang="en-US"/>
              <a:t>if the value is true, the form is submitted</a:t>
            </a:r>
          </a:p>
          <a:p>
            <a:pPr lvl="2"/>
            <a:r>
              <a:rPr lang="en-US"/>
              <a:t>if the value is false, the submission is canceled, and the user is returned to the form</a:t>
            </a:r>
          </a:p>
          <a:p>
            <a:pPr lvl="1"/>
            <a:r>
              <a:rPr lang="en-US"/>
              <a:t>the keyword </a:t>
            </a:r>
            <a:r>
              <a:rPr lang="en-US" b="1" i="1"/>
              <a:t>return</a:t>
            </a:r>
            <a:r>
              <a:rPr lang="en-US"/>
              <a:t> in this syntax.  </a:t>
            </a:r>
          </a:p>
          <a:p>
            <a:pPr lvl="2"/>
            <a:r>
              <a:rPr lang="en-US"/>
              <a:t>if the return keyword is not included, the browser submits the form whether or not it passes the validation test</a:t>
            </a:r>
          </a:p>
        </p:txBody>
      </p:sp>
    </p:spTree>
    <p:extLst>
      <p:ext uri="{BB962C8B-B14F-4D97-AF65-F5344CB8AC3E}">
        <p14:creationId xmlns:p14="http://schemas.microsoft.com/office/powerpoint/2010/main" val="25097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723C-2806-4043-991C-6D5E475A317F}" type="slidenum">
              <a:rPr lang="en-US"/>
              <a:pPr/>
              <a:t>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Event Handlers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Events are controlled in JavaScript using </a:t>
            </a:r>
            <a:r>
              <a:rPr lang="en-US" sz="2400" b="1"/>
              <a:t>event handlers</a:t>
            </a:r>
            <a:r>
              <a:rPr lang="en-US" sz="2400"/>
              <a:t> that indicate what actions the browser takes in response to an event.</a:t>
            </a:r>
          </a:p>
          <a:p>
            <a:pPr>
              <a:lnSpc>
                <a:spcPct val="90000"/>
              </a:lnSpc>
            </a:pPr>
            <a:r>
              <a:rPr lang="en-US" sz="2400"/>
              <a:t>Event handlers are created as attributes added to the HTML tags in which the event is triggered.</a:t>
            </a:r>
          </a:p>
          <a:p>
            <a:pPr>
              <a:lnSpc>
                <a:spcPct val="90000"/>
              </a:lnSpc>
            </a:pPr>
            <a:r>
              <a:rPr lang="en-US" sz="2400"/>
              <a:t>The general syntax is: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&lt; tag onevent = “JavaScript commands;”&gt;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tag</a:t>
            </a:r>
            <a:r>
              <a:rPr lang="en-US" sz="2000"/>
              <a:t> is the name of the HTML tag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onevent</a:t>
            </a:r>
            <a:r>
              <a:rPr lang="en-US" sz="2000"/>
              <a:t> is the name of the event that occurs within the tag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JavaScript commands</a:t>
            </a:r>
            <a:r>
              <a:rPr lang="en-US" sz="2000"/>
              <a:t> are the commands the browser runs in response to the event</a:t>
            </a:r>
          </a:p>
        </p:txBody>
      </p:sp>
    </p:spTree>
    <p:extLst>
      <p:ext uri="{BB962C8B-B14F-4D97-AF65-F5344CB8AC3E}">
        <p14:creationId xmlns:p14="http://schemas.microsoft.com/office/powerpoint/2010/main" val="12437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623C-E125-4BF3-8D25-D8E56ACE1CC4}" type="slidenum">
              <a:rPr lang="en-US"/>
              <a:pPr/>
              <a:t>30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>
                <a:latin typeface="Courier New" panose="02070309020205020404" pitchFamily="49" charset="0"/>
              </a:rPr>
              <a:t>onsubmit</a:t>
            </a:r>
            <a:r>
              <a:rPr lang="en-US"/>
              <a:t> Event Handler</a:t>
            </a:r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4419600" y="2367064"/>
            <a:ext cx="5791200" cy="3430824"/>
            <a:chOff x="1008" y="816"/>
            <a:chExt cx="3456" cy="1782"/>
          </a:xfrm>
        </p:grpSpPr>
        <p:sp>
          <p:nvSpPr>
            <p:cNvPr id="125957" name="Freeform 5"/>
            <p:cNvSpPr>
              <a:spLocks/>
            </p:cNvSpPr>
            <p:nvPr/>
          </p:nvSpPr>
          <p:spPr bwMode="auto">
            <a:xfrm>
              <a:off x="1008" y="2232"/>
              <a:ext cx="3456" cy="144"/>
            </a:xfrm>
            <a:custGeom>
              <a:avLst/>
              <a:gdLst>
                <a:gd name="T0" fmla="*/ 0 w 4464"/>
                <a:gd name="T1" fmla="*/ 240 h 2112"/>
                <a:gd name="T2" fmla="*/ 0 w 4464"/>
                <a:gd name="T3" fmla="*/ 2112 h 2112"/>
                <a:gd name="T4" fmla="*/ 4464 w 4464"/>
                <a:gd name="T5" fmla="*/ 2112 h 2112"/>
                <a:gd name="T6" fmla="*/ 4464 w 4464"/>
                <a:gd name="T7" fmla="*/ 336 h 2112"/>
                <a:gd name="T8" fmla="*/ 3840 w 4464"/>
                <a:gd name="T9" fmla="*/ 48 h 2112"/>
                <a:gd name="T10" fmla="*/ 3552 w 4464"/>
                <a:gd name="T11" fmla="*/ 144 h 2112"/>
                <a:gd name="T12" fmla="*/ 3024 w 4464"/>
                <a:gd name="T13" fmla="*/ 0 h 2112"/>
                <a:gd name="T14" fmla="*/ 2544 w 4464"/>
                <a:gd name="T15" fmla="*/ 192 h 2112"/>
                <a:gd name="T16" fmla="*/ 2064 w 4464"/>
                <a:gd name="T17" fmla="*/ 0 h 2112"/>
                <a:gd name="T18" fmla="*/ 1488 w 4464"/>
                <a:gd name="T19" fmla="*/ 192 h 2112"/>
                <a:gd name="T20" fmla="*/ 816 w 4464"/>
                <a:gd name="T21" fmla="*/ 0 h 2112"/>
                <a:gd name="T22" fmla="*/ 336 w 4464"/>
                <a:gd name="T23" fmla="*/ 144 h 2112"/>
                <a:gd name="T24" fmla="*/ 240 w 4464"/>
                <a:gd name="T25" fmla="*/ 96 h 2112"/>
                <a:gd name="T26" fmla="*/ 0 w 4464"/>
                <a:gd name="T27" fmla="*/ 240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64" h="2112">
                  <a:moveTo>
                    <a:pt x="0" y="240"/>
                  </a:moveTo>
                  <a:lnTo>
                    <a:pt x="0" y="2112"/>
                  </a:lnTo>
                  <a:lnTo>
                    <a:pt x="4464" y="2112"/>
                  </a:lnTo>
                  <a:lnTo>
                    <a:pt x="4464" y="336"/>
                  </a:lnTo>
                  <a:lnTo>
                    <a:pt x="3840" y="48"/>
                  </a:lnTo>
                  <a:lnTo>
                    <a:pt x="3552" y="144"/>
                  </a:lnTo>
                  <a:lnTo>
                    <a:pt x="3024" y="0"/>
                  </a:lnTo>
                  <a:lnTo>
                    <a:pt x="2544" y="192"/>
                  </a:lnTo>
                  <a:lnTo>
                    <a:pt x="2064" y="0"/>
                  </a:lnTo>
                  <a:lnTo>
                    <a:pt x="1488" y="192"/>
                  </a:lnTo>
                  <a:lnTo>
                    <a:pt x="816" y="0"/>
                  </a:lnTo>
                  <a:lnTo>
                    <a:pt x="336" y="144"/>
                  </a:lnTo>
                  <a:lnTo>
                    <a:pt x="240" y="96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5958" name="Freeform 6"/>
            <p:cNvSpPr>
              <a:spLocks/>
            </p:cNvSpPr>
            <p:nvPr/>
          </p:nvSpPr>
          <p:spPr bwMode="auto">
            <a:xfrm>
              <a:off x="1008" y="1152"/>
              <a:ext cx="3456" cy="144"/>
            </a:xfrm>
            <a:custGeom>
              <a:avLst/>
              <a:gdLst>
                <a:gd name="T0" fmla="*/ 0 w 4464"/>
                <a:gd name="T1" fmla="*/ 1344 h 1488"/>
                <a:gd name="T2" fmla="*/ 0 w 4464"/>
                <a:gd name="T3" fmla="*/ 0 h 1488"/>
                <a:gd name="T4" fmla="*/ 4464 w 4464"/>
                <a:gd name="T5" fmla="*/ 0 h 1488"/>
                <a:gd name="T6" fmla="*/ 4464 w 4464"/>
                <a:gd name="T7" fmla="*/ 1488 h 1488"/>
                <a:gd name="T8" fmla="*/ 3840 w 4464"/>
                <a:gd name="T9" fmla="*/ 1248 h 1488"/>
                <a:gd name="T10" fmla="*/ 3552 w 4464"/>
                <a:gd name="T11" fmla="*/ 1344 h 1488"/>
                <a:gd name="T12" fmla="*/ 3024 w 4464"/>
                <a:gd name="T13" fmla="*/ 1200 h 1488"/>
                <a:gd name="T14" fmla="*/ 2544 w 4464"/>
                <a:gd name="T15" fmla="*/ 1344 h 1488"/>
                <a:gd name="T16" fmla="*/ 2064 w 4464"/>
                <a:gd name="T17" fmla="*/ 1200 h 1488"/>
                <a:gd name="T18" fmla="*/ 1440 w 4464"/>
                <a:gd name="T19" fmla="*/ 1344 h 1488"/>
                <a:gd name="T20" fmla="*/ 864 w 4464"/>
                <a:gd name="T21" fmla="*/ 1200 h 1488"/>
                <a:gd name="T22" fmla="*/ 336 w 4464"/>
                <a:gd name="T23" fmla="*/ 1296 h 1488"/>
                <a:gd name="T24" fmla="*/ 192 w 4464"/>
                <a:gd name="T25" fmla="*/ 1248 h 1488"/>
                <a:gd name="T26" fmla="*/ 0 w 4464"/>
                <a:gd name="T27" fmla="*/ 1392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64" h="1488">
                  <a:moveTo>
                    <a:pt x="0" y="1344"/>
                  </a:moveTo>
                  <a:lnTo>
                    <a:pt x="0" y="0"/>
                  </a:lnTo>
                  <a:lnTo>
                    <a:pt x="4464" y="0"/>
                  </a:lnTo>
                  <a:lnTo>
                    <a:pt x="4464" y="1488"/>
                  </a:lnTo>
                  <a:lnTo>
                    <a:pt x="3840" y="1248"/>
                  </a:lnTo>
                  <a:lnTo>
                    <a:pt x="3552" y="1344"/>
                  </a:lnTo>
                  <a:lnTo>
                    <a:pt x="3024" y="1200"/>
                  </a:lnTo>
                  <a:lnTo>
                    <a:pt x="2544" y="1344"/>
                  </a:lnTo>
                  <a:lnTo>
                    <a:pt x="2064" y="1200"/>
                  </a:lnTo>
                  <a:lnTo>
                    <a:pt x="1440" y="1344"/>
                  </a:lnTo>
                  <a:lnTo>
                    <a:pt x="864" y="1200"/>
                  </a:lnTo>
                  <a:lnTo>
                    <a:pt x="336" y="1296"/>
                  </a:ln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pic>
          <p:nvPicPr>
            <p:cNvPr id="125959" name="Picture 7" descr="Fig09-36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816"/>
              <a:ext cx="2676" cy="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960" name="Picture 8" descr="Fig09-36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3168" cy="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1676400" y="1905000"/>
            <a:ext cx="2133600" cy="180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This figure shows the code to return the value of the </a:t>
            </a:r>
            <a:r>
              <a:rPr lang="en-US" sz="1600">
                <a:latin typeface="Courier New" panose="02070309020205020404" pitchFamily="49" charset="0"/>
              </a:rPr>
              <a:t>form_ok</a:t>
            </a:r>
            <a:r>
              <a:rPr lang="en-US" sz="1600"/>
              <a:t> variable that indicates whether or not the form was completed properly.</a:t>
            </a:r>
          </a:p>
        </p:txBody>
      </p:sp>
    </p:spTree>
    <p:extLst>
      <p:ext uri="{BB962C8B-B14F-4D97-AF65-F5344CB8AC3E}">
        <p14:creationId xmlns:p14="http://schemas.microsoft.com/office/powerpoint/2010/main" val="316252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10 question and answers about your best mate and form a quiz with them.</a:t>
            </a:r>
          </a:p>
          <a:p>
            <a:r>
              <a:rPr lang="en-US" dirty="0" smtClean="0"/>
              <a:t>The quiz should finally calculate the score of all the correct answers and should display a prompt message when the user submits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3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1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7EC-5778-4EB5-B5B3-FF7210F07F9D}" type="slidenum">
              <a:rPr lang="en-US"/>
              <a:pPr/>
              <a:t>4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Event Holders</a:t>
            </a:r>
          </a:p>
        </p:txBody>
      </p:sp>
      <p:graphicFrame>
        <p:nvGraphicFramePr>
          <p:cNvPr id="9434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29608"/>
              </p:ext>
            </p:extLst>
          </p:nvPr>
        </p:nvGraphicFramePr>
        <p:xfrm>
          <a:off x="4114800" y="1905000"/>
          <a:ext cx="5943600" cy="4343408"/>
        </p:xfrm>
        <a:graphic>
          <a:graphicData uri="http://schemas.openxmlformats.org/drawingml/2006/table">
            <a:tbl>
              <a:tblPr/>
              <a:tblGrid>
                <a:gridCol w="979488"/>
                <a:gridCol w="1012825"/>
                <a:gridCol w="2816225"/>
                <a:gridCol w="719137"/>
                <a:gridCol w="415925"/>
              </a:tblGrid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Handler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Netscape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90513">
                <a:tc rowSpan="7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and Document events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onload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browser has completed loading the document.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onunload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browser has completed unloading the document.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onabort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transfer of an image as been aborted.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onerror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error has occurred in the JavaScript program.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Onmove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moved the browser window.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onresize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resized the browser window.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onscroll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moved the scrollbar.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 row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events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onfocus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entered an input field.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onblur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exited an input field.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onchange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content of an input field has changed.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onselect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selected text in an input or textarea field.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onsubmit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form has been submitted.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onreset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clicked the Reset button.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rowSpan="10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 and Mouse events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onkeydown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begun pressing a key.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onkeyup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released a key.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onkeypress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pressed and released a key.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onclick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clicked the mouse button.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ondblclick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double-clicked the mouse button.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onmousedown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begun pressing the mouse button.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onmouseup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released the mouse button.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onmousemove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moved the mouse pointer.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onmouseover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moved the mouse over an element.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onmouseout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moved the mouse out from an element.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346" name="Text Box 138"/>
          <p:cNvSpPr txBox="1">
            <a:spLocks noChangeArrowheads="1"/>
          </p:cNvSpPr>
          <p:nvPr/>
        </p:nvSpPr>
        <p:spPr bwMode="auto">
          <a:xfrm>
            <a:off x="1676400" y="1981200"/>
            <a:ext cx="2286000" cy="915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This figure describes event handlers that JavaScript provides.</a:t>
            </a:r>
          </a:p>
        </p:txBody>
      </p:sp>
    </p:spTree>
    <p:extLst>
      <p:ext uri="{BB962C8B-B14F-4D97-AF65-F5344CB8AC3E}">
        <p14:creationId xmlns:p14="http://schemas.microsoft.com/office/powerpoint/2010/main" val="15606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CA8F-1067-4B6F-9C3F-21C5136A602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Onclick Event Handler</a:t>
            </a:r>
          </a:p>
        </p:txBody>
      </p:sp>
      <p:grpSp>
        <p:nvGrpSpPr>
          <p:cNvPr id="95251" name="Group 19"/>
          <p:cNvGrpSpPr>
            <a:grpSpLocks/>
          </p:cNvGrpSpPr>
          <p:nvPr/>
        </p:nvGrpSpPr>
        <p:grpSpPr bwMode="auto">
          <a:xfrm>
            <a:off x="4343400" y="2057401"/>
            <a:ext cx="5867400" cy="4041775"/>
            <a:chOff x="1776" y="1296"/>
            <a:chExt cx="3696" cy="2546"/>
          </a:xfrm>
        </p:grpSpPr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3202" y="1719"/>
              <a:ext cx="112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/>
                <a:t>JavaScript commands</a:t>
              </a:r>
            </a:p>
          </p:txBody>
        </p:sp>
        <p:pic>
          <p:nvPicPr>
            <p:cNvPr id="95238" name="Picture 6" descr="Fig09-14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1296"/>
              <a:ext cx="3387" cy="39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239" name="Picture 7" descr="Fig09-14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580"/>
              <a:ext cx="1134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1891" y="3141"/>
              <a:ext cx="874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/>
                <a:t>initial Web page </a:t>
              </a:r>
            </a:p>
          </p:txBody>
        </p:sp>
        <p:pic>
          <p:nvPicPr>
            <p:cNvPr id="95241" name="Picture 9" descr="Fig09-14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1958"/>
              <a:ext cx="1134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242" name="Picture 10" descr="Fig09-14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2627"/>
              <a:ext cx="1134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243" name="Picture 11" descr="Fig09-14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3297"/>
              <a:ext cx="1134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244" name="Text Box 12"/>
            <p:cNvSpPr txBox="1">
              <a:spLocks noChangeArrowheads="1"/>
            </p:cNvSpPr>
            <p:nvPr/>
          </p:nvSpPr>
          <p:spPr bwMode="auto">
            <a:xfrm>
              <a:off x="3572" y="3272"/>
              <a:ext cx="607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1600"/>
                <a:t>users clicks the green button </a:t>
              </a:r>
            </a:p>
          </p:txBody>
        </p:sp>
        <p:sp>
          <p:nvSpPr>
            <p:cNvPr id="95245" name="Text Box 13"/>
            <p:cNvSpPr txBox="1">
              <a:spLocks noChangeArrowheads="1"/>
            </p:cNvSpPr>
            <p:nvPr/>
          </p:nvSpPr>
          <p:spPr bwMode="auto">
            <a:xfrm>
              <a:off x="3600" y="2016"/>
              <a:ext cx="60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1600"/>
                <a:t>users clicks the red button </a:t>
              </a:r>
            </a:p>
          </p:txBody>
        </p:sp>
        <p:sp>
          <p:nvSpPr>
            <p:cNvPr id="95246" name="Text Box 14"/>
            <p:cNvSpPr txBox="1">
              <a:spLocks noChangeArrowheads="1"/>
            </p:cNvSpPr>
            <p:nvPr/>
          </p:nvSpPr>
          <p:spPr bwMode="auto">
            <a:xfrm>
              <a:off x="3417" y="2658"/>
              <a:ext cx="78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 eaLnBrk="0" hangingPunct="0"/>
              <a:r>
                <a:rPr lang="en-US" sz="1600"/>
                <a:t>users clicks the blue button </a:t>
              </a:r>
            </a:p>
          </p:txBody>
        </p:sp>
        <p:sp>
          <p:nvSpPr>
            <p:cNvPr id="95247" name="AutoShape 15"/>
            <p:cNvSpPr>
              <a:spLocks/>
            </p:cNvSpPr>
            <p:nvPr/>
          </p:nvSpPr>
          <p:spPr bwMode="auto">
            <a:xfrm>
              <a:off x="3252" y="2750"/>
              <a:ext cx="0" cy="174"/>
            </a:xfrm>
            <a:prstGeom prst="leftBrace">
              <a:avLst>
                <a:gd name="adj1" fmla="val 3587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941" y="2838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1828800" y="1905001"/>
            <a:ext cx="2286000" cy="4486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This figure shows an example of the onclick event handler used with a collection of radio buttons.</a:t>
            </a:r>
          </a:p>
          <a:p>
            <a:pPr algn="l"/>
            <a:endParaRPr lang="en-US"/>
          </a:p>
          <a:p>
            <a:pPr algn="l"/>
            <a:r>
              <a:rPr lang="en-US"/>
              <a:t>When the user clicks a radio button, the click event is initiated and the onclick event handler instructs the browser to run a JavaScript command to change the background color of the Web page.</a:t>
            </a:r>
          </a:p>
        </p:txBody>
      </p:sp>
    </p:spTree>
    <p:extLst>
      <p:ext uri="{BB962C8B-B14F-4D97-AF65-F5344CB8AC3E}">
        <p14:creationId xmlns:p14="http://schemas.microsoft.com/office/powerpoint/2010/main" val="31729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B371-14CD-48A0-BA30-8D88EED3BF21}" type="slidenum">
              <a:rPr lang="en-US"/>
              <a:pPr/>
              <a:t>6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Initiated by the </a:t>
            </a:r>
            <a:br>
              <a:rPr lang="en-US"/>
            </a:br>
            <a:r>
              <a:rPr lang="en-US"/>
              <a:t>User During Data Entry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4191000" y="1905000"/>
          <a:ext cx="64770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4533333" imgH="2943636" progId="Paint.Picture">
                  <p:embed/>
                </p:oleObj>
              </mc:Choice>
              <mc:Fallback>
                <p:oleObj name="Bitmap Image" r:id="rId3" imgW="4533333" imgH="29436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905000"/>
                        <a:ext cx="6477000" cy="420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676400" y="1981201"/>
            <a:ext cx="228600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This figure shows that events often take place in rapid succession.</a:t>
            </a:r>
          </a:p>
        </p:txBody>
      </p:sp>
    </p:spTree>
    <p:extLst>
      <p:ext uri="{BB962C8B-B14F-4D97-AF65-F5344CB8AC3E}">
        <p14:creationId xmlns:p14="http://schemas.microsoft.com/office/powerpoint/2010/main" val="35805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41F4-EBD5-450D-A39D-9AFDE65B18F8}" type="slidenum">
              <a:rPr lang="en-US"/>
              <a:pPr/>
              <a:t>7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Events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133601" y="2438401"/>
          <a:ext cx="7953375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4933333" imgH="1838095" progId="Paint.Picture">
                  <p:embed/>
                </p:oleObj>
              </mc:Choice>
              <mc:Fallback>
                <p:oleObj name="Bitmap Image" r:id="rId3" imgW="4933333" imgH="18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438401"/>
                        <a:ext cx="7953375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676400" y="1905000"/>
            <a:ext cx="8763000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This figure shows JavaScript events.</a:t>
            </a:r>
          </a:p>
        </p:txBody>
      </p:sp>
    </p:spTree>
    <p:extLst>
      <p:ext uri="{BB962C8B-B14F-4D97-AF65-F5344CB8AC3E}">
        <p14:creationId xmlns:p14="http://schemas.microsoft.com/office/powerpoint/2010/main" val="2432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60FB-E1FF-4F83-8F7D-EF030D430678}" type="slidenum">
              <a:rPr lang="en-US"/>
              <a:pPr/>
              <a:t>8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and Event Handlers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Generally, Internet Explorer and Netscape 6.0 can apply event handlers to most HTML tags.</a:t>
            </a:r>
          </a:p>
          <a:p>
            <a:r>
              <a:rPr lang="en-US"/>
              <a:t>Versions of Netscape prior to 6.0 apply event handlers to a smaller number of HTML tags.</a:t>
            </a:r>
          </a:p>
          <a:p>
            <a:r>
              <a:rPr lang="en-US"/>
              <a:t>Test Web pages with a variety of browsers and browser versions, especially if the Web page relies on JavaScript functions to operate correctly.</a:t>
            </a:r>
          </a:p>
        </p:txBody>
      </p:sp>
    </p:spTree>
    <p:extLst>
      <p:ext uri="{BB962C8B-B14F-4D97-AF65-F5344CB8AC3E}">
        <p14:creationId xmlns:p14="http://schemas.microsoft.com/office/powerpoint/2010/main" val="16605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Web Pages with HTML, 3e</a:t>
            </a:r>
          </a:p>
          <a:p>
            <a:r>
              <a:rPr lang="en-US"/>
              <a:t>Prepared by: C. Hueckstaedt, Tutorial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F3AF-87D2-4754-BB77-F3F86C95955E}" type="slidenum">
              <a:rPr lang="en-US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JavaScript</a:t>
            </a:r>
            <a:br>
              <a:rPr lang="en-US"/>
            </a:br>
            <a:r>
              <a:rPr lang="en-US"/>
              <a:t>Commands as Hyperlinks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05800" cy="4038600"/>
          </a:xfrm>
        </p:spPr>
        <p:txBody>
          <a:bodyPr/>
          <a:lstStyle/>
          <a:p>
            <a:r>
              <a:rPr lang="en-US"/>
              <a:t>To run a command in response to the click event, an easy way of doing this is to create a hyperlink around the object to receive the mouse click.</a:t>
            </a:r>
          </a:p>
          <a:p>
            <a:r>
              <a:rPr lang="en-US"/>
              <a:t>The syntax for doing this is: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&lt;a href=“javascript:JavaScript commands”&gt;Hypertext&lt;/a&gt;</a:t>
            </a:r>
          </a:p>
          <a:p>
            <a:pPr lvl="1"/>
            <a:r>
              <a:rPr lang="en-US" sz="2200" b="1" i="1"/>
              <a:t>JavaScript commands</a:t>
            </a:r>
            <a:r>
              <a:rPr lang="en-US" sz="2200"/>
              <a:t> are the commands you want to run when the text link Hypertext is clicked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33084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2575</Words>
  <Application>Microsoft Office PowerPoint</Application>
  <PresentationFormat>Custom</PresentationFormat>
  <Paragraphs>476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Bitmap Image</vt:lpstr>
      <vt:lpstr>PowerPoint Presentation</vt:lpstr>
      <vt:lpstr>Managing Events</vt:lpstr>
      <vt:lpstr>Working with Event Handlers</vt:lpstr>
      <vt:lpstr>JavaScript Event Holders</vt:lpstr>
      <vt:lpstr>Using the Onclick Event Handler</vt:lpstr>
      <vt:lpstr>Events Initiated by the  User During Data Entry</vt:lpstr>
      <vt:lpstr>JavaScript Events</vt:lpstr>
      <vt:lpstr>Browser and Event Handlers</vt:lpstr>
      <vt:lpstr>Running JavaScript Commands as Hyperlinks</vt:lpstr>
      <vt:lpstr>Running JavaScript Commands as Hyperlinks Continued</vt:lpstr>
      <vt:lpstr>Using the onload Event Handler</vt:lpstr>
      <vt:lpstr>Events Initiated by the  User During Data Entry</vt:lpstr>
      <vt:lpstr>The startform() Function</vt:lpstr>
      <vt:lpstr>Creating The  startform() Function</vt:lpstr>
      <vt:lpstr>Properties, Methods, and Event Handlers of Input Fields</vt:lpstr>
      <vt:lpstr>Initiating Events and JavaScript</vt:lpstr>
      <vt:lpstr>Initiating an Event with JavaScript</vt:lpstr>
      <vt:lpstr>Moving the Focus to the Product Field</vt:lpstr>
      <vt:lpstr>Emulating an Event  with Event Methods</vt:lpstr>
      <vt:lpstr>Working with Radio Buttons</vt:lpstr>
      <vt:lpstr>Properties, Methods, and Event Handlers of Radio Buttons</vt:lpstr>
      <vt:lpstr>Working with Radio  Buttons Continued</vt:lpstr>
      <vt:lpstr>A Problem with Radio Buttons</vt:lpstr>
      <vt:lpstr>Working the “this” Keyword</vt:lpstr>
      <vt:lpstr>Properties, Methods, and Event Handlers of Check Boxes</vt:lpstr>
      <vt:lpstr>Submitting a Form</vt:lpstr>
      <vt:lpstr>Creating the  check_form() Function</vt:lpstr>
      <vt:lpstr>Controlling Form Submission</vt:lpstr>
      <vt:lpstr>The onsubmit Event Handler</vt:lpstr>
      <vt:lpstr>Using the onsubmit Event Handler</vt:lpstr>
      <vt:lpstr>Question - 1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50388</dc:creator>
  <cp:lastModifiedBy>user</cp:lastModifiedBy>
  <cp:revision>5</cp:revision>
  <dcterms:created xsi:type="dcterms:W3CDTF">2015-02-10T11:11:44Z</dcterms:created>
  <dcterms:modified xsi:type="dcterms:W3CDTF">2015-03-10T19:27:36Z</dcterms:modified>
</cp:coreProperties>
</file>