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8" r:id="rId12"/>
    <p:sldId id="266" r:id="rId13"/>
    <p:sldId id="267" r:id="rId14"/>
    <p:sldId id="268" r:id="rId15"/>
    <p:sldId id="294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2" r:id="rId26"/>
    <p:sldId id="279" r:id="rId27"/>
    <p:sldId id="280" r:id="rId28"/>
    <p:sldId id="281" r:id="rId29"/>
    <p:sldId id="283" r:id="rId30"/>
    <p:sldId id="284" r:id="rId31"/>
    <p:sldId id="285" r:id="rId32"/>
    <p:sldId id="286" r:id="rId33"/>
    <p:sldId id="291" r:id="rId34"/>
    <p:sldId id="292" r:id="rId35"/>
    <p:sldId id="293" r:id="rId36"/>
    <p:sldId id="295" r:id="rId37"/>
    <p:sldId id="29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BB25-E596-46DA-8DFB-2029F7BD40C0}" type="datetimeFigureOut">
              <a:rPr lang="en-IN" smtClean="0"/>
              <a:t>12-04-2015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BAAB-8DEB-4B28-8520-1A23ECE4F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89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BB25-E596-46DA-8DFB-2029F7BD40C0}" type="datetimeFigureOut">
              <a:rPr lang="en-IN" smtClean="0"/>
              <a:t>12-04-2015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BAAB-8DEB-4B28-8520-1A23ECE4F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816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BB25-E596-46DA-8DFB-2029F7BD40C0}" type="datetimeFigureOut">
              <a:rPr lang="en-IN" smtClean="0"/>
              <a:t>12-04-2015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BAAB-8DEB-4B28-8520-1A23ECE4F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646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BB25-E596-46DA-8DFB-2029F7BD40C0}" type="datetimeFigureOut">
              <a:rPr lang="en-IN" smtClean="0"/>
              <a:t>12-04-2015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BAAB-8DEB-4B28-8520-1A23ECE4F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050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BB25-E596-46DA-8DFB-2029F7BD40C0}" type="datetimeFigureOut">
              <a:rPr lang="en-IN" smtClean="0"/>
              <a:t>12-04-2015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BAAB-8DEB-4B28-8520-1A23ECE4F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70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BB25-E596-46DA-8DFB-2029F7BD40C0}" type="datetimeFigureOut">
              <a:rPr lang="en-IN" smtClean="0"/>
              <a:t>12-04-2015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BAAB-8DEB-4B28-8520-1A23ECE4F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08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BB25-E596-46DA-8DFB-2029F7BD40C0}" type="datetimeFigureOut">
              <a:rPr lang="en-IN" smtClean="0"/>
              <a:t>12-04-2015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BAAB-8DEB-4B28-8520-1A23ECE4F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66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BB25-E596-46DA-8DFB-2029F7BD40C0}" type="datetimeFigureOut">
              <a:rPr lang="en-IN" smtClean="0"/>
              <a:t>12-04-2015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BAAB-8DEB-4B28-8520-1A23ECE4F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718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BB25-E596-46DA-8DFB-2029F7BD40C0}" type="datetimeFigureOut">
              <a:rPr lang="en-IN" smtClean="0"/>
              <a:t>12-04-2015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BAAB-8DEB-4B28-8520-1A23ECE4F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120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BB25-E596-46DA-8DFB-2029F7BD40C0}" type="datetimeFigureOut">
              <a:rPr lang="en-IN" smtClean="0"/>
              <a:t>12-04-2015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BAAB-8DEB-4B28-8520-1A23ECE4F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55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BB25-E596-46DA-8DFB-2029F7BD40C0}" type="datetimeFigureOut">
              <a:rPr lang="en-IN" smtClean="0"/>
              <a:t>12-04-2015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BAAB-8DEB-4B28-8520-1A23ECE4F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0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5BB25-E596-46DA-8DFB-2029F7BD40C0}" type="datetimeFigureOut">
              <a:rPr lang="en-IN" smtClean="0"/>
              <a:t>12-04-2015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1BAAB-8DEB-4B28-8520-1A23ECE4F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553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9905" y="1470114"/>
            <a:ext cx="10668000" cy="334253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Given an array in which every element occurs even number of times except one, Identify the element?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53512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896" y="1021947"/>
            <a:ext cx="10515600" cy="1325563"/>
          </a:xfrm>
        </p:spPr>
        <p:txBody>
          <a:bodyPr/>
          <a:lstStyle/>
          <a:p>
            <a:pPr algn="ctr"/>
            <a:r>
              <a:rPr lang="en-IN" b="1" dirty="0" smtClean="0"/>
              <a:t>XOR </a:t>
            </a:r>
            <a:r>
              <a:rPr lang="en-IN" b="1" dirty="0" smtClean="0">
                <a:sym typeface="Wingdings" panose="05000000000000000000" pitchFamily="2" charset="2"/>
              </a:rPr>
              <a:t>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678805" y="2459865"/>
            <a:ext cx="67356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/>
              <a:t>Properties :</a:t>
            </a:r>
          </a:p>
          <a:p>
            <a:pPr algn="ctr"/>
            <a:r>
              <a:rPr lang="en-IN" sz="4000" dirty="0" smtClean="0"/>
              <a:t>A^A = 0</a:t>
            </a:r>
          </a:p>
          <a:p>
            <a:pPr algn="ctr"/>
            <a:r>
              <a:rPr lang="en-IN" sz="4000" dirty="0" smtClean="0"/>
              <a:t>A^0 = A</a:t>
            </a:r>
          </a:p>
        </p:txBody>
      </p:sp>
    </p:spTree>
    <p:extLst>
      <p:ext uri="{BB962C8B-B14F-4D97-AF65-F5344CB8AC3E}">
        <p14:creationId xmlns:p14="http://schemas.microsoft.com/office/powerpoint/2010/main" val="1171207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59774" y="2951274"/>
          <a:ext cx="8439717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247"/>
                <a:gridCol w="767247"/>
                <a:gridCol w="767247"/>
                <a:gridCol w="767247"/>
                <a:gridCol w="767247"/>
                <a:gridCol w="767247"/>
                <a:gridCol w="767247"/>
                <a:gridCol w="767247"/>
                <a:gridCol w="767247"/>
                <a:gridCol w="767247"/>
                <a:gridCol w="767247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5299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59774" y="2951274"/>
          <a:ext cx="8439717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247"/>
                <a:gridCol w="767247"/>
                <a:gridCol w="767247"/>
                <a:gridCol w="767247"/>
                <a:gridCol w="767247"/>
                <a:gridCol w="767247"/>
                <a:gridCol w="767247"/>
                <a:gridCol w="767247"/>
                <a:gridCol w="767247"/>
                <a:gridCol w="767247"/>
                <a:gridCol w="767247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571223" y="4018208"/>
            <a:ext cx="8976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Solution : 14^7^2^19^14^7^16^25^19^16^25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89351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59774" y="2951274"/>
          <a:ext cx="8439717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247"/>
                <a:gridCol w="767247"/>
                <a:gridCol w="767247"/>
                <a:gridCol w="767247"/>
                <a:gridCol w="767247"/>
                <a:gridCol w="767247"/>
                <a:gridCol w="767247"/>
                <a:gridCol w="767247"/>
                <a:gridCol w="767247"/>
                <a:gridCol w="767247"/>
                <a:gridCol w="767247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571223" y="4018208"/>
            <a:ext cx="89765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Solution : 14^7^2^19^14^7^16^25^19^16^25</a:t>
            </a:r>
          </a:p>
          <a:p>
            <a:r>
              <a:rPr lang="en-IN" sz="3200" dirty="0"/>
              <a:t>	 </a:t>
            </a:r>
            <a:r>
              <a:rPr lang="en-IN" sz="3200" dirty="0" smtClean="0"/>
              <a:t>        14^14^7^7^19^19^16^16^25^25^2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14310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59774" y="2951274"/>
          <a:ext cx="8439717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247"/>
                <a:gridCol w="767247"/>
                <a:gridCol w="767247"/>
                <a:gridCol w="767247"/>
                <a:gridCol w="767247"/>
                <a:gridCol w="767247"/>
                <a:gridCol w="767247"/>
                <a:gridCol w="767247"/>
                <a:gridCol w="767247"/>
                <a:gridCol w="767247"/>
                <a:gridCol w="767247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571223" y="4018208"/>
            <a:ext cx="89765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Solution : 14^7^2^19^14^7^16^25^19^16^25</a:t>
            </a:r>
          </a:p>
          <a:p>
            <a:r>
              <a:rPr lang="en-IN" sz="3200" dirty="0"/>
              <a:t>	 </a:t>
            </a:r>
            <a:r>
              <a:rPr lang="en-IN" sz="3200" dirty="0" smtClean="0"/>
              <a:t>        14^14^7^7^19^19^16^16^25^25^2</a:t>
            </a:r>
          </a:p>
          <a:p>
            <a:r>
              <a:rPr lang="en-IN" sz="3200" dirty="0"/>
              <a:t>	</a:t>
            </a:r>
            <a:r>
              <a:rPr lang="en-IN" sz="3200" dirty="0" smtClean="0"/>
              <a:t>	2 . The required number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054040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90" y="278635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600" b="1" dirty="0" smtClean="0"/>
              <a:t>Complexity ?</a:t>
            </a:r>
            <a:endParaRPr lang="en-IN" sz="6600" b="1" dirty="0"/>
          </a:p>
        </p:txBody>
      </p:sp>
    </p:spTree>
    <p:extLst>
      <p:ext uri="{BB962C8B-B14F-4D97-AF65-F5344CB8AC3E}">
        <p14:creationId xmlns:p14="http://schemas.microsoft.com/office/powerpoint/2010/main" val="3013426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84113" y="3078051"/>
            <a:ext cx="58212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/>
              <a:t>Time Complexity – O(n)</a:t>
            </a:r>
          </a:p>
          <a:p>
            <a:pPr algn="ctr"/>
            <a:r>
              <a:rPr lang="en-IN" sz="3600" dirty="0" smtClean="0"/>
              <a:t>Space Complexity – O(1)</a:t>
            </a:r>
          </a:p>
          <a:p>
            <a:pPr algn="ctr"/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546322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9905" y="450761"/>
            <a:ext cx="10668000" cy="4361891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A Variation of the question : </a:t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Given an array in which every element occurs even number of times except </a:t>
            </a:r>
            <a:r>
              <a:rPr lang="en-IN" b="1" u="sng" dirty="0" smtClean="0">
                <a:solidFill>
                  <a:srgbClr val="FF0000"/>
                </a:solidFill>
              </a:rPr>
              <a:t>two</a:t>
            </a:r>
            <a:r>
              <a:rPr lang="en-IN" b="1" dirty="0" smtClean="0"/>
              <a:t>, Identify the elements?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46079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73829"/>
              </p:ext>
            </p:extLst>
          </p:nvPr>
        </p:nvGraphicFramePr>
        <p:xfrm>
          <a:off x="1559774" y="2951274"/>
          <a:ext cx="843972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310"/>
                <a:gridCol w="703310"/>
                <a:gridCol w="703310"/>
                <a:gridCol w="703310"/>
                <a:gridCol w="703310"/>
                <a:gridCol w="703310"/>
                <a:gridCol w="703310"/>
                <a:gridCol w="703310"/>
                <a:gridCol w="703310"/>
                <a:gridCol w="703310"/>
                <a:gridCol w="703310"/>
                <a:gridCol w="703310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2280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896" y="1021947"/>
            <a:ext cx="10515600" cy="1325563"/>
          </a:xfrm>
        </p:spPr>
        <p:txBody>
          <a:bodyPr/>
          <a:lstStyle/>
          <a:p>
            <a:pPr algn="ctr"/>
            <a:r>
              <a:rPr lang="en-IN" b="1" dirty="0" smtClean="0"/>
              <a:t>HASHING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26468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510662"/>
              </p:ext>
            </p:extLst>
          </p:nvPr>
        </p:nvGraphicFramePr>
        <p:xfrm>
          <a:off x="1559774" y="2951274"/>
          <a:ext cx="8439717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247"/>
                <a:gridCol w="767247"/>
                <a:gridCol w="767247"/>
                <a:gridCol w="767247"/>
                <a:gridCol w="767247"/>
                <a:gridCol w="767247"/>
                <a:gridCol w="767247"/>
                <a:gridCol w="767247"/>
                <a:gridCol w="767247"/>
                <a:gridCol w="767247"/>
                <a:gridCol w="767247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123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896" y="1021947"/>
            <a:ext cx="10515600" cy="1325563"/>
          </a:xfrm>
        </p:spPr>
        <p:txBody>
          <a:bodyPr/>
          <a:lstStyle/>
          <a:p>
            <a:pPr algn="ctr"/>
            <a:r>
              <a:rPr lang="en-IN" b="1" dirty="0" smtClean="0"/>
              <a:t>HASHING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554569" y="3078051"/>
            <a:ext cx="50098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/>
              <a:t>Time Complexity – O(n)</a:t>
            </a:r>
          </a:p>
          <a:p>
            <a:pPr algn="ctr"/>
            <a:r>
              <a:rPr lang="en-IN" sz="3600" dirty="0" smtClean="0"/>
              <a:t>Space Complexity – O(n)</a:t>
            </a:r>
          </a:p>
          <a:p>
            <a:pPr algn="ctr"/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773864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896" y="1021947"/>
            <a:ext cx="10515600" cy="1325563"/>
          </a:xfrm>
        </p:spPr>
        <p:txBody>
          <a:bodyPr/>
          <a:lstStyle/>
          <a:p>
            <a:pPr algn="ctr"/>
            <a:r>
              <a:rPr lang="en-IN" b="1" dirty="0" smtClean="0"/>
              <a:t>SORTING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05488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896" y="1021947"/>
            <a:ext cx="10515600" cy="1325563"/>
          </a:xfrm>
        </p:spPr>
        <p:txBody>
          <a:bodyPr/>
          <a:lstStyle/>
          <a:p>
            <a:pPr algn="ctr"/>
            <a:r>
              <a:rPr lang="en-IN" b="1" dirty="0" smtClean="0"/>
              <a:t>SORTING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57896" y="3078051"/>
            <a:ext cx="96967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/>
              <a:t>Time Complexity – O(</a:t>
            </a:r>
            <a:r>
              <a:rPr lang="en-IN" sz="3600" dirty="0" err="1" smtClean="0"/>
              <a:t>nlogn</a:t>
            </a:r>
            <a:r>
              <a:rPr lang="en-IN" sz="3600" dirty="0" smtClean="0"/>
              <a:t>)</a:t>
            </a:r>
          </a:p>
          <a:p>
            <a:pPr algn="ctr"/>
            <a:r>
              <a:rPr lang="en-IN" sz="3600" dirty="0" smtClean="0"/>
              <a:t>                    Space Complexity – O(1)           (HOW ?)</a:t>
            </a:r>
          </a:p>
          <a:p>
            <a:pPr algn="ctr"/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872044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896" y="1021947"/>
            <a:ext cx="10515600" cy="1325563"/>
          </a:xfrm>
        </p:spPr>
        <p:txBody>
          <a:bodyPr/>
          <a:lstStyle/>
          <a:p>
            <a:pPr algn="ctr"/>
            <a:r>
              <a:rPr lang="en-IN" b="1" dirty="0" smtClean="0"/>
              <a:t>BETTER WAY ?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34891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896" y="1021947"/>
            <a:ext cx="10515600" cy="1325563"/>
          </a:xfrm>
        </p:spPr>
        <p:txBody>
          <a:bodyPr/>
          <a:lstStyle/>
          <a:p>
            <a:pPr algn="ctr"/>
            <a:r>
              <a:rPr lang="en-IN" b="1" dirty="0" smtClean="0"/>
              <a:t>XOR </a:t>
            </a:r>
            <a:r>
              <a:rPr lang="en-IN" b="1" dirty="0" smtClean="0">
                <a:sym typeface="Wingdings" panose="05000000000000000000" pitchFamily="2" charset="2"/>
              </a:rPr>
              <a:t>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17901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896" y="1021947"/>
            <a:ext cx="10515600" cy="1325563"/>
          </a:xfrm>
        </p:spPr>
        <p:txBody>
          <a:bodyPr/>
          <a:lstStyle/>
          <a:p>
            <a:pPr algn="ctr"/>
            <a:r>
              <a:rPr lang="en-IN" b="1" dirty="0" smtClean="0"/>
              <a:t>XOR </a:t>
            </a:r>
            <a:r>
              <a:rPr lang="en-IN" b="1" dirty="0" smtClean="0">
                <a:sym typeface="Wingdings" panose="05000000000000000000" pitchFamily="2" charset="2"/>
              </a:rPr>
              <a:t>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678805" y="2459865"/>
            <a:ext cx="673565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/>
              <a:t>Properties :</a:t>
            </a:r>
          </a:p>
          <a:p>
            <a:pPr algn="ctr"/>
            <a:r>
              <a:rPr lang="en-IN" sz="4000" dirty="0" smtClean="0"/>
              <a:t>A^A = 0</a:t>
            </a:r>
          </a:p>
          <a:p>
            <a:pPr algn="ctr"/>
            <a:r>
              <a:rPr lang="en-IN" sz="4000" dirty="0" smtClean="0"/>
              <a:t>A^0 = A</a:t>
            </a:r>
          </a:p>
          <a:p>
            <a:pPr algn="ctr"/>
            <a:r>
              <a:rPr lang="en-IN" sz="4000" dirty="0" smtClean="0"/>
              <a:t>0^0=0</a:t>
            </a:r>
          </a:p>
          <a:p>
            <a:pPr algn="ctr"/>
            <a:r>
              <a:rPr lang="en-IN" sz="4000" dirty="0"/>
              <a:t>1</a:t>
            </a:r>
            <a:r>
              <a:rPr lang="en-IN" sz="4000" dirty="0" smtClean="0"/>
              <a:t>^1=0</a:t>
            </a:r>
          </a:p>
          <a:p>
            <a:pPr algn="ctr"/>
            <a:r>
              <a:rPr lang="en-IN" sz="4000" dirty="0"/>
              <a:t>1</a:t>
            </a:r>
            <a:r>
              <a:rPr lang="en-IN" sz="4000" dirty="0" smtClean="0"/>
              <a:t>^0=1</a:t>
            </a:r>
          </a:p>
          <a:p>
            <a:pPr algn="ctr"/>
            <a:r>
              <a:rPr lang="en-IN" sz="4000" dirty="0" smtClean="0"/>
              <a:t>0^1=1</a:t>
            </a:r>
          </a:p>
        </p:txBody>
      </p:sp>
    </p:spTree>
    <p:extLst>
      <p:ext uri="{BB962C8B-B14F-4D97-AF65-F5344CB8AC3E}">
        <p14:creationId xmlns:p14="http://schemas.microsoft.com/office/powerpoint/2010/main" val="2162628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59774" y="2951274"/>
          <a:ext cx="843972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310"/>
                <a:gridCol w="703310"/>
                <a:gridCol w="703310"/>
                <a:gridCol w="703310"/>
                <a:gridCol w="703310"/>
                <a:gridCol w="703310"/>
                <a:gridCol w="703310"/>
                <a:gridCol w="703310"/>
                <a:gridCol w="703310"/>
                <a:gridCol w="703310"/>
                <a:gridCol w="703310"/>
                <a:gridCol w="703310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607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59774" y="2951274"/>
          <a:ext cx="843972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310"/>
                <a:gridCol w="703310"/>
                <a:gridCol w="703310"/>
                <a:gridCol w="703310"/>
                <a:gridCol w="703310"/>
                <a:gridCol w="703310"/>
                <a:gridCol w="703310"/>
                <a:gridCol w="703310"/>
                <a:gridCol w="703310"/>
                <a:gridCol w="703310"/>
                <a:gridCol w="703310"/>
                <a:gridCol w="703310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97735" y="3825025"/>
            <a:ext cx="868036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 smtClean="0"/>
              <a:t>Now, XOR of array will return the XOR of two unique elements. </a:t>
            </a:r>
          </a:p>
          <a:p>
            <a:pPr algn="ctr"/>
            <a:r>
              <a:rPr lang="en-IN" sz="4400" dirty="0" smtClean="0"/>
              <a:t>Agree?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500273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59774" y="2951274"/>
          <a:ext cx="843972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310"/>
                <a:gridCol w="703310"/>
                <a:gridCol w="703310"/>
                <a:gridCol w="703310"/>
                <a:gridCol w="703310"/>
                <a:gridCol w="703310"/>
                <a:gridCol w="703310"/>
                <a:gridCol w="703310"/>
                <a:gridCol w="703310"/>
                <a:gridCol w="703310"/>
                <a:gridCol w="703310"/>
                <a:gridCol w="703310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97735" y="3825025"/>
            <a:ext cx="868036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/>
              <a:t>All the bits that are set in </a:t>
            </a:r>
            <a:r>
              <a:rPr lang="en-IN" sz="4400" dirty="0" smtClean="0"/>
              <a:t>XOR </a:t>
            </a:r>
            <a:r>
              <a:rPr lang="en-IN" sz="4400" dirty="0"/>
              <a:t>will be set in one non-repeating element </a:t>
            </a:r>
            <a:r>
              <a:rPr lang="en-IN" sz="4400" dirty="0" smtClean="0"/>
              <a:t>(lets say x </a:t>
            </a:r>
            <a:r>
              <a:rPr lang="en-IN" sz="4400" dirty="0"/>
              <a:t>or y) and not in </a:t>
            </a:r>
            <a:r>
              <a:rPr lang="en-IN" sz="4400" dirty="0" smtClean="0"/>
              <a:t>other. 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896514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59774" y="2951274"/>
          <a:ext cx="843972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310"/>
                <a:gridCol w="703310"/>
                <a:gridCol w="703310"/>
                <a:gridCol w="703310"/>
                <a:gridCol w="703310"/>
                <a:gridCol w="703310"/>
                <a:gridCol w="703310"/>
                <a:gridCol w="703310"/>
                <a:gridCol w="703310"/>
                <a:gridCol w="703310"/>
                <a:gridCol w="703310"/>
                <a:gridCol w="703310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97735" y="3825025"/>
            <a:ext cx="86803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So if we take any set bit of </a:t>
            </a:r>
            <a:r>
              <a:rPr lang="en-IN" sz="3600" dirty="0" smtClean="0"/>
              <a:t>XOR </a:t>
            </a:r>
            <a:r>
              <a:rPr lang="en-IN" sz="3600" dirty="0"/>
              <a:t>and divide the elements of the array in two sets – one set of elements with same bit set and other set with same bit not set. By doing so, we will get x in one set and y in another set</a:t>
            </a:r>
            <a:r>
              <a:rPr lang="en-IN" sz="3600" dirty="0" smtClean="0"/>
              <a:t>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342237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896" y="1021947"/>
            <a:ext cx="10515600" cy="1325563"/>
          </a:xfrm>
        </p:spPr>
        <p:txBody>
          <a:bodyPr/>
          <a:lstStyle/>
          <a:p>
            <a:pPr algn="ctr"/>
            <a:r>
              <a:rPr lang="en-IN" b="1" dirty="0" smtClean="0"/>
              <a:t>HASHING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652765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59774" y="2951274"/>
          <a:ext cx="843972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310"/>
                <a:gridCol w="703310"/>
                <a:gridCol w="703310"/>
                <a:gridCol w="703310"/>
                <a:gridCol w="703310"/>
                <a:gridCol w="703310"/>
                <a:gridCol w="703310"/>
                <a:gridCol w="703310"/>
                <a:gridCol w="703310"/>
                <a:gridCol w="703310"/>
                <a:gridCol w="703310"/>
                <a:gridCol w="703310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97735" y="3825025"/>
            <a:ext cx="8680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/>
              <a:t>XOR of array = 17 = 10001(10011^00010)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8419486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59774" y="2951274"/>
          <a:ext cx="843972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310"/>
                <a:gridCol w="703310"/>
                <a:gridCol w="703310"/>
                <a:gridCol w="703310"/>
                <a:gridCol w="703310"/>
                <a:gridCol w="703310"/>
                <a:gridCol w="703310"/>
                <a:gridCol w="703310"/>
                <a:gridCol w="703310"/>
                <a:gridCol w="703310"/>
                <a:gridCol w="703310"/>
                <a:gridCol w="703310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97735" y="3825025"/>
            <a:ext cx="8680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/>
              <a:t>XOR of array = 17 = 10001(10011^00010)</a:t>
            </a:r>
            <a:endParaRPr lang="en-IN" sz="3600" dirty="0"/>
          </a:p>
        </p:txBody>
      </p:sp>
      <p:sp>
        <p:nvSpPr>
          <p:cNvPr id="5" name="Rectangle 4"/>
          <p:cNvSpPr/>
          <p:nvPr/>
        </p:nvSpPr>
        <p:spPr>
          <a:xfrm>
            <a:off x="5383368" y="3889420"/>
            <a:ext cx="180000" cy="5409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455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448837"/>
              </p:ext>
            </p:extLst>
          </p:nvPr>
        </p:nvGraphicFramePr>
        <p:xfrm>
          <a:off x="1559774" y="2951274"/>
          <a:ext cx="843972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310"/>
                <a:gridCol w="703310"/>
                <a:gridCol w="703310"/>
                <a:gridCol w="703310"/>
                <a:gridCol w="703310"/>
                <a:gridCol w="703310"/>
                <a:gridCol w="703310"/>
                <a:gridCol w="703310"/>
                <a:gridCol w="703310"/>
                <a:gridCol w="703310"/>
                <a:gridCol w="703310"/>
                <a:gridCol w="703310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97735" y="3825025"/>
            <a:ext cx="8680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/>
              <a:t>XOR of array = 17 = 10001(10011^00010)</a:t>
            </a:r>
            <a:endParaRPr lang="en-IN" sz="3600" dirty="0"/>
          </a:p>
        </p:txBody>
      </p:sp>
      <p:sp>
        <p:nvSpPr>
          <p:cNvPr id="5" name="Rectangle 4"/>
          <p:cNvSpPr/>
          <p:nvPr/>
        </p:nvSpPr>
        <p:spPr>
          <a:xfrm>
            <a:off x="5383368" y="3889420"/>
            <a:ext cx="180000" cy="5409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4291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59774" y="2951274"/>
          <a:ext cx="843972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310"/>
                <a:gridCol w="703310"/>
                <a:gridCol w="703310"/>
                <a:gridCol w="703310"/>
                <a:gridCol w="703310"/>
                <a:gridCol w="703310"/>
                <a:gridCol w="703310"/>
                <a:gridCol w="703310"/>
                <a:gridCol w="703310"/>
                <a:gridCol w="703310"/>
                <a:gridCol w="703310"/>
                <a:gridCol w="703310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97735" y="3825025"/>
            <a:ext cx="86803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/>
              <a:t>Set 1 : 14, 7, 2, 14, 7</a:t>
            </a:r>
          </a:p>
          <a:p>
            <a:pPr algn="ctr"/>
            <a:r>
              <a:rPr lang="en-IN" sz="3600" dirty="0" smtClean="0"/>
              <a:t>Set 2 : 19, 16, 25, 19, 16, 25, 19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2681525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59774" y="2951274"/>
          <a:ext cx="843972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310"/>
                <a:gridCol w="703310"/>
                <a:gridCol w="703310"/>
                <a:gridCol w="703310"/>
                <a:gridCol w="703310"/>
                <a:gridCol w="703310"/>
                <a:gridCol w="703310"/>
                <a:gridCol w="703310"/>
                <a:gridCol w="703310"/>
                <a:gridCol w="703310"/>
                <a:gridCol w="703310"/>
                <a:gridCol w="703310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97735" y="3825025"/>
            <a:ext cx="93886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/>
              <a:t>Set 1 : 14, 7, 2, 14, 7</a:t>
            </a:r>
          </a:p>
          <a:p>
            <a:pPr algn="ctr"/>
            <a:r>
              <a:rPr lang="en-IN" sz="3600" dirty="0" smtClean="0"/>
              <a:t>Set 2 : 19, 16, 25, 19, 16, 25, 19</a:t>
            </a:r>
          </a:p>
          <a:p>
            <a:pPr algn="ctr"/>
            <a:endParaRPr lang="en-IN" sz="3600" dirty="0" smtClean="0"/>
          </a:p>
          <a:p>
            <a:pPr algn="ctr"/>
            <a:r>
              <a:rPr lang="en-IN" sz="3600" dirty="0" smtClean="0"/>
              <a:t>Now, we can see that problem is reduced to finding 1 non repeating element in an array </a:t>
            </a:r>
            <a:r>
              <a:rPr lang="en-IN" sz="3600" dirty="0" smtClean="0">
                <a:sym typeface="Wingdings" panose="05000000000000000000" pitchFamily="2" charset="2"/>
              </a:rPr>
              <a:t>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0021945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59774" y="2951274"/>
          <a:ext cx="843972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310"/>
                <a:gridCol w="703310"/>
                <a:gridCol w="703310"/>
                <a:gridCol w="703310"/>
                <a:gridCol w="703310"/>
                <a:gridCol w="703310"/>
                <a:gridCol w="703310"/>
                <a:gridCol w="703310"/>
                <a:gridCol w="703310"/>
                <a:gridCol w="703310"/>
                <a:gridCol w="703310"/>
                <a:gridCol w="703310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97735" y="3825025"/>
            <a:ext cx="9388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/>
              <a:t>Set 1 : 14, 7, 2, 14, 7 -&gt; 2</a:t>
            </a:r>
          </a:p>
          <a:p>
            <a:pPr algn="ctr"/>
            <a:r>
              <a:rPr lang="en-IN" sz="3600" dirty="0" smtClean="0"/>
              <a:t>Set 2 : 19, 16, 25, 19, 16, 25, 19 -&gt; 19</a:t>
            </a:r>
          </a:p>
        </p:txBody>
      </p:sp>
    </p:spTree>
    <p:extLst>
      <p:ext uri="{BB962C8B-B14F-4D97-AF65-F5344CB8AC3E}">
        <p14:creationId xmlns:p14="http://schemas.microsoft.com/office/powerpoint/2010/main" val="19518559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90" y="278635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600" b="1" dirty="0" smtClean="0"/>
              <a:t>Complexity ?</a:t>
            </a:r>
            <a:endParaRPr lang="en-IN" sz="6600" b="1" dirty="0"/>
          </a:p>
        </p:txBody>
      </p:sp>
    </p:spTree>
    <p:extLst>
      <p:ext uri="{BB962C8B-B14F-4D97-AF65-F5344CB8AC3E}">
        <p14:creationId xmlns:p14="http://schemas.microsoft.com/office/powerpoint/2010/main" val="12030237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84113" y="3078051"/>
            <a:ext cx="58212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/>
              <a:t>Time Complexity – O(n)</a:t>
            </a:r>
          </a:p>
          <a:p>
            <a:pPr algn="ctr"/>
            <a:r>
              <a:rPr lang="en-IN" sz="3600" dirty="0" smtClean="0"/>
              <a:t>Space Complexity – O(1)</a:t>
            </a:r>
          </a:p>
          <a:p>
            <a:pPr algn="ctr"/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491365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896" y="1021947"/>
            <a:ext cx="10515600" cy="1325563"/>
          </a:xfrm>
        </p:spPr>
        <p:txBody>
          <a:bodyPr/>
          <a:lstStyle/>
          <a:p>
            <a:pPr algn="ctr"/>
            <a:r>
              <a:rPr lang="en-IN" b="1" dirty="0" smtClean="0"/>
              <a:t>HASHING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554569" y="3078051"/>
            <a:ext cx="50098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/>
              <a:t>Time Complexity – O(n)</a:t>
            </a:r>
          </a:p>
          <a:p>
            <a:pPr algn="ctr"/>
            <a:r>
              <a:rPr lang="en-IN" sz="3600" dirty="0" smtClean="0"/>
              <a:t>Space Complexity – O(n)</a:t>
            </a:r>
          </a:p>
          <a:p>
            <a:pPr algn="ctr"/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858128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896" y="1021947"/>
            <a:ext cx="10515600" cy="1325563"/>
          </a:xfrm>
        </p:spPr>
        <p:txBody>
          <a:bodyPr/>
          <a:lstStyle/>
          <a:p>
            <a:pPr algn="ctr"/>
            <a:r>
              <a:rPr lang="en-IN" b="1" dirty="0" smtClean="0"/>
              <a:t>SORTING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47037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896" y="1021947"/>
            <a:ext cx="10515600" cy="1325563"/>
          </a:xfrm>
        </p:spPr>
        <p:txBody>
          <a:bodyPr/>
          <a:lstStyle/>
          <a:p>
            <a:pPr algn="ctr"/>
            <a:r>
              <a:rPr lang="en-IN" b="1" dirty="0" smtClean="0"/>
              <a:t>SORTING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84113" y="3078051"/>
            <a:ext cx="58212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/>
              <a:t>Time Complexity – O(</a:t>
            </a:r>
            <a:r>
              <a:rPr lang="en-IN" sz="3600" dirty="0" err="1" smtClean="0"/>
              <a:t>nlogn</a:t>
            </a:r>
            <a:r>
              <a:rPr lang="en-IN" sz="3600" dirty="0" smtClean="0"/>
              <a:t>)</a:t>
            </a:r>
          </a:p>
          <a:p>
            <a:pPr algn="ctr"/>
            <a:r>
              <a:rPr lang="en-IN" sz="3600" dirty="0" smtClean="0"/>
              <a:t>Space Complexity – O(1)</a:t>
            </a:r>
          </a:p>
          <a:p>
            <a:pPr algn="ctr"/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938165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896" y="1021947"/>
            <a:ext cx="10515600" cy="1325563"/>
          </a:xfrm>
        </p:spPr>
        <p:txBody>
          <a:bodyPr/>
          <a:lstStyle/>
          <a:p>
            <a:pPr algn="ctr"/>
            <a:r>
              <a:rPr lang="en-IN" b="1" dirty="0" smtClean="0"/>
              <a:t>BETTER WAY ?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29066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896" y="1021947"/>
            <a:ext cx="10515600" cy="1325563"/>
          </a:xfrm>
        </p:spPr>
        <p:txBody>
          <a:bodyPr/>
          <a:lstStyle/>
          <a:p>
            <a:pPr algn="ctr"/>
            <a:r>
              <a:rPr lang="en-IN" b="1" dirty="0" smtClean="0"/>
              <a:t>HINT ?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2007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896" y="1021947"/>
            <a:ext cx="10515600" cy="1325563"/>
          </a:xfrm>
        </p:spPr>
        <p:txBody>
          <a:bodyPr/>
          <a:lstStyle/>
          <a:p>
            <a:pPr algn="ctr"/>
            <a:r>
              <a:rPr lang="en-IN" b="1" dirty="0" smtClean="0"/>
              <a:t>XOR </a:t>
            </a:r>
            <a:r>
              <a:rPr lang="en-IN" b="1" dirty="0" smtClean="0">
                <a:sym typeface="Wingdings" panose="05000000000000000000" pitchFamily="2" charset="2"/>
              </a:rPr>
              <a:t>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58917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561</Words>
  <Application>Microsoft Office PowerPoint</Application>
  <PresentationFormat>Widescreen</PresentationFormat>
  <Paragraphs>249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Wingdings</vt:lpstr>
      <vt:lpstr>Office Theme</vt:lpstr>
      <vt:lpstr>Given an array in which every element occurs even number of times except one, Identify the element?</vt:lpstr>
      <vt:lpstr>PowerPoint Presentation</vt:lpstr>
      <vt:lpstr>HASHING</vt:lpstr>
      <vt:lpstr>HASHING</vt:lpstr>
      <vt:lpstr>SORTING</vt:lpstr>
      <vt:lpstr>SORTING</vt:lpstr>
      <vt:lpstr>BETTER WAY ?</vt:lpstr>
      <vt:lpstr>HINT ?</vt:lpstr>
      <vt:lpstr>XOR </vt:lpstr>
      <vt:lpstr>XOR </vt:lpstr>
      <vt:lpstr>PowerPoint Presentation</vt:lpstr>
      <vt:lpstr>PowerPoint Presentation</vt:lpstr>
      <vt:lpstr>PowerPoint Presentation</vt:lpstr>
      <vt:lpstr>PowerPoint Presentation</vt:lpstr>
      <vt:lpstr>Complexity ?</vt:lpstr>
      <vt:lpstr>PowerPoint Presentation</vt:lpstr>
      <vt:lpstr>A Variation of the question :   Given an array in which every element occurs even number of times except two, Identify the elements?</vt:lpstr>
      <vt:lpstr>PowerPoint Presentation</vt:lpstr>
      <vt:lpstr>HASHING</vt:lpstr>
      <vt:lpstr>HASHING</vt:lpstr>
      <vt:lpstr>SORTING</vt:lpstr>
      <vt:lpstr>SORTING</vt:lpstr>
      <vt:lpstr>BETTER WAY ?</vt:lpstr>
      <vt:lpstr>XOR </vt:lpstr>
      <vt:lpstr>XOR 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Complexity 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Given an array in which every element occurs even number of times except one, Identify the element?</dc:title>
  <dc:creator>Gitanshu Behal</dc:creator>
  <cp:lastModifiedBy>Gitanshu Behal</cp:lastModifiedBy>
  <cp:revision>8</cp:revision>
  <dcterms:created xsi:type="dcterms:W3CDTF">2015-04-11T02:45:29Z</dcterms:created>
  <dcterms:modified xsi:type="dcterms:W3CDTF">2015-04-12T03:24:02Z</dcterms:modified>
</cp:coreProperties>
</file>