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4113" r:id="rId2"/>
  </p:sldMasterIdLst>
  <p:notesMasterIdLst>
    <p:notesMasterId r:id="rId54"/>
  </p:notesMasterIdLst>
  <p:sldIdLst>
    <p:sldId id="326" r:id="rId3"/>
    <p:sldId id="321" r:id="rId4"/>
    <p:sldId id="322" r:id="rId5"/>
    <p:sldId id="323" r:id="rId6"/>
    <p:sldId id="324" r:id="rId7"/>
    <p:sldId id="277" r:id="rId8"/>
    <p:sldId id="278" r:id="rId9"/>
    <p:sldId id="317" r:id="rId10"/>
    <p:sldId id="281" r:id="rId11"/>
    <p:sldId id="285" r:id="rId12"/>
    <p:sldId id="286" r:id="rId13"/>
    <p:sldId id="287" r:id="rId14"/>
    <p:sldId id="288" r:id="rId15"/>
    <p:sldId id="257" r:id="rId16"/>
    <p:sldId id="290"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319" r:id="rId37"/>
    <p:sldId id="325" r:id="rId38"/>
    <p:sldId id="292" r:id="rId39"/>
    <p:sldId id="293" r:id="rId40"/>
    <p:sldId id="294" r:id="rId41"/>
    <p:sldId id="295" r:id="rId42"/>
    <p:sldId id="297" r:id="rId43"/>
    <p:sldId id="302" r:id="rId44"/>
    <p:sldId id="308" r:id="rId45"/>
    <p:sldId id="311" r:id="rId46"/>
    <p:sldId id="306" r:id="rId47"/>
    <p:sldId id="313" r:id="rId48"/>
    <p:sldId id="314" r:id="rId49"/>
    <p:sldId id="312" r:id="rId50"/>
    <p:sldId id="318" r:id="rId51"/>
    <p:sldId id="316"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8C34A-E5E7-488A-AB5C-633B34A0D27A}" type="datetimeFigureOut">
              <a:rPr lang="en-US" smtClean="0"/>
              <a:t>10-Apr-15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17560-0158-4698-9B8A-C6414D7D6071}" type="slidenum">
              <a:rPr lang="en-US" smtClean="0"/>
              <a:t>‹#›</a:t>
            </a:fld>
            <a:endParaRPr lang="en-US"/>
          </a:p>
        </p:txBody>
      </p:sp>
    </p:spTree>
    <p:extLst>
      <p:ext uri="{BB962C8B-B14F-4D97-AF65-F5344CB8AC3E}">
        <p14:creationId xmlns:p14="http://schemas.microsoft.com/office/powerpoint/2010/main" val="409664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EB5F88-339C-4A4D-9869-239650594547}" type="slidenum">
              <a:rPr lang="en-IN" altLang="en-US" smtClean="0">
                <a:latin typeface="Calibri" panose="020F0502020204030204" pitchFamily="34" charset="0"/>
              </a:rPr>
              <a:pPr/>
              <a:t>14</a:t>
            </a:fld>
            <a:endParaRPr lang="en-IN" altLang="en-US" smtClean="0">
              <a:latin typeface="Calibri" panose="020F0502020204030204" pitchFamily="34" charset="0"/>
            </a:endParaRPr>
          </a:p>
        </p:txBody>
      </p:sp>
    </p:spTree>
    <p:extLst>
      <p:ext uri="{BB962C8B-B14F-4D97-AF65-F5344CB8AC3E}">
        <p14:creationId xmlns:p14="http://schemas.microsoft.com/office/powerpoint/2010/main" val="345427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EB5F88-339C-4A4D-9869-239650594547}" type="slidenum">
              <a:rPr lang="en-IN" altLang="en-US" smtClean="0">
                <a:latin typeface="Calibri" panose="020F0502020204030204" pitchFamily="34" charset="0"/>
              </a:rPr>
              <a:pPr/>
              <a:t>15</a:t>
            </a:fld>
            <a:endParaRPr lang="en-IN" altLang="en-US" smtClean="0">
              <a:latin typeface="Calibri" panose="020F0502020204030204" pitchFamily="34" charset="0"/>
            </a:endParaRPr>
          </a:p>
        </p:txBody>
      </p:sp>
    </p:spTree>
    <p:extLst>
      <p:ext uri="{BB962C8B-B14F-4D97-AF65-F5344CB8AC3E}">
        <p14:creationId xmlns:p14="http://schemas.microsoft.com/office/powerpoint/2010/main" val="179146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smtClean="0"/>
              <a:t>When you encounter a problem which you think could be solved by applying binary search, you need some way of proving it will work. I will now present another level of abstraction which will allow us to solve more problems, make proving binary search solutions very easy and also help implement them. This part is a tad formal, but don't get discouraged, it's not that bad. </a:t>
            </a:r>
            <a:br>
              <a:rPr lang="en-IN" altLang="en-US" smtClean="0"/>
            </a:br>
            <a:r>
              <a:rPr lang="en-IN" altLang="en-US" smtClean="0"/>
              <a:t/>
            </a:r>
            <a:br>
              <a:rPr lang="en-IN" altLang="en-US" smtClean="0"/>
            </a:br>
            <a:r>
              <a:rPr lang="en-IN" altLang="en-US" smtClean="0"/>
              <a:t>Consider a predicate </a:t>
            </a:r>
            <a:r>
              <a:rPr lang="en-IN" altLang="en-US" i="1" smtClean="0"/>
              <a:t>p</a:t>
            </a:r>
            <a:r>
              <a:rPr lang="en-IN" altLang="en-US" smtClean="0"/>
              <a:t> defined over some ordered set </a:t>
            </a:r>
            <a:r>
              <a:rPr lang="en-IN" altLang="en-US" i="1" smtClean="0"/>
              <a:t>S</a:t>
            </a:r>
            <a:r>
              <a:rPr lang="en-IN" altLang="en-US" smtClean="0"/>
              <a:t> (the search space). The search space consists of candidate solutions to the problem. In this article, a predicate is a function which returns a boolean value, true or false (we'll also use </a:t>
            </a:r>
            <a:r>
              <a:rPr lang="en-IN" altLang="en-US" i="1" smtClean="0"/>
              <a:t>yes</a:t>
            </a:r>
            <a:r>
              <a:rPr lang="en-IN" altLang="en-US" smtClean="0"/>
              <a:t> and </a:t>
            </a:r>
            <a:r>
              <a:rPr lang="en-IN" altLang="en-US" i="1" smtClean="0"/>
              <a:t>no</a:t>
            </a:r>
            <a:r>
              <a:rPr lang="en-IN" altLang="en-US" smtClean="0"/>
              <a:t> as boolean values). We use the predicate to verify if a candidate solution is legal (does not violate some constraint) according to the definition of the problem. </a:t>
            </a:r>
            <a:br>
              <a:rPr lang="en-IN" altLang="en-US" smtClean="0"/>
            </a:br>
            <a:r>
              <a:rPr lang="en-IN" altLang="en-US" smtClean="0"/>
              <a:t/>
            </a:r>
            <a:br>
              <a:rPr lang="en-IN" altLang="en-US" smtClean="0"/>
            </a:br>
            <a:r>
              <a:rPr lang="en-IN" altLang="en-US" smtClean="0"/>
              <a:t>What we can call the </a:t>
            </a:r>
            <a:r>
              <a:rPr lang="en-IN" altLang="en-US" i="1" smtClean="0"/>
              <a:t>main theorem</a:t>
            </a:r>
            <a:r>
              <a:rPr lang="en-IN" altLang="en-US" smtClean="0"/>
              <a:t> states that </a:t>
            </a:r>
            <a:r>
              <a:rPr lang="en-IN" altLang="en-US" b="1" smtClean="0"/>
              <a:t>binary search can be used if and only if for all x in </a:t>
            </a:r>
            <a:r>
              <a:rPr lang="en-IN" altLang="en-US" b="1" i="1" smtClean="0"/>
              <a:t>S</a:t>
            </a:r>
            <a:r>
              <a:rPr lang="en-IN" altLang="en-US" b="1" smtClean="0"/>
              <a:t>, </a:t>
            </a:r>
            <a:r>
              <a:rPr lang="en-IN" altLang="en-US" b="1" i="1" smtClean="0"/>
              <a:t>p</a:t>
            </a:r>
            <a:r>
              <a:rPr lang="en-IN" altLang="en-US" b="1" smtClean="0"/>
              <a:t>(x) implies </a:t>
            </a:r>
            <a:r>
              <a:rPr lang="en-IN" altLang="en-US" b="1" i="1" smtClean="0"/>
              <a:t>p</a:t>
            </a:r>
            <a:r>
              <a:rPr lang="en-IN" altLang="en-US" b="1" smtClean="0"/>
              <a:t>(y) for all y &gt; x</a:t>
            </a:r>
            <a:r>
              <a:rPr lang="en-IN" altLang="en-US" smtClean="0"/>
              <a:t>. This property is what we use when we discard the second half of the search space. It is equivalent to saying that ¬</a:t>
            </a:r>
            <a:r>
              <a:rPr lang="en-IN" altLang="en-US" i="1" smtClean="0"/>
              <a:t>p</a:t>
            </a:r>
            <a:r>
              <a:rPr lang="en-IN" altLang="en-US" smtClean="0"/>
              <a:t>(x) implies ¬</a:t>
            </a:r>
            <a:r>
              <a:rPr lang="en-IN" altLang="en-US" i="1" smtClean="0"/>
              <a:t>p</a:t>
            </a:r>
            <a:r>
              <a:rPr lang="en-IN" altLang="en-US" smtClean="0"/>
              <a:t>(y) for all y &lt; x (the symbol ¬ denotes the logical not operator), which is what we use when we discard the first half of the search space. The theorem can easily be proven, although I'll omit the proof here to reduce clutter. </a:t>
            </a:r>
            <a:br>
              <a:rPr lang="en-IN" altLang="en-US" smtClean="0"/>
            </a:br>
            <a:endParaRPr lang="en-IN" altLang="en-US" smtClean="0"/>
          </a:p>
          <a:p>
            <a:pPr eaLnBrk="1" hangingPunct="1">
              <a:spcBef>
                <a:spcPct val="0"/>
              </a:spcBef>
            </a:pPr>
            <a:endParaRPr lang="en-IN"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218C986-91D2-496F-88AF-DE407610918F}" type="slidenum">
              <a:rPr lang="en-IN" altLang="en-US" smtClean="0">
                <a:latin typeface="Calibri" panose="020F0502020204030204" pitchFamily="34" charset="0"/>
              </a:rPr>
              <a:pPr/>
              <a:t>27</a:t>
            </a:fld>
            <a:endParaRPr lang="en-IN" altLang="en-US" smtClean="0">
              <a:latin typeface="Calibri" panose="020F0502020204030204" pitchFamily="34" charset="0"/>
            </a:endParaRPr>
          </a:p>
        </p:txBody>
      </p:sp>
    </p:spTree>
    <p:extLst>
      <p:ext uri="{BB962C8B-B14F-4D97-AF65-F5344CB8AC3E}">
        <p14:creationId xmlns:p14="http://schemas.microsoft.com/office/powerpoint/2010/main" val="1992181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D0BD3D-FB61-45CD-A33C-B326058E2379}" type="datetimeFigureOut">
              <a:rPr lang="en-US" smtClean="0"/>
              <a:t>10-Apr-15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9647965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0BD3D-FB61-45CD-A33C-B326058E2379}" type="datetimeFigureOut">
              <a:rPr lang="en-US" smtClean="0"/>
              <a:t>10-Apr-15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969896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D0BD3D-FB61-45CD-A33C-B326058E2379}" type="datetimeFigureOut">
              <a:rPr lang="en-US" smtClean="0"/>
              <a:t>10-Apr-15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8695836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95D0BD3D-FB61-45CD-A33C-B326058E2379}" type="datetimeFigureOut">
              <a:rPr lang="en-US" smtClean="0"/>
              <a:t>10-Apr-15</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CCF29A27-AEAA-4503-9ED6-95223A8C18F2}"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508594"/>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4294967295"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0BD3D-FB61-45CD-A33C-B326058E2379}" type="datetimeFigureOut">
              <a:rPr lang="en-US" smtClean="0"/>
              <a:t>10-Apr-15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487030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95D0BD3D-FB61-45CD-A33C-B326058E2379}" type="datetimeFigureOut">
              <a:rPr lang="en-US" smtClean="0"/>
              <a:t>10-Apr-15</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CCF29A27-AEAA-4503-9ED6-95223A8C18F2}"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78863"/>
      </p:ext>
    </p:extLst>
  </p:cSld>
  <p:clrMapOvr>
    <a:masterClrMapping/>
  </p:clrMapOvr>
  <p:extLst mod="1">
    <p:ext uri="{DCECCB84-F9BA-43D5-87BE-67443E8EF086}">
      <p15:sldGuideLst xmlns:p15="http://schemas.microsoft.com/office/powerpoint/2012/main">
        <p15:guide id="4294967295"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D0BD3D-FB61-45CD-A33C-B326058E2379}" type="datetimeFigureOut">
              <a:rPr lang="en-US" smtClean="0"/>
              <a:t>10-Apr-15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1428060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D0BD3D-FB61-45CD-A33C-B326058E2379}" type="datetimeFigureOut">
              <a:rPr lang="en-US" smtClean="0"/>
              <a:t>10-Apr-15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320015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D0BD3D-FB61-45CD-A33C-B326058E2379}" type="datetimeFigureOut">
              <a:rPr lang="en-US" smtClean="0"/>
              <a:t>10-Apr-15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487196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0BD3D-FB61-45CD-A33C-B326058E2379}" type="datetimeFigureOut">
              <a:rPr lang="en-US" smtClean="0"/>
              <a:t>10-Apr-15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3547924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0BD3D-FB61-45CD-A33C-B326058E2379}" type="datetimeFigureOut">
              <a:rPr lang="en-US" smtClean="0"/>
              <a:t>10-Apr-15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75317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0BD3D-FB61-45CD-A33C-B326058E2379}" type="datetimeFigureOut">
              <a:rPr lang="en-US" smtClean="0"/>
              <a:t>10-Apr-15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1102660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0BD3D-FB61-45CD-A33C-B326058E2379}" type="datetimeFigureOut">
              <a:rPr lang="en-US" smtClean="0"/>
              <a:t>10-Apr-15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54033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0BD3D-FB61-45CD-A33C-B326058E2379}" type="datetimeFigureOut">
              <a:rPr lang="en-US" smtClean="0"/>
              <a:t>10-Apr-15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778377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95D0BD3D-FB61-45CD-A33C-B326058E2379}" type="datetimeFigureOut">
              <a:rPr lang="en-US" smtClean="0"/>
              <a:t>10-Apr-15</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CCF29A27-AEAA-4503-9ED6-95223A8C18F2}"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96214"/>
      </p:ext>
    </p:extLst>
  </p:cSld>
  <p:clrMapOvr>
    <a:masterClrMapping/>
  </p:clrMapOvr>
  <p:extLst mod="1">
    <p:ext uri="{DCECCB84-F9BA-43D5-87BE-67443E8EF086}">
      <p15:sldGuideLst xmlns:p15="http://schemas.microsoft.com/office/powerpoint/2012/main">
        <p15:guide id="4294967295" pos="64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D0BD3D-FB61-45CD-A33C-B326058E2379}" type="datetimeFigureOut">
              <a:rPr lang="en-US" smtClean="0"/>
              <a:t>10-Apr-15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64854164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D0BD3D-FB61-45CD-A33C-B326058E2379}" type="datetimeFigureOut">
              <a:rPr lang="en-US" smtClean="0"/>
              <a:t>10-Apr-15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184487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D0BD3D-FB61-45CD-A33C-B326058E2379}" type="datetimeFigureOut">
              <a:rPr lang="en-US" smtClean="0"/>
              <a:t>10-Apr-15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29A27-AEAA-4503-9ED6-95223A8C18F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9144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5D0BD3D-FB61-45CD-A33C-B326058E2379}" type="datetimeFigureOut">
              <a:rPr lang="en-US" smtClean="0"/>
              <a:t>10-Apr-15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29A27-AEAA-4503-9ED6-95223A8C18F2}"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015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0BD3D-FB61-45CD-A33C-B326058E2379}" type="datetimeFigureOut">
              <a:rPr lang="en-US" smtClean="0"/>
              <a:t>10-Apr-15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364421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0BD3D-FB61-45CD-A33C-B326058E2379}" type="datetimeFigureOut">
              <a:rPr lang="en-US" smtClean="0"/>
              <a:t>10-Apr-15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208873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0BD3D-FB61-45CD-A33C-B326058E2379}" type="datetimeFigureOut">
              <a:rPr lang="en-US" smtClean="0"/>
              <a:t>10-Apr-15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29A27-AEAA-4503-9ED6-95223A8C18F2}" type="slidenum">
              <a:rPr lang="en-US" smtClean="0"/>
              <a:t>‹#›</a:t>
            </a:fld>
            <a:endParaRPr lang="en-US"/>
          </a:p>
        </p:txBody>
      </p:sp>
    </p:spTree>
    <p:extLst>
      <p:ext uri="{BB962C8B-B14F-4D97-AF65-F5344CB8AC3E}">
        <p14:creationId xmlns:p14="http://schemas.microsoft.com/office/powerpoint/2010/main" val="334772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5D0BD3D-FB61-45CD-A33C-B326058E2379}" type="datetimeFigureOut">
              <a:rPr lang="en-US" smtClean="0"/>
              <a:t>10-Apr-15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CF29A27-AEAA-4503-9ED6-95223A8C18F2}" type="slidenum">
              <a:rPr lang="en-US" smtClean="0"/>
              <a:t>‹#›</a:t>
            </a:fld>
            <a:endParaRPr lang="en-US"/>
          </a:p>
        </p:txBody>
      </p:sp>
    </p:spTree>
    <p:extLst>
      <p:ext uri="{BB962C8B-B14F-4D97-AF65-F5344CB8AC3E}">
        <p14:creationId xmlns:p14="http://schemas.microsoft.com/office/powerpoint/2010/main" val="68033426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5D0BD3D-FB61-45CD-A33C-B326058E2379}" type="datetimeFigureOut">
              <a:rPr lang="en-US" smtClean="0"/>
              <a:t>10-Apr-15</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CCF29A27-AEAA-4503-9ED6-95223A8C18F2}"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756281"/>
      </p:ext>
    </p:extLst>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2832">
          <p15:clr>
            <a:srgbClr val="F26B43"/>
          </p15:clr>
        </p15:guide>
        <p15:guide id="4294967295" pos="480">
          <p15:clr>
            <a:srgbClr val="F26B43"/>
          </p15:clr>
        </p15:guide>
        <p15:guide id="4294967295" orient="horz" pos="432">
          <p15:clr>
            <a:srgbClr val="F26B43"/>
          </p15:clr>
        </p15:guide>
        <p15:guide id="4294967295" pos="7200">
          <p15:clr>
            <a:srgbClr val="F26B43"/>
          </p15:clr>
        </p15:guide>
        <p15:guide id="429496729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recursive-design.com/blog/2010/12/07/comp-sci-101-big-o-notation/"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8952" y="2588654"/>
            <a:ext cx="9401577" cy="830997"/>
          </a:xfrm>
          <a:prstGeom prst="rect">
            <a:avLst/>
          </a:prstGeom>
          <a:noFill/>
        </p:spPr>
        <p:txBody>
          <a:bodyPr wrap="square" rtlCol="0">
            <a:spAutoFit/>
          </a:bodyPr>
          <a:lstStyle/>
          <a:p>
            <a:r>
              <a:rPr lang="en-US" sz="4800" dirty="0" smtClean="0"/>
              <a:t>Complexity of Algorithms</a:t>
            </a:r>
            <a:endParaRPr lang="en-US" sz="4800" dirty="0"/>
          </a:p>
        </p:txBody>
      </p:sp>
    </p:spTree>
    <p:extLst>
      <p:ext uri="{BB962C8B-B14F-4D97-AF65-F5344CB8AC3E}">
        <p14:creationId xmlns:p14="http://schemas.microsoft.com/office/powerpoint/2010/main" val="3263038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63768279"/>
              </p:ext>
            </p:extLst>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noFill/>
                  </a:tcPr>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solidFill>
                      <a:srgbClr val="FFFF00"/>
                    </a:solidFill>
                  </a:tcPr>
                </a:tc>
                <a:tc>
                  <a:txBody>
                    <a:bodyPr/>
                    <a:lstStyle/>
                    <a:p>
                      <a:pPr algn="ctr"/>
                      <a:r>
                        <a:rPr lang="en-IN" sz="4000" dirty="0" smtClean="0"/>
                        <a:t>25</a:t>
                      </a:r>
                      <a:endParaRPr lang="en-IN" sz="4000" dirty="0"/>
                    </a:p>
                  </a:txBody>
                  <a:tcPr marL="91436" marR="91436" marT="45723" marB="45723"/>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tc>
                <a:tc>
                  <a:txBody>
                    <a:bodyPr/>
                    <a:lstStyle/>
                    <a:p>
                      <a:pPr algn="ctr"/>
                      <a:r>
                        <a:rPr lang="en-IN" sz="4000" dirty="0" smtClean="0"/>
                        <a:t>64</a:t>
                      </a:r>
                      <a:endParaRPr lang="en-IN" sz="4000" dirty="0"/>
                    </a:p>
                  </a:txBody>
                  <a:tcPr marL="91436" marR="91436" marT="45723" marB="45723"/>
                </a:tc>
                <a:tc>
                  <a:txBody>
                    <a:bodyPr/>
                    <a:lstStyle/>
                    <a:p>
                      <a:pPr algn="ctr"/>
                      <a:r>
                        <a:rPr lang="en-IN" sz="4000" dirty="0" smtClean="0"/>
                        <a:t>72</a:t>
                      </a:r>
                      <a:endParaRPr lang="en-IN" sz="4000" dirty="0"/>
                    </a:p>
                  </a:txBody>
                  <a:tcPr marL="91436" marR="91436" marT="45723" marB="45723"/>
                </a:tc>
                <a:tc>
                  <a:txBody>
                    <a:bodyPr/>
                    <a:lstStyle/>
                    <a:p>
                      <a:pPr algn="ctr"/>
                      <a:r>
                        <a:rPr lang="en-IN" sz="4000" dirty="0" smtClean="0"/>
                        <a:t>84</a:t>
                      </a:r>
                      <a:endParaRPr lang="en-IN" sz="4000" dirty="0"/>
                    </a:p>
                  </a:txBody>
                  <a:tcPr marL="91436" marR="91436" marT="45723" marB="45723"/>
                </a:tc>
                <a:tc>
                  <a:txBody>
                    <a:bodyPr/>
                    <a:lstStyle/>
                    <a:p>
                      <a:pPr algn="ctr"/>
                      <a:r>
                        <a:rPr lang="en-IN" sz="4000" dirty="0" smtClean="0"/>
                        <a:t>93</a:t>
                      </a:r>
                      <a:endParaRPr lang="en-IN" sz="4000" dirty="0"/>
                    </a:p>
                  </a:txBody>
                  <a:tcPr marL="91436" marR="91436" marT="45723" marB="45723"/>
                </a:tc>
                <a:tc>
                  <a:txBody>
                    <a:bodyPr/>
                    <a:lstStyle/>
                    <a:p>
                      <a:pPr algn="ctr"/>
                      <a:r>
                        <a:rPr lang="en-IN" sz="4000" dirty="0" smtClean="0"/>
                        <a:t>95</a:t>
                      </a:r>
                      <a:endParaRPr lang="en-IN" sz="4000" dirty="0"/>
                    </a:p>
                  </a:txBody>
                  <a:tcPr marL="91436" marR="91436" marT="45723" marB="45723"/>
                </a:tc>
                <a:tc>
                  <a:txBody>
                    <a:bodyPr/>
                    <a:lstStyle/>
                    <a:p>
                      <a:pPr algn="ctr"/>
                      <a:r>
                        <a:rPr lang="en-IN" sz="4000" dirty="0" smtClean="0"/>
                        <a:t>96</a:t>
                      </a:r>
                      <a:endParaRPr lang="en-IN" sz="4000" dirty="0"/>
                    </a:p>
                  </a:txBody>
                  <a:tcPr marL="91436" marR="91436" marT="45723" marB="45723"/>
                </a:tc>
                <a:tc>
                  <a:txBody>
                    <a:bodyPr/>
                    <a:lstStyle/>
                    <a:p>
                      <a:pPr algn="ctr"/>
                      <a:r>
                        <a:rPr lang="en-IN" sz="4000" dirty="0" smtClean="0"/>
                        <a:t>97</a:t>
                      </a:r>
                      <a:endParaRPr lang="en-IN" sz="4000" dirty="0"/>
                    </a:p>
                  </a:txBody>
                  <a:tcPr marL="91436" marR="91436" marT="45723" marB="45723"/>
                </a:tc>
              </a:tr>
            </a:tbl>
          </a:graphicData>
        </a:graphic>
      </p:graphicFrame>
      <p:sp>
        <p:nvSpPr>
          <p:cNvPr id="3"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1694355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4933330"/>
              </p:ext>
            </p:extLst>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noFill/>
                  </a:tcPr>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solidFill>
                      <a:srgbClr val="FFFF00"/>
                    </a:solidFill>
                  </a:tcPr>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tc>
                <a:tc>
                  <a:txBody>
                    <a:bodyPr/>
                    <a:lstStyle/>
                    <a:p>
                      <a:pPr algn="ctr"/>
                      <a:r>
                        <a:rPr lang="en-IN" sz="4000" dirty="0" smtClean="0"/>
                        <a:t>64</a:t>
                      </a:r>
                      <a:endParaRPr lang="en-IN" sz="4000" dirty="0"/>
                    </a:p>
                  </a:txBody>
                  <a:tcPr marL="91436" marR="91436" marT="45723" marB="45723"/>
                </a:tc>
                <a:tc>
                  <a:txBody>
                    <a:bodyPr/>
                    <a:lstStyle/>
                    <a:p>
                      <a:pPr algn="ctr"/>
                      <a:r>
                        <a:rPr lang="en-IN" sz="4000" dirty="0" smtClean="0"/>
                        <a:t>72</a:t>
                      </a:r>
                      <a:endParaRPr lang="en-IN" sz="4000" dirty="0"/>
                    </a:p>
                  </a:txBody>
                  <a:tcPr marL="91436" marR="91436" marT="45723" marB="45723"/>
                </a:tc>
                <a:tc>
                  <a:txBody>
                    <a:bodyPr/>
                    <a:lstStyle/>
                    <a:p>
                      <a:pPr algn="ctr"/>
                      <a:r>
                        <a:rPr lang="en-IN" sz="4000" dirty="0" smtClean="0"/>
                        <a:t>84</a:t>
                      </a:r>
                      <a:endParaRPr lang="en-IN" sz="4000" dirty="0"/>
                    </a:p>
                  </a:txBody>
                  <a:tcPr marL="91436" marR="91436" marT="45723" marB="45723"/>
                </a:tc>
                <a:tc>
                  <a:txBody>
                    <a:bodyPr/>
                    <a:lstStyle/>
                    <a:p>
                      <a:pPr algn="ctr"/>
                      <a:r>
                        <a:rPr lang="en-IN" sz="4000" dirty="0" smtClean="0"/>
                        <a:t>93</a:t>
                      </a:r>
                      <a:endParaRPr lang="en-IN" sz="4000" dirty="0"/>
                    </a:p>
                  </a:txBody>
                  <a:tcPr marL="91436" marR="91436" marT="45723" marB="45723"/>
                </a:tc>
                <a:tc>
                  <a:txBody>
                    <a:bodyPr/>
                    <a:lstStyle/>
                    <a:p>
                      <a:pPr algn="ctr"/>
                      <a:r>
                        <a:rPr lang="en-IN" sz="4000" dirty="0" smtClean="0"/>
                        <a:t>95</a:t>
                      </a:r>
                      <a:endParaRPr lang="en-IN" sz="4000" dirty="0"/>
                    </a:p>
                  </a:txBody>
                  <a:tcPr marL="91436" marR="91436" marT="45723" marB="45723"/>
                </a:tc>
                <a:tc>
                  <a:txBody>
                    <a:bodyPr/>
                    <a:lstStyle/>
                    <a:p>
                      <a:pPr algn="ctr"/>
                      <a:r>
                        <a:rPr lang="en-IN" sz="4000" dirty="0" smtClean="0"/>
                        <a:t>96</a:t>
                      </a:r>
                      <a:endParaRPr lang="en-IN" sz="4000" dirty="0"/>
                    </a:p>
                  </a:txBody>
                  <a:tcPr marL="91436" marR="91436" marT="45723" marB="45723"/>
                </a:tc>
                <a:tc>
                  <a:txBody>
                    <a:bodyPr/>
                    <a:lstStyle/>
                    <a:p>
                      <a:pPr algn="ctr"/>
                      <a:r>
                        <a:rPr lang="en-IN" sz="4000" dirty="0" smtClean="0"/>
                        <a:t>97</a:t>
                      </a:r>
                      <a:endParaRPr lang="en-IN" sz="4000" dirty="0"/>
                    </a:p>
                  </a:txBody>
                  <a:tcPr marL="91436" marR="91436" marT="45723" marB="45723"/>
                </a:tc>
              </a:tr>
            </a:tbl>
          </a:graphicData>
        </a:graphic>
      </p:graphicFrame>
      <p:sp>
        <p:nvSpPr>
          <p:cNvPr id="3"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90568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32131431"/>
              </p:ext>
            </p:extLst>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noFill/>
                  </a:tcPr>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tc>
                <a:tc>
                  <a:txBody>
                    <a:bodyPr/>
                    <a:lstStyle/>
                    <a:p>
                      <a:pPr algn="ctr"/>
                      <a:r>
                        <a:rPr lang="en-IN" sz="4000" dirty="0" smtClean="0"/>
                        <a:t>33</a:t>
                      </a:r>
                      <a:endParaRPr lang="en-IN" sz="4000" dirty="0"/>
                    </a:p>
                  </a:txBody>
                  <a:tcPr marL="91436" marR="91436" marT="45723" marB="45723">
                    <a:solidFill>
                      <a:srgbClr val="FFFF00"/>
                    </a:solidFill>
                  </a:tcPr>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tc>
                <a:tc>
                  <a:txBody>
                    <a:bodyPr/>
                    <a:lstStyle/>
                    <a:p>
                      <a:pPr algn="ctr"/>
                      <a:r>
                        <a:rPr lang="en-IN" sz="4000" dirty="0" smtClean="0"/>
                        <a:t>64</a:t>
                      </a:r>
                      <a:endParaRPr lang="en-IN" sz="4000" dirty="0"/>
                    </a:p>
                  </a:txBody>
                  <a:tcPr marL="91436" marR="91436" marT="45723" marB="45723"/>
                </a:tc>
                <a:tc>
                  <a:txBody>
                    <a:bodyPr/>
                    <a:lstStyle/>
                    <a:p>
                      <a:pPr algn="ctr"/>
                      <a:r>
                        <a:rPr lang="en-IN" sz="4000" dirty="0" smtClean="0"/>
                        <a:t>72</a:t>
                      </a:r>
                      <a:endParaRPr lang="en-IN" sz="4000" dirty="0"/>
                    </a:p>
                  </a:txBody>
                  <a:tcPr marL="91436" marR="91436" marT="45723" marB="45723"/>
                </a:tc>
                <a:tc>
                  <a:txBody>
                    <a:bodyPr/>
                    <a:lstStyle/>
                    <a:p>
                      <a:pPr algn="ctr"/>
                      <a:r>
                        <a:rPr lang="en-IN" sz="4000" dirty="0" smtClean="0"/>
                        <a:t>84</a:t>
                      </a:r>
                      <a:endParaRPr lang="en-IN" sz="4000" dirty="0"/>
                    </a:p>
                  </a:txBody>
                  <a:tcPr marL="91436" marR="91436" marT="45723" marB="45723"/>
                </a:tc>
                <a:tc>
                  <a:txBody>
                    <a:bodyPr/>
                    <a:lstStyle/>
                    <a:p>
                      <a:pPr algn="ctr"/>
                      <a:r>
                        <a:rPr lang="en-IN" sz="4000" dirty="0" smtClean="0"/>
                        <a:t>93</a:t>
                      </a:r>
                      <a:endParaRPr lang="en-IN" sz="4000" dirty="0"/>
                    </a:p>
                  </a:txBody>
                  <a:tcPr marL="91436" marR="91436" marT="45723" marB="45723"/>
                </a:tc>
                <a:tc>
                  <a:txBody>
                    <a:bodyPr/>
                    <a:lstStyle/>
                    <a:p>
                      <a:pPr algn="ctr"/>
                      <a:r>
                        <a:rPr lang="en-IN" sz="4000" dirty="0" smtClean="0"/>
                        <a:t>95</a:t>
                      </a:r>
                      <a:endParaRPr lang="en-IN" sz="4000" dirty="0"/>
                    </a:p>
                  </a:txBody>
                  <a:tcPr marL="91436" marR="91436" marT="45723" marB="45723"/>
                </a:tc>
                <a:tc>
                  <a:txBody>
                    <a:bodyPr/>
                    <a:lstStyle/>
                    <a:p>
                      <a:pPr algn="ctr"/>
                      <a:r>
                        <a:rPr lang="en-IN" sz="4000" dirty="0" smtClean="0"/>
                        <a:t>96</a:t>
                      </a:r>
                      <a:endParaRPr lang="en-IN" sz="4000" dirty="0"/>
                    </a:p>
                  </a:txBody>
                  <a:tcPr marL="91436" marR="91436" marT="45723" marB="45723"/>
                </a:tc>
                <a:tc>
                  <a:txBody>
                    <a:bodyPr/>
                    <a:lstStyle/>
                    <a:p>
                      <a:pPr algn="ctr"/>
                      <a:r>
                        <a:rPr lang="en-IN" sz="4000" dirty="0" smtClean="0"/>
                        <a:t>97</a:t>
                      </a:r>
                      <a:endParaRPr lang="en-IN" sz="4000" dirty="0"/>
                    </a:p>
                  </a:txBody>
                  <a:tcPr marL="91436" marR="91436" marT="45723" marB="45723"/>
                </a:tc>
              </a:tr>
            </a:tbl>
          </a:graphicData>
        </a:graphic>
      </p:graphicFrame>
      <p:sp>
        <p:nvSpPr>
          <p:cNvPr id="3"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3098548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2771063"/>
              </p:ext>
            </p:extLst>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noFill/>
                  </a:tcPr>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tc>
                <a:tc>
                  <a:txBody>
                    <a:bodyPr/>
                    <a:lstStyle/>
                    <a:p>
                      <a:pPr algn="ctr"/>
                      <a:r>
                        <a:rPr lang="en-IN" sz="4000" dirty="0" smtClean="0"/>
                        <a:t>33</a:t>
                      </a:r>
                      <a:endParaRPr lang="en-IN" sz="4000" dirty="0"/>
                    </a:p>
                  </a:txBody>
                  <a:tcPr marL="91436" marR="91436" marT="45723" marB="45723">
                    <a:solidFill>
                      <a:srgbClr val="FF0000"/>
                    </a:solidFill>
                  </a:tcPr>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tc>
                <a:tc>
                  <a:txBody>
                    <a:bodyPr/>
                    <a:lstStyle/>
                    <a:p>
                      <a:pPr algn="ctr"/>
                      <a:r>
                        <a:rPr lang="en-IN" sz="4000" dirty="0" smtClean="0"/>
                        <a:t>64</a:t>
                      </a:r>
                      <a:endParaRPr lang="en-IN" sz="4000" dirty="0"/>
                    </a:p>
                  </a:txBody>
                  <a:tcPr marL="91436" marR="91436" marT="45723" marB="45723"/>
                </a:tc>
                <a:tc>
                  <a:txBody>
                    <a:bodyPr/>
                    <a:lstStyle/>
                    <a:p>
                      <a:pPr algn="ctr"/>
                      <a:r>
                        <a:rPr lang="en-IN" sz="4000" dirty="0" smtClean="0"/>
                        <a:t>72</a:t>
                      </a:r>
                      <a:endParaRPr lang="en-IN" sz="4000" dirty="0"/>
                    </a:p>
                  </a:txBody>
                  <a:tcPr marL="91436" marR="91436" marT="45723" marB="45723"/>
                </a:tc>
                <a:tc>
                  <a:txBody>
                    <a:bodyPr/>
                    <a:lstStyle/>
                    <a:p>
                      <a:pPr algn="ctr"/>
                      <a:r>
                        <a:rPr lang="en-IN" sz="4000" dirty="0" smtClean="0"/>
                        <a:t>84</a:t>
                      </a:r>
                      <a:endParaRPr lang="en-IN" sz="4000" dirty="0"/>
                    </a:p>
                  </a:txBody>
                  <a:tcPr marL="91436" marR="91436" marT="45723" marB="45723"/>
                </a:tc>
                <a:tc>
                  <a:txBody>
                    <a:bodyPr/>
                    <a:lstStyle/>
                    <a:p>
                      <a:pPr algn="ctr"/>
                      <a:r>
                        <a:rPr lang="en-IN" sz="4000" dirty="0" smtClean="0"/>
                        <a:t>93</a:t>
                      </a:r>
                      <a:endParaRPr lang="en-IN" sz="4000" dirty="0"/>
                    </a:p>
                  </a:txBody>
                  <a:tcPr marL="91436" marR="91436" marT="45723" marB="45723"/>
                </a:tc>
                <a:tc>
                  <a:txBody>
                    <a:bodyPr/>
                    <a:lstStyle/>
                    <a:p>
                      <a:pPr algn="ctr"/>
                      <a:r>
                        <a:rPr lang="en-IN" sz="4000" dirty="0" smtClean="0"/>
                        <a:t>95</a:t>
                      </a:r>
                      <a:endParaRPr lang="en-IN" sz="4000" dirty="0"/>
                    </a:p>
                  </a:txBody>
                  <a:tcPr marL="91436" marR="91436" marT="45723" marB="45723"/>
                </a:tc>
                <a:tc>
                  <a:txBody>
                    <a:bodyPr/>
                    <a:lstStyle/>
                    <a:p>
                      <a:pPr algn="ctr"/>
                      <a:r>
                        <a:rPr lang="en-IN" sz="4000" dirty="0" smtClean="0"/>
                        <a:t>96</a:t>
                      </a:r>
                      <a:endParaRPr lang="en-IN" sz="4000" dirty="0"/>
                    </a:p>
                  </a:txBody>
                  <a:tcPr marL="91436" marR="91436" marT="45723" marB="45723"/>
                </a:tc>
                <a:tc>
                  <a:txBody>
                    <a:bodyPr/>
                    <a:lstStyle/>
                    <a:p>
                      <a:pPr algn="ctr"/>
                      <a:r>
                        <a:rPr lang="en-IN" sz="4000" dirty="0" smtClean="0"/>
                        <a:t>97</a:t>
                      </a:r>
                      <a:endParaRPr lang="en-IN" sz="4000" dirty="0"/>
                    </a:p>
                  </a:txBody>
                  <a:tcPr marL="91436" marR="91436" marT="45723" marB="45723"/>
                </a:tc>
              </a:tr>
            </a:tbl>
          </a:graphicData>
        </a:graphic>
      </p:graphicFrame>
      <p:sp>
        <p:nvSpPr>
          <p:cNvPr id="3"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3493295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2304558" y="2718002"/>
            <a:ext cx="69452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dirty="0" smtClean="0">
                <a:solidFill>
                  <a:srgbClr val="000000"/>
                </a:solidFill>
              </a:rPr>
              <a:t>Linear Search Complexity =  O(n)</a:t>
            </a:r>
            <a:endParaRPr lang="en-IN" altLang="en-US" sz="4000" dirty="0">
              <a:solidFill>
                <a:srgbClr val="000000"/>
              </a:solidFill>
            </a:endParaRPr>
          </a:p>
        </p:txBody>
      </p:sp>
    </p:spTree>
    <p:extLst>
      <p:ext uri="{BB962C8B-B14F-4D97-AF65-F5344CB8AC3E}">
        <p14:creationId xmlns:p14="http://schemas.microsoft.com/office/powerpoint/2010/main" val="3997400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3025775" y="2589213"/>
            <a:ext cx="5754688"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6000" dirty="0">
                <a:solidFill>
                  <a:srgbClr val="000000"/>
                </a:solidFill>
              </a:rPr>
              <a:t>BINARY SEARCH</a:t>
            </a:r>
          </a:p>
        </p:txBody>
      </p:sp>
    </p:spTree>
    <p:extLst>
      <p:ext uri="{BB962C8B-B14F-4D97-AF65-F5344CB8AC3E}">
        <p14:creationId xmlns:p14="http://schemas.microsoft.com/office/powerpoint/2010/main" val="2007633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tc>
                <a:tc>
                  <a:txBody>
                    <a:bodyPr/>
                    <a:lstStyle/>
                    <a:p>
                      <a:pPr algn="ctr"/>
                      <a:r>
                        <a:rPr lang="en-IN" sz="4000" dirty="0" smtClean="0"/>
                        <a:t>64</a:t>
                      </a:r>
                      <a:endParaRPr lang="en-IN" sz="4000" dirty="0"/>
                    </a:p>
                  </a:txBody>
                  <a:tcPr marL="91436" marR="91436" marT="45723" marB="45723"/>
                </a:tc>
                <a:tc>
                  <a:txBody>
                    <a:bodyPr/>
                    <a:lstStyle/>
                    <a:p>
                      <a:pPr algn="ctr"/>
                      <a:r>
                        <a:rPr lang="en-IN" sz="4000" dirty="0" smtClean="0"/>
                        <a:t>72</a:t>
                      </a:r>
                      <a:endParaRPr lang="en-IN" sz="4000" dirty="0"/>
                    </a:p>
                  </a:txBody>
                  <a:tcPr marL="91436" marR="91436" marT="45723" marB="45723"/>
                </a:tc>
                <a:tc>
                  <a:txBody>
                    <a:bodyPr/>
                    <a:lstStyle/>
                    <a:p>
                      <a:pPr algn="ctr"/>
                      <a:r>
                        <a:rPr lang="en-IN" sz="4000" dirty="0" smtClean="0"/>
                        <a:t>84</a:t>
                      </a:r>
                      <a:endParaRPr lang="en-IN" sz="4000" dirty="0"/>
                    </a:p>
                  </a:txBody>
                  <a:tcPr marL="91436" marR="91436" marT="45723" marB="45723"/>
                </a:tc>
                <a:tc>
                  <a:txBody>
                    <a:bodyPr/>
                    <a:lstStyle/>
                    <a:p>
                      <a:pPr algn="ctr"/>
                      <a:r>
                        <a:rPr lang="en-IN" sz="4000" dirty="0" smtClean="0"/>
                        <a:t>93</a:t>
                      </a:r>
                      <a:endParaRPr lang="en-IN" sz="4000" dirty="0"/>
                    </a:p>
                  </a:txBody>
                  <a:tcPr marL="91436" marR="91436" marT="45723" marB="45723"/>
                </a:tc>
                <a:tc>
                  <a:txBody>
                    <a:bodyPr/>
                    <a:lstStyle/>
                    <a:p>
                      <a:pPr algn="ctr"/>
                      <a:r>
                        <a:rPr lang="en-IN" sz="4000" dirty="0" smtClean="0"/>
                        <a:t>95</a:t>
                      </a:r>
                      <a:endParaRPr lang="en-IN" sz="4000" dirty="0"/>
                    </a:p>
                  </a:txBody>
                  <a:tcPr marL="91436" marR="91436" marT="45723" marB="45723"/>
                </a:tc>
                <a:tc>
                  <a:txBody>
                    <a:bodyPr/>
                    <a:lstStyle/>
                    <a:p>
                      <a:pPr algn="ctr"/>
                      <a:r>
                        <a:rPr lang="en-IN" sz="4000" dirty="0" smtClean="0"/>
                        <a:t>96</a:t>
                      </a:r>
                      <a:endParaRPr lang="en-IN" sz="4000" dirty="0"/>
                    </a:p>
                  </a:txBody>
                  <a:tcPr marL="91436" marR="91436" marT="45723" marB="45723"/>
                </a:tc>
                <a:tc>
                  <a:txBody>
                    <a:bodyPr/>
                    <a:lstStyle/>
                    <a:p>
                      <a:pPr algn="ctr"/>
                      <a:r>
                        <a:rPr lang="en-IN" sz="4000" dirty="0" smtClean="0"/>
                        <a:t>97</a:t>
                      </a:r>
                      <a:endParaRPr lang="en-IN" sz="4000" dirty="0"/>
                    </a:p>
                  </a:txBody>
                  <a:tcPr marL="91436" marR="91436" marT="45723" marB="45723"/>
                </a:tc>
              </a:tr>
            </a:tbl>
          </a:graphicData>
        </a:graphic>
      </p:graphicFrame>
      <p:grpSp>
        <p:nvGrpSpPr>
          <p:cNvPr id="5156" name="Group 8"/>
          <p:cNvGrpSpPr>
            <a:grpSpLocks/>
          </p:cNvGrpSpPr>
          <p:nvPr/>
        </p:nvGrpSpPr>
        <p:grpSpPr bwMode="auto">
          <a:xfrm>
            <a:off x="579438" y="3152775"/>
            <a:ext cx="376237" cy="1144588"/>
            <a:chOff x="579549" y="3153178"/>
            <a:chExt cx="375424" cy="1144210"/>
          </a:xfrm>
        </p:grpSpPr>
        <p:cxnSp>
          <p:nvCxnSpPr>
            <p:cNvPr id="5" name="Straight Arrow Connector 4"/>
            <p:cNvCxnSpPr/>
            <p:nvPr/>
          </p:nvCxnSpPr>
          <p:spPr>
            <a:xfrm flipV="1">
              <a:off x="720531"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62"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5157" name="Group 9"/>
          <p:cNvGrpSpPr>
            <a:grpSpLocks/>
          </p:cNvGrpSpPr>
          <p:nvPr/>
        </p:nvGrpSpPr>
        <p:grpSpPr bwMode="auto">
          <a:xfrm>
            <a:off x="11439525" y="3152775"/>
            <a:ext cx="371475" cy="1144588"/>
            <a:chOff x="11439764" y="3153178"/>
            <a:chExt cx="370614" cy="1144210"/>
          </a:xfrm>
        </p:grpSpPr>
        <p:cxnSp>
          <p:nvCxnSpPr>
            <p:cNvPr id="6" name="Straight Arrow Connector 5"/>
            <p:cNvCxnSpPr/>
            <p:nvPr/>
          </p:nvCxnSpPr>
          <p:spPr>
            <a:xfrm flipV="1">
              <a:off x="11628239"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60"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5158"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dirty="0">
                <a:solidFill>
                  <a:srgbClr val="000000"/>
                </a:solidFill>
              </a:rPr>
              <a:t>SEARCH FOR 33</a:t>
            </a:r>
          </a:p>
        </p:txBody>
      </p:sp>
    </p:spTree>
    <p:extLst>
      <p:ext uri="{BB962C8B-B14F-4D97-AF65-F5344CB8AC3E}">
        <p14:creationId xmlns:p14="http://schemas.microsoft.com/office/powerpoint/2010/main" val="2509613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solidFill>
                      <a:srgbClr val="FFFF00"/>
                    </a:solidFill>
                  </a:tcPr>
                </a:tc>
                <a:tc>
                  <a:txBody>
                    <a:bodyPr/>
                    <a:lstStyle/>
                    <a:p>
                      <a:pPr algn="ctr"/>
                      <a:r>
                        <a:rPr lang="en-IN" sz="4000" dirty="0" smtClean="0"/>
                        <a:t>64</a:t>
                      </a:r>
                      <a:endParaRPr lang="en-IN" sz="4000" dirty="0"/>
                    </a:p>
                  </a:txBody>
                  <a:tcPr marL="91436" marR="91436" marT="45723" marB="45723"/>
                </a:tc>
                <a:tc>
                  <a:txBody>
                    <a:bodyPr/>
                    <a:lstStyle/>
                    <a:p>
                      <a:pPr algn="ctr"/>
                      <a:r>
                        <a:rPr lang="en-IN" sz="4000" dirty="0" smtClean="0"/>
                        <a:t>72</a:t>
                      </a:r>
                      <a:endParaRPr lang="en-IN" sz="4000" dirty="0"/>
                    </a:p>
                  </a:txBody>
                  <a:tcPr marL="91436" marR="91436" marT="45723" marB="45723"/>
                </a:tc>
                <a:tc>
                  <a:txBody>
                    <a:bodyPr/>
                    <a:lstStyle/>
                    <a:p>
                      <a:pPr algn="ctr"/>
                      <a:r>
                        <a:rPr lang="en-IN" sz="4000" dirty="0" smtClean="0"/>
                        <a:t>84</a:t>
                      </a:r>
                      <a:endParaRPr lang="en-IN" sz="4000" dirty="0"/>
                    </a:p>
                  </a:txBody>
                  <a:tcPr marL="91436" marR="91436" marT="45723" marB="45723"/>
                </a:tc>
                <a:tc>
                  <a:txBody>
                    <a:bodyPr/>
                    <a:lstStyle/>
                    <a:p>
                      <a:pPr algn="ctr"/>
                      <a:r>
                        <a:rPr lang="en-IN" sz="4000" dirty="0" smtClean="0"/>
                        <a:t>93</a:t>
                      </a:r>
                      <a:endParaRPr lang="en-IN" sz="4000" dirty="0"/>
                    </a:p>
                  </a:txBody>
                  <a:tcPr marL="91436" marR="91436" marT="45723" marB="45723"/>
                </a:tc>
                <a:tc>
                  <a:txBody>
                    <a:bodyPr/>
                    <a:lstStyle/>
                    <a:p>
                      <a:pPr algn="ctr"/>
                      <a:r>
                        <a:rPr lang="en-IN" sz="4000" dirty="0" smtClean="0"/>
                        <a:t>95</a:t>
                      </a:r>
                      <a:endParaRPr lang="en-IN" sz="4000" dirty="0"/>
                    </a:p>
                  </a:txBody>
                  <a:tcPr marL="91436" marR="91436" marT="45723" marB="45723"/>
                </a:tc>
                <a:tc>
                  <a:txBody>
                    <a:bodyPr/>
                    <a:lstStyle/>
                    <a:p>
                      <a:pPr algn="ctr"/>
                      <a:r>
                        <a:rPr lang="en-IN" sz="4000" dirty="0" smtClean="0"/>
                        <a:t>96</a:t>
                      </a:r>
                      <a:endParaRPr lang="en-IN" sz="4000" dirty="0"/>
                    </a:p>
                  </a:txBody>
                  <a:tcPr marL="91436" marR="91436" marT="45723" marB="45723"/>
                </a:tc>
                <a:tc>
                  <a:txBody>
                    <a:bodyPr/>
                    <a:lstStyle/>
                    <a:p>
                      <a:pPr algn="ctr"/>
                      <a:r>
                        <a:rPr lang="en-IN" sz="4000" dirty="0" smtClean="0"/>
                        <a:t>97</a:t>
                      </a:r>
                      <a:endParaRPr lang="en-IN" sz="4000" dirty="0"/>
                    </a:p>
                  </a:txBody>
                  <a:tcPr marL="91436" marR="91436" marT="45723" marB="45723"/>
                </a:tc>
              </a:tr>
            </a:tbl>
          </a:graphicData>
        </a:graphic>
      </p:graphicFrame>
      <p:grpSp>
        <p:nvGrpSpPr>
          <p:cNvPr id="6180" name="Group 8"/>
          <p:cNvGrpSpPr>
            <a:grpSpLocks/>
          </p:cNvGrpSpPr>
          <p:nvPr/>
        </p:nvGrpSpPr>
        <p:grpSpPr bwMode="auto">
          <a:xfrm>
            <a:off x="579438" y="3152775"/>
            <a:ext cx="376237" cy="1144588"/>
            <a:chOff x="579549" y="3153178"/>
            <a:chExt cx="375424" cy="1144210"/>
          </a:xfrm>
        </p:grpSpPr>
        <p:cxnSp>
          <p:nvCxnSpPr>
            <p:cNvPr id="5" name="Straight Arrow Connector 4"/>
            <p:cNvCxnSpPr/>
            <p:nvPr/>
          </p:nvCxnSpPr>
          <p:spPr>
            <a:xfrm flipV="1">
              <a:off x="720531"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87"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6181" name="Group 9"/>
          <p:cNvGrpSpPr>
            <a:grpSpLocks/>
          </p:cNvGrpSpPr>
          <p:nvPr/>
        </p:nvGrpSpPr>
        <p:grpSpPr bwMode="auto">
          <a:xfrm>
            <a:off x="11439525" y="3152775"/>
            <a:ext cx="371475" cy="1144588"/>
            <a:chOff x="11439764" y="3153178"/>
            <a:chExt cx="370614" cy="1144210"/>
          </a:xfrm>
        </p:grpSpPr>
        <p:cxnSp>
          <p:nvCxnSpPr>
            <p:cNvPr id="6" name="Straight Arrow Connector 5"/>
            <p:cNvCxnSpPr/>
            <p:nvPr/>
          </p:nvCxnSpPr>
          <p:spPr>
            <a:xfrm flipV="1">
              <a:off x="11628239"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85"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6182" name="TextBox 1"/>
          <p:cNvSpPr txBox="1">
            <a:spLocks noChangeArrowheads="1"/>
          </p:cNvSpPr>
          <p:nvPr/>
        </p:nvSpPr>
        <p:spPr bwMode="auto">
          <a:xfrm>
            <a:off x="5780088" y="3232150"/>
            <a:ext cx="576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mid</a:t>
            </a:r>
          </a:p>
        </p:txBody>
      </p:sp>
      <p:sp>
        <p:nvSpPr>
          <p:cNvPr id="6183"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2171108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7204" name="Group 8"/>
          <p:cNvGrpSpPr>
            <a:grpSpLocks/>
          </p:cNvGrpSpPr>
          <p:nvPr/>
        </p:nvGrpSpPr>
        <p:grpSpPr bwMode="auto">
          <a:xfrm>
            <a:off x="579438" y="3152775"/>
            <a:ext cx="376237" cy="1144588"/>
            <a:chOff x="579549" y="3153178"/>
            <a:chExt cx="375424" cy="1144210"/>
          </a:xfrm>
        </p:grpSpPr>
        <p:cxnSp>
          <p:nvCxnSpPr>
            <p:cNvPr id="5" name="Straight Arrow Connector 4"/>
            <p:cNvCxnSpPr/>
            <p:nvPr/>
          </p:nvCxnSpPr>
          <p:spPr>
            <a:xfrm flipV="1">
              <a:off x="720531"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10"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7205" name="Group 9"/>
          <p:cNvGrpSpPr>
            <a:grpSpLocks/>
          </p:cNvGrpSpPr>
          <p:nvPr/>
        </p:nvGrpSpPr>
        <p:grpSpPr bwMode="auto">
          <a:xfrm>
            <a:off x="5219700" y="3108325"/>
            <a:ext cx="369888" cy="1144588"/>
            <a:chOff x="11439764" y="3153178"/>
            <a:chExt cx="370614" cy="1144210"/>
          </a:xfrm>
        </p:grpSpPr>
        <p:cxnSp>
          <p:nvCxnSpPr>
            <p:cNvPr id="6" name="Straight Arrow Connector 5"/>
            <p:cNvCxnSpPr/>
            <p:nvPr/>
          </p:nvCxnSpPr>
          <p:spPr>
            <a:xfrm flipV="1">
              <a:off x="11627457"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08"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7206"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711668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solidFill>
                      <a:srgbClr val="FFFF00"/>
                    </a:solidFill>
                  </a:tcPr>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8228" name="Group 8"/>
          <p:cNvGrpSpPr>
            <a:grpSpLocks/>
          </p:cNvGrpSpPr>
          <p:nvPr/>
        </p:nvGrpSpPr>
        <p:grpSpPr bwMode="auto">
          <a:xfrm>
            <a:off x="579438" y="3152775"/>
            <a:ext cx="376237" cy="1144588"/>
            <a:chOff x="579549" y="3153178"/>
            <a:chExt cx="375424" cy="1144210"/>
          </a:xfrm>
        </p:grpSpPr>
        <p:cxnSp>
          <p:nvCxnSpPr>
            <p:cNvPr id="5" name="Straight Arrow Connector 4"/>
            <p:cNvCxnSpPr/>
            <p:nvPr/>
          </p:nvCxnSpPr>
          <p:spPr>
            <a:xfrm flipV="1">
              <a:off x="720531"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35"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8229" name="Group 9"/>
          <p:cNvGrpSpPr>
            <a:grpSpLocks/>
          </p:cNvGrpSpPr>
          <p:nvPr/>
        </p:nvGrpSpPr>
        <p:grpSpPr bwMode="auto">
          <a:xfrm>
            <a:off x="5219700" y="3108325"/>
            <a:ext cx="369888" cy="1144588"/>
            <a:chOff x="11439764" y="3153178"/>
            <a:chExt cx="370614" cy="1144210"/>
          </a:xfrm>
        </p:grpSpPr>
        <p:cxnSp>
          <p:nvCxnSpPr>
            <p:cNvPr id="6" name="Straight Arrow Connector 5"/>
            <p:cNvCxnSpPr/>
            <p:nvPr/>
          </p:nvCxnSpPr>
          <p:spPr>
            <a:xfrm flipV="1">
              <a:off x="11627457"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33"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8230" name="TextBox 1"/>
          <p:cNvSpPr txBox="1">
            <a:spLocks noChangeArrowheads="1"/>
          </p:cNvSpPr>
          <p:nvPr/>
        </p:nvSpPr>
        <p:spPr bwMode="auto">
          <a:xfrm>
            <a:off x="2776538" y="3152775"/>
            <a:ext cx="574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mid</a:t>
            </a:r>
          </a:p>
        </p:txBody>
      </p:sp>
      <p:sp>
        <p:nvSpPr>
          <p:cNvPr id="8231"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1370615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defRPr/>
            </a:pPr>
            <a:r>
              <a:rPr lang="en-US" dirty="0" smtClean="0">
                <a:cs typeface="+mj-cs"/>
              </a:rPr>
              <a:t>Efficiency examples</a:t>
            </a:r>
          </a:p>
        </p:txBody>
      </p:sp>
      <p:sp>
        <p:nvSpPr>
          <p:cNvPr id="260099" name="Rectangle 3"/>
          <p:cNvSpPr>
            <a:spLocks noGrp="1" noChangeArrowheads="1"/>
          </p:cNvSpPr>
          <p:nvPr>
            <p:ph type="body" idx="1"/>
          </p:nvPr>
        </p:nvSpPr>
        <p:spPr/>
        <p:txBody>
          <a:bodyPr/>
          <a:lstStyle/>
          <a:p>
            <a:pPr eaLnBrk="1" hangingPunct="1">
              <a:lnSpc>
                <a:spcPct val="80000"/>
              </a:lnSpc>
              <a:buFontTx/>
              <a:buNone/>
              <a:defRPr/>
            </a:pPr>
            <a:r>
              <a:rPr lang="en-US" b="1" dirty="0" smtClean="0">
                <a:cs typeface="+mn-cs"/>
              </a:rPr>
              <a:t>statement1</a:t>
            </a:r>
            <a:r>
              <a:rPr lang="en-US" dirty="0" smtClean="0">
                <a:latin typeface="Courier New" charset="0"/>
                <a:cs typeface="+mn-cs"/>
              </a:rPr>
              <a:t>;</a:t>
            </a:r>
          </a:p>
          <a:p>
            <a:pPr eaLnBrk="1" hangingPunct="1">
              <a:lnSpc>
                <a:spcPct val="80000"/>
              </a:lnSpc>
              <a:buFontTx/>
              <a:buNone/>
              <a:defRPr/>
            </a:pPr>
            <a:r>
              <a:rPr lang="en-US" b="1" dirty="0" smtClean="0">
                <a:cs typeface="+mn-cs"/>
              </a:rPr>
              <a:t>statement2</a:t>
            </a:r>
            <a:r>
              <a:rPr lang="en-US" dirty="0" smtClean="0">
                <a:latin typeface="Courier New" charset="0"/>
                <a:cs typeface="+mn-cs"/>
              </a:rPr>
              <a:t>;</a:t>
            </a:r>
          </a:p>
          <a:p>
            <a:pPr eaLnBrk="1" hangingPunct="1">
              <a:lnSpc>
                <a:spcPct val="80000"/>
              </a:lnSpc>
              <a:buFontTx/>
              <a:buNone/>
              <a:defRPr/>
            </a:pPr>
            <a:r>
              <a:rPr lang="en-US" b="1" dirty="0" smtClean="0">
                <a:cs typeface="+mn-cs"/>
              </a:rPr>
              <a:t>statement3</a:t>
            </a:r>
            <a:r>
              <a:rPr lang="en-US" dirty="0" smtClean="0">
                <a:latin typeface="Courier New" charset="0"/>
                <a:cs typeface="+mn-cs"/>
              </a:rPr>
              <a:t>;</a:t>
            </a:r>
          </a:p>
          <a:p>
            <a:pPr eaLnBrk="1" hangingPunct="1">
              <a:lnSpc>
                <a:spcPct val="80000"/>
              </a:lnSpc>
              <a:buFontTx/>
              <a:buNone/>
              <a:defRPr/>
            </a:pPr>
            <a:endParaRPr lang="en-US" dirty="0" smtClean="0">
              <a:latin typeface="Courier New" charset="0"/>
              <a:cs typeface="+mn-cs"/>
            </a:endParaRPr>
          </a:p>
          <a:p>
            <a:pPr eaLnBrk="1" hangingPunct="1">
              <a:lnSpc>
                <a:spcPct val="80000"/>
              </a:lnSpc>
              <a:buFontTx/>
              <a:buNone/>
              <a:defRPr/>
            </a:pPr>
            <a:r>
              <a:rPr lang="en-US" dirty="0" smtClean="0">
                <a:latin typeface="Courier New" charset="0"/>
                <a:cs typeface="+mn-cs"/>
              </a:rPr>
              <a:t>for (</a:t>
            </a:r>
            <a:r>
              <a:rPr lang="en-US" dirty="0" err="1" smtClean="0">
                <a:latin typeface="Courier New" charset="0"/>
                <a:cs typeface="+mn-cs"/>
              </a:rPr>
              <a:t>int</a:t>
            </a:r>
            <a:r>
              <a:rPr lang="en-US" dirty="0" smtClean="0">
                <a:latin typeface="Courier New" charset="0"/>
                <a:cs typeface="+mn-cs"/>
              </a:rPr>
              <a:t> </a:t>
            </a:r>
            <a:r>
              <a:rPr lang="en-US" dirty="0" err="1" smtClean="0">
                <a:latin typeface="Courier New" charset="0"/>
                <a:cs typeface="+mn-cs"/>
              </a:rPr>
              <a:t>i</a:t>
            </a:r>
            <a:r>
              <a:rPr lang="en-US" dirty="0" smtClean="0">
                <a:latin typeface="Courier New" charset="0"/>
                <a:cs typeface="+mn-cs"/>
              </a:rPr>
              <a:t> = 1; </a:t>
            </a:r>
            <a:r>
              <a:rPr lang="en-US" dirty="0" err="1" smtClean="0">
                <a:latin typeface="Courier New" charset="0"/>
                <a:cs typeface="+mn-cs"/>
              </a:rPr>
              <a:t>i</a:t>
            </a:r>
            <a:r>
              <a:rPr lang="en-US" dirty="0" smtClean="0">
                <a:latin typeface="Courier New" charset="0"/>
                <a:cs typeface="+mn-cs"/>
              </a:rPr>
              <a:t> &lt;= N; </a:t>
            </a:r>
            <a:r>
              <a:rPr lang="en-US" dirty="0" err="1" smtClean="0">
                <a:latin typeface="Courier New" charset="0"/>
                <a:cs typeface="+mn-cs"/>
              </a:rPr>
              <a:t>i</a:t>
            </a:r>
            <a:r>
              <a:rPr lang="en-US" dirty="0" smtClean="0">
                <a:latin typeface="Courier New" charset="0"/>
                <a:cs typeface="+mn-cs"/>
              </a:rPr>
              <a:t>++) {</a:t>
            </a:r>
          </a:p>
          <a:p>
            <a:pPr eaLnBrk="1" hangingPunct="1">
              <a:lnSpc>
                <a:spcPct val="80000"/>
              </a:lnSpc>
              <a:buFontTx/>
              <a:buNone/>
              <a:defRPr/>
            </a:pPr>
            <a:r>
              <a:rPr lang="en-US" dirty="0" smtClean="0">
                <a:latin typeface="Courier New" charset="0"/>
                <a:cs typeface="+mn-cs"/>
              </a:rPr>
              <a:t>    </a:t>
            </a:r>
            <a:r>
              <a:rPr lang="en-US" b="1" dirty="0" smtClean="0">
                <a:cs typeface="+mn-cs"/>
              </a:rPr>
              <a:t>statement4</a:t>
            </a:r>
            <a:r>
              <a:rPr lang="en-US" dirty="0" smtClean="0">
                <a:latin typeface="Courier New" charset="0"/>
                <a:cs typeface="+mn-cs"/>
              </a:rPr>
              <a:t>;</a:t>
            </a:r>
          </a:p>
          <a:p>
            <a:pPr eaLnBrk="1" hangingPunct="1">
              <a:lnSpc>
                <a:spcPct val="80000"/>
              </a:lnSpc>
              <a:buFontTx/>
              <a:buNone/>
              <a:defRPr/>
            </a:pPr>
            <a:r>
              <a:rPr lang="en-US" dirty="0" smtClean="0">
                <a:latin typeface="Courier New" charset="0"/>
                <a:cs typeface="+mn-cs"/>
              </a:rPr>
              <a:t>}</a:t>
            </a:r>
          </a:p>
          <a:p>
            <a:pPr eaLnBrk="1" hangingPunct="1">
              <a:lnSpc>
                <a:spcPct val="80000"/>
              </a:lnSpc>
              <a:buFontTx/>
              <a:buNone/>
              <a:defRPr/>
            </a:pPr>
            <a:endParaRPr lang="en-US" dirty="0" smtClean="0">
              <a:latin typeface="Courier New" charset="0"/>
              <a:cs typeface="+mn-cs"/>
            </a:endParaRPr>
          </a:p>
          <a:p>
            <a:pPr eaLnBrk="1" hangingPunct="1">
              <a:lnSpc>
                <a:spcPct val="80000"/>
              </a:lnSpc>
              <a:buFontTx/>
              <a:buNone/>
              <a:defRPr/>
            </a:pPr>
            <a:r>
              <a:rPr lang="en-US" dirty="0" smtClean="0">
                <a:latin typeface="Courier New" charset="0"/>
                <a:cs typeface="+mn-cs"/>
              </a:rPr>
              <a:t>for (</a:t>
            </a:r>
            <a:r>
              <a:rPr lang="en-US" dirty="0" err="1" smtClean="0">
                <a:latin typeface="Courier New" charset="0"/>
                <a:cs typeface="+mn-cs"/>
              </a:rPr>
              <a:t>int</a:t>
            </a:r>
            <a:r>
              <a:rPr lang="en-US" dirty="0" smtClean="0">
                <a:latin typeface="Courier New" charset="0"/>
                <a:cs typeface="+mn-cs"/>
              </a:rPr>
              <a:t> </a:t>
            </a:r>
            <a:r>
              <a:rPr lang="en-US" dirty="0" err="1" smtClean="0">
                <a:latin typeface="Courier New" charset="0"/>
                <a:cs typeface="+mn-cs"/>
              </a:rPr>
              <a:t>i</a:t>
            </a:r>
            <a:r>
              <a:rPr lang="en-US" dirty="0" smtClean="0">
                <a:latin typeface="Courier New" charset="0"/>
                <a:cs typeface="+mn-cs"/>
              </a:rPr>
              <a:t> = 1; </a:t>
            </a:r>
            <a:r>
              <a:rPr lang="en-US" dirty="0" err="1" smtClean="0">
                <a:latin typeface="Courier New" charset="0"/>
                <a:cs typeface="+mn-cs"/>
              </a:rPr>
              <a:t>i</a:t>
            </a:r>
            <a:r>
              <a:rPr lang="en-US" dirty="0" smtClean="0">
                <a:latin typeface="Courier New" charset="0"/>
                <a:cs typeface="+mn-cs"/>
              </a:rPr>
              <a:t> &lt;= N; </a:t>
            </a:r>
            <a:r>
              <a:rPr lang="en-US" dirty="0" err="1" smtClean="0">
                <a:latin typeface="Courier New" charset="0"/>
                <a:cs typeface="+mn-cs"/>
              </a:rPr>
              <a:t>i</a:t>
            </a:r>
            <a:r>
              <a:rPr lang="en-US" dirty="0" smtClean="0">
                <a:latin typeface="Courier New" charset="0"/>
                <a:cs typeface="+mn-cs"/>
              </a:rPr>
              <a:t>++) {</a:t>
            </a:r>
          </a:p>
          <a:p>
            <a:pPr eaLnBrk="1" hangingPunct="1">
              <a:lnSpc>
                <a:spcPct val="80000"/>
              </a:lnSpc>
              <a:buFontTx/>
              <a:buNone/>
              <a:defRPr/>
            </a:pPr>
            <a:r>
              <a:rPr lang="en-US" dirty="0" smtClean="0">
                <a:latin typeface="Courier New" charset="0"/>
                <a:cs typeface="+mn-cs"/>
              </a:rPr>
              <a:t>    </a:t>
            </a:r>
            <a:r>
              <a:rPr lang="en-US" b="1" dirty="0" smtClean="0">
                <a:cs typeface="+mn-cs"/>
              </a:rPr>
              <a:t>statement5</a:t>
            </a:r>
            <a:r>
              <a:rPr lang="en-US" dirty="0" smtClean="0">
                <a:latin typeface="Courier New" charset="0"/>
                <a:cs typeface="+mn-cs"/>
              </a:rPr>
              <a:t>;</a:t>
            </a:r>
          </a:p>
          <a:p>
            <a:pPr eaLnBrk="1" hangingPunct="1">
              <a:lnSpc>
                <a:spcPct val="80000"/>
              </a:lnSpc>
              <a:buFontTx/>
              <a:buNone/>
              <a:defRPr/>
            </a:pPr>
            <a:r>
              <a:rPr lang="en-US" dirty="0" smtClean="0">
                <a:latin typeface="Courier New" charset="0"/>
                <a:cs typeface="+mn-cs"/>
              </a:rPr>
              <a:t>    </a:t>
            </a:r>
            <a:r>
              <a:rPr lang="en-US" b="1" dirty="0" smtClean="0">
                <a:cs typeface="+mn-cs"/>
              </a:rPr>
              <a:t>statement6</a:t>
            </a:r>
            <a:r>
              <a:rPr lang="en-US" dirty="0" smtClean="0">
                <a:latin typeface="Courier New" charset="0"/>
                <a:cs typeface="+mn-cs"/>
              </a:rPr>
              <a:t>;</a:t>
            </a:r>
          </a:p>
          <a:p>
            <a:pPr eaLnBrk="1" hangingPunct="1">
              <a:lnSpc>
                <a:spcPct val="80000"/>
              </a:lnSpc>
              <a:buFontTx/>
              <a:buNone/>
              <a:defRPr/>
            </a:pPr>
            <a:r>
              <a:rPr lang="en-US" dirty="0" smtClean="0">
                <a:latin typeface="Courier New" charset="0"/>
                <a:cs typeface="+mn-cs"/>
              </a:rPr>
              <a:t>    </a:t>
            </a:r>
            <a:r>
              <a:rPr lang="en-US" b="1" dirty="0" smtClean="0">
                <a:cs typeface="+mn-cs"/>
              </a:rPr>
              <a:t>statement7</a:t>
            </a:r>
            <a:r>
              <a:rPr lang="en-US" dirty="0" smtClean="0">
                <a:latin typeface="Courier New" charset="0"/>
                <a:cs typeface="+mn-cs"/>
              </a:rPr>
              <a:t>;</a:t>
            </a:r>
          </a:p>
          <a:p>
            <a:pPr eaLnBrk="1" hangingPunct="1">
              <a:lnSpc>
                <a:spcPct val="80000"/>
              </a:lnSpc>
              <a:buFontTx/>
              <a:buNone/>
              <a:defRPr/>
            </a:pPr>
            <a:r>
              <a:rPr lang="en-US" dirty="0" smtClean="0">
                <a:latin typeface="Courier New" charset="0"/>
                <a:cs typeface="+mn-cs"/>
              </a:rPr>
              <a:t>}</a:t>
            </a:r>
          </a:p>
        </p:txBody>
      </p:sp>
      <p:grpSp>
        <p:nvGrpSpPr>
          <p:cNvPr id="260109" name="Group 13"/>
          <p:cNvGrpSpPr>
            <a:grpSpLocks/>
          </p:cNvGrpSpPr>
          <p:nvPr/>
        </p:nvGrpSpPr>
        <p:grpSpPr bwMode="auto">
          <a:xfrm>
            <a:off x="7353931" y="569066"/>
            <a:ext cx="777875" cy="1143000"/>
            <a:chOff x="1440" y="816"/>
            <a:chExt cx="490" cy="720"/>
          </a:xfrm>
        </p:grpSpPr>
        <p:sp>
          <p:nvSpPr>
            <p:cNvPr id="260100" name="AutoShape 4"/>
            <p:cNvSpPr>
              <a:spLocks/>
            </p:cNvSpPr>
            <p:nvPr/>
          </p:nvSpPr>
          <p:spPr bwMode="auto">
            <a:xfrm>
              <a:off x="1440" y="816"/>
              <a:ext cx="240" cy="720"/>
            </a:xfrm>
            <a:prstGeom prst="rightBrace">
              <a:avLst>
                <a:gd name="adj1" fmla="val 250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260105" name="Text Box 9"/>
            <p:cNvSpPr txBox="1">
              <a:spLocks noChangeArrowheads="1"/>
            </p:cNvSpPr>
            <p:nvPr/>
          </p:nvSpPr>
          <p:spPr bwMode="auto">
            <a:xfrm>
              <a:off x="1709" y="1029"/>
              <a:ext cx="22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latin typeface="Tahoma" charset="0"/>
                  <a:ea typeface="ＭＳ Ｐゴシック" charset="0"/>
                </a:rPr>
                <a:t>3</a:t>
              </a:r>
            </a:p>
          </p:txBody>
        </p:sp>
      </p:grpSp>
      <p:grpSp>
        <p:nvGrpSpPr>
          <p:cNvPr id="260110" name="Group 14"/>
          <p:cNvGrpSpPr>
            <a:grpSpLocks/>
          </p:cNvGrpSpPr>
          <p:nvPr/>
        </p:nvGrpSpPr>
        <p:grpSpPr bwMode="auto">
          <a:xfrm>
            <a:off x="9803811" y="2151308"/>
            <a:ext cx="914400" cy="990600"/>
            <a:chOff x="3648" y="1728"/>
            <a:chExt cx="576" cy="624"/>
          </a:xfrm>
        </p:grpSpPr>
        <p:sp>
          <p:nvSpPr>
            <p:cNvPr id="260102" name="AutoShape 6"/>
            <p:cNvSpPr>
              <a:spLocks/>
            </p:cNvSpPr>
            <p:nvPr/>
          </p:nvSpPr>
          <p:spPr bwMode="auto">
            <a:xfrm>
              <a:off x="3648" y="1728"/>
              <a:ext cx="240" cy="624"/>
            </a:xfrm>
            <a:prstGeom prst="rightBrace">
              <a:avLst>
                <a:gd name="adj1" fmla="val 21667"/>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0106" name="Text Box 10"/>
            <p:cNvSpPr txBox="1">
              <a:spLocks noChangeArrowheads="1"/>
            </p:cNvSpPr>
            <p:nvPr/>
          </p:nvSpPr>
          <p:spPr bwMode="auto">
            <a:xfrm>
              <a:off x="3980" y="1872"/>
              <a:ext cx="2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latin typeface="Tahoma" charset="0"/>
                  <a:ea typeface="ＭＳ Ｐゴシック" charset="0"/>
                </a:rPr>
                <a:t>N</a:t>
              </a:r>
            </a:p>
          </p:txBody>
        </p:sp>
      </p:grpSp>
      <p:grpSp>
        <p:nvGrpSpPr>
          <p:cNvPr id="260111" name="Group 15"/>
          <p:cNvGrpSpPr>
            <a:grpSpLocks/>
          </p:cNvGrpSpPr>
          <p:nvPr/>
        </p:nvGrpSpPr>
        <p:grpSpPr bwMode="auto">
          <a:xfrm>
            <a:off x="9814007" y="3522908"/>
            <a:ext cx="1066800" cy="1752600"/>
            <a:chOff x="3648" y="2688"/>
            <a:chExt cx="672" cy="1104"/>
          </a:xfrm>
        </p:grpSpPr>
        <p:sp>
          <p:nvSpPr>
            <p:cNvPr id="260103" name="AutoShape 7"/>
            <p:cNvSpPr>
              <a:spLocks/>
            </p:cNvSpPr>
            <p:nvPr/>
          </p:nvSpPr>
          <p:spPr bwMode="auto">
            <a:xfrm>
              <a:off x="3648" y="2688"/>
              <a:ext cx="240" cy="1104"/>
            </a:xfrm>
            <a:prstGeom prst="rightBrace">
              <a:avLst>
                <a:gd name="adj1" fmla="val 38333"/>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0107" name="Text Box 11"/>
            <p:cNvSpPr txBox="1">
              <a:spLocks noChangeArrowheads="1"/>
            </p:cNvSpPr>
            <p:nvPr/>
          </p:nvSpPr>
          <p:spPr bwMode="auto">
            <a:xfrm>
              <a:off x="3971" y="3072"/>
              <a:ext cx="34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latin typeface="Tahoma" charset="0"/>
                  <a:ea typeface="ＭＳ Ｐゴシック" charset="0"/>
                </a:rPr>
                <a:t>3N</a:t>
              </a:r>
            </a:p>
          </p:txBody>
        </p:sp>
      </p:grpSp>
      <p:grpSp>
        <p:nvGrpSpPr>
          <p:cNvPr id="260112" name="Group 16"/>
          <p:cNvGrpSpPr>
            <a:grpSpLocks/>
          </p:cNvGrpSpPr>
          <p:nvPr/>
        </p:nvGrpSpPr>
        <p:grpSpPr bwMode="auto">
          <a:xfrm>
            <a:off x="10535124" y="805844"/>
            <a:ext cx="1752600" cy="5181600"/>
            <a:chOff x="4512" y="768"/>
            <a:chExt cx="1104" cy="3264"/>
          </a:xfrm>
        </p:grpSpPr>
        <p:sp>
          <p:nvSpPr>
            <p:cNvPr id="260104" name="AutoShape 8"/>
            <p:cNvSpPr>
              <a:spLocks/>
            </p:cNvSpPr>
            <p:nvPr/>
          </p:nvSpPr>
          <p:spPr bwMode="auto">
            <a:xfrm>
              <a:off x="4512" y="768"/>
              <a:ext cx="384" cy="3264"/>
            </a:xfrm>
            <a:prstGeom prst="rightBrace">
              <a:avLst>
                <a:gd name="adj1" fmla="val 70833"/>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0108" name="Text Box 12"/>
            <p:cNvSpPr txBox="1">
              <a:spLocks noChangeArrowheads="1"/>
            </p:cNvSpPr>
            <p:nvPr/>
          </p:nvSpPr>
          <p:spPr bwMode="auto">
            <a:xfrm>
              <a:off x="4902" y="2256"/>
              <a:ext cx="71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2400">
                  <a:latin typeface="Tahoma" charset="0"/>
                  <a:ea typeface="ＭＳ Ｐゴシック" charset="0"/>
                </a:rPr>
                <a:t>4N + 3</a:t>
              </a:r>
            </a:p>
          </p:txBody>
        </p:sp>
      </p:grpSp>
    </p:spTree>
    <p:extLst>
      <p:ext uri="{BB962C8B-B14F-4D97-AF65-F5344CB8AC3E}">
        <p14:creationId xmlns:p14="http://schemas.microsoft.com/office/powerpoint/2010/main" val="999374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0109"/>
                                        </p:tgtEl>
                                        <p:attrNameLst>
                                          <p:attrName>style.visibility</p:attrName>
                                        </p:attrNameLst>
                                      </p:cBhvr>
                                      <p:to>
                                        <p:strVal val="visible"/>
                                      </p:to>
                                    </p:set>
                                    <p:animEffect transition="in" filter="fade">
                                      <p:cBhvr>
                                        <p:cTn id="7" dur="1000"/>
                                        <p:tgtEl>
                                          <p:spTgt spid="260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0110"/>
                                        </p:tgtEl>
                                        <p:attrNameLst>
                                          <p:attrName>style.visibility</p:attrName>
                                        </p:attrNameLst>
                                      </p:cBhvr>
                                      <p:to>
                                        <p:strVal val="visible"/>
                                      </p:to>
                                    </p:set>
                                    <p:animEffect transition="in" filter="fade">
                                      <p:cBhvr>
                                        <p:cTn id="12" dur="1000"/>
                                        <p:tgtEl>
                                          <p:spTgt spid="2601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60111"/>
                                        </p:tgtEl>
                                        <p:attrNameLst>
                                          <p:attrName>style.visibility</p:attrName>
                                        </p:attrNameLst>
                                      </p:cBhvr>
                                      <p:to>
                                        <p:strVal val="visible"/>
                                      </p:to>
                                    </p:set>
                                    <p:animEffect transition="in" filter="fade">
                                      <p:cBhvr>
                                        <p:cTn id="17" dur="1000"/>
                                        <p:tgtEl>
                                          <p:spTgt spid="2601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60112"/>
                                        </p:tgtEl>
                                        <p:attrNameLst>
                                          <p:attrName>style.visibility</p:attrName>
                                        </p:attrNameLst>
                                      </p:cBhvr>
                                      <p:to>
                                        <p:strVal val="visible"/>
                                      </p:to>
                                    </p:set>
                                    <p:animEffect transition="in" filter="fade">
                                      <p:cBhvr>
                                        <p:cTn id="22" dur="1000"/>
                                        <p:tgtEl>
                                          <p:spTgt spid="260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solidFill>
                      <a:schemeClr val="bg2">
                        <a:lumMod val="50000"/>
                      </a:schemeClr>
                    </a:solidFill>
                  </a:tcPr>
                </a:tc>
                <a:tc>
                  <a:txBody>
                    <a:bodyPr/>
                    <a:lstStyle/>
                    <a:p>
                      <a:pPr algn="ctr"/>
                      <a:r>
                        <a:rPr lang="en-IN" sz="4000" dirty="0" smtClean="0"/>
                        <a:t>13</a:t>
                      </a:r>
                      <a:endParaRPr lang="en-IN" sz="4000" dirty="0"/>
                    </a:p>
                  </a:txBody>
                  <a:tcPr marL="91436" marR="91436" marT="45723" marB="45723">
                    <a:solidFill>
                      <a:schemeClr val="bg2">
                        <a:lumMod val="50000"/>
                      </a:schemeClr>
                    </a:solidFill>
                  </a:tcPr>
                </a:tc>
                <a:tc>
                  <a:txBody>
                    <a:bodyPr/>
                    <a:lstStyle/>
                    <a:p>
                      <a:pPr algn="ctr"/>
                      <a:r>
                        <a:rPr lang="en-IN" sz="4000" dirty="0" smtClean="0"/>
                        <a:t>14</a:t>
                      </a:r>
                      <a:endParaRPr lang="en-IN" sz="4000" dirty="0"/>
                    </a:p>
                  </a:txBody>
                  <a:tcPr marL="91436" marR="91436" marT="45723" marB="45723">
                    <a:solidFill>
                      <a:schemeClr val="bg2">
                        <a:lumMod val="50000"/>
                      </a:schemeClr>
                    </a:solidFill>
                  </a:tcPr>
                </a:tc>
                <a:tc>
                  <a:txBody>
                    <a:bodyPr/>
                    <a:lstStyle/>
                    <a:p>
                      <a:pPr algn="ctr"/>
                      <a:r>
                        <a:rPr lang="en-IN" sz="4000" dirty="0" smtClean="0"/>
                        <a:t>25</a:t>
                      </a:r>
                      <a:endParaRPr lang="en-IN" sz="4000" dirty="0"/>
                    </a:p>
                  </a:txBody>
                  <a:tcPr marL="91436" marR="91436" marT="45723" marB="45723">
                    <a:solidFill>
                      <a:schemeClr val="bg2">
                        <a:lumMod val="50000"/>
                      </a:schemeClr>
                    </a:solidFill>
                  </a:tcPr>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9252" name="Group 8"/>
          <p:cNvGrpSpPr>
            <a:grpSpLocks/>
          </p:cNvGrpSpPr>
          <p:nvPr/>
        </p:nvGrpSpPr>
        <p:grpSpPr bwMode="auto">
          <a:xfrm>
            <a:off x="3606800" y="3108325"/>
            <a:ext cx="374650" cy="1144588"/>
            <a:chOff x="579549" y="3153178"/>
            <a:chExt cx="375424" cy="1144210"/>
          </a:xfrm>
        </p:grpSpPr>
        <p:cxnSp>
          <p:nvCxnSpPr>
            <p:cNvPr id="5" name="Straight Arrow Connector 4"/>
            <p:cNvCxnSpPr/>
            <p:nvPr/>
          </p:nvCxnSpPr>
          <p:spPr>
            <a:xfrm flipV="1">
              <a:off x="721129"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58"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9253" name="Group 9"/>
          <p:cNvGrpSpPr>
            <a:grpSpLocks/>
          </p:cNvGrpSpPr>
          <p:nvPr/>
        </p:nvGrpSpPr>
        <p:grpSpPr bwMode="auto">
          <a:xfrm>
            <a:off x="5219700" y="3108325"/>
            <a:ext cx="369888" cy="1144588"/>
            <a:chOff x="11439764" y="3153178"/>
            <a:chExt cx="370614" cy="1144210"/>
          </a:xfrm>
        </p:grpSpPr>
        <p:cxnSp>
          <p:nvCxnSpPr>
            <p:cNvPr id="6" name="Straight Arrow Connector 5"/>
            <p:cNvCxnSpPr/>
            <p:nvPr/>
          </p:nvCxnSpPr>
          <p:spPr>
            <a:xfrm flipV="1">
              <a:off x="11627457"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56"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9254"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3284172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solidFill>
                      <a:schemeClr val="bg2">
                        <a:lumMod val="50000"/>
                      </a:schemeClr>
                    </a:solidFill>
                  </a:tcPr>
                </a:tc>
                <a:tc>
                  <a:txBody>
                    <a:bodyPr/>
                    <a:lstStyle/>
                    <a:p>
                      <a:pPr algn="ctr"/>
                      <a:r>
                        <a:rPr lang="en-IN" sz="4000" dirty="0" smtClean="0"/>
                        <a:t>13</a:t>
                      </a:r>
                      <a:endParaRPr lang="en-IN" sz="4000" dirty="0"/>
                    </a:p>
                  </a:txBody>
                  <a:tcPr marL="91436" marR="91436" marT="45723" marB="45723">
                    <a:solidFill>
                      <a:schemeClr val="bg2">
                        <a:lumMod val="50000"/>
                      </a:schemeClr>
                    </a:solidFill>
                  </a:tcPr>
                </a:tc>
                <a:tc>
                  <a:txBody>
                    <a:bodyPr/>
                    <a:lstStyle/>
                    <a:p>
                      <a:pPr algn="ctr"/>
                      <a:r>
                        <a:rPr lang="en-IN" sz="4000" dirty="0" smtClean="0"/>
                        <a:t>14</a:t>
                      </a:r>
                      <a:endParaRPr lang="en-IN" sz="4000" dirty="0"/>
                    </a:p>
                  </a:txBody>
                  <a:tcPr marL="91436" marR="91436" marT="45723" marB="45723">
                    <a:solidFill>
                      <a:schemeClr val="bg2">
                        <a:lumMod val="50000"/>
                      </a:schemeClr>
                    </a:solidFill>
                  </a:tcPr>
                </a:tc>
                <a:tc>
                  <a:txBody>
                    <a:bodyPr/>
                    <a:lstStyle/>
                    <a:p>
                      <a:pPr algn="ctr"/>
                      <a:r>
                        <a:rPr lang="en-IN" sz="4000" dirty="0" smtClean="0"/>
                        <a:t>25</a:t>
                      </a:r>
                      <a:endParaRPr lang="en-IN" sz="4000" dirty="0"/>
                    </a:p>
                  </a:txBody>
                  <a:tcPr marL="91436" marR="91436" marT="45723" marB="45723">
                    <a:solidFill>
                      <a:schemeClr val="bg2">
                        <a:lumMod val="50000"/>
                      </a:schemeClr>
                    </a:solidFill>
                  </a:tcPr>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solidFill>
                      <a:srgbClr val="FFFF00"/>
                    </a:solidFill>
                  </a:tcPr>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10276" name="Group 8"/>
          <p:cNvGrpSpPr>
            <a:grpSpLocks/>
          </p:cNvGrpSpPr>
          <p:nvPr/>
        </p:nvGrpSpPr>
        <p:grpSpPr bwMode="auto">
          <a:xfrm>
            <a:off x="3606800" y="3108325"/>
            <a:ext cx="374650" cy="1144588"/>
            <a:chOff x="579549" y="3153178"/>
            <a:chExt cx="375424" cy="1144210"/>
          </a:xfrm>
        </p:grpSpPr>
        <p:cxnSp>
          <p:nvCxnSpPr>
            <p:cNvPr id="5" name="Straight Arrow Connector 4"/>
            <p:cNvCxnSpPr/>
            <p:nvPr/>
          </p:nvCxnSpPr>
          <p:spPr>
            <a:xfrm flipV="1">
              <a:off x="721129"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83"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10277" name="Group 9"/>
          <p:cNvGrpSpPr>
            <a:grpSpLocks/>
          </p:cNvGrpSpPr>
          <p:nvPr/>
        </p:nvGrpSpPr>
        <p:grpSpPr bwMode="auto">
          <a:xfrm>
            <a:off x="5219700" y="3108325"/>
            <a:ext cx="369888" cy="1144588"/>
            <a:chOff x="11439764" y="3153178"/>
            <a:chExt cx="370614" cy="1144210"/>
          </a:xfrm>
        </p:grpSpPr>
        <p:cxnSp>
          <p:nvCxnSpPr>
            <p:cNvPr id="6" name="Straight Arrow Connector 5"/>
            <p:cNvCxnSpPr/>
            <p:nvPr/>
          </p:nvCxnSpPr>
          <p:spPr>
            <a:xfrm flipV="1">
              <a:off x="11627457"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81"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10278" name="TextBox 10"/>
          <p:cNvSpPr txBox="1">
            <a:spLocks noChangeArrowheads="1"/>
          </p:cNvSpPr>
          <p:nvPr/>
        </p:nvSpPr>
        <p:spPr bwMode="auto">
          <a:xfrm>
            <a:off x="4289425" y="3062288"/>
            <a:ext cx="576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mid</a:t>
            </a:r>
          </a:p>
        </p:txBody>
      </p:sp>
      <p:sp>
        <p:nvSpPr>
          <p:cNvPr id="10279" name="TextBox 11"/>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940060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solidFill>
                      <a:schemeClr val="bg2">
                        <a:lumMod val="50000"/>
                      </a:schemeClr>
                    </a:solidFill>
                  </a:tcPr>
                </a:tc>
                <a:tc>
                  <a:txBody>
                    <a:bodyPr/>
                    <a:lstStyle/>
                    <a:p>
                      <a:pPr algn="ctr"/>
                      <a:r>
                        <a:rPr lang="en-IN" sz="4000" dirty="0" smtClean="0"/>
                        <a:t>13</a:t>
                      </a:r>
                      <a:endParaRPr lang="en-IN" sz="4000" dirty="0"/>
                    </a:p>
                  </a:txBody>
                  <a:tcPr marL="91436" marR="91436" marT="45723" marB="45723">
                    <a:solidFill>
                      <a:schemeClr val="bg2">
                        <a:lumMod val="50000"/>
                      </a:schemeClr>
                    </a:solidFill>
                  </a:tcPr>
                </a:tc>
                <a:tc>
                  <a:txBody>
                    <a:bodyPr/>
                    <a:lstStyle/>
                    <a:p>
                      <a:pPr algn="ctr"/>
                      <a:r>
                        <a:rPr lang="en-IN" sz="4000" dirty="0" smtClean="0"/>
                        <a:t>14</a:t>
                      </a:r>
                      <a:endParaRPr lang="en-IN" sz="4000" dirty="0"/>
                    </a:p>
                  </a:txBody>
                  <a:tcPr marL="91436" marR="91436" marT="45723" marB="45723">
                    <a:solidFill>
                      <a:schemeClr val="bg2">
                        <a:lumMod val="50000"/>
                      </a:schemeClr>
                    </a:solidFill>
                  </a:tcPr>
                </a:tc>
                <a:tc>
                  <a:txBody>
                    <a:bodyPr/>
                    <a:lstStyle/>
                    <a:p>
                      <a:pPr algn="ctr"/>
                      <a:r>
                        <a:rPr lang="en-IN" sz="4000" dirty="0" smtClean="0"/>
                        <a:t>25</a:t>
                      </a:r>
                      <a:endParaRPr lang="en-IN" sz="4000" dirty="0"/>
                    </a:p>
                  </a:txBody>
                  <a:tcPr marL="91436" marR="91436" marT="45723" marB="45723">
                    <a:solidFill>
                      <a:schemeClr val="bg2">
                        <a:lumMod val="50000"/>
                      </a:schemeClr>
                    </a:solidFill>
                  </a:tcPr>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solidFill>
                      <a:schemeClr val="bg2">
                        <a:lumMod val="50000"/>
                      </a:schemeClr>
                    </a:solidFill>
                  </a:tcPr>
                </a:tc>
                <a:tc>
                  <a:txBody>
                    <a:bodyPr/>
                    <a:lstStyle/>
                    <a:p>
                      <a:pPr algn="ctr"/>
                      <a:r>
                        <a:rPr lang="en-IN" sz="4000" dirty="0" smtClean="0"/>
                        <a:t>51</a:t>
                      </a:r>
                      <a:endParaRPr lang="en-IN" sz="4000" dirty="0"/>
                    </a:p>
                  </a:txBody>
                  <a:tcPr marL="91436" marR="91436" marT="45723" marB="45723">
                    <a:solidFill>
                      <a:schemeClr val="bg2">
                        <a:lumMod val="50000"/>
                      </a:schemeClr>
                    </a:solidFill>
                  </a:tcPr>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11300" name="Group 8"/>
          <p:cNvGrpSpPr>
            <a:grpSpLocks/>
          </p:cNvGrpSpPr>
          <p:nvPr/>
        </p:nvGrpSpPr>
        <p:grpSpPr bwMode="auto">
          <a:xfrm>
            <a:off x="3430588" y="3108325"/>
            <a:ext cx="374650" cy="1144588"/>
            <a:chOff x="579549" y="3153178"/>
            <a:chExt cx="375424" cy="1144210"/>
          </a:xfrm>
        </p:grpSpPr>
        <p:cxnSp>
          <p:nvCxnSpPr>
            <p:cNvPr id="5" name="Straight Arrow Connector 4"/>
            <p:cNvCxnSpPr/>
            <p:nvPr/>
          </p:nvCxnSpPr>
          <p:spPr>
            <a:xfrm flipV="1">
              <a:off x="721128"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06"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11301" name="Group 9"/>
          <p:cNvGrpSpPr>
            <a:grpSpLocks/>
          </p:cNvGrpSpPr>
          <p:nvPr/>
        </p:nvGrpSpPr>
        <p:grpSpPr bwMode="auto">
          <a:xfrm>
            <a:off x="3795713" y="3108325"/>
            <a:ext cx="371475" cy="1144588"/>
            <a:chOff x="11439764" y="3153178"/>
            <a:chExt cx="370614" cy="1144210"/>
          </a:xfrm>
        </p:grpSpPr>
        <p:cxnSp>
          <p:nvCxnSpPr>
            <p:cNvPr id="6" name="Straight Arrow Connector 5"/>
            <p:cNvCxnSpPr/>
            <p:nvPr/>
          </p:nvCxnSpPr>
          <p:spPr>
            <a:xfrm flipV="1">
              <a:off x="11628238"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04"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11302"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1199768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solidFill>
                      <a:schemeClr val="bg2">
                        <a:lumMod val="50000"/>
                      </a:schemeClr>
                    </a:solidFill>
                  </a:tcPr>
                </a:tc>
                <a:tc>
                  <a:txBody>
                    <a:bodyPr/>
                    <a:lstStyle/>
                    <a:p>
                      <a:pPr algn="ctr"/>
                      <a:r>
                        <a:rPr lang="en-IN" sz="4000" dirty="0" smtClean="0"/>
                        <a:t>13</a:t>
                      </a:r>
                      <a:endParaRPr lang="en-IN" sz="4000" dirty="0"/>
                    </a:p>
                  </a:txBody>
                  <a:tcPr marL="91436" marR="91436" marT="45723" marB="45723">
                    <a:solidFill>
                      <a:schemeClr val="bg2">
                        <a:lumMod val="50000"/>
                      </a:schemeClr>
                    </a:solidFill>
                  </a:tcPr>
                </a:tc>
                <a:tc>
                  <a:txBody>
                    <a:bodyPr/>
                    <a:lstStyle/>
                    <a:p>
                      <a:pPr algn="ctr"/>
                      <a:r>
                        <a:rPr lang="en-IN" sz="4000" dirty="0" smtClean="0"/>
                        <a:t>14</a:t>
                      </a:r>
                      <a:endParaRPr lang="en-IN" sz="4000" dirty="0"/>
                    </a:p>
                  </a:txBody>
                  <a:tcPr marL="91436" marR="91436" marT="45723" marB="45723">
                    <a:solidFill>
                      <a:schemeClr val="bg2">
                        <a:lumMod val="50000"/>
                      </a:schemeClr>
                    </a:solidFill>
                  </a:tcPr>
                </a:tc>
                <a:tc>
                  <a:txBody>
                    <a:bodyPr/>
                    <a:lstStyle/>
                    <a:p>
                      <a:pPr algn="ctr"/>
                      <a:r>
                        <a:rPr lang="en-IN" sz="4000" dirty="0" smtClean="0"/>
                        <a:t>25</a:t>
                      </a:r>
                      <a:endParaRPr lang="en-IN" sz="4000" dirty="0"/>
                    </a:p>
                  </a:txBody>
                  <a:tcPr marL="91436" marR="91436" marT="45723" marB="45723">
                    <a:solidFill>
                      <a:schemeClr val="bg2">
                        <a:lumMod val="50000"/>
                      </a:schemeClr>
                    </a:solidFill>
                  </a:tcPr>
                </a:tc>
                <a:tc>
                  <a:txBody>
                    <a:bodyPr/>
                    <a:lstStyle/>
                    <a:p>
                      <a:pPr algn="ctr"/>
                      <a:r>
                        <a:rPr lang="en-IN" sz="4000" dirty="0" smtClean="0"/>
                        <a:t>33</a:t>
                      </a:r>
                      <a:endParaRPr lang="en-IN" sz="4000" dirty="0"/>
                    </a:p>
                  </a:txBody>
                  <a:tcPr marL="91436" marR="91436" marT="45723" marB="45723">
                    <a:solidFill>
                      <a:srgbClr val="FFFF00"/>
                    </a:solidFill>
                  </a:tcPr>
                </a:tc>
                <a:tc>
                  <a:txBody>
                    <a:bodyPr/>
                    <a:lstStyle/>
                    <a:p>
                      <a:pPr algn="ctr"/>
                      <a:r>
                        <a:rPr lang="en-IN" sz="4000" dirty="0" smtClean="0"/>
                        <a:t>43</a:t>
                      </a:r>
                      <a:endParaRPr lang="en-IN" sz="4000" dirty="0"/>
                    </a:p>
                  </a:txBody>
                  <a:tcPr marL="91436" marR="91436" marT="45723" marB="45723">
                    <a:solidFill>
                      <a:schemeClr val="bg2">
                        <a:lumMod val="50000"/>
                      </a:schemeClr>
                    </a:solidFill>
                  </a:tcPr>
                </a:tc>
                <a:tc>
                  <a:txBody>
                    <a:bodyPr/>
                    <a:lstStyle/>
                    <a:p>
                      <a:pPr algn="ctr"/>
                      <a:r>
                        <a:rPr lang="en-IN" sz="4000" dirty="0" smtClean="0"/>
                        <a:t>51</a:t>
                      </a:r>
                      <a:endParaRPr lang="en-IN" sz="4000" dirty="0"/>
                    </a:p>
                  </a:txBody>
                  <a:tcPr marL="91436" marR="91436" marT="45723" marB="45723">
                    <a:solidFill>
                      <a:schemeClr val="bg2">
                        <a:lumMod val="50000"/>
                      </a:schemeClr>
                    </a:solidFill>
                  </a:tcPr>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12324" name="Group 8"/>
          <p:cNvGrpSpPr>
            <a:grpSpLocks/>
          </p:cNvGrpSpPr>
          <p:nvPr/>
        </p:nvGrpSpPr>
        <p:grpSpPr bwMode="auto">
          <a:xfrm>
            <a:off x="3430588" y="3108325"/>
            <a:ext cx="374650" cy="1144588"/>
            <a:chOff x="579549" y="3153178"/>
            <a:chExt cx="375424" cy="1144210"/>
          </a:xfrm>
        </p:grpSpPr>
        <p:cxnSp>
          <p:nvCxnSpPr>
            <p:cNvPr id="5" name="Straight Arrow Connector 4"/>
            <p:cNvCxnSpPr/>
            <p:nvPr/>
          </p:nvCxnSpPr>
          <p:spPr>
            <a:xfrm flipV="1">
              <a:off x="721128"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31"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12325" name="Group 9"/>
          <p:cNvGrpSpPr>
            <a:grpSpLocks/>
          </p:cNvGrpSpPr>
          <p:nvPr/>
        </p:nvGrpSpPr>
        <p:grpSpPr bwMode="auto">
          <a:xfrm>
            <a:off x="3795713" y="3108325"/>
            <a:ext cx="371475" cy="1144588"/>
            <a:chOff x="11439764" y="3153178"/>
            <a:chExt cx="370614" cy="1144210"/>
          </a:xfrm>
        </p:grpSpPr>
        <p:cxnSp>
          <p:nvCxnSpPr>
            <p:cNvPr id="6" name="Straight Arrow Connector 5"/>
            <p:cNvCxnSpPr/>
            <p:nvPr/>
          </p:nvCxnSpPr>
          <p:spPr>
            <a:xfrm flipV="1">
              <a:off x="11628238"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29"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12326" name="TextBox 10"/>
          <p:cNvSpPr txBox="1">
            <a:spLocks noChangeArrowheads="1"/>
          </p:cNvSpPr>
          <p:nvPr/>
        </p:nvSpPr>
        <p:spPr bwMode="auto">
          <a:xfrm>
            <a:off x="3508375" y="1800225"/>
            <a:ext cx="57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mid</a:t>
            </a:r>
          </a:p>
        </p:txBody>
      </p:sp>
      <p:sp>
        <p:nvSpPr>
          <p:cNvPr id="12327" name="TextBox 11"/>
          <p:cNvSpPr txBox="1">
            <a:spLocks noChangeArrowheads="1"/>
          </p:cNvSpPr>
          <p:nvPr/>
        </p:nvSpPr>
        <p:spPr bwMode="auto">
          <a:xfrm>
            <a:off x="4167188" y="747713"/>
            <a:ext cx="380841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4152004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solidFill>
                      <a:schemeClr val="bg2">
                        <a:lumMod val="50000"/>
                      </a:schemeClr>
                    </a:solidFill>
                  </a:tcPr>
                </a:tc>
                <a:tc>
                  <a:txBody>
                    <a:bodyPr/>
                    <a:lstStyle/>
                    <a:p>
                      <a:pPr algn="ctr"/>
                      <a:r>
                        <a:rPr lang="en-IN" sz="4000" dirty="0" smtClean="0"/>
                        <a:t>13</a:t>
                      </a:r>
                      <a:endParaRPr lang="en-IN" sz="4000" dirty="0"/>
                    </a:p>
                  </a:txBody>
                  <a:tcPr marL="91436" marR="91436" marT="45723" marB="45723">
                    <a:solidFill>
                      <a:schemeClr val="bg2">
                        <a:lumMod val="50000"/>
                      </a:schemeClr>
                    </a:solidFill>
                  </a:tcPr>
                </a:tc>
                <a:tc>
                  <a:txBody>
                    <a:bodyPr/>
                    <a:lstStyle/>
                    <a:p>
                      <a:pPr algn="ctr"/>
                      <a:r>
                        <a:rPr lang="en-IN" sz="4000" dirty="0" smtClean="0"/>
                        <a:t>14</a:t>
                      </a:r>
                      <a:endParaRPr lang="en-IN" sz="4000" dirty="0"/>
                    </a:p>
                  </a:txBody>
                  <a:tcPr marL="91436" marR="91436" marT="45723" marB="45723">
                    <a:solidFill>
                      <a:schemeClr val="bg2">
                        <a:lumMod val="50000"/>
                      </a:schemeClr>
                    </a:solidFill>
                  </a:tcPr>
                </a:tc>
                <a:tc>
                  <a:txBody>
                    <a:bodyPr/>
                    <a:lstStyle/>
                    <a:p>
                      <a:pPr algn="ctr"/>
                      <a:r>
                        <a:rPr lang="en-IN" sz="4000" dirty="0" smtClean="0"/>
                        <a:t>25</a:t>
                      </a:r>
                      <a:endParaRPr lang="en-IN" sz="4000" dirty="0"/>
                    </a:p>
                  </a:txBody>
                  <a:tcPr marL="91436" marR="91436" marT="45723" marB="45723">
                    <a:solidFill>
                      <a:schemeClr val="bg2">
                        <a:lumMod val="50000"/>
                      </a:schemeClr>
                    </a:solidFill>
                  </a:tcPr>
                </a:tc>
                <a:tc>
                  <a:txBody>
                    <a:bodyPr/>
                    <a:lstStyle/>
                    <a:p>
                      <a:pPr algn="ctr"/>
                      <a:r>
                        <a:rPr lang="en-IN" sz="4000" dirty="0" smtClean="0"/>
                        <a:t>33</a:t>
                      </a:r>
                      <a:endParaRPr lang="en-IN" sz="4000" dirty="0"/>
                    </a:p>
                  </a:txBody>
                  <a:tcPr marL="91436" marR="91436" marT="45723" marB="45723">
                    <a:solidFill>
                      <a:schemeClr val="accent6"/>
                    </a:solidFill>
                  </a:tcPr>
                </a:tc>
                <a:tc>
                  <a:txBody>
                    <a:bodyPr/>
                    <a:lstStyle/>
                    <a:p>
                      <a:pPr algn="ctr"/>
                      <a:r>
                        <a:rPr lang="en-IN" sz="4000" dirty="0" smtClean="0"/>
                        <a:t>43</a:t>
                      </a:r>
                      <a:endParaRPr lang="en-IN" sz="4000" dirty="0"/>
                    </a:p>
                  </a:txBody>
                  <a:tcPr marL="91436" marR="91436" marT="45723" marB="45723">
                    <a:solidFill>
                      <a:schemeClr val="bg2">
                        <a:lumMod val="50000"/>
                      </a:schemeClr>
                    </a:solidFill>
                  </a:tcPr>
                </a:tc>
                <a:tc>
                  <a:txBody>
                    <a:bodyPr/>
                    <a:lstStyle/>
                    <a:p>
                      <a:pPr algn="ctr"/>
                      <a:r>
                        <a:rPr lang="en-IN" sz="4000" dirty="0" smtClean="0"/>
                        <a:t>51</a:t>
                      </a:r>
                      <a:endParaRPr lang="en-IN" sz="4000" dirty="0"/>
                    </a:p>
                  </a:txBody>
                  <a:tcPr marL="91436" marR="91436" marT="45723" marB="45723">
                    <a:solidFill>
                      <a:schemeClr val="bg2">
                        <a:lumMod val="50000"/>
                      </a:schemeClr>
                    </a:solidFill>
                  </a:tcPr>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sp>
        <p:nvSpPr>
          <p:cNvPr id="13348" name="TextBox 11"/>
          <p:cNvSpPr txBox="1">
            <a:spLocks noChangeArrowheads="1"/>
          </p:cNvSpPr>
          <p:nvPr/>
        </p:nvSpPr>
        <p:spPr bwMode="auto">
          <a:xfrm>
            <a:off x="4443413" y="811213"/>
            <a:ext cx="2611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FOUND 33</a:t>
            </a:r>
          </a:p>
        </p:txBody>
      </p:sp>
    </p:spTree>
    <p:extLst>
      <p:ext uri="{BB962C8B-B14F-4D97-AF65-F5344CB8AC3E}">
        <p14:creationId xmlns:p14="http://schemas.microsoft.com/office/powerpoint/2010/main" val="87821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solidFill>
                      <a:schemeClr val="bg2">
                        <a:lumMod val="50000"/>
                      </a:schemeClr>
                    </a:solidFill>
                  </a:tcPr>
                </a:tc>
                <a:tc>
                  <a:txBody>
                    <a:bodyPr/>
                    <a:lstStyle/>
                    <a:p>
                      <a:pPr algn="ctr"/>
                      <a:r>
                        <a:rPr lang="en-IN" sz="4000" dirty="0" smtClean="0"/>
                        <a:t>13</a:t>
                      </a:r>
                      <a:endParaRPr lang="en-IN" sz="4000" dirty="0"/>
                    </a:p>
                  </a:txBody>
                  <a:tcPr marL="91436" marR="91436" marT="45723" marB="45723">
                    <a:solidFill>
                      <a:schemeClr val="bg2">
                        <a:lumMod val="50000"/>
                      </a:schemeClr>
                    </a:solidFill>
                  </a:tcPr>
                </a:tc>
                <a:tc>
                  <a:txBody>
                    <a:bodyPr/>
                    <a:lstStyle/>
                    <a:p>
                      <a:pPr algn="ctr"/>
                      <a:r>
                        <a:rPr lang="en-IN" sz="4000" dirty="0" smtClean="0"/>
                        <a:t>14</a:t>
                      </a:r>
                      <a:endParaRPr lang="en-IN" sz="4000" dirty="0"/>
                    </a:p>
                  </a:txBody>
                  <a:tcPr marL="91436" marR="91436" marT="45723" marB="45723">
                    <a:solidFill>
                      <a:schemeClr val="bg2">
                        <a:lumMod val="50000"/>
                      </a:schemeClr>
                    </a:solidFill>
                  </a:tcPr>
                </a:tc>
                <a:tc>
                  <a:txBody>
                    <a:bodyPr/>
                    <a:lstStyle/>
                    <a:p>
                      <a:pPr algn="ctr"/>
                      <a:r>
                        <a:rPr lang="en-IN" sz="4000" dirty="0" smtClean="0"/>
                        <a:t>25</a:t>
                      </a:r>
                      <a:endParaRPr lang="en-IN" sz="4000" dirty="0"/>
                    </a:p>
                  </a:txBody>
                  <a:tcPr marL="91436" marR="91436" marT="45723" marB="45723">
                    <a:solidFill>
                      <a:schemeClr val="bg2">
                        <a:lumMod val="50000"/>
                      </a:schemeClr>
                    </a:solidFill>
                  </a:tcPr>
                </a:tc>
                <a:tc>
                  <a:txBody>
                    <a:bodyPr/>
                    <a:lstStyle/>
                    <a:p>
                      <a:pPr algn="ctr"/>
                      <a:r>
                        <a:rPr lang="en-IN" sz="4000" dirty="0" smtClean="0"/>
                        <a:t>33</a:t>
                      </a:r>
                      <a:endParaRPr lang="en-IN" sz="4000" dirty="0"/>
                    </a:p>
                  </a:txBody>
                  <a:tcPr marL="91436" marR="91436" marT="45723" marB="45723">
                    <a:solidFill>
                      <a:schemeClr val="accent6"/>
                    </a:solidFill>
                  </a:tcPr>
                </a:tc>
                <a:tc>
                  <a:txBody>
                    <a:bodyPr/>
                    <a:lstStyle/>
                    <a:p>
                      <a:pPr algn="ctr"/>
                      <a:r>
                        <a:rPr lang="en-IN" sz="4000" dirty="0" smtClean="0"/>
                        <a:t>43</a:t>
                      </a:r>
                      <a:endParaRPr lang="en-IN" sz="4000" dirty="0"/>
                    </a:p>
                  </a:txBody>
                  <a:tcPr marL="91436" marR="91436" marT="45723" marB="45723">
                    <a:solidFill>
                      <a:schemeClr val="bg2">
                        <a:lumMod val="50000"/>
                      </a:schemeClr>
                    </a:solidFill>
                  </a:tcPr>
                </a:tc>
                <a:tc>
                  <a:txBody>
                    <a:bodyPr/>
                    <a:lstStyle/>
                    <a:p>
                      <a:pPr algn="ctr"/>
                      <a:r>
                        <a:rPr lang="en-IN" sz="4000" dirty="0" smtClean="0"/>
                        <a:t>51</a:t>
                      </a:r>
                      <a:endParaRPr lang="en-IN" sz="4000" dirty="0"/>
                    </a:p>
                  </a:txBody>
                  <a:tcPr marL="91436" marR="91436" marT="45723" marB="45723">
                    <a:solidFill>
                      <a:schemeClr val="bg2">
                        <a:lumMod val="50000"/>
                      </a:schemeClr>
                    </a:solidFill>
                  </a:tcPr>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sp>
        <p:nvSpPr>
          <p:cNvPr id="14372" name="TextBox 11"/>
          <p:cNvSpPr txBox="1">
            <a:spLocks noChangeArrowheads="1"/>
          </p:cNvSpPr>
          <p:nvPr/>
        </p:nvSpPr>
        <p:spPr bwMode="auto">
          <a:xfrm>
            <a:off x="4443413" y="811213"/>
            <a:ext cx="2611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FOUND 33</a:t>
            </a:r>
          </a:p>
        </p:txBody>
      </p:sp>
    </p:spTree>
    <p:extLst>
      <p:ext uri="{BB962C8B-B14F-4D97-AF65-F5344CB8AC3E}">
        <p14:creationId xmlns:p14="http://schemas.microsoft.com/office/powerpoint/2010/main" val="1089624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309563" y="282575"/>
            <a:ext cx="11731625"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2500">
                <a:solidFill>
                  <a:srgbClr val="000000"/>
                </a:solidFill>
              </a:rPr>
              <a:t>int binary_search (int A[], int key, int lo, int hi)</a:t>
            </a:r>
          </a:p>
          <a:p>
            <a:pPr eaLnBrk="1" hangingPunct="1">
              <a:lnSpc>
                <a:spcPct val="100000"/>
              </a:lnSpc>
              <a:spcBef>
                <a:spcPct val="0"/>
              </a:spcBef>
              <a:buFontTx/>
              <a:buNone/>
            </a:pPr>
            <a:r>
              <a:rPr lang="en-IN" altLang="en-US" sz="2500">
                <a:solidFill>
                  <a:srgbClr val="000000"/>
                </a:solidFill>
              </a:rPr>
              <a:t>{</a:t>
            </a:r>
          </a:p>
          <a:p>
            <a:pPr eaLnBrk="1" hangingPunct="1">
              <a:lnSpc>
                <a:spcPct val="100000"/>
              </a:lnSpc>
              <a:spcBef>
                <a:spcPct val="0"/>
              </a:spcBef>
              <a:buFontTx/>
              <a:buNone/>
            </a:pPr>
            <a:r>
              <a:rPr lang="en-IN" altLang="en-US" sz="2500">
                <a:solidFill>
                  <a:srgbClr val="000000"/>
                </a:solidFill>
              </a:rPr>
              <a:t>	if (hi &lt; lo):</a:t>
            </a:r>
          </a:p>
          <a:p>
            <a:pPr eaLnBrk="1" hangingPunct="1">
              <a:lnSpc>
                <a:spcPct val="100000"/>
              </a:lnSpc>
              <a:spcBef>
                <a:spcPct val="0"/>
              </a:spcBef>
              <a:buFontTx/>
              <a:buNone/>
            </a:pPr>
            <a:r>
              <a:rPr lang="en-IN" altLang="en-US" sz="2500">
                <a:solidFill>
                  <a:srgbClr val="000000"/>
                </a:solidFill>
              </a:rPr>
              <a:t>		return KEY_NOT_FOUND;</a:t>
            </a:r>
          </a:p>
          <a:p>
            <a:pPr eaLnBrk="1" hangingPunct="1">
              <a:lnSpc>
                <a:spcPct val="100000"/>
              </a:lnSpc>
              <a:spcBef>
                <a:spcPct val="0"/>
              </a:spcBef>
              <a:buFontTx/>
              <a:buNone/>
            </a:pPr>
            <a:r>
              <a:rPr lang="en-IN" altLang="en-US" sz="2500">
                <a:solidFill>
                  <a:srgbClr val="000000"/>
                </a:solidFill>
              </a:rPr>
              <a:t>  	else</a:t>
            </a:r>
          </a:p>
          <a:p>
            <a:pPr eaLnBrk="1" hangingPunct="1">
              <a:lnSpc>
                <a:spcPct val="100000"/>
              </a:lnSpc>
              <a:spcBef>
                <a:spcPct val="0"/>
              </a:spcBef>
              <a:buFontTx/>
              <a:buNone/>
            </a:pPr>
            <a:r>
              <a:rPr lang="en-IN" altLang="en-US" sz="2500">
                <a:solidFill>
                  <a:srgbClr val="000000"/>
                </a:solidFill>
              </a:rPr>
              <a:t>    	{</a:t>
            </a:r>
          </a:p>
          <a:p>
            <a:pPr eaLnBrk="1" hangingPunct="1">
              <a:lnSpc>
                <a:spcPct val="100000"/>
              </a:lnSpc>
              <a:spcBef>
                <a:spcPct val="0"/>
              </a:spcBef>
              <a:buFontTx/>
              <a:buNone/>
            </a:pPr>
            <a:r>
              <a:rPr lang="en-IN" altLang="en-US" sz="2500">
                <a:solidFill>
                  <a:srgbClr val="000000"/>
                </a:solidFill>
              </a:rPr>
              <a:t>		int mid = midpoint(lo, hi);</a:t>
            </a:r>
          </a:p>
          <a:p>
            <a:pPr eaLnBrk="1" hangingPunct="1">
              <a:lnSpc>
                <a:spcPct val="100000"/>
              </a:lnSpc>
              <a:spcBef>
                <a:spcPct val="0"/>
              </a:spcBef>
              <a:buFontTx/>
              <a:buNone/>
            </a:pPr>
            <a:r>
              <a:rPr lang="en-IN" altLang="en-US" sz="2500">
                <a:solidFill>
                  <a:srgbClr val="000000"/>
                </a:solidFill>
              </a:rPr>
              <a:t> </a:t>
            </a:r>
          </a:p>
          <a:p>
            <a:pPr eaLnBrk="1" hangingPunct="1">
              <a:lnSpc>
                <a:spcPct val="100000"/>
              </a:lnSpc>
              <a:spcBef>
                <a:spcPct val="0"/>
              </a:spcBef>
              <a:buFontTx/>
              <a:buNone/>
            </a:pPr>
            <a:r>
              <a:rPr lang="en-IN" altLang="en-US" sz="2500">
                <a:solidFill>
                  <a:srgbClr val="000000"/>
                </a:solidFill>
              </a:rPr>
              <a:t>		if (A[mid] &gt; key)</a:t>
            </a:r>
          </a:p>
          <a:p>
            <a:pPr eaLnBrk="1" hangingPunct="1">
              <a:lnSpc>
                <a:spcPct val="100000"/>
              </a:lnSpc>
              <a:spcBef>
                <a:spcPct val="0"/>
              </a:spcBef>
              <a:buFontTx/>
              <a:buNone/>
            </a:pPr>
            <a:r>
              <a:rPr lang="en-IN" altLang="en-US" sz="2500">
                <a:solidFill>
                  <a:srgbClr val="000000"/>
                </a:solidFill>
              </a:rPr>
              <a:t>        			return binary_search (A, key, lo, mid-1);</a:t>
            </a:r>
          </a:p>
          <a:p>
            <a:pPr eaLnBrk="1" hangingPunct="1">
              <a:lnSpc>
                <a:spcPct val="100000"/>
              </a:lnSpc>
              <a:spcBef>
                <a:spcPct val="0"/>
              </a:spcBef>
              <a:buFontTx/>
              <a:buNone/>
            </a:pPr>
            <a:r>
              <a:rPr lang="en-IN" altLang="en-US" sz="2500">
                <a:solidFill>
                  <a:srgbClr val="000000"/>
                </a:solidFill>
              </a:rPr>
              <a:t>      		else if (A[mid] &lt; key)</a:t>
            </a:r>
          </a:p>
          <a:p>
            <a:pPr eaLnBrk="1" hangingPunct="1">
              <a:lnSpc>
                <a:spcPct val="100000"/>
              </a:lnSpc>
              <a:spcBef>
                <a:spcPct val="0"/>
              </a:spcBef>
              <a:buFontTx/>
              <a:buNone/>
            </a:pPr>
            <a:r>
              <a:rPr lang="en-IN" altLang="en-US" sz="2500">
                <a:solidFill>
                  <a:srgbClr val="000000"/>
                </a:solidFill>
              </a:rPr>
              <a:t>                		return binary_search (A, key, mid+1, hi);</a:t>
            </a:r>
          </a:p>
          <a:p>
            <a:pPr eaLnBrk="1" hangingPunct="1">
              <a:lnSpc>
                <a:spcPct val="100000"/>
              </a:lnSpc>
              <a:spcBef>
                <a:spcPct val="0"/>
              </a:spcBef>
              <a:buFontTx/>
              <a:buNone/>
            </a:pPr>
            <a:r>
              <a:rPr lang="en-IN" altLang="en-US" sz="2500">
                <a:solidFill>
                  <a:srgbClr val="000000"/>
                </a:solidFill>
              </a:rPr>
              <a:t>      		else</a:t>
            </a:r>
          </a:p>
          <a:p>
            <a:pPr eaLnBrk="1" hangingPunct="1">
              <a:lnSpc>
                <a:spcPct val="100000"/>
              </a:lnSpc>
              <a:spcBef>
                <a:spcPct val="0"/>
              </a:spcBef>
              <a:buFontTx/>
              <a:buNone/>
            </a:pPr>
            <a:r>
              <a:rPr lang="en-IN" altLang="en-US" sz="2500">
                <a:solidFill>
                  <a:srgbClr val="000000"/>
                </a:solidFill>
              </a:rPr>
              <a:t>       			return mid;</a:t>
            </a:r>
          </a:p>
          <a:p>
            <a:pPr eaLnBrk="1" hangingPunct="1">
              <a:lnSpc>
                <a:spcPct val="100000"/>
              </a:lnSpc>
              <a:spcBef>
                <a:spcPct val="0"/>
              </a:spcBef>
              <a:buFontTx/>
              <a:buNone/>
            </a:pPr>
            <a:r>
              <a:rPr lang="en-IN" altLang="en-US" sz="2500">
                <a:solidFill>
                  <a:srgbClr val="000000"/>
                </a:solidFill>
              </a:rPr>
              <a:t>    	}</a:t>
            </a:r>
          </a:p>
          <a:p>
            <a:pPr eaLnBrk="1" hangingPunct="1">
              <a:lnSpc>
                <a:spcPct val="100000"/>
              </a:lnSpc>
              <a:spcBef>
                <a:spcPct val="0"/>
              </a:spcBef>
              <a:buFontTx/>
              <a:buNone/>
            </a:pPr>
            <a:r>
              <a:rPr lang="en-IN" altLang="en-US" sz="2500">
                <a:solidFill>
                  <a:srgbClr val="000000"/>
                </a:solidFill>
              </a:rPr>
              <a:t>}</a:t>
            </a:r>
          </a:p>
        </p:txBody>
      </p:sp>
    </p:spTree>
    <p:extLst>
      <p:ext uri="{BB962C8B-B14F-4D97-AF65-F5344CB8AC3E}">
        <p14:creationId xmlns:p14="http://schemas.microsoft.com/office/powerpoint/2010/main" val="870563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476250" y="1455738"/>
            <a:ext cx="103139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t>. . . . NO NO NO NO NO YES YES YES YES YES . . . . </a:t>
            </a:r>
          </a:p>
        </p:txBody>
      </p:sp>
      <p:sp>
        <p:nvSpPr>
          <p:cNvPr id="16387" name="TextBox 2"/>
          <p:cNvSpPr txBox="1">
            <a:spLocks noChangeArrowheads="1"/>
          </p:cNvSpPr>
          <p:nvPr/>
        </p:nvSpPr>
        <p:spPr bwMode="auto">
          <a:xfrm>
            <a:off x="3760788" y="3838575"/>
            <a:ext cx="30194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5000"/>
              <a:t>PREDICATE</a:t>
            </a:r>
          </a:p>
        </p:txBody>
      </p:sp>
      <p:sp>
        <p:nvSpPr>
          <p:cNvPr id="4" name="Rectangle 3"/>
          <p:cNvSpPr/>
          <p:nvPr/>
        </p:nvSpPr>
        <p:spPr>
          <a:xfrm>
            <a:off x="3619500" y="3838575"/>
            <a:ext cx="3425825" cy="86042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en-IN"/>
          </a:p>
        </p:txBody>
      </p:sp>
      <p:cxnSp>
        <p:nvCxnSpPr>
          <p:cNvPr id="6" name="Straight Arrow Connector 5"/>
          <p:cNvCxnSpPr/>
          <p:nvPr/>
        </p:nvCxnSpPr>
        <p:spPr>
          <a:xfrm flipV="1">
            <a:off x="5421313" y="4699000"/>
            <a:ext cx="0" cy="1019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390" name="TextBox 7"/>
          <p:cNvSpPr txBox="1">
            <a:spLocks noChangeArrowheads="1"/>
          </p:cNvSpPr>
          <p:nvPr/>
        </p:nvSpPr>
        <p:spPr bwMode="auto">
          <a:xfrm>
            <a:off x="5005388" y="5718175"/>
            <a:ext cx="83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t>QUERY</a:t>
            </a:r>
          </a:p>
        </p:txBody>
      </p:sp>
      <p:cxnSp>
        <p:nvCxnSpPr>
          <p:cNvPr id="10" name="Straight Arrow Connector 9"/>
          <p:cNvCxnSpPr/>
          <p:nvPr/>
        </p:nvCxnSpPr>
        <p:spPr>
          <a:xfrm flipH="1" flipV="1">
            <a:off x="1982788" y="2163763"/>
            <a:ext cx="2009775" cy="1674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flipV="1">
            <a:off x="4987925" y="2147888"/>
            <a:ext cx="265113" cy="1674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5632450" y="2147888"/>
            <a:ext cx="1147763" cy="1674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3376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solidFill>
                      <a:srgbClr val="FFFF00"/>
                    </a:solidFill>
                  </a:tcPr>
                </a:tc>
                <a:tc>
                  <a:txBody>
                    <a:bodyPr/>
                    <a:lstStyle/>
                    <a:p>
                      <a:pPr algn="ctr"/>
                      <a:r>
                        <a:rPr lang="en-IN" sz="4000" dirty="0" smtClean="0"/>
                        <a:t>64</a:t>
                      </a:r>
                      <a:endParaRPr lang="en-IN" sz="4000" dirty="0"/>
                    </a:p>
                  </a:txBody>
                  <a:tcPr marL="91436" marR="91436" marT="45723" marB="45723"/>
                </a:tc>
                <a:tc>
                  <a:txBody>
                    <a:bodyPr/>
                    <a:lstStyle/>
                    <a:p>
                      <a:pPr algn="ctr"/>
                      <a:r>
                        <a:rPr lang="en-IN" sz="4000" dirty="0" smtClean="0"/>
                        <a:t>72</a:t>
                      </a:r>
                      <a:endParaRPr lang="en-IN" sz="4000" dirty="0"/>
                    </a:p>
                  </a:txBody>
                  <a:tcPr marL="91436" marR="91436" marT="45723" marB="45723"/>
                </a:tc>
                <a:tc>
                  <a:txBody>
                    <a:bodyPr/>
                    <a:lstStyle/>
                    <a:p>
                      <a:pPr algn="ctr"/>
                      <a:r>
                        <a:rPr lang="en-IN" sz="4000" dirty="0" smtClean="0"/>
                        <a:t>84</a:t>
                      </a:r>
                      <a:endParaRPr lang="en-IN" sz="4000" dirty="0"/>
                    </a:p>
                  </a:txBody>
                  <a:tcPr marL="91436" marR="91436" marT="45723" marB="45723"/>
                </a:tc>
                <a:tc>
                  <a:txBody>
                    <a:bodyPr/>
                    <a:lstStyle/>
                    <a:p>
                      <a:pPr algn="ctr"/>
                      <a:r>
                        <a:rPr lang="en-IN" sz="4000" dirty="0" smtClean="0"/>
                        <a:t>93</a:t>
                      </a:r>
                      <a:endParaRPr lang="en-IN" sz="4000" dirty="0"/>
                    </a:p>
                  </a:txBody>
                  <a:tcPr marL="91436" marR="91436" marT="45723" marB="45723"/>
                </a:tc>
                <a:tc>
                  <a:txBody>
                    <a:bodyPr/>
                    <a:lstStyle/>
                    <a:p>
                      <a:pPr algn="ctr"/>
                      <a:r>
                        <a:rPr lang="en-IN" sz="4000" dirty="0" smtClean="0"/>
                        <a:t>95</a:t>
                      </a:r>
                      <a:endParaRPr lang="en-IN" sz="4000" dirty="0"/>
                    </a:p>
                  </a:txBody>
                  <a:tcPr marL="91436" marR="91436" marT="45723" marB="45723"/>
                </a:tc>
                <a:tc>
                  <a:txBody>
                    <a:bodyPr/>
                    <a:lstStyle/>
                    <a:p>
                      <a:pPr algn="ctr"/>
                      <a:r>
                        <a:rPr lang="en-IN" sz="4000" dirty="0" smtClean="0"/>
                        <a:t>96</a:t>
                      </a:r>
                      <a:endParaRPr lang="en-IN" sz="4000" dirty="0"/>
                    </a:p>
                  </a:txBody>
                  <a:tcPr marL="91436" marR="91436" marT="45723" marB="45723"/>
                </a:tc>
                <a:tc>
                  <a:txBody>
                    <a:bodyPr/>
                    <a:lstStyle/>
                    <a:p>
                      <a:pPr algn="ctr"/>
                      <a:r>
                        <a:rPr lang="en-IN" sz="4000" dirty="0" smtClean="0"/>
                        <a:t>97</a:t>
                      </a:r>
                      <a:endParaRPr lang="en-IN" sz="4000" dirty="0"/>
                    </a:p>
                  </a:txBody>
                  <a:tcPr marL="91436" marR="91436" marT="45723" marB="45723"/>
                </a:tc>
              </a:tr>
            </a:tbl>
          </a:graphicData>
        </a:graphic>
      </p:graphicFrame>
      <p:grpSp>
        <p:nvGrpSpPr>
          <p:cNvPr id="18468" name="Group 8"/>
          <p:cNvGrpSpPr>
            <a:grpSpLocks/>
          </p:cNvGrpSpPr>
          <p:nvPr/>
        </p:nvGrpSpPr>
        <p:grpSpPr bwMode="auto">
          <a:xfrm>
            <a:off x="579438" y="3152775"/>
            <a:ext cx="376237" cy="1144588"/>
            <a:chOff x="579549" y="3153178"/>
            <a:chExt cx="375424" cy="1144210"/>
          </a:xfrm>
        </p:grpSpPr>
        <p:cxnSp>
          <p:nvCxnSpPr>
            <p:cNvPr id="5" name="Straight Arrow Connector 4"/>
            <p:cNvCxnSpPr/>
            <p:nvPr/>
          </p:nvCxnSpPr>
          <p:spPr>
            <a:xfrm flipV="1">
              <a:off x="720531"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475"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18469" name="Group 9"/>
          <p:cNvGrpSpPr>
            <a:grpSpLocks/>
          </p:cNvGrpSpPr>
          <p:nvPr/>
        </p:nvGrpSpPr>
        <p:grpSpPr bwMode="auto">
          <a:xfrm>
            <a:off x="11439525" y="3152775"/>
            <a:ext cx="371475" cy="1144588"/>
            <a:chOff x="11439764" y="3153178"/>
            <a:chExt cx="370614" cy="1144210"/>
          </a:xfrm>
        </p:grpSpPr>
        <p:cxnSp>
          <p:nvCxnSpPr>
            <p:cNvPr id="6" name="Straight Arrow Connector 5"/>
            <p:cNvCxnSpPr/>
            <p:nvPr/>
          </p:nvCxnSpPr>
          <p:spPr>
            <a:xfrm flipV="1">
              <a:off x="11628239"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473"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18470" name="TextBox 1"/>
          <p:cNvSpPr txBox="1">
            <a:spLocks noChangeArrowheads="1"/>
          </p:cNvSpPr>
          <p:nvPr/>
        </p:nvSpPr>
        <p:spPr bwMode="auto">
          <a:xfrm>
            <a:off x="5780088" y="3232150"/>
            <a:ext cx="576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mid</a:t>
            </a:r>
          </a:p>
        </p:txBody>
      </p:sp>
      <p:sp>
        <p:nvSpPr>
          <p:cNvPr id="18471" name="TextBox 10"/>
          <p:cNvSpPr txBox="1">
            <a:spLocks noChangeArrowheads="1"/>
          </p:cNvSpPr>
          <p:nvPr/>
        </p:nvSpPr>
        <p:spPr bwMode="auto">
          <a:xfrm>
            <a:off x="3644900" y="798513"/>
            <a:ext cx="4511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&lt;=32</a:t>
            </a:r>
          </a:p>
        </p:txBody>
      </p:sp>
    </p:spTree>
    <p:extLst>
      <p:ext uri="{BB962C8B-B14F-4D97-AF65-F5344CB8AC3E}">
        <p14:creationId xmlns:p14="http://schemas.microsoft.com/office/powerpoint/2010/main" val="2062222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19492" name="Group 8"/>
          <p:cNvGrpSpPr>
            <a:grpSpLocks/>
          </p:cNvGrpSpPr>
          <p:nvPr/>
        </p:nvGrpSpPr>
        <p:grpSpPr bwMode="auto">
          <a:xfrm>
            <a:off x="579438" y="3152775"/>
            <a:ext cx="376237" cy="1144588"/>
            <a:chOff x="579549" y="3153178"/>
            <a:chExt cx="375424" cy="1144210"/>
          </a:xfrm>
        </p:grpSpPr>
        <p:cxnSp>
          <p:nvCxnSpPr>
            <p:cNvPr id="5" name="Straight Arrow Connector 4"/>
            <p:cNvCxnSpPr/>
            <p:nvPr/>
          </p:nvCxnSpPr>
          <p:spPr>
            <a:xfrm flipV="1">
              <a:off x="720531"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498"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19493" name="Group 9"/>
          <p:cNvGrpSpPr>
            <a:grpSpLocks/>
          </p:cNvGrpSpPr>
          <p:nvPr/>
        </p:nvGrpSpPr>
        <p:grpSpPr bwMode="auto">
          <a:xfrm>
            <a:off x="5219700" y="3108325"/>
            <a:ext cx="369888" cy="1144588"/>
            <a:chOff x="11439764" y="3153178"/>
            <a:chExt cx="370614" cy="1144210"/>
          </a:xfrm>
        </p:grpSpPr>
        <p:cxnSp>
          <p:nvCxnSpPr>
            <p:cNvPr id="6" name="Straight Arrow Connector 5"/>
            <p:cNvCxnSpPr/>
            <p:nvPr/>
          </p:nvCxnSpPr>
          <p:spPr>
            <a:xfrm flipV="1">
              <a:off x="11627457"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496"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19494" name="TextBox 10"/>
          <p:cNvSpPr txBox="1">
            <a:spLocks noChangeArrowheads="1"/>
          </p:cNvSpPr>
          <p:nvPr/>
        </p:nvSpPr>
        <p:spPr bwMode="auto">
          <a:xfrm>
            <a:off x="3644900" y="798513"/>
            <a:ext cx="4511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&lt;=32</a:t>
            </a:r>
          </a:p>
        </p:txBody>
      </p:sp>
    </p:spTree>
    <p:extLst>
      <p:ext uri="{BB962C8B-B14F-4D97-AF65-F5344CB8AC3E}">
        <p14:creationId xmlns:p14="http://schemas.microsoft.com/office/powerpoint/2010/main" val="606362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en-US" dirty="0" smtClean="0">
                <a:cs typeface="+mj-cs"/>
              </a:rPr>
              <a:t>Efficiency examples 2</a:t>
            </a:r>
          </a:p>
        </p:txBody>
      </p:sp>
      <p:sp>
        <p:nvSpPr>
          <p:cNvPr id="261123" name="Rectangle 3"/>
          <p:cNvSpPr>
            <a:spLocks noGrp="1" noChangeArrowheads="1"/>
          </p:cNvSpPr>
          <p:nvPr>
            <p:ph type="body" idx="1"/>
          </p:nvPr>
        </p:nvSpPr>
        <p:spPr>
          <a:xfrm>
            <a:off x="4436989" y="559678"/>
            <a:ext cx="6248398" cy="5655156"/>
          </a:xfrm>
        </p:spPr>
        <p:txBody>
          <a:bodyPr/>
          <a:lstStyle/>
          <a:p>
            <a:pPr eaLnBrk="1" hangingPunct="1">
              <a:lnSpc>
                <a:spcPct val="80000"/>
              </a:lnSpc>
              <a:buFontTx/>
              <a:buNone/>
              <a:defRPr/>
            </a:pPr>
            <a:r>
              <a:rPr lang="en-US" dirty="0" smtClean="0">
                <a:latin typeface="Courier New" charset="0"/>
                <a:cs typeface="+mn-cs"/>
              </a:rPr>
              <a:t>for (</a:t>
            </a:r>
            <a:r>
              <a:rPr lang="en-US" dirty="0" err="1" smtClean="0">
                <a:latin typeface="Courier New" charset="0"/>
                <a:cs typeface="+mn-cs"/>
              </a:rPr>
              <a:t>int</a:t>
            </a:r>
            <a:r>
              <a:rPr lang="en-US" dirty="0" smtClean="0">
                <a:latin typeface="Courier New" charset="0"/>
                <a:cs typeface="+mn-cs"/>
              </a:rPr>
              <a:t> </a:t>
            </a:r>
            <a:r>
              <a:rPr lang="en-US" dirty="0" err="1" smtClean="0">
                <a:latin typeface="Courier New" charset="0"/>
                <a:cs typeface="+mn-cs"/>
              </a:rPr>
              <a:t>i</a:t>
            </a:r>
            <a:r>
              <a:rPr lang="en-US" dirty="0" smtClean="0">
                <a:latin typeface="Courier New" charset="0"/>
                <a:cs typeface="+mn-cs"/>
              </a:rPr>
              <a:t> = 1; </a:t>
            </a:r>
            <a:r>
              <a:rPr lang="en-US" dirty="0" err="1" smtClean="0">
                <a:latin typeface="Courier New" charset="0"/>
                <a:cs typeface="+mn-cs"/>
              </a:rPr>
              <a:t>i</a:t>
            </a:r>
            <a:r>
              <a:rPr lang="en-US" dirty="0" smtClean="0">
                <a:latin typeface="Courier New" charset="0"/>
                <a:cs typeface="+mn-cs"/>
              </a:rPr>
              <a:t> &lt;= N; </a:t>
            </a:r>
            <a:r>
              <a:rPr lang="en-US" dirty="0" err="1" smtClean="0">
                <a:latin typeface="Courier New" charset="0"/>
                <a:cs typeface="+mn-cs"/>
              </a:rPr>
              <a:t>i</a:t>
            </a:r>
            <a:r>
              <a:rPr lang="en-US" dirty="0" smtClean="0">
                <a:latin typeface="Courier New" charset="0"/>
                <a:cs typeface="+mn-cs"/>
              </a:rPr>
              <a:t>++) {</a:t>
            </a:r>
          </a:p>
          <a:p>
            <a:pPr eaLnBrk="1" hangingPunct="1">
              <a:lnSpc>
                <a:spcPct val="80000"/>
              </a:lnSpc>
              <a:buFontTx/>
              <a:buNone/>
              <a:defRPr/>
            </a:pPr>
            <a:r>
              <a:rPr lang="en-US" dirty="0" smtClean="0">
                <a:latin typeface="Courier New" charset="0"/>
                <a:cs typeface="+mn-cs"/>
              </a:rPr>
              <a:t>    for (</a:t>
            </a:r>
            <a:r>
              <a:rPr lang="en-US" dirty="0" err="1" smtClean="0">
                <a:latin typeface="Courier New" charset="0"/>
                <a:cs typeface="+mn-cs"/>
              </a:rPr>
              <a:t>int</a:t>
            </a:r>
            <a:r>
              <a:rPr lang="en-US" dirty="0" smtClean="0">
                <a:latin typeface="Courier New" charset="0"/>
                <a:cs typeface="+mn-cs"/>
              </a:rPr>
              <a:t> j = 1; j &lt;= N; j++) {</a:t>
            </a:r>
          </a:p>
          <a:p>
            <a:pPr eaLnBrk="1" hangingPunct="1">
              <a:lnSpc>
                <a:spcPct val="80000"/>
              </a:lnSpc>
              <a:buFontTx/>
              <a:buNone/>
              <a:defRPr/>
            </a:pPr>
            <a:r>
              <a:rPr lang="en-US" dirty="0" smtClean="0">
                <a:latin typeface="Courier New" charset="0"/>
                <a:cs typeface="+mn-cs"/>
              </a:rPr>
              <a:t>        </a:t>
            </a:r>
            <a:r>
              <a:rPr lang="en-US" b="1" dirty="0" smtClean="0">
                <a:cs typeface="+mn-cs"/>
              </a:rPr>
              <a:t>statement1</a:t>
            </a:r>
            <a:r>
              <a:rPr lang="en-US" dirty="0" smtClean="0">
                <a:latin typeface="Courier New" charset="0"/>
                <a:cs typeface="+mn-cs"/>
              </a:rPr>
              <a:t>;</a:t>
            </a:r>
          </a:p>
          <a:p>
            <a:pPr eaLnBrk="1" hangingPunct="1">
              <a:lnSpc>
                <a:spcPct val="80000"/>
              </a:lnSpc>
              <a:buFontTx/>
              <a:buNone/>
              <a:defRPr/>
            </a:pPr>
            <a:r>
              <a:rPr lang="en-US" dirty="0" smtClean="0">
                <a:latin typeface="Courier New" charset="0"/>
                <a:cs typeface="+mn-cs"/>
              </a:rPr>
              <a:t>    }</a:t>
            </a:r>
          </a:p>
          <a:p>
            <a:pPr eaLnBrk="1" hangingPunct="1">
              <a:lnSpc>
                <a:spcPct val="80000"/>
              </a:lnSpc>
              <a:buFontTx/>
              <a:buNone/>
              <a:defRPr/>
            </a:pPr>
            <a:r>
              <a:rPr lang="en-US" dirty="0" smtClean="0">
                <a:latin typeface="Courier New" charset="0"/>
                <a:cs typeface="+mn-cs"/>
              </a:rPr>
              <a:t>}</a:t>
            </a:r>
          </a:p>
          <a:p>
            <a:pPr eaLnBrk="1" hangingPunct="1">
              <a:lnSpc>
                <a:spcPct val="80000"/>
              </a:lnSpc>
              <a:buFontTx/>
              <a:buNone/>
              <a:defRPr/>
            </a:pPr>
            <a:endParaRPr lang="en-US" dirty="0" smtClean="0">
              <a:latin typeface="Courier New" charset="0"/>
              <a:cs typeface="+mn-cs"/>
            </a:endParaRPr>
          </a:p>
          <a:p>
            <a:pPr eaLnBrk="1" hangingPunct="1">
              <a:lnSpc>
                <a:spcPct val="80000"/>
              </a:lnSpc>
              <a:buFontTx/>
              <a:buNone/>
              <a:defRPr/>
            </a:pPr>
            <a:r>
              <a:rPr lang="en-US" dirty="0" smtClean="0">
                <a:latin typeface="Courier New" charset="0"/>
                <a:cs typeface="+mn-cs"/>
              </a:rPr>
              <a:t>for (</a:t>
            </a:r>
            <a:r>
              <a:rPr lang="en-US" dirty="0" err="1" smtClean="0">
                <a:latin typeface="Courier New" charset="0"/>
                <a:cs typeface="+mn-cs"/>
              </a:rPr>
              <a:t>int</a:t>
            </a:r>
            <a:r>
              <a:rPr lang="en-US" dirty="0" smtClean="0">
                <a:latin typeface="Courier New" charset="0"/>
                <a:cs typeface="+mn-cs"/>
              </a:rPr>
              <a:t> </a:t>
            </a:r>
            <a:r>
              <a:rPr lang="en-US" dirty="0" err="1" smtClean="0">
                <a:latin typeface="Courier New" charset="0"/>
                <a:cs typeface="+mn-cs"/>
              </a:rPr>
              <a:t>i</a:t>
            </a:r>
            <a:r>
              <a:rPr lang="en-US" dirty="0" smtClean="0">
                <a:latin typeface="Courier New" charset="0"/>
                <a:cs typeface="+mn-cs"/>
              </a:rPr>
              <a:t> = 1; </a:t>
            </a:r>
            <a:r>
              <a:rPr lang="en-US" dirty="0" err="1" smtClean="0">
                <a:latin typeface="Courier New" charset="0"/>
                <a:cs typeface="+mn-cs"/>
              </a:rPr>
              <a:t>i</a:t>
            </a:r>
            <a:r>
              <a:rPr lang="en-US" dirty="0" smtClean="0">
                <a:latin typeface="Courier New" charset="0"/>
                <a:cs typeface="+mn-cs"/>
              </a:rPr>
              <a:t> &lt;= N; </a:t>
            </a:r>
            <a:r>
              <a:rPr lang="en-US" dirty="0" err="1" smtClean="0">
                <a:latin typeface="Courier New" charset="0"/>
                <a:cs typeface="+mn-cs"/>
              </a:rPr>
              <a:t>i</a:t>
            </a:r>
            <a:r>
              <a:rPr lang="en-US" dirty="0" smtClean="0">
                <a:latin typeface="Courier New" charset="0"/>
                <a:cs typeface="+mn-cs"/>
              </a:rPr>
              <a:t>++) {</a:t>
            </a:r>
          </a:p>
          <a:p>
            <a:pPr eaLnBrk="1" hangingPunct="1">
              <a:lnSpc>
                <a:spcPct val="80000"/>
              </a:lnSpc>
              <a:buFontTx/>
              <a:buNone/>
              <a:defRPr/>
            </a:pPr>
            <a:r>
              <a:rPr lang="en-US" dirty="0" smtClean="0">
                <a:latin typeface="Courier New" charset="0"/>
                <a:cs typeface="+mn-cs"/>
              </a:rPr>
              <a:t>    </a:t>
            </a:r>
            <a:r>
              <a:rPr lang="en-US" b="1" dirty="0" smtClean="0">
                <a:cs typeface="+mn-cs"/>
              </a:rPr>
              <a:t>statement2</a:t>
            </a:r>
            <a:r>
              <a:rPr lang="en-US" dirty="0" smtClean="0">
                <a:latin typeface="Courier New" charset="0"/>
                <a:cs typeface="+mn-cs"/>
              </a:rPr>
              <a:t>;</a:t>
            </a:r>
          </a:p>
          <a:p>
            <a:pPr eaLnBrk="1" hangingPunct="1">
              <a:lnSpc>
                <a:spcPct val="80000"/>
              </a:lnSpc>
              <a:buFontTx/>
              <a:buNone/>
              <a:defRPr/>
            </a:pPr>
            <a:r>
              <a:rPr lang="en-US" dirty="0" smtClean="0">
                <a:latin typeface="Courier New" charset="0"/>
                <a:cs typeface="+mn-cs"/>
              </a:rPr>
              <a:t>    </a:t>
            </a:r>
            <a:r>
              <a:rPr lang="en-US" b="1" dirty="0" smtClean="0">
                <a:cs typeface="+mn-cs"/>
              </a:rPr>
              <a:t>statement3</a:t>
            </a:r>
            <a:r>
              <a:rPr lang="en-US" dirty="0" smtClean="0">
                <a:latin typeface="Courier New" charset="0"/>
                <a:cs typeface="+mn-cs"/>
              </a:rPr>
              <a:t>;</a:t>
            </a:r>
          </a:p>
          <a:p>
            <a:pPr eaLnBrk="1" hangingPunct="1">
              <a:lnSpc>
                <a:spcPct val="80000"/>
              </a:lnSpc>
              <a:buFontTx/>
              <a:buNone/>
              <a:defRPr/>
            </a:pPr>
            <a:r>
              <a:rPr lang="en-US" dirty="0" smtClean="0">
                <a:latin typeface="Courier New" charset="0"/>
                <a:cs typeface="+mn-cs"/>
              </a:rPr>
              <a:t>    </a:t>
            </a:r>
            <a:r>
              <a:rPr lang="en-US" b="1" dirty="0" smtClean="0">
                <a:cs typeface="+mn-cs"/>
              </a:rPr>
              <a:t>statement4</a:t>
            </a:r>
            <a:r>
              <a:rPr lang="en-US" dirty="0" smtClean="0">
                <a:latin typeface="Courier New" charset="0"/>
                <a:cs typeface="+mn-cs"/>
              </a:rPr>
              <a:t>;</a:t>
            </a:r>
          </a:p>
          <a:p>
            <a:pPr eaLnBrk="1" hangingPunct="1">
              <a:lnSpc>
                <a:spcPct val="80000"/>
              </a:lnSpc>
              <a:buFontTx/>
              <a:buNone/>
              <a:defRPr/>
            </a:pPr>
            <a:r>
              <a:rPr lang="en-US" dirty="0" smtClean="0">
                <a:latin typeface="Courier New" charset="0"/>
                <a:cs typeface="+mn-cs"/>
              </a:rPr>
              <a:t>    </a:t>
            </a:r>
            <a:r>
              <a:rPr lang="en-US" b="1" dirty="0" smtClean="0">
                <a:cs typeface="+mn-cs"/>
              </a:rPr>
              <a:t>statement5</a:t>
            </a:r>
            <a:r>
              <a:rPr lang="en-US" dirty="0" smtClean="0">
                <a:latin typeface="Courier New" charset="0"/>
                <a:cs typeface="+mn-cs"/>
              </a:rPr>
              <a:t>;</a:t>
            </a:r>
          </a:p>
          <a:p>
            <a:pPr eaLnBrk="1" hangingPunct="1">
              <a:lnSpc>
                <a:spcPct val="80000"/>
              </a:lnSpc>
              <a:buFontTx/>
              <a:buNone/>
              <a:defRPr/>
            </a:pPr>
            <a:r>
              <a:rPr lang="en-US" dirty="0" smtClean="0">
                <a:latin typeface="Courier New" charset="0"/>
                <a:cs typeface="+mn-cs"/>
              </a:rPr>
              <a:t>}</a:t>
            </a:r>
          </a:p>
          <a:p>
            <a:pPr eaLnBrk="1" hangingPunct="1">
              <a:buFontTx/>
              <a:buNone/>
              <a:defRPr/>
            </a:pPr>
            <a:endParaRPr lang="en-US" dirty="0" smtClean="0">
              <a:cs typeface="+mn-cs"/>
            </a:endParaRPr>
          </a:p>
          <a:p>
            <a:pPr eaLnBrk="1" hangingPunct="1">
              <a:defRPr/>
            </a:pPr>
            <a:r>
              <a:rPr lang="en-US" dirty="0" smtClean="0">
                <a:cs typeface="+mn-cs"/>
              </a:rPr>
              <a:t>How many statements will execute if N = 10?  If N = 1000?</a:t>
            </a:r>
          </a:p>
        </p:txBody>
      </p:sp>
      <p:grpSp>
        <p:nvGrpSpPr>
          <p:cNvPr id="261124" name="Group 4"/>
          <p:cNvGrpSpPr>
            <a:grpSpLocks/>
          </p:cNvGrpSpPr>
          <p:nvPr/>
        </p:nvGrpSpPr>
        <p:grpSpPr bwMode="auto">
          <a:xfrm>
            <a:off x="10364473" y="459359"/>
            <a:ext cx="1900238" cy="4800600"/>
            <a:chOff x="4512" y="768"/>
            <a:chExt cx="1197" cy="3264"/>
          </a:xfrm>
        </p:grpSpPr>
        <p:sp>
          <p:nvSpPr>
            <p:cNvPr id="261125" name="AutoShape 5"/>
            <p:cNvSpPr>
              <a:spLocks/>
            </p:cNvSpPr>
            <p:nvPr/>
          </p:nvSpPr>
          <p:spPr bwMode="auto">
            <a:xfrm>
              <a:off x="4512" y="768"/>
              <a:ext cx="384" cy="3264"/>
            </a:xfrm>
            <a:prstGeom prst="rightBrace">
              <a:avLst>
                <a:gd name="adj1" fmla="val 70833"/>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1126" name="Text Box 6"/>
            <p:cNvSpPr txBox="1">
              <a:spLocks noChangeArrowheads="1"/>
            </p:cNvSpPr>
            <p:nvPr/>
          </p:nvSpPr>
          <p:spPr bwMode="auto">
            <a:xfrm>
              <a:off x="4902" y="2256"/>
              <a:ext cx="807" cy="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defRPr/>
              </a:pPr>
              <a:r>
                <a:rPr lang="en-US" sz="2400">
                  <a:latin typeface="Tahoma" charset="0"/>
                  <a:ea typeface="ＭＳ Ｐゴシック" charset="0"/>
                </a:rPr>
                <a:t>N</a:t>
              </a:r>
              <a:r>
                <a:rPr lang="en-US" sz="2400" baseline="30000">
                  <a:latin typeface="Tahoma" charset="0"/>
                  <a:ea typeface="ＭＳ Ｐゴシック" charset="0"/>
                </a:rPr>
                <a:t>2</a:t>
              </a:r>
              <a:r>
                <a:rPr lang="en-US" sz="2400">
                  <a:latin typeface="Tahoma" charset="0"/>
                  <a:ea typeface="ＭＳ Ｐゴシック" charset="0"/>
                </a:rPr>
                <a:t> + 4N</a:t>
              </a:r>
            </a:p>
          </p:txBody>
        </p:sp>
      </p:grpSp>
      <p:grpSp>
        <p:nvGrpSpPr>
          <p:cNvPr id="261127" name="Group 7"/>
          <p:cNvGrpSpPr>
            <a:grpSpLocks/>
          </p:cNvGrpSpPr>
          <p:nvPr/>
        </p:nvGrpSpPr>
        <p:grpSpPr bwMode="auto">
          <a:xfrm>
            <a:off x="9612692" y="733825"/>
            <a:ext cx="914400" cy="990600"/>
            <a:chOff x="3648" y="1728"/>
            <a:chExt cx="576" cy="624"/>
          </a:xfrm>
        </p:grpSpPr>
        <p:sp>
          <p:nvSpPr>
            <p:cNvPr id="261128" name="AutoShape 8"/>
            <p:cNvSpPr>
              <a:spLocks/>
            </p:cNvSpPr>
            <p:nvPr/>
          </p:nvSpPr>
          <p:spPr bwMode="auto">
            <a:xfrm>
              <a:off x="3648" y="1728"/>
              <a:ext cx="240" cy="624"/>
            </a:xfrm>
            <a:prstGeom prst="rightBrace">
              <a:avLst>
                <a:gd name="adj1" fmla="val 21667"/>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1129" name="Text Box 9"/>
            <p:cNvSpPr txBox="1">
              <a:spLocks noChangeArrowheads="1"/>
            </p:cNvSpPr>
            <p:nvPr/>
          </p:nvSpPr>
          <p:spPr bwMode="auto">
            <a:xfrm>
              <a:off x="3910" y="1872"/>
              <a:ext cx="31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latin typeface="Tahoma" charset="0"/>
                  <a:ea typeface="ＭＳ Ｐゴシック" charset="0"/>
                </a:rPr>
                <a:t>N</a:t>
              </a:r>
              <a:r>
                <a:rPr lang="en-US" sz="2400" baseline="30000">
                  <a:latin typeface="Tahoma" charset="0"/>
                  <a:ea typeface="ＭＳ Ｐゴシック" charset="0"/>
                </a:rPr>
                <a:t>2</a:t>
              </a:r>
            </a:p>
          </p:txBody>
        </p:sp>
      </p:grpSp>
      <p:grpSp>
        <p:nvGrpSpPr>
          <p:cNvPr id="261130" name="Group 10"/>
          <p:cNvGrpSpPr>
            <a:grpSpLocks/>
          </p:cNvGrpSpPr>
          <p:nvPr/>
        </p:nvGrpSpPr>
        <p:grpSpPr bwMode="auto">
          <a:xfrm>
            <a:off x="9606721" y="2969840"/>
            <a:ext cx="1066800" cy="1752600"/>
            <a:chOff x="3648" y="2688"/>
            <a:chExt cx="672" cy="1104"/>
          </a:xfrm>
        </p:grpSpPr>
        <p:sp>
          <p:nvSpPr>
            <p:cNvPr id="261131" name="AutoShape 11"/>
            <p:cNvSpPr>
              <a:spLocks/>
            </p:cNvSpPr>
            <p:nvPr/>
          </p:nvSpPr>
          <p:spPr bwMode="auto">
            <a:xfrm>
              <a:off x="3648" y="2688"/>
              <a:ext cx="240" cy="1104"/>
            </a:xfrm>
            <a:prstGeom prst="rightBrace">
              <a:avLst>
                <a:gd name="adj1" fmla="val 38333"/>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1132" name="Text Box 12"/>
            <p:cNvSpPr txBox="1">
              <a:spLocks noChangeArrowheads="1"/>
            </p:cNvSpPr>
            <p:nvPr/>
          </p:nvSpPr>
          <p:spPr bwMode="auto">
            <a:xfrm>
              <a:off x="3971" y="3072"/>
              <a:ext cx="34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latin typeface="Tahoma" charset="0"/>
                  <a:ea typeface="ＭＳ Ｐゴシック" charset="0"/>
                </a:rPr>
                <a:t>4N</a:t>
              </a:r>
            </a:p>
          </p:txBody>
        </p:sp>
      </p:grpSp>
    </p:spTree>
    <p:extLst>
      <p:ext uri="{BB962C8B-B14F-4D97-AF65-F5344CB8AC3E}">
        <p14:creationId xmlns:p14="http://schemas.microsoft.com/office/powerpoint/2010/main" val="1898186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1127"/>
                                        </p:tgtEl>
                                        <p:attrNameLst>
                                          <p:attrName>style.visibility</p:attrName>
                                        </p:attrNameLst>
                                      </p:cBhvr>
                                      <p:to>
                                        <p:strVal val="visible"/>
                                      </p:to>
                                    </p:set>
                                    <p:animEffect transition="in" filter="fade">
                                      <p:cBhvr>
                                        <p:cTn id="7" dur="1000"/>
                                        <p:tgtEl>
                                          <p:spTgt spid="261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1130"/>
                                        </p:tgtEl>
                                        <p:attrNameLst>
                                          <p:attrName>style.visibility</p:attrName>
                                        </p:attrNameLst>
                                      </p:cBhvr>
                                      <p:to>
                                        <p:strVal val="visible"/>
                                      </p:to>
                                    </p:set>
                                    <p:animEffect transition="in" filter="fade">
                                      <p:cBhvr>
                                        <p:cTn id="12" dur="1000"/>
                                        <p:tgtEl>
                                          <p:spTgt spid="261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61124"/>
                                        </p:tgtEl>
                                        <p:attrNameLst>
                                          <p:attrName>style.visibility</p:attrName>
                                        </p:attrNameLst>
                                      </p:cBhvr>
                                      <p:to>
                                        <p:strVal val="visible"/>
                                      </p:to>
                                    </p:set>
                                    <p:animEffect transition="in" filter="fade">
                                      <p:cBhvr>
                                        <p:cTn id="17" dur="1000"/>
                                        <p:tgtEl>
                                          <p:spTgt spid="2611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61123">
                                            <p:txEl>
                                              <p:pRg st="13" end="13"/>
                                            </p:txEl>
                                          </p:spTgt>
                                        </p:tgtEl>
                                        <p:attrNameLst>
                                          <p:attrName>style.visibility</p:attrName>
                                        </p:attrNameLst>
                                      </p:cBhvr>
                                      <p:to>
                                        <p:strVal val="visible"/>
                                      </p:to>
                                    </p:set>
                                    <p:animEffect transition="in" filter="fade">
                                      <p:cBhvr>
                                        <p:cTn id="22" dur="1000"/>
                                        <p:tgtEl>
                                          <p:spTgt spid="26112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solidFill>
                      <a:srgbClr val="FFFF00"/>
                    </a:solidFill>
                  </a:tcPr>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20516" name="Group 8"/>
          <p:cNvGrpSpPr>
            <a:grpSpLocks/>
          </p:cNvGrpSpPr>
          <p:nvPr/>
        </p:nvGrpSpPr>
        <p:grpSpPr bwMode="auto">
          <a:xfrm>
            <a:off x="579438" y="3152775"/>
            <a:ext cx="376237" cy="1144588"/>
            <a:chOff x="579549" y="3153178"/>
            <a:chExt cx="375424" cy="1144210"/>
          </a:xfrm>
        </p:grpSpPr>
        <p:cxnSp>
          <p:nvCxnSpPr>
            <p:cNvPr id="5" name="Straight Arrow Connector 4"/>
            <p:cNvCxnSpPr/>
            <p:nvPr/>
          </p:nvCxnSpPr>
          <p:spPr>
            <a:xfrm flipV="1">
              <a:off x="720531"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23"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20517" name="Group 9"/>
          <p:cNvGrpSpPr>
            <a:grpSpLocks/>
          </p:cNvGrpSpPr>
          <p:nvPr/>
        </p:nvGrpSpPr>
        <p:grpSpPr bwMode="auto">
          <a:xfrm>
            <a:off x="5219700" y="3108325"/>
            <a:ext cx="369888" cy="1144588"/>
            <a:chOff x="11439764" y="3153178"/>
            <a:chExt cx="370614" cy="1144210"/>
          </a:xfrm>
        </p:grpSpPr>
        <p:cxnSp>
          <p:nvCxnSpPr>
            <p:cNvPr id="6" name="Straight Arrow Connector 5"/>
            <p:cNvCxnSpPr/>
            <p:nvPr/>
          </p:nvCxnSpPr>
          <p:spPr>
            <a:xfrm flipV="1">
              <a:off x="11627457"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21"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20518" name="TextBox 1"/>
          <p:cNvSpPr txBox="1">
            <a:spLocks noChangeArrowheads="1"/>
          </p:cNvSpPr>
          <p:nvPr/>
        </p:nvSpPr>
        <p:spPr bwMode="auto">
          <a:xfrm>
            <a:off x="2776538" y="3152775"/>
            <a:ext cx="574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mid</a:t>
            </a:r>
          </a:p>
        </p:txBody>
      </p:sp>
      <p:sp>
        <p:nvSpPr>
          <p:cNvPr id="20519" name="TextBox 10"/>
          <p:cNvSpPr txBox="1">
            <a:spLocks noChangeArrowheads="1"/>
          </p:cNvSpPr>
          <p:nvPr/>
        </p:nvSpPr>
        <p:spPr bwMode="auto">
          <a:xfrm>
            <a:off x="3644900" y="798513"/>
            <a:ext cx="4511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&lt;=32</a:t>
            </a:r>
          </a:p>
        </p:txBody>
      </p:sp>
    </p:spTree>
    <p:extLst>
      <p:ext uri="{BB962C8B-B14F-4D97-AF65-F5344CB8AC3E}">
        <p14:creationId xmlns:p14="http://schemas.microsoft.com/office/powerpoint/2010/main" val="1563681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solidFill>
                      <a:schemeClr val="bg2">
                        <a:lumMod val="50000"/>
                      </a:schemeClr>
                    </a:solidFill>
                  </a:tcPr>
                </a:tc>
                <a:tc>
                  <a:txBody>
                    <a:bodyPr/>
                    <a:lstStyle/>
                    <a:p>
                      <a:pPr algn="ctr"/>
                      <a:r>
                        <a:rPr lang="en-IN" sz="4000" dirty="0" smtClean="0"/>
                        <a:t>13</a:t>
                      </a:r>
                      <a:endParaRPr lang="en-IN" sz="4000" dirty="0"/>
                    </a:p>
                  </a:txBody>
                  <a:tcPr marL="91436" marR="91436" marT="45723" marB="45723">
                    <a:solidFill>
                      <a:schemeClr val="bg2">
                        <a:lumMod val="50000"/>
                      </a:schemeClr>
                    </a:solidFill>
                  </a:tcPr>
                </a:tc>
                <a:tc>
                  <a:txBody>
                    <a:bodyPr/>
                    <a:lstStyle/>
                    <a:p>
                      <a:pPr algn="ctr"/>
                      <a:r>
                        <a:rPr lang="en-IN" sz="4000" dirty="0" smtClean="0"/>
                        <a:t>14</a:t>
                      </a:r>
                      <a:endParaRPr lang="en-IN" sz="4000" dirty="0"/>
                    </a:p>
                  </a:txBody>
                  <a:tcPr marL="91436" marR="91436" marT="45723" marB="45723">
                    <a:solidFill>
                      <a:schemeClr val="bg2">
                        <a:lumMod val="50000"/>
                      </a:schemeClr>
                    </a:solidFill>
                  </a:tcPr>
                </a:tc>
                <a:tc>
                  <a:txBody>
                    <a:bodyPr/>
                    <a:lstStyle/>
                    <a:p>
                      <a:pPr algn="ctr"/>
                      <a:r>
                        <a:rPr lang="en-IN" sz="4000" dirty="0" smtClean="0"/>
                        <a:t>25</a:t>
                      </a:r>
                      <a:endParaRPr lang="en-IN" sz="4000" dirty="0"/>
                    </a:p>
                  </a:txBody>
                  <a:tcPr marL="91436" marR="91436" marT="45723" marB="45723">
                    <a:noFill/>
                  </a:tcPr>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21540" name="Group 8"/>
          <p:cNvGrpSpPr>
            <a:grpSpLocks/>
          </p:cNvGrpSpPr>
          <p:nvPr/>
        </p:nvGrpSpPr>
        <p:grpSpPr bwMode="auto">
          <a:xfrm>
            <a:off x="2871788" y="3108325"/>
            <a:ext cx="376237" cy="1144588"/>
            <a:chOff x="579549" y="3153178"/>
            <a:chExt cx="375424" cy="1144210"/>
          </a:xfrm>
        </p:grpSpPr>
        <p:cxnSp>
          <p:nvCxnSpPr>
            <p:cNvPr id="5" name="Straight Arrow Connector 4"/>
            <p:cNvCxnSpPr/>
            <p:nvPr/>
          </p:nvCxnSpPr>
          <p:spPr>
            <a:xfrm flipV="1">
              <a:off x="720531"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546"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21541" name="Group 9"/>
          <p:cNvGrpSpPr>
            <a:grpSpLocks/>
          </p:cNvGrpSpPr>
          <p:nvPr/>
        </p:nvGrpSpPr>
        <p:grpSpPr bwMode="auto">
          <a:xfrm>
            <a:off x="5219700" y="3108325"/>
            <a:ext cx="369888" cy="1144588"/>
            <a:chOff x="11439764" y="3153178"/>
            <a:chExt cx="370614" cy="1144210"/>
          </a:xfrm>
        </p:grpSpPr>
        <p:cxnSp>
          <p:nvCxnSpPr>
            <p:cNvPr id="6" name="Straight Arrow Connector 5"/>
            <p:cNvCxnSpPr/>
            <p:nvPr/>
          </p:nvCxnSpPr>
          <p:spPr>
            <a:xfrm flipV="1">
              <a:off x="11627457"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544"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21542" name="TextBox 10"/>
          <p:cNvSpPr txBox="1">
            <a:spLocks noChangeArrowheads="1"/>
          </p:cNvSpPr>
          <p:nvPr/>
        </p:nvSpPr>
        <p:spPr bwMode="auto">
          <a:xfrm>
            <a:off x="3644900" y="798513"/>
            <a:ext cx="4511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&lt;=32</a:t>
            </a:r>
          </a:p>
        </p:txBody>
      </p:sp>
    </p:spTree>
    <p:extLst>
      <p:ext uri="{BB962C8B-B14F-4D97-AF65-F5344CB8AC3E}">
        <p14:creationId xmlns:p14="http://schemas.microsoft.com/office/powerpoint/2010/main" val="22603999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solidFill>
                      <a:schemeClr val="bg2">
                        <a:lumMod val="50000"/>
                      </a:schemeClr>
                    </a:solidFill>
                  </a:tcPr>
                </a:tc>
                <a:tc>
                  <a:txBody>
                    <a:bodyPr/>
                    <a:lstStyle/>
                    <a:p>
                      <a:pPr algn="ctr"/>
                      <a:r>
                        <a:rPr lang="en-IN" sz="4000" dirty="0" smtClean="0"/>
                        <a:t>13</a:t>
                      </a:r>
                      <a:endParaRPr lang="en-IN" sz="4000" dirty="0"/>
                    </a:p>
                  </a:txBody>
                  <a:tcPr marL="91436" marR="91436" marT="45723" marB="45723">
                    <a:solidFill>
                      <a:schemeClr val="bg2">
                        <a:lumMod val="50000"/>
                      </a:schemeClr>
                    </a:solidFill>
                  </a:tcPr>
                </a:tc>
                <a:tc>
                  <a:txBody>
                    <a:bodyPr/>
                    <a:lstStyle/>
                    <a:p>
                      <a:pPr algn="ctr"/>
                      <a:r>
                        <a:rPr lang="en-IN" sz="4000" dirty="0" smtClean="0"/>
                        <a:t>14</a:t>
                      </a:r>
                      <a:endParaRPr lang="en-IN" sz="4000" dirty="0"/>
                    </a:p>
                  </a:txBody>
                  <a:tcPr marL="91436" marR="91436" marT="45723" marB="45723">
                    <a:solidFill>
                      <a:schemeClr val="bg2">
                        <a:lumMod val="50000"/>
                      </a:schemeClr>
                    </a:solidFill>
                  </a:tcPr>
                </a:tc>
                <a:tc>
                  <a:txBody>
                    <a:bodyPr/>
                    <a:lstStyle/>
                    <a:p>
                      <a:pPr algn="ctr"/>
                      <a:r>
                        <a:rPr lang="en-IN" sz="4000" dirty="0" smtClean="0"/>
                        <a:t>25</a:t>
                      </a:r>
                      <a:endParaRPr lang="en-IN" sz="4000" dirty="0"/>
                    </a:p>
                  </a:txBody>
                  <a:tcPr marL="91436" marR="91436" marT="45723" marB="45723">
                    <a:noFill/>
                  </a:tcPr>
                </a:tc>
                <a:tc>
                  <a:txBody>
                    <a:bodyPr/>
                    <a:lstStyle/>
                    <a:p>
                      <a:pPr algn="ctr"/>
                      <a:r>
                        <a:rPr lang="en-IN" sz="4000" dirty="0" smtClean="0"/>
                        <a:t>33</a:t>
                      </a:r>
                      <a:endParaRPr lang="en-IN" sz="4000" dirty="0"/>
                    </a:p>
                  </a:txBody>
                  <a:tcPr marL="91436" marR="91436" marT="45723" marB="45723">
                    <a:solidFill>
                      <a:srgbClr val="FFFF00"/>
                    </a:solidFill>
                  </a:tcPr>
                </a:tc>
                <a:tc>
                  <a:txBody>
                    <a:bodyPr/>
                    <a:lstStyle/>
                    <a:p>
                      <a:pPr algn="ctr"/>
                      <a:r>
                        <a:rPr lang="en-IN" sz="4000" dirty="0" smtClean="0"/>
                        <a:t>43</a:t>
                      </a:r>
                      <a:endParaRPr lang="en-IN" sz="4000" dirty="0"/>
                    </a:p>
                  </a:txBody>
                  <a:tcPr marL="91436" marR="91436" marT="45723" marB="45723">
                    <a:noFill/>
                  </a:tcPr>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22564" name="Group 8"/>
          <p:cNvGrpSpPr>
            <a:grpSpLocks/>
          </p:cNvGrpSpPr>
          <p:nvPr/>
        </p:nvGrpSpPr>
        <p:grpSpPr bwMode="auto">
          <a:xfrm>
            <a:off x="2871788" y="3108325"/>
            <a:ext cx="376237" cy="1144588"/>
            <a:chOff x="579549" y="3153178"/>
            <a:chExt cx="375424" cy="1144210"/>
          </a:xfrm>
        </p:grpSpPr>
        <p:cxnSp>
          <p:nvCxnSpPr>
            <p:cNvPr id="5" name="Straight Arrow Connector 4"/>
            <p:cNvCxnSpPr/>
            <p:nvPr/>
          </p:nvCxnSpPr>
          <p:spPr>
            <a:xfrm flipV="1">
              <a:off x="720531"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571"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22565" name="Group 9"/>
          <p:cNvGrpSpPr>
            <a:grpSpLocks/>
          </p:cNvGrpSpPr>
          <p:nvPr/>
        </p:nvGrpSpPr>
        <p:grpSpPr bwMode="auto">
          <a:xfrm>
            <a:off x="5219700" y="3108325"/>
            <a:ext cx="369888" cy="1144588"/>
            <a:chOff x="11439764" y="3153178"/>
            <a:chExt cx="370614" cy="1144210"/>
          </a:xfrm>
        </p:grpSpPr>
        <p:cxnSp>
          <p:nvCxnSpPr>
            <p:cNvPr id="6" name="Straight Arrow Connector 5"/>
            <p:cNvCxnSpPr/>
            <p:nvPr/>
          </p:nvCxnSpPr>
          <p:spPr>
            <a:xfrm flipV="1">
              <a:off x="11627457"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569"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22566" name="TextBox 10"/>
          <p:cNvSpPr txBox="1">
            <a:spLocks noChangeArrowheads="1"/>
          </p:cNvSpPr>
          <p:nvPr/>
        </p:nvSpPr>
        <p:spPr bwMode="auto">
          <a:xfrm>
            <a:off x="3633788" y="3187700"/>
            <a:ext cx="576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mid</a:t>
            </a:r>
          </a:p>
        </p:txBody>
      </p:sp>
      <p:sp>
        <p:nvSpPr>
          <p:cNvPr id="22567" name="TextBox 11"/>
          <p:cNvSpPr txBox="1">
            <a:spLocks noChangeArrowheads="1"/>
          </p:cNvSpPr>
          <p:nvPr/>
        </p:nvSpPr>
        <p:spPr bwMode="auto">
          <a:xfrm>
            <a:off x="3644900" y="798513"/>
            <a:ext cx="4511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&lt;=32</a:t>
            </a:r>
          </a:p>
        </p:txBody>
      </p:sp>
    </p:spTree>
    <p:extLst>
      <p:ext uri="{BB962C8B-B14F-4D97-AF65-F5344CB8AC3E}">
        <p14:creationId xmlns:p14="http://schemas.microsoft.com/office/powerpoint/2010/main" val="3513976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solidFill>
                      <a:schemeClr val="bg2">
                        <a:lumMod val="50000"/>
                      </a:schemeClr>
                    </a:solidFill>
                  </a:tcPr>
                </a:tc>
                <a:tc>
                  <a:txBody>
                    <a:bodyPr/>
                    <a:lstStyle/>
                    <a:p>
                      <a:pPr algn="ctr"/>
                      <a:r>
                        <a:rPr lang="en-IN" sz="4000" dirty="0" smtClean="0"/>
                        <a:t>13</a:t>
                      </a:r>
                      <a:endParaRPr lang="en-IN" sz="4000" dirty="0"/>
                    </a:p>
                  </a:txBody>
                  <a:tcPr marL="91436" marR="91436" marT="45723" marB="45723">
                    <a:solidFill>
                      <a:schemeClr val="bg2">
                        <a:lumMod val="50000"/>
                      </a:schemeClr>
                    </a:solidFill>
                  </a:tcPr>
                </a:tc>
                <a:tc>
                  <a:txBody>
                    <a:bodyPr/>
                    <a:lstStyle/>
                    <a:p>
                      <a:pPr algn="ctr"/>
                      <a:r>
                        <a:rPr lang="en-IN" sz="4000" dirty="0" smtClean="0"/>
                        <a:t>14</a:t>
                      </a:r>
                      <a:endParaRPr lang="en-IN" sz="4000" dirty="0"/>
                    </a:p>
                  </a:txBody>
                  <a:tcPr marL="91436" marR="91436" marT="45723" marB="45723">
                    <a:solidFill>
                      <a:schemeClr val="bg2">
                        <a:lumMod val="50000"/>
                      </a:schemeClr>
                    </a:solidFill>
                  </a:tcPr>
                </a:tc>
                <a:tc>
                  <a:txBody>
                    <a:bodyPr/>
                    <a:lstStyle/>
                    <a:p>
                      <a:pPr algn="ctr"/>
                      <a:r>
                        <a:rPr lang="en-IN" sz="4000" dirty="0" smtClean="0"/>
                        <a:t>25</a:t>
                      </a:r>
                      <a:endParaRPr lang="en-IN" sz="4000" dirty="0"/>
                    </a:p>
                  </a:txBody>
                  <a:tcPr marL="91436" marR="91436" marT="45723" marB="45723">
                    <a:noFill/>
                  </a:tcPr>
                </a:tc>
                <a:tc>
                  <a:txBody>
                    <a:bodyPr/>
                    <a:lstStyle/>
                    <a:p>
                      <a:pPr algn="ctr"/>
                      <a:r>
                        <a:rPr lang="en-IN" sz="4000" dirty="0" smtClean="0"/>
                        <a:t>33</a:t>
                      </a:r>
                      <a:endParaRPr lang="en-IN" sz="4000" dirty="0"/>
                    </a:p>
                  </a:txBody>
                  <a:tcPr marL="91436" marR="91436" marT="45723" marB="45723">
                    <a:solidFill>
                      <a:schemeClr val="bg2">
                        <a:lumMod val="50000"/>
                      </a:schemeClr>
                    </a:solidFill>
                  </a:tcPr>
                </a:tc>
                <a:tc>
                  <a:txBody>
                    <a:bodyPr/>
                    <a:lstStyle/>
                    <a:p>
                      <a:pPr algn="ctr"/>
                      <a:r>
                        <a:rPr lang="en-IN" sz="4000" dirty="0" smtClean="0"/>
                        <a:t>43</a:t>
                      </a:r>
                      <a:endParaRPr lang="en-IN" sz="4000" dirty="0"/>
                    </a:p>
                  </a:txBody>
                  <a:tcPr marL="91436" marR="91436" marT="45723" marB="45723">
                    <a:solidFill>
                      <a:schemeClr val="bg2">
                        <a:lumMod val="50000"/>
                      </a:schemeClr>
                    </a:solidFill>
                  </a:tcPr>
                </a:tc>
                <a:tc>
                  <a:txBody>
                    <a:bodyPr/>
                    <a:lstStyle/>
                    <a:p>
                      <a:pPr algn="ctr"/>
                      <a:r>
                        <a:rPr lang="en-IN" sz="4000" dirty="0" smtClean="0"/>
                        <a:t>51</a:t>
                      </a:r>
                      <a:endParaRPr lang="en-IN" sz="4000" dirty="0"/>
                    </a:p>
                  </a:txBody>
                  <a:tcPr marL="91436" marR="91436" marT="45723" marB="45723">
                    <a:solidFill>
                      <a:schemeClr val="bg2">
                        <a:lumMod val="50000"/>
                      </a:schemeClr>
                    </a:solidFill>
                  </a:tcPr>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23588" name="Group 8"/>
          <p:cNvGrpSpPr>
            <a:grpSpLocks/>
          </p:cNvGrpSpPr>
          <p:nvPr/>
        </p:nvGrpSpPr>
        <p:grpSpPr bwMode="auto">
          <a:xfrm>
            <a:off x="2670175" y="3108325"/>
            <a:ext cx="376238" cy="1144588"/>
            <a:chOff x="579549" y="3153178"/>
            <a:chExt cx="375424" cy="1144210"/>
          </a:xfrm>
        </p:grpSpPr>
        <p:cxnSp>
          <p:nvCxnSpPr>
            <p:cNvPr id="5" name="Straight Arrow Connector 4"/>
            <p:cNvCxnSpPr/>
            <p:nvPr/>
          </p:nvCxnSpPr>
          <p:spPr>
            <a:xfrm flipV="1">
              <a:off x="720531"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594"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23589" name="Group 9"/>
          <p:cNvGrpSpPr>
            <a:grpSpLocks/>
          </p:cNvGrpSpPr>
          <p:nvPr/>
        </p:nvGrpSpPr>
        <p:grpSpPr bwMode="auto">
          <a:xfrm>
            <a:off x="3046413" y="3133725"/>
            <a:ext cx="369887" cy="1144588"/>
            <a:chOff x="11439764" y="3153178"/>
            <a:chExt cx="370614" cy="1144210"/>
          </a:xfrm>
        </p:grpSpPr>
        <p:cxnSp>
          <p:nvCxnSpPr>
            <p:cNvPr id="6" name="Straight Arrow Connector 5"/>
            <p:cNvCxnSpPr/>
            <p:nvPr/>
          </p:nvCxnSpPr>
          <p:spPr>
            <a:xfrm flipV="1">
              <a:off x="11627457" y="3153178"/>
              <a:ext cx="0" cy="52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592"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23590" name="TextBox 10"/>
          <p:cNvSpPr txBox="1">
            <a:spLocks noChangeArrowheads="1"/>
          </p:cNvSpPr>
          <p:nvPr/>
        </p:nvSpPr>
        <p:spPr bwMode="auto">
          <a:xfrm>
            <a:off x="3644900" y="798513"/>
            <a:ext cx="3938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&lt;=32</a:t>
            </a:r>
          </a:p>
        </p:txBody>
      </p:sp>
    </p:spTree>
    <p:extLst>
      <p:ext uri="{BB962C8B-B14F-4D97-AF65-F5344CB8AC3E}">
        <p14:creationId xmlns:p14="http://schemas.microsoft.com/office/powerpoint/2010/main" val="19927516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solidFill>
                      <a:schemeClr val="bg2">
                        <a:lumMod val="50000"/>
                      </a:schemeClr>
                    </a:solidFill>
                  </a:tcPr>
                </a:tc>
                <a:tc>
                  <a:txBody>
                    <a:bodyPr/>
                    <a:lstStyle/>
                    <a:p>
                      <a:pPr algn="ctr"/>
                      <a:r>
                        <a:rPr lang="en-IN" sz="4000" dirty="0" smtClean="0"/>
                        <a:t>13</a:t>
                      </a:r>
                      <a:endParaRPr lang="en-IN" sz="4000" dirty="0"/>
                    </a:p>
                  </a:txBody>
                  <a:tcPr marL="91436" marR="91436" marT="45723" marB="45723">
                    <a:solidFill>
                      <a:schemeClr val="bg2">
                        <a:lumMod val="50000"/>
                      </a:schemeClr>
                    </a:solidFill>
                  </a:tcPr>
                </a:tc>
                <a:tc>
                  <a:txBody>
                    <a:bodyPr/>
                    <a:lstStyle/>
                    <a:p>
                      <a:pPr algn="ctr"/>
                      <a:r>
                        <a:rPr lang="en-IN" sz="4000" dirty="0" smtClean="0"/>
                        <a:t>14</a:t>
                      </a:r>
                      <a:endParaRPr lang="en-IN" sz="4000" dirty="0"/>
                    </a:p>
                  </a:txBody>
                  <a:tcPr marL="91436" marR="91436" marT="45723" marB="45723">
                    <a:solidFill>
                      <a:schemeClr val="bg2">
                        <a:lumMod val="50000"/>
                      </a:schemeClr>
                    </a:solidFill>
                  </a:tcPr>
                </a:tc>
                <a:tc>
                  <a:txBody>
                    <a:bodyPr/>
                    <a:lstStyle/>
                    <a:p>
                      <a:pPr algn="ctr"/>
                      <a:r>
                        <a:rPr lang="en-IN" sz="4000" dirty="0" smtClean="0"/>
                        <a:t>25</a:t>
                      </a:r>
                      <a:endParaRPr lang="en-IN" sz="4000" dirty="0"/>
                    </a:p>
                  </a:txBody>
                  <a:tcPr marL="91436" marR="91436" marT="45723" marB="45723">
                    <a:solidFill>
                      <a:srgbClr val="FFFF00"/>
                    </a:solidFill>
                  </a:tcPr>
                </a:tc>
                <a:tc>
                  <a:txBody>
                    <a:bodyPr/>
                    <a:lstStyle/>
                    <a:p>
                      <a:pPr algn="ctr"/>
                      <a:r>
                        <a:rPr lang="en-IN" sz="4000" dirty="0" smtClean="0"/>
                        <a:t>33</a:t>
                      </a:r>
                      <a:endParaRPr lang="en-IN" sz="4000" dirty="0"/>
                    </a:p>
                  </a:txBody>
                  <a:tcPr marL="91436" marR="91436" marT="45723" marB="45723">
                    <a:solidFill>
                      <a:schemeClr val="bg2">
                        <a:lumMod val="50000"/>
                      </a:schemeClr>
                    </a:solidFill>
                  </a:tcPr>
                </a:tc>
                <a:tc>
                  <a:txBody>
                    <a:bodyPr/>
                    <a:lstStyle/>
                    <a:p>
                      <a:pPr algn="ctr"/>
                      <a:r>
                        <a:rPr lang="en-IN" sz="4000" dirty="0" smtClean="0"/>
                        <a:t>43</a:t>
                      </a:r>
                      <a:endParaRPr lang="en-IN" sz="4000" dirty="0"/>
                    </a:p>
                  </a:txBody>
                  <a:tcPr marL="91436" marR="91436" marT="45723" marB="45723">
                    <a:solidFill>
                      <a:schemeClr val="bg2">
                        <a:lumMod val="50000"/>
                      </a:schemeClr>
                    </a:solidFill>
                  </a:tcPr>
                </a:tc>
                <a:tc>
                  <a:txBody>
                    <a:bodyPr/>
                    <a:lstStyle/>
                    <a:p>
                      <a:pPr algn="ctr"/>
                      <a:r>
                        <a:rPr lang="en-IN" sz="4000" dirty="0" smtClean="0"/>
                        <a:t>51</a:t>
                      </a:r>
                      <a:endParaRPr lang="en-IN" sz="4000" dirty="0"/>
                    </a:p>
                  </a:txBody>
                  <a:tcPr marL="91436" marR="91436" marT="45723" marB="45723">
                    <a:solidFill>
                      <a:schemeClr val="bg2">
                        <a:lumMod val="50000"/>
                      </a:schemeClr>
                    </a:solidFill>
                  </a:tcPr>
                </a:tc>
                <a:tc>
                  <a:txBody>
                    <a:bodyPr/>
                    <a:lstStyle/>
                    <a:p>
                      <a:pPr algn="ctr"/>
                      <a:r>
                        <a:rPr lang="en-IN" sz="4000" dirty="0" smtClean="0"/>
                        <a:t>53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64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72</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84</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93</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95</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96</a:t>
                      </a:r>
                      <a:endParaRPr lang="en-IN" sz="4000" dirty="0"/>
                    </a:p>
                  </a:txBody>
                  <a:tcPr marL="91436" marR="91436" marT="45723" marB="45723">
                    <a:solidFill>
                      <a:schemeClr val="tx1">
                        <a:lumMod val="50000"/>
                        <a:lumOff val="50000"/>
                      </a:schemeClr>
                    </a:solidFill>
                  </a:tcPr>
                </a:tc>
                <a:tc>
                  <a:txBody>
                    <a:bodyPr/>
                    <a:lstStyle/>
                    <a:p>
                      <a:pPr algn="ctr"/>
                      <a:r>
                        <a:rPr lang="en-IN" sz="4000" dirty="0" smtClean="0"/>
                        <a:t>97</a:t>
                      </a:r>
                      <a:endParaRPr lang="en-IN" sz="4000" dirty="0"/>
                    </a:p>
                  </a:txBody>
                  <a:tcPr marL="91436" marR="91436" marT="45723" marB="45723">
                    <a:solidFill>
                      <a:schemeClr val="tx1">
                        <a:lumMod val="50000"/>
                        <a:lumOff val="50000"/>
                      </a:schemeClr>
                    </a:solidFill>
                  </a:tcPr>
                </a:tc>
              </a:tr>
            </a:tbl>
          </a:graphicData>
        </a:graphic>
      </p:graphicFrame>
      <p:grpSp>
        <p:nvGrpSpPr>
          <p:cNvPr id="24612" name="Group 8"/>
          <p:cNvGrpSpPr>
            <a:grpSpLocks/>
          </p:cNvGrpSpPr>
          <p:nvPr/>
        </p:nvGrpSpPr>
        <p:grpSpPr bwMode="auto">
          <a:xfrm>
            <a:off x="2632075" y="3065463"/>
            <a:ext cx="376238" cy="1143000"/>
            <a:chOff x="579549" y="3153178"/>
            <a:chExt cx="375424" cy="1144210"/>
          </a:xfrm>
        </p:grpSpPr>
        <p:cxnSp>
          <p:nvCxnSpPr>
            <p:cNvPr id="5" name="Straight Arrow Connector 4"/>
            <p:cNvCxnSpPr/>
            <p:nvPr/>
          </p:nvCxnSpPr>
          <p:spPr>
            <a:xfrm flipV="1">
              <a:off x="720531" y="3153178"/>
              <a:ext cx="0" cy="527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620" name="TextBox 6"/>
            <p:cNvSpPr txBox="1">
              <a:spLocks noChangeArrowheads="1"/>
            </p:cNvSpPr>
            <p:nvPr/>
          </p:nvSpPr>
          <p:spPr bwMode="auto">
            <a:xfrm>
              <a:off x="579549" y="3928056"/>
              <a:ext cx="3754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lo</a:t>
              </a:r>
            </a:p>
          </p:txBody>
        </p:sp>
      </p:grpSp>
      <p:grpSp>
        <p:nvGrpSpPr>
          <p:cNvPr id="24613" name="Group 9"/>
          <p:cNvGrpSpPr>
            <a:grpSpLocks/>
          </p:cNvGrpSpPr>
          <p:nvPr/>
        </p:nvGrpSpPr>
        <p:grpSpPr bwMode="auto">
          <a:xfrm>
            <a:off x="3008313" y="3065463"/>
            <a:ext cx="369887" cy="1143000"/>
            <a:chOff x="11439764" y="3153178"/>
            <a:chExt cx="370614" cy="1144210"/>
          </a:xfrm>
        </p:grpSpPr>
        <p:cxnSp>
          <p:nvCxnSpPr>
            <p:cNvPr id="6" name="Straight Arrow Connector 5"/>
            <p:cNvCxnSpPr/>
            <p:nvPr/>
          </p:nvCxnSpPr>
          <p:spPr>
            <a:xfrm flipV="1">
              <a:off x="11627457" y="3153178"/>
              <a:ext cx="0" cy="527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618" name="TextBox 7"/>
            <p:cNvSpPr txBox="1">
              <a:spLocks noChangeArrowheads="1"/>
            </p:cNvSpPr>
            <p:nvPr/>
          </p:nvSpPr>
          <p:spPr bwMode="auto">
            <a:xfrm>
              <a:off x="11439764" y="3928056"/>
              <a:ext cx="370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hi</a:t>
              </a:r>
            </a:p>
          </p:txBody>
        </p:sp>
      </p:grpSp>
      <p:sp>
        <p:nvSpPr>
          <p:cNvPr id="24614" name="TextBox 10"/>
          <p:cNvSpPr txBox="1">
            <a:spLocks noChangeArrowheads="1"/>
          </p:cNvSpPr>
          <p:nvPr/>
        </p:nvSpPr>
        <p:spPr bwMode="auto">
          <a:xfrm>
            <a:off x="2819400" y="1774825"/>
            <a:ext cx="57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a:solidFill>
                  <a:srgbClr val="000000"/>
                </a:solidFill>
              </a:rPr>
              <a:t>mid</a:t>
            </a:r>
          </a:p>
        </p:txBody>
      </p:sp>
      <p:sp>
        <p:nvSpPr>
          <p:cNvPr id="24615" name="TextBox 11"/>
          <p:cNvSpPr txBox="1">
            <a:spLocks noChangeArrowheads="1"/>
          </p:cNvSpPr>
          <p:nvPr/>
        </p:nvSpPr>
        <p:spPr bwMode="auto">
          <a:xfrm>
            <a:off x="4167188" y="747713"/>
            <a:ext cx="45100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&lt;=32</a:t>
            </a:r>
          </a:p>
        </p:txBody>
      </p:sp>
      <p:sp>
        <p:nvSpPr>
          <p:cNvPr id="24616" name="TextBox 1"/>
          <p:cNvSpPr txBox="1">
            <a:spLocks noChangeArrowheads="1"/>
          </p:cNvSpPr>
          <p:nvPr/>
        </p:nvSpPr>
        <p:spPr bwMode="auto">
          <a:xfrm>
            <a:off x="4721225" y="4803775"/>
            <a:ext cx="340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ANSWER = 25</a:t>
            </a:r>
          </a:p>
        </p:txBody>
      </p:sp>
    </p:spTree>
    <p:extLst>
      <p:ext uri="{BB962C8B-B14F-4D97-AF65-F5344CB8AC3E}">
        <p14:creationId xmlns:p14="http://schemas.microsoft.com/office/powerpoint/2010/main" val="8058612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916" y="618186"/>
            <a:ext cx="10290220" cy="5262979"/>
          </a:xfrm>
          <a:prstGeom prst="rect">
            <a:avLst/>
          </a:prstGeom>
        </p:spPr>
        <p:txBody>
          <a:bodyPr wrap="square">
            <a:spAutoFit/>
          </a:bodyPr>
          <a:lstStyle/>
          <a:p>
            <a:r>
              <a:rPr lang="en-US" altLang="en-US" sz="4800" dirty="0" smtClean="0"/>
              <a:t>Searching and array of 1024 elements will take at most 10 passes.</a:t>
            </a:r>
          </a:p>
          <a:p>
            <a:r>
              <a:rPr lang="en-US" altLang="en-US" sz="4800" dirty="0" smtClean="0"/>
              <a:t>512, 256, 128, 64, 32, 16, 8, 4, 2, 1</a:t>
            </a:r>
          </a:p>
          <a:p>
            <a:endParaRPr lang="en-US" altLang="en-US" sz="4800" dirty="0" smtClean="0"/>
          </a:p>
          <a:p>
            <a:r>
              <a:rPr lang="en-US" altLang="en-US" sz="4800" dirty="0" smtClean="0"/>
              <a:t>An array of one billion elements takes a maximum of just 30 comparisons. </a:t>
            </a:r>
          </a:p>
          <a:p>
            <a:endParaRPr lang="en-US" altLang="en-US" sz="4800" dirty="0" smtClean="0"/>
          </a:p>
        </p:txBody>
      </p:sp>
    </p:spTree>
    <p:extLst>
      <p:ext uri="{BB962C8B-B14F-4D97-AF65-F5344CB8AC3E}">
        <p14:creationId xmlns:p14="http://schemas.microsoft.com/office/powerpoint/2010/main" val="18665200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defRPr/>
            </a:pPr>
            <a:r>
              <a:rPr lang="en-US" dirty="0" smtClean="0">
                <a:cs typeface="+mj-cs"/>
              </a:rPr>
              <a:t>Binary search runtime</a:t>
            </a:r>
          </a:p>
        </p:txBody>
      </p:sp>
      <p:sp>
        <p:nvSpPr>
          <p:cNvPr id="253955" name="Rectangle 3"/>
          <p:cNvSpPr>
            <a:spLocks noGrp="1" noChangeArrowheads="1"/>
          </p:cNvSpPr>
          <p:nvPr>
            <p:ph type="body" idx="1"/>
          </p:nvPr>
        </p:nvSpPr>
        <p:spPr/>
        <p:txBody>
          <a:bodyPr>
            <a:normAutofit lnSpcReduction="10000"/>
          </a:bodyPr>
          <a:lstStyle/>
          <a:p>
            <a:pPr eaLnBrk="1" hangingPunct="1"/>
            <a:r>
              <a:rPr lang="en-US" altLang="en-US" smtClean="0"/>
              <a:t>For an array of size N, it eliminates </a:t>
            </a:r>
            <a:r>
              <a:rPr lang="en-US" altLang="en-US" smtClean="0">
                <a:cs typeface="Tahoma" panose="020B0604030504040204" pitchFamily="34" charset="0"/>
              </a:rPr>
              <a:t>½</a:t>
            </a:r>
            <a:r>
              <a:rPr lang="en-US" altLang="en-US" smtClean="0"/>
              <a:t> until 1 element remains.</a:t>
            </a:r>
          </a:p>
          <a:p>
            <a:pPr lvl="1" eaLnBrk="1" hangingPunct="1">
              <a:buFontTx/>
              <a:buNone/>
            </a:pPr>
            <a:r>
              <a:rPr lang="en-US" altLang="en-US" smtClean="0"/>
              <a:t>	N, N/2, N/4, N/8, ..., 4, 2, 1</a:t>
            </a:r>
          </a:p>
          <a:p>
            <a:pPr lvl="1" eaLnBrk="1" hangingPunct="1"/>
            <a:endParaRPr lang="en-US" altLang="en-US" sz="800"/>
          </a:p>
          <a:p>
            <a:pPr lvl="1" eaLnBrk="1" hangingPunct="1"/>
            <a:r>
              <a:rPr lang="en-US" altLang="en-US" smtClean="0"/>
              <a:t>How many divisions does it take?</a:t>
            </a:r>
          </a:p>
          <a:p>
            <a:pPr lvl="1" eaLnBrk="1" hangingPunct="1"/>
            <a:endParaRPr lang="en-US" altLang="en-US" smtClean="0"/>
          </a:p>
          <a:p>
            <a:pPr eaLnBrk="1" hangingPunct="1"/>
            <a:r>
              <a:rPr lang="en-US" altLang="en-US" smtClean="0"/>
              <a:t>Think of it from the other direction:</a:t>
            </a:r>
          </a:p>
          <a:p>
            <a:pPr lvl="1" eaLnBrk="1" hangingPunct="1"/>
            <a:r>
              <a:rPr lang="en-US" altLang="en-US" smtClean="0"/>
              <a:t>How many times do I have to multiply by 2 to reach N?</a:t>
            </a:r>
          </a:p>
          <a:p>
            <a:pPr lvl="1" eaLnBrk="1" hangingPunct="1">
              <a:buFontTx/>
              <a:buNone/>
            </a:pPr>
            <a:r>
              <a:rPr lang="en-US" altLang="en-US" smtClean="0"/>
              <a:t>	1, 2, 4, 8, ..., N/4, N/2, N</a:t>
            </a:r>
          </a:p>
          <a:p>
            <a:pPr lvl="1" eaLnBrk="1" hangingPunct="1"/>
            <a:r>
              <a:rPr lang="en-US" altLang="en-US" smtClean="0"/>
              <a:t>Call this number of multiplications "x".</a:t>
            </a:r>
          </a:p>
          <a:p>
            <a:pPr lvl="1" eaLnBrk="1" hangingPunct="1"/>
            <a:endParaRPr lang="en-US" altLang="en-US" sz="800"/>
          </a:p>
          <a:p>
            <a:pPr lvl="1" eaLnBrk="1" hangingPunct="1">
              <a:buFontTx/>
              <a:buNone/>
            </a:pPr>
            <a:r>
              <a:rPr lang="en-US" altLang="en-US" smtClean="0"/>
              <a:t>	2</a:t>
            </a:r>
            <a:r>
              <a:rPr lang="en-US" altLang="en-US" baseline="30000" smtClean="0"/>
              <a:t>x</a:t>
            </a:r>
            <a:r>
              <a:rPr lang="en-US" altLang="en-US" smtClean="0"/>
              <a:t>	= N</a:t>
            </a:r>
          </a:p>
          <a:p>
            <a:pPr lvl="1" eaLnBrk="1" hangingPunct="1">
              <a:buFontTx/>
              <a:buNone/>
            </a:pPr>
            <a:r>
              <a:rPr lang="en-US" altLang="en-US" b="1" smtClean="0"/>
              <a:t>	x	= log</a:t>
            </a:r>
            <a:r>
              <a:rPr lang="en-US" altLang="en-US" b="1" baseline="-25000" smtClean="0"/>
              <a:t>2</a:t>
            </a:r>
            <a:r>
              <a:rPr lang="en-US" altLang="en-US" b="1" smtClean="0"/>
              <a:t> N</a:t>
            </a:r>
          </a:p>
          <a:p>
            <a:pPr lvl="1" eaLnBrk="1" hangingPunct="1"/>
            <a:endParaRPr lang="en-US" altLang="en-US" sz="1200" b="1"/>
          </a:p>
          <a:p>
            <a:pPr eaLnBrk="1" hangingPunct="1"/>
            <a:r>
              <a:rPr lang="en-US" altLang="en-US" smtClean="0"/>
              <a:t>Binary search is in the </a:t>
            </a:r>
            <a:r>
              <a:rPr lang="en-US" altLang="en-US" b="1" smtClean="0"/>
              <a:t>logarithmic</a:t>
            </a:r>
            <a:r>
              <a:rPr lang="en-US" altLang="en-US" smtClean="0"/>
              <a:t> complexity class.</a:t>
            </a:r>
          </a:p>
        </p:txBody>
      </p:sp>
    </p:spTree>
    <p:extLst>
      <p:ext uri="{BB962C8B-B14F-4D97-AF65-F5344CB8AC3E}">
        <p14:creationId xmlns:p14="http://schemas.microsoft.com/office/powerpoint/2010/main" val="727218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3955">
                                            <p:txEl>
                                              <p:pRg st="5" end="5"/>
                                            </p:txEl>
                                          </p:spTgt>
                                        </p:tgtEl>
                                        <p:attrNameLst>
                                          <p:attrName>style.visibility</p:attrName>
                                        </p:attrNameLst>
                                      </p:cBhvr>
                                      <p:to>
                                        <p:strVal val="visible"/>
                                      </p:to>
                                    </p:set>
                                    <p:animEffect transition="in" filter="fade">
                                      <p:cBhvr>
                                        <p:cTn id="7" dur="1000"/>
                                        <p:tgtEl>
                                          <p:spTgt spid="25395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3955">
                                            <p:txEl>
                                              <p:pRg st="6" end="6"/>
                                            </p:txEl>
                                          </p:spTgt>
                                        </p:tgtEl>
                                        <p:attrNameLst>
                                          <p:attrName>style.visibility</p:attrName>
                                        </p:attrNameLst>
                                      </p:cBhvr>
                                      <p:to>
                                        <p:strVal val="visible"/>
                                      </p:to>
                                    </p:set>
                                    <p:animEffect transition="in" filter="fade">
                                      <p:cBhvr>
                                        <p:cTn id="10" dur="1000"/>
                                        <p:tgtEl>
                                          <p:spTgt spid="25395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53955">
                                            <p:txEl>
                                              <p:pRg st="7" end="7"/>
                                            </p:txEl>
                                          </p:spTgt>
                                        </p:tgtEl>
                                        <p:attrNameLst>
                                          <p:attrName>style.visibility</p:attrName>
                                        </p:attrNameLst>
                                      </p:cBhvr>
                                      <p:to>
                                        <p:strVal val="visible"/>
                                      </p:to>
                                    </p:set>
                                    <p:animEffect transition="in" filter="fade">
                                      <p:cBhvr>
                                        <p:cTn id="13" dur="1000"/>
                                        <p:tgtEl>
                                          <p:spTgt spid="253955">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253955">
                                            <p:txEl>
                                              <p:pRg st="8" end="8"/>
                                            </p:txEl>
                                          </p:spTgt>
                                        </p:tgtEl>
                                        <p:attrNameLst>
                                          <p:attrName>style.visibility</p:attrName>
                                        </p:attrNameLst>
                                      </p:cBhvr>
                                      <p:to>
                                        <p:strVal val="visible"/>
                                      </p:to>
                                    </p:set>
                                    <p:animEffect transition="in" filter="fade">
                                      <p:cBhvr>
                                        <p:cTn id="18" dur="1000"/>
                                        <p:tgtEl>
                                          <p:spTgt spid="253955">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53955">
                                            <p:txEl>
                                              <p:pRg st="10" end="10"/>
                                            </p:txEl>
                                          </p:spTgt>
                                        </p:tgtEl>
                                        <p:attrNameLst>
                                          <p:attrName>style.visibility</p:attrName>
                                        </p:attrNameLst>
                                      </p:cBhvr>
                                      <p:to>
                                        <p:strVal val="visible"/>
                                      </p:to>
                                    </p:set>
                                    <p:animEffect transition="in" filter="fade">
                                      <p:cBhvr>
                                        <p:cTn id="21" dur="1000"/>
                                        <p:tgtEl>
                                          <p:spTgt spid="253955">
                                            <p:txEl>
                                              <p:pRg st="10" end="1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253955">
                                            <p:txEl>
                                              <p:pRg st="11" end="11"/>
                                            </p:txEl>
                                          </p:spTgt>
                                        </p:tgtEl>
                                        <p:attrNameLst>
                                          <p:attrName>style.visibility</p:attrName>
                                        </p:attrNameLst>
                                      </p:cBhvr>
                                      <p:to>
                                        <p:strVal val="visible"/>
                                      </p:to>
                                    </p:set>
                                    <p:animEffect transition="in" filter="fade">
                                      <p:cBhvr>
                                        <p:cTn id="26" dur="1000"/>
                                        <p:tgtEl>
                                          <p:spTgt spid="253955">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53955">
                                            <p:txEl>
                                              <p:pRg st="13" end="13"/>
                                            </p:txEl>
                                          </p:spTgt>
                                        </p:tgtEl>
                                        <p:attrNameLst>
                                          <p:attrName>style.visibility</p:attrName>
                                        </p:attrNameLst>
                                      </p:cBhvr>
                                      <p:to>
                                        <p:strVal val="visible"/>
                                      </p:to>
                                    </p:set>
                                    <p:animEffect transition="in" filter="fade">
                                      <p:cBhvr>
                                        <p:cTn id="29" dur="1000"/>
                                        <p:tgtEl>
                                          <p:spTgt spid="25395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463" y="640080"/>
            <a:ext cx="8843554" cy="1938992"/>
          </a:xfrm>
          <a:prstGeom prst="rect">
            <a:avLst/>
          </a:prstGeom>
          <a:noFill/>
        </p:spPr>
        <p:txBody>
          <a:bodyPr wrap="square" rtlCol="0">
            <a:spAutoFit/>
          </a:bodyPr>
          <a:lstStyle/>
          <a:p>
            <a:r>
              <a:rPr lang="en-US" sz="6000" dirty="0" smtClean="0">
                <a:latin typeface="Segoe UI" panose="020B0502040204020203" pitchFamily="34" charset="0"/>
                <a:ea typeface="Segoe UI" panose="020B0502040204020203" pitchFamily="34" charset="0"/>
                <a:cs typeface="Segoe UI" panose="020B0502040204020203" pitchFamily="34" charset="0"/>
              </a:rPr>
              <a:t>Count occurrences of a number in a sorted array.</a:t>
            </a:r>
            <a:endParaRPr lang="en-US" sz="6000" dirty="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3936120"/>
              </p:ext>
            </p:extLst>
          </p:nvPr>
        </p:nvGraphicFramePr>
        <p:xfrm>
          <a:off x="1363209" y="3192285"/>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algn="ctr"/>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1622738" y="4353059"/>
            <a:ext cx="5190186" cy="523220"/>
          </a:xfrm>
          <a:prstGeom prst="rect">
            <a:avLst/>
          </a:prstGeom>
          <a:noFill/>
        </p:spPr>
        <p:txBody>
          <a:bodyPr wrap="square" rtlCol="0">
            <a:spAutoFit/>
          </a:bodyPr>
          <a:lstStyle/>
          <a:p>
            <a:r>
              <a:rPr lang="en-US" sz="2800" dirty="0" smtClean="0"/>
              <a:t>No of occurrences of 1 are 3</a:t>
            </a:r>
            <a:endParaRPr lang="en-US" dirty="0"/>
          </a:p>
        </p:txBody>
      </p:sp>
    </p:spTree>
    <p:extLst>
      <p:ext uri="{BB962C8B-B14F-4D97-AF65-F5344CB8AC3E}">
        <p14:creationId xmlns:p14="http://schemas.microsoft.com/office/powerpoint/2010/main" val="16481254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20032" y="1118786"/>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algn="ctr"/>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 name="Straight Arrow Connector 2"/>
          <p:cNvCxnSpPr/>
          <p:nvPr/>
        </p:nvCxnSpPr>
        <p:spPr>
          <a:xfrm flipV="1">
            <a:off x="9754597" y="1942578"/>
            <a:ext cx="0" cy="47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flipV="1">
            <a:off x="2413271" y="2034018"/>
            <a:ext cx="0" cy="47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2087702" y="2714727"/>
            <a:ext cx="862148" cy="369332"/>
          </a:xfrm>
          <a:prstGeom prst="rect">
            <a:avLst/>
          </a:prstGeom>
          <a:noFill/>
        </p:spPr>
        <p:txBody>
          <a:bodyPr wrap="square" rtlCol="0">
            <a:spAutoFit/>
          </a:bodyPr>
          <a:lstStyle/>
          <a:p>
            <a:r>
              <a:rPr lang="en-US" dirty="0" smtClean="0"/>
              <a:t>Low</a:t>
            </a:r>
            <a:endParaRPr lang="en-US" dirty="0"/>
          </a:p>
        </p:txBody>
      </p:sp>
      <p:cxnSp>
        <p:nvCxnSpPr>
          <p:cNvPr id="6" name="Straight Arrow Connector 5"/>
          <p:cNvCxnSpPr/>
          <p:nvPr/>
        </p:nvCxnSpPr>
        <p:spPr>
          <a:xfrm flipV="1">
            <a:off x="5701753" y="1968704"/>
            <a:ext cx="0" cy="47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9453156" y="2714727"/>
            <a:ext cx="862148" cy="369332"/>
          </a:xfrm>
          <a:prstGeom prst="rect">
            <a:avLst/>
          </a:prstGeom>
          <a:noFill/>
        </p:spPr>
        <p:txBody>
          <a:bodyPr wrap="square" rtlCol="0">
            <a:spAutoFit/>
          </a:bodyPr>
          <a:lstStyle/>
          <a:p>
            <a:r>
              <a:rPr lang="en-US" dirty="0" smtClean="0"/>
              <a:t>High</a:t>
            </a:r>
            <a:endParaRPr lang="en-US" dirty="0"/>
          </a:p>
        </p:txBody>
      </p:sp>
      <p:sp>
        <p:nvSpPr>
          <p:cNvPr id="8" name="TextBox 7"/>
          <p:cNvSpPr txBox="1"/>
          <p:nvPr/>
        </p:nvSpPr>
        <p:spPr>
          <a:xfrm>
            <a:off x="5357950" y="2718299"/>
            <a:ext cx="862148" cy="369332"/>
          </a:xfrm>
          <a:prstGeom prst="rect">
            <a:avLst/>
          </a:prstGeom>
          <a:noFill/>
        </p:spPr>
        <p:txBody>
          <a:bodyPr wrap="square" rtlCol="0">
            <a:spAutoFit/>
          </a:bodyPr>
          <a:lstStyle/>
          <a:p>
            <a:r>
              <a:rPr lang="en-US" dirty="0" smtClean="0"/>
              <a:t>Mid</a:t>
            </a:r>
            <a:endParaRPr lang="en-US" dirty="0"/>
          </a:p>
        </p:txBody>
      </p:sp>
      <p:graphicFrame>
        <p:nvGraphicFramePr>
          <p:cNvPr id="9" name="Table 8"/>
          <p:cNvGraphicFramePr>
            <a:graphicFrameLocks noGrp="1"/>
          </p:cNvGraphicFramePr>
          <p:nvPr/>
        </p:nvGraphicFramePr>
        <p:xfrm>
          <a:off x="2087702" y="1580413"/>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algn="ctr"/>
                      <a:r>
                        <a:rPr lang="en-US" sz="1400" b="0" dirty="0" smtClean="0">
                          <a:solidFill>
                            <a:schemeClr val="tx1"/>
                          </a:solidFill>
                        </a:rPr>
                        <a:t>0</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2</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3</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4</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5</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6</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7</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8</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9</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0" name="TextBox 9"/>
          <p:cNvSpPr txBox="1"/>
          <p:nvPr/>
        </p:nvSpPr>
        <p:spPr>
          <a:xfrm>
            <a:off x="3386454" y="272153"/>
            <a:ext cx="5055325" cy="584775"/>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Finding the Lower bound</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10"/>
          <p:cNvSpPr txBox="1"/>
          <p:nvPr/>
        </p:nvSpPr>
        <p:spPr>
          <a:xfrm>
            <a:off x="2987041" y="3748557"/>
            <a:ext cx="6466115" cy="1938992"/>
          </a:xfrm>
          <a:prstGeom prst="rect">
            <a:avLst/>
          </a:prstGeom>
          <a:noFill/>
        </p:spPr>
        <p:txBody>
          <a:bodyPr wrap="square" rtlCol="0">
            <a:spAutoFit/>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a[mid] == 1 and a[mid-1] == 1</a:t>
            </a:r>
          </a:p>
          <a:p>
            <a:endParaRPr lang="en-US" sz="2400" dirty="0" smtClean="0">
              <a:latin typeface="Segoe UI" panose="020B0502040204020203" pitchFamily="34" charset="0"/>
              <a:ea typeface="Segoe UI" panose="020B0502040204020203" pitchFamily="34" charset="0"/>
              <a:cs typeface="Segoe UI" panose="020B0502040204020203" pitchFamily="34" charset="0"/>
            </a:endParaRPr>
          </a:p>
          <a:p>
            <a:r>
              <a:rPr lang="en-US" sz="2400" dirty="0">
                <a:latin typeface="Segoe UI" panose="020B0502040204020203" pitchFamily="34" charset="0"/>
                <a:ea typeface="Segoe UI" panose="020B0502040204020203" pitchFamily="34" charset="0"/>
                <a:cs typeface="Segoe UI" panose="020B0502040204020203" pitchFamily="34" charset="0"/>
              </a:rPr>
              <a:t>h</a:t>
            </a:r>
            <a:r>
              <a:rPr lang="en-US" sz="2400" dirty="0" smtClean="0">
                <a:latin typeface="Segoe UI" panose="020B0502040204020203" pitchFamily="34" charset="0"/>
                <a:ea typeface="Segoe UI" panose="020B0502040204020203" pitchFamily="34" charset="0"/>
                <a:cs typeface="Segoe UI" panose="020B0502040204020203" pitchFamily="34" charset="0"/>
              </a:rPr>
              <a:t>igh = mid</a:t>
            </a:r>
          </a:p>
          <a:p>
            <a:endParaRPr lang="en-US" sz="2400" dirty="0" smtClean="0">
              <a:latin typeface="Segoe UI" panose="020B0502040204020203" pitchFamily="34" charset="0"/>
              <a:ea typeface="Segoe UI" panose="020B0502040204020203" pitchFamily="34" charset="0"/>
              <a:cs typeface="Segoe UI" panose="020B0502040204020203" pitchFamily="34" charset="0"/>
            </a:endParaRPr>
          </a:p>
          <a:p>
            <a:r>
              <a:rPr lang="en-US" sz="2400" dirty="0" smtClean="0">
                <a:latin typeface="Segoe UI" panose="020B0502040204020203" pitchFamily="34" charset="0"/>
                <a:ea typeface="Segoe UI" panose="020B0502040204020203" pitchFamily="34" charset="0"/>
                <a:cs typeface="Segoe UI" panose="020B0502040204020203" pitchFamily="34" charset="0"/>
              </a:rPr>
              <a:t>mid = low + (high-low)/2</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3090930" y="3231642"/>
            <a:ext cx="3541690" cy="461665"/>
          </a:xfrm>
          <a:prstGeom prst="rect">
            <a:avLst/>
          </a:prstGeom>
          <a:noFill/>
        </p:spPr>
        <p:txBody>
          <a:bodyPr wrap="square" rtlCol="0">
            <a:spAutoFit/>
          </a:bodyPr>
          <a:lstStyle/>
          <a:p>
            <a:r>
              <a:rPr lang="en-US" sz="2400" b="1" u="sng" dirty="0" smtClean="0"/>
              <a:t>Finding occurrence of 1</a:t>
            </a:r>
            <a:endParaRPr lang="en-US" sz="2400" b="1" u="sng" dirty="0"/>
          </a:p>
        </p:txBody>
      </p:sp>
    </p:spTree>
    <p:extLst>
      <p:ext uri="{BB962C8B-B14F-4D97-AF65-F5344CB8AC3E}">
        <p14:creationId xmlns:p14="http://schemas.microsoft.com/office/powerpoint/2010/main" val="3858424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algn="ctr"/>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 name="Straight Arrow Connector 2"/>
          <p:cNvCxnSpPr/>
          <p:nvPr/>
        </p:nvCxnSpPr>
        <p:spPr>
          <a:xfrm flipV="1">
            <a:off x="5692049" y="1681321"/>
            <a:ext cx="0" cy="47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flipV="1">
            <a:off x="2413271" y="1681321"/>
            <a:ext cx="0" cy="47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2090058" y="2289572"/>
            <a:ext cx="862148" cy="369332"/>
          </a:xfrm>
          <a:prstGeom prst="rect">
            <a:avLst/>
          </a:prstGeom>
          <a:noFill/>
        </p:spPr>
        <p:txBody>
          <a:bodyPr wrap="square" rtlCol="0">
            <a:spAutoFit/>
          </a:bodyPr>
          <a:lstStyle/>
          <a:p>
            <a:r>
              <a:rPr lang="en-US" dirty="0" smtClean="0"/>
              <a:t>Low</a:t>
            </a:r>
            <a:endParaRPr lang="en-US" dirty="0"/>
          </a:p>
        </p:txBody>
      </p:sp>
      <p:cxnSp>
        <p:nvCxnSpPr>
          <p:cNvPr id="6" name="Straight Arrow Connector 5"/>
          <p:cNvCxnSpPr/>
          <p:nvPr/>
        </p:nvCxnSpPr>
        <p:spPr>
          <a:xfrm flipV="1">
            <a:off x="4046129" y="1681321"/>
            <a:ext cx="0" cy="47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5416734" y="2289572"/>
            <a:ext cx="862148" cy="369332"/>
          </a:xfrm>
          <a:prstGeom prst="rect">
            <a:avLst/>
          </a:prstGeom>
          <a:noFill/>
        </p:spPr>
        <p:txBody>
          <a:bodyPr wrap="square" rtlCol="0">
            <a:spAutoFit/>
          </a:bodyPr>
          <a:lstStyle/>
          <a:p>
            <a:r>
              <a:rPr lang="en-US" dirty="0" smtClean="0"/>
              <a:t>High</a:t>
            </a:r>
            <a:endParaRPr lang="en-US" dirty="0"/>
          </a:p>
        </p:txBody>
      </p:sp>
      <p:sp>
        <p:nvSpPr>
          <p:cNvPr id="8" name="TextBox 7"/>
          <p:cNvSpPr txBox="1"/>
          <p:nvPr/>
        </p:nvSpPr>
        <p:spPr>
          <a:xfrm>
            <a:off x="3806646" y="2293144"/>
            <a:ext cx="862148" cy="369332"/>
          </a:xfrm>
          <a:prstGeom prst="rect">
            <a:avLst/>
          </a:prstGeom>
          <a:noFill/>
        </p:spPr>
        <p:txBody>
          <a:bodyPr wrap="square" rtlCol="0">
            <a:spAutoFit/>
          </a:bodyPr>
          <a:lstStyle/>
          <a:p>
            <a:r>
              <a:rPr lang="en-US" dirty="0" smtClean="0"/>
              <a:t>Mid</a:t>
            </a:r>
            <a:endParaRPr lang="en-US" dirty="0"/>
          </a:p>
        </p:txBody>
      </p:sp>
      <p:graphicFrame>
        <p:nvGraphicFramePr>
          <p:cNvPr id="9" name="Table 8"/>
          <p:cNvGraphicFramePr>
            <a:graphicFrameLocks noGrp="1"/>
          </p:cNvGraphicFramePr>
          <p:nvPr/>
        </p:nvGraphicFramePr>
        <p:xfrm>
          <a:off x="2018938" y="1256982"/>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pPr algn="ctr"/>
                      <a:r>
                        <a:rPr lang="en-US" sz="1400" b="0" dirty="0" smtClean="0">
                          <a:solidFill>
                            <a:schemeClr val="tx1"/>
                          </a:solidFill>
                        </a:rPr>
                        <a:t>0</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1</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2</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3</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4</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5</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6</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7</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8</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rPr>
                        <a:t>9</a:t>
                      </a:r>
                      <a:endParaRPr lang="en-US"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1" name="TextBox 10"/>
          <p:cNvSpPr txBox="1"/>
          <p:nvPr/>
        </p:nvSpPr>
        <p:spPr>
          <a:xfrm>
            <a:off x="2952206" y="3088055"/>
            <a:ext cx="6466115" cy="1200329"/>
          </a:xfrm>
          <a:prstGeom prst="rect">
            <a:avLst/>
          </a:prstGeom>
          <a:noFill/>
        </p:spPr>
        <p:txBody>
          <a:bodyPr wrap="square" rtlCol="0">
            <a:spAutoFit/>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a[mid] == 1 and a[mid-1] != 1</a:t>
            </a:r>
          </a:p>
          <a:p>
            <a:endParaRPr lang="en-US" sz="2400" dirty="0" smtClean="0">
              <a:latin typeface="Segoe UI" panose="020B0502040204020203" pitchFamily="34" charset="0"/>
              <a:ea typeface="Segoe UI" panose="020B0502040204020203" pitchFamily="34" charset="0"/>
              <a:cs typeface="Segoe UI" panose="020B0502040204020203" pitchFamily="34" charset="0"/>
            </a:endParaRPr>
          </a:p>
          <a:p>
            <a:r>
              <a:rPr lang="en-US" sz="2400" dirty="0">
                <a:latin typeface="Segoe UI" panose="020B0502040204020203" pitchFamily="34" charset="0"/>
                <a:ea typeface="Segoe UI" panose="020B0502040204020203" pitchFamily="34" charset="0"/>
                <a:cs typeface="Segoe UI" panose="020B0502040204020203" pitchFamily="34" charset="0"/>
              </a:rPr>
              <a:t>r</a:t>
            </a:r>
            <a:r>
              <a:rPr lang="en-US" sz="2400" dirty="0" smtClean="0">
                <a:latin typeface="Segoe UI" panose="020B0502040204020203" pitchFamily="34" charset="0"/>
                <a:ea typeface="Segoe UI" panose="020B0502040204020203" pitchFamily="34" charset="0"/>
                <a:cs typeface="Segoe UI" panose="020B0502040204020203" pitchFamily="34" charset="0"/>
              </a:rPr>
              <a:t>eturn mid</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1995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defRPr/>
            </a:pPr>
            <a:r>
              <a:rPr lang="en-US" smtClean="0">
                <a:cs typeface="+mj-cs"/>
              </a:rPr>
              <a:t>Complexity classes</a:t>
            </a:r>
          </a:p>
        </p:txBody>
      </p:sp>
      <p:sp>
        <p:nvSpPr>
          <p:cNvPr id="251907" name="Rectangle 3"/>
          <p:cNvSpPr>
            <a:spLocks noGrp="1" noChangeArrowheads="1"/>
          </p:cNvSpPr>
          <p:nvPr>
            <p:ph type="body" idx="1"/>
          </p:nvPr>
        </p:nvSpPr>
        <p:spPr/>
        <p:txBody>
          <a:bodyPr/>
          <a:lstStyle/>
          <a:p>
            <a:pPr eaLnBrk="1" hangingPunct="1">
              <a:defRPr/>
            </a:pPr>
            <a:r>
              <a:rPr lang="en-US" b="1" smtClean="0">
                <a:cs typeface="+mn-cs"/>
              </a:rPr>
              <a:t>complexity class</a:t>
            </a:r>
            <a:r>
              <a:rPr lang="en-US" smtClean="0">
                <a:cs typeface="+mn-cs"/>
              </a:rPr>
              <a:t>: A category of algorithm efficiency based on the algorithm's relationship to the input size N.</a:t>
            </a:r>
          </a:p>
        </p:txBody>
      </p:sp>
      <p:graphicFrame>
        <p:nvGraphicFramePr>
          <p:cNvPr id="252011" name="Group 107"/>
          <p:cNvGraphicFramePr>
            <a:graphicFrameLocks noGrp="1"/>
          </p:cNvGraphicFramePr>
          <p:nvPr/>
        </p:nvGraphicFramePr>
        <p:xfrm>
          <a:off x="2133601" y="2362200"/>
          <a:ext cx="8093075" cy="3409950"/>
        </p:xfrm>
        <a:graphic>
          <a:graphicData uri="http://schemas.openxmlformats.org/drawingml/2006/table">
            <a:tbl>
              <a:tblPr/>
              <a:tblGrid>
                <a:gridCol w="1709738"/>
                <a:gridCol w="1482725"/>
                <a:gridCol w="3146425"/>
                <a:gridCol w="1754187"/>
              </a:tblGrid>
              <a:tr h="317435">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Tahoma" charset="0"/>
                          <a:ea typeface="ＭＳ Ｐゴシック" charset="0"/>
                        </a:rPr>
                        <a:t>Class</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Tahoma" charset="0"/>
                          <a:ea typeface="ＭＳ Ｐゴシック" charset="0"/>
                        </a:rPr>
                        <a:t>Big-Oh</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Tahoma" charset="0"/>
                          <a:ea typeface="ＭＳ Ｐゴシック" charset="0"/>
                        </a:rPr>
                        <a:t>If you double N, ...</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Tahoma" charset="0"/>
                          <a:ea typeface="ＭＳ Ｐゴシック" charset="0"/>
                        </a:rPr>
                        <a:t>Example</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43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constant</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O(1)</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unchanged</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10ms</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43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logarithmic</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O(log</a:t>
                      </a:r>
                      <a:r>
                        <a:rPr kumimoji="0" lang="en-US" sz="1700" b="0" i="0" u="none" strike="noStrike" cap="none" normalizeH="0" baseline="-25000">
                          <a:ln>
                            <a:noFill/>
                          </a:ln>
                          <a:solidFill>
                            <a:schemeClr val="tx1"/>
                          </a:solidFill>
                          <a:effectLst/>
                          <a:latin typeface="Tahoma" charset="0"/>
                          <a:ea typeface="ＭＳ Ｐゴシック" charset="0"/>
                        </a:rPr>
                        <a:t>2</a:t>
                      </a:r>
                      <a:r>
                        <a:rPr kumimoji="0" lang="en-US" sz="1700" b="0" i="0" u="none" strike="noStrike" cap="none" normalizeH="0" baseline="0">
                          <a:ln>
                            <a:noFill/>
                          </a:ln>
                          <a:solidFill>
                            <a:schemeClr val="tx1"/>
                          </a:solidFill>
                          <a:effectLst/>
                          <a:latin typeface="Tahoma" charset="0"/>
                          <a:ea typeface="ＭＳ Ｐゴシック" charset="0"/>
                        </a:rPr>
                        <a:t> N)</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increases slightly</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175ms</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435">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linear</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O(N)</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doubles</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3.2 sec</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512">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log-linear</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O(N log</a:t>
                      </a:r>
                      <a:r>
                        <a:rPr kumimoji="0" lang="en-US" sz="1700" b="0" i="0" u="none" strike="noStrike" cap="none" normalizeH="0" baseline="-25000">
                          <a:ln>
                            <a:noFill/>
                          </a:ln>
                          <a:solidFill>
                            <a:schemeClr val="tx1"/>
                          </a:solidFill>
                          <a:effectLst/>
                          <a:latin typeface="Tahoma" charset="0"/>
                          <a:ea typeface="ＭＳ Ｐゴシック" charset="0"/>
                        </a:rPr>
                        <a:t>2</a:t>
                      </a:r>
                      <a:r>
                        <a:rPr kumimoji="0" lang="en-US" sz="1700" b="0" i="0" u="none" strike="noStrike" cap="none" normalizeH="0" baseline="0">
                          <a:ln>
                            <a:noFill/>
                          </a:ln>
                          <a:solidFill>
                            <a:schemeClr val="tx1"/>
                          </a:solidFill>
                          <a:effectLst/>
                          <a:latin typeface="Tahoma" charset="0"/>
                          <a:ea typeface="ＭＳ Ｐゴシック" charset="0"/>
                        </a:rPr>
                        <a:t> N)</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slightly more than doubles</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6 sec</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062">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quadratic</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O(N</a:t>
                      </a:r>
                      <a:r>
                        <a:rPr kumimoji="0" lang="en-US" sz="1700" b="0" i="0" u="none" strike="noStrike" cap="none" normalizeH="0" baseline="30000">
                          <a:ln>
                            <a:noFill/>
                          </a:ln>
                          <a:solidFill>
                            <a:schemeClr val="tx1"/>
                          </a:solidFill>
                          <a:effectLst/>
                          <a:latin typeface="Tahoma" charset="0"/>
                          <a:ea typeface="ＭＳ Ｐゴシック" charset="0"/>
                        </a:rPr>
                        <a:t>2</a:t>
                      </a:r>
                      <a:r>
                        <a:rPr kumimoji="0" lang="en-US" sz="1700" b="0" i="0" u="none" strike="noStrike" cap="none" normalizeH="0" baseline="0">
                          <a:ln>
                            <a:noFill/>
                          </a:ln>
                          <a:solidFill>
                            <a:schemeClr val="tx1"/>
                          </a:solidFill>
                          <a:effectLst/>
                          <a:latin typeface="Tahoma" charset="0"/>
                          <a:ea typeface="ＭＳ Ｐゴシック" charset="0"/>
                        </a:rPr>
                        <a:t>)</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quadruples</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1 min 42 sec</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062">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cubic</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O(N</a:t>
                      </a:r>
                      <a:r>
                        <a:rPr kumimoji="0" lang="en-US" sz="1700" b="0" i="0" u="none" strike="noStrike" cap="none" normalizeH="0" baseline="30000">
                          <a:ln>
                            <a:noFill/>
                          </a:ln>
                          <a:solidFill>
                            <a:schemeClr val="tx1"/>
                          </a:solidFill>
                          <a:effectLst/>
                          <a:latin typeface="Tahoma" charset="0"/>
                          <a:ea typeface="ＭＳ Ｐゴシック" charset="0"/>
                        </a:rPr>
                        <a:t>3</a:t>
                      </a:r>
                      <a:r>
                        <a:rPr kumimoji="0" lang="en-US" sz="1700" b="0" i="0" u="none" strike="noStrike" cap="none" normalizeH="0" baseline="0">
                          <a:ln>
                            <a:noFill/>
                          </a:ln>
                          <a:solidFill>
                            <a:schemeClr val="tx1"/>
                          </a:solidFill>
                          <a:effectLst/>
                          <a:latin typeface="Tahoma" charset="0"/>
                          <a:ea typeface="ＭＳ Ｐゴシック" charset="0"/>
                        </a:rPr>
                        <a:t>)</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multiplies by 8</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55 min</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062">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512">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exponential</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O(2</a:t>
                      </a:r>
                      <a:r>
                        <a:rPr kumimoji="0" lang="en-US" sz="1700" b="0" i="0" u="none" strike="noStrike" cap="none" normalizeH="0" baseline="30000">
                          <a:ln>
                            <a:noFill/>
                          </a:ln>
                          <a:solidFill>
                            <a:schemeClr val="tx1"/>
                          </a:solidFill>
                          <a:effectLst/>
                          <a:latin typeface="Tahoma" charset="0"/>
                          <a:ea typeface="ＭＳ Ｐゴシック" charset="0"/>
                        </a:rPr>
                        <a:t>N</a:t>
                      </a:r>
                      <a:r>
                        <a:rPr kumimoji="0" lang="en-US" sz="1700" b="0" i="0" u="none" strike="noStrike" cap="none" normalizeH="0" baseline="0">
                          <a:ln>
                            <a:noFill/>
                          </a:ln>
                          <a:solidFill>
                            <a:schemeClr val="tx1"/>
                          </a:solidFill>
                          <a:effectLst/>
                          <a:latin typeface="Tahoma" charset="0"/>
                          <a:ea typeface="ＭＳ Ｐゴシック" charset="0"/>
                        </a:rPr>
                        <a:t>)</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multiplies drastically</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700" b="0" i="0" u="none" strike="noStrike" cap="none" normalizeH="0" baseline="0">
                          <a:ln>
                            <a:noFill/>
                          </a:ln>
                          <a:solidFill>
                            <a:schemeClr val="tx1"/>
                          </a:solidFill>
                          <a:effectLst/>
                          <a:latin typeface="Tahoma" charset="0"/>
                          <a:ea typeface="ＭＳ Ｐゴシック" charset="0"/>
                        </a:rPr>
                        <a:t>5 * 10</a:t>
                      </a:r>
                      <a:r>
                        <a:rPr kumimoji="0" lang="en-US" sz="1700" b="0" i="0" u="none" strike="noStrike" cap="none" normalizeH="0" baseline="30000">
                          <a:ln>
                            <a:noFill/>
                          </a:ln>
                          <a:solidFill>
                            <a:schemeClr val="tx1"/>
                          </a:solidFill>
                          <a:effectLst/>
                          <a:latin typeface="Tahoma" charset="0"/>
                          <a:ea typeface="ＭＳ Ｐゴシック" charset="0"/>
                        </a:rPr>
                        <a:t>61</a:t>
                      </a:r>
                      <a:r>
                        <a:rPr kumimoji="0" lang="en-US" sz="1700" b="0" i="0" u="none" strike="noStrike" cap="none" normalizeH="0" baseline="0">
                          <a:ln>
                            <a:noFill/>
                          </a:ln>
                          <a:solidFill>
                            <a:schemeClr val="tx1"/>
                          </a:solidFill>
                          <a:effectLst/>
                          <a:latin typeface="Tahoma" charset="0"/>
                          <a:ea typeface="ＭＳ Ｐゴシック" charset="0"/>
                        </a:rPr>
                        <a:t> years</a:t>
                      </a:r>
                    </a:p>
                  </a:txBody>
                  <a:tcPr marT="39679" marB="39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128990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4663" y="862149"/>
            <a:ext cx="8765177" cy="2308324"/>
          </a:xfrm>
          <a:prstGeom prst="rect">
            <a:avLst/>
          </a:prstGeom>
          <a:noFill/>
        </p:spPr>
        <p:txBody>
          <a:bodyPr wrap="square" rtlCol="0">
            <a:spAutoFit/>
          </a:bodyPr>
          <a:lstStyle/>
          <a:p>
            <a:r>
              <a:rPr lang="en-US" sz="3600" dirty="0" smtClean="0">
                <a:latin typeface="Segoe UI" panose="020B0502040204020203" pitchFamily="34" charset="0"/>
                <a:ea typeface="Segoe UI" panose="020B0502040204020203" pitchFamily="34" charset="0"/>
                <a:cs typeface="Segoe UI" panose="020B0502040204020203" pitchFamily="34" charset="0"/>
              </a:rPr>
              <a:t>Similarly, find the upper bound.</a:t>
            </a:r>
          </a:p>
          <a:p>
            <a:endParaRPr lang="en-US" sz="3600" dirty="0">
              <a:latin typeface="Segoe UI" panose="020B0502040204020203" pitchFamily="34" charset="0"/>
              <a:ea typeface="Segoe UI" panose="020B0502040204020203" pitchFamily="34" charset="0"/>
              <a:cs typeface="Segoe UI" panose="020B0502040204020203" pitchFamily="34" charset="0"/>
            </a:endParaRPr>
          </a:p>
          <a:p>
            <a:r>
              <a:rPr lang="en-US" sz="3600" dirty="0" smtClean="0">
                <a:latin typeface="Segoe UI" panose="020B0502040204020203" pitchFamily="34" charset="0"/>
                <a:ea typeface="Segoe UI" panose="020B0502040204020203" pitchFamily="34" charset="0"/>
                <a:cs typeface="Segoe UI" panose="020B0502040204020203" pitchFamily="34" charset="0"/>
              </a:rPr>
              <a:t>Upper Bound – Lower Bound = Occurrences of number</a:t>
            </a:r>
            <a:endParaRPr lang="en-US" sz="3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395376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463" y="640080"/>
            <a:ext cx="8843554" cy="2862322"/>
          </a:xfrm>
          <a:prstGeom prst="rect">
            <a:avLst/>
          </a:prstGeom>
          <a:noFill/>
        </p:spPr>
        <p:txBody>
          <a:bodyPr wrap="square" rtlCol="0">
            <a:spAutoFit/>
          </a:bodyPr>
          <a:lstStyle/>
          <a:p>
            <a:r>
              <a:rPr lang="en-US" sz="6000" dirty="0" smtClean="0">
                <a:latin typeface="Segoe UI" panose="020B0502040204020203" pitchFamily="34" charset="0"/>
                <a:ea typeface="Segoe UI" panose="020B0502040204020203" pitchFamily="34" charset="0"/>
                <a:cs typeface="Segoe UI" panose="020B0502040204020203" pitchFamily="34" charset="0"/>
              </a:rPr>
              <a:t>Find K</a:t>
            </a:r>
            <a:r>
              <a:rPr lang="en-US" sz="6000" baseline="30000" dirty="0" smtClean="0">
                <a:latin typeface="Segoe UI" panose="020B0502040204020203" pitchFamily="34" charset="0"/>
                <a:ea typeface="Segoe UI" panose="020B0502040204020203" pitchFamily="34" charset="0"/>
                <a:cs typeface="Segoe UI" panose="020B0502040204020203" pitchFamily="34" charset="0"/>
              </a:rPr>
              <a:t>th</a:t>
            </a:r>
            <a:r>
              <a:rPr lang="en-US" sz="6000" dirty="0" smtClean="0">
                <a:latin typeface="Segoe UI" panose="020B0502040204020203" pitchFamily="34" charset="0"/>
                <a:ea typeface="Segoe UI" panose="020B0502040204020203" pitchFamily="34" charset="0"/>
                <a:cs typeface="Segoe UI" panose="020B0502040204020203" pitchFamily="34" charset="0"/>
              </a:rPr>
              <a:t> root of a number N accurate </a:t>
            </a:r>
            <a:r>
              <a:rPr lang="en-US" sz="6000" dirty="0" err="1" smtClean="0">
                <a:latin typeface="Segoe UI" panose="020B0502040204020203" pitchFamily="34" charset="0"/>
                <a:ea typeface="Segoe UI" panose="020B0502040204020203" pitchFamily="34" charset="0"/>
                <a:cs typeface="Segoe UI" panose="020B0502040204020203" pitchFamily="34" charset="0"/>
              </a:rPr>
              <a:t>upto</a:t>
            </a:r>
            <a:r>
              <a:rPr lang="en-US" sz="6000" dirty="0" smtClean="0">
                <a:latin typeface="Segoe UI" panose="020B0502040204020203" pitchFamily="34" charset="0"/>
                <a:ea typeface="Segoe UI" panose="020B0502040204020203" pitchFamily="34" charset="0"/>
                <a:cs typeface="Segoe UI" panose="020B0502040204020203" pitchFamily="34" charset="0"/>
              </a:rPr>
              <a:t> 2 digits of decimal.</a:t>
            </a:r>
            <a:endParaRPr lang="en-US" sz="60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72840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463" y="640080"/>
            <a:ext cx="10534734" cy="5262979"/>
          </a:xfrm>
          <a:prstGeom prst="rect">
            <a:avLst/>
          </a:prstGeom>
          <a:noFill/>
        </p:spPr>
        <p:txBody>
          <a:bodyPr wrap="square" rtlCol="0">
            <a:spAutoFit/>
          </a:bodyPr>
          <a:lstStyle/>
          <a:p>
            <a:r>
              <a:rPr lang="en-US" sz="4800" u="sng" dirty="0" smtClean="0">
                <a:latin typeface="Segoe UI" panose="020B0502040204020203" pitchFamily="34" charset="0"/>
                <a:ea typeface="Segoe UI" panose="020B0502040204020203" pitchFamily="34" charset="0"/>
                <a:cs typeface="Segoe UI" panose="020B0502040204020203" pitchFamily="34" charset="0"/>
              </a:rPr>
              <a:t>METHOD 1:</a:t>
            </a:r>
          </a:p>
          <a:p>
            <a:r>
              <a:rPr lang="en-US" sz="4800" dirty="0" smtClean="0">
                <a:latin typeface="Segoe UI" panose="020B0502040204020203" pitchFamily="34" charset="0"/>
                <a:ea typeface="Segoe UI" panose="020B0502040204020203" pitchFamily="34" charset="0"/>
                <a:cs typeface="Segoe UI" panose="020B0502040204020203" pitchFamily="34" charset="0"/>
              </a:rPr>
              <a:t/>
            </a:r>
            <a:br>
              <a:rPr lang="en-US" sz="4800" dirty="0" smtClean="0">
                <a:latin typeface="Segoe UI" panose="020B0502040204020203" pitchFamily="34" charset="0"/>
                <a:ea typeface="Segoe UI" panose="020B0502040204020203" pitchFamily="34" charset="0"/>
                <a:cs typeface="Segoe UI" panose="020B0502040204020203" pitchFamily="34" charset="0"/>
              </a:rPr>
            </a:br>
            <a:r>
              <a:rPr lang="en-US" sz="4800" dirty="0" smtClean="0">
                <a:latin typeface="Segoe UI" panose="020B0502040204020203" pitchFamily="34" charset="0"/>
                <a:ea typeface="Segoe UI" panose="020B0502040204020203" pitchFamily="34" charset="0"/>
                <a:cs typeface="Segoe UI" panose="020B0502040204020203" pitchFamily="34" charset="0"/>
              </a:rPr>
              <a:t>1. Find the number </a:t>
            </a:r>
            <a:r>
              <a:rPr lang="en-US" sz="4800" dirty="0" smtClean="0">
                <a:latin typeface="Segoe UI" panose="020B0502040204020203" pitchFamily="34" charset="0"/>
                <a:ea typeface="Segoe UI" panose="020B0502040204020203" pitchFamily="34" charset="0"/>
                <a:cs typeface="Segoe UI" panose="020B0502040204020203" pitchFamily="34" charset="0"/>
              </a:rPr>
              <a:t>using search with loop from 0.00, 0.01……. </a:t>
            </a:r>
            <a:r>
              <a:rPr lang="en-US" sz="4800" dirty="0" err="1">
                <a:latin typeface="Segoe UI" panose="020B0502040204020203" pitchFamily="34" charset="0"/>
                <a:ea typeface="Segoe UI" panose="020B0502040204020203" pitchFamily="34" charset="0"/>
                <a:cs typeface="Segoe UI" panose="020B0502040204020203" pitchFamily="34" charset="0"/>
              </a:rPr>
              <a:t>u</a:t>
            </a:r>
            <a:r>
              <a:rPr lang="en-US" sz="4800" dirty="0" err="1" smtClean="0">
                <a:latin typeface="Segoe UI" panose="020B0502040204020203" pitchFamily="34" charset="0"/>
                <a:ea typeface="Segoe UI" panose="020B0502040204020203" pitchFamily="34" charset="0"/>
                <a:cs typeface="Segoe UI" panose="020B0502040204020203" pitchFamily="34" charset="0"/>
              </a:rPr>
              <a:t>pto</a:t>
            </a:r>
            <a:r>
              <a:rPr lang="en-US" sz="4800" dirty="0" smtClean="0">
                <a:latin typeface="Segoe UI" panose="020B0502040204020203" pitchFamily="34" charset="0"/>
                <a:ea typeface="Segoe UI" panose="020B0502040204020203" pitchFamily="34" charset="0"/>
                <a:cs typeface="Segoe UI" panose="020B0502040204020203" pitchFamily="34" charset="0"/>
              </a:rPr>
              <a:t> n.</a:t>
            </a:r>
          </a:p>
          <a:p>
            <a:r>
              <a:rPr lang="en-US" sz="4800" dirty="0" smtClean="0">
                <a:latin typeface="Segoe UI" panose="020B0502040204020203" pitchFamily="34" charset="0"/>
                <a:ea typeface="Segoe UI" panose="020B0502040204020203" pitchFamily="34" charset="0"/>
                <a:cs typeface="Segoe UI" panose="020B0502040204020203" pitchFamily="34" charset="0"/>
              </a:rPr>
              <a:t>2. Check number to th</a:t>
            </a:r>
            <a:r>
              <a:rPr lang="en-US" sz="4800" dirty="0" smtClean="0">
                <a:latin typeface="Segoe UI" panose="020B0502040204020203" pitchFamily="34" charset="0"/>
                <a:ea typeface="Segoe UI" panose="020B0502040204020203" pitchFamily="34" charset="0"/>
                <a:cs typeface="Segoe UI" panose="020B0502040204020203" pitchFamily="34" charset="0"/>
              </a:rPr>
              <a:t>e power k = n in O(n) time</a:t>
            </a:r>
          </a:p>
          <a:p>
            <a:r>
              <a:rPr lang="en-US" sz="4800" dirty="0" smtClean="0">
                <a:latin typeface="Segoe UI" panose="020B0502040204020203" pitchFamily="34" charset="0"/>
                <a:ea typeface="Segoe UI" panose="020B0502040204020203" pitchFamily="34" charset="0"/>
                <a:cs typeface="Segoe UI" panose="020B0502040204020203" pitchFamily="34" charset="0"/>
              </a:rPr>
              <a:t>			Complexity: O(n*k)</a:t>
            </a:r>
          </a:p>
        </p:txBody>
      </p:sp>
    </p:spTree>
    <p:extLst>
      <p:ext uri="{BB962C8B-B14F-4D97-AF65-F5344CB8AC3E}">
        <p14:creationId xmlns:p14="http://schemas.microsoft.com/office/powerpoint/2010/main" val="12502744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78806" y="2511380"/>
            <a:ext cx="10818253" cy="1015663"/>
          </a:xfrm>
          <a:prstGeom prst="rect">
            <a:avLst/>
          </a:prstGeom>
          <a:noFill/>
        </p:spPr>
        <p:txBody>
          <a:bodyPr wrap="square" rtlCol="0">
            <a:spAutoFit/>
          </a:bodyPr>
          <a:lstStyle/>
          <a:p>
            <a:r>
              <a:rPr lang="en-US" sz="6000" dirty="0" smtClean="0"/>
              <a:t>Can we do better?</a:t>
            </a:r>
            <a:endParaRPr lang="en-US" sz="6000" dirty="0"/>
          </a:p>
        </p:txBody>
      </p:sp>
    </p:spTree>
    <p:extLst>
      <p:ext uri="{BB962C8B-B14F-4D97-AF65-F5344CB8AC3E}">
        <p14:creationId xmlns:p14="http://schemas.microsoft.com/office/powerpoint/2010/main" val="8505971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78806" y="2511380"/>
            <a:ext cx="10818253" cy="1015663"/>
          </a:xfrm>
          <a:prstGeom prst="rect">
            <a:avLst/>
          </a:prstGeom>
          <a:noFill/>
        </p:spPr>
        <p:txBody>
          <a:bodyPr wrap="square" rtlCol="0">
            <a:spAutoFit/>
          </a:bodyPr>
          <a:lstStyle/>
          <a:p>
            <a:r>
              <a:rPr lang="en-US" sz="6000" dirty="0" smtClean="0"/>
              <a:t>Can we do better?</a:t>
            </a:r>
            <a:endParaRPr lang="en-US" sz="6000" dirty="0"/>
          </a:p>
        </p:txBody>
      </p:sp>
      <p:sp>
        <p:nvSpPr>
          <p:cNvPr id="4" name="Rectangle 3"/>
          <p:cNvSpPr/>
          <p:nvPr/>
        </p:nvSpPr>
        <p:spPr>
          <a:xfrm>
            <a:off x="3310847" y="3952672"/>
            <a:ext cx="4551695" cy="1015663"/>
          </a:xfrm>
          <a:prstGeom prst="rect">
            <a:avLst/>
          </a:prstGeom>
        </p:spPr>
        <p:txBody>
          <a:bodyPr wrap="none">
            <a:spAutoFit/>
          </a:bodyPr>
          <a:lstStyle/>
          <a:p>
            <a:r>
              <a:rPr lang="en-US" sz="6000" dirty="0" smtClean="0"/>
              <a:t>Binary Search</a:t>
            </a:r>
            <a:endParaRPr lang="en-US" sz="6000" dirty="0"/>
          </a:p>
        </p:txBody>
      </p:sp>
    </p:spTree>
    <p:extLst>
      <p:ext uri="{BB962C8B-B14F-4D97-AF65-F5344CB8AC3E}">
        <p14:creationId xmlns:p14="http://schemas.microsoft.com/office/powerpoint/2010/main" val="17233176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463" y="640080"/>
            <a:ext cx="10715038" cy="5262979"/>
          </a:xfrm>
          <a:prstGeom prst="rect">
            <a:avLst/>
          </a:prstGeom>
          <a:noFill/>
        </p:spPr>
        <p:txBody>
          <a:bodyPr wrap="square" rtlCol="0">
            <a:spAutoFit/>
          </a:bodyPr>
          <a:lstStyle/>
          <a:p>
            <a:r>
              <a:rPr lang="en-US" sz="4800" u="sng" dirty="0" smtClean="0">
                <a:latin typeface="Segoe UI" panose="020B0502040204020203" pitchFamily="34" charset="0"/>
                <a:ea typeface="Segoe UI" panose="020B0502040204020203" pitchFamily="34" charset="0"/>
                <a:cs typeface="Segoe UI" panose="020B0502040204020203" pitchFamily="34" charset="0"/>
              </a:rPr>
              <a:t>METHOD 2:</a:t>
            </a:r>
          </a:p>
          <a:p>
            <a:r>
              <a:rPr lang="en-US" sz="4800" dirty="0" smtClean="0">
                <a:latin typeface="Segoe UI" panose="020B0502040204020203" pitchFamily="34" charset="0"/>
                <a:ea typeface="Segoe UI" panose="020B0502040204020203" pitchFamily="34" charset="0"/>
                <a:cs typeface="Segoe UI" panose="020B0502040204020203" pitchFamily="34" charset="0"/>
              </a:rPr>
              <a:t/>
            </a:r>
            <a:br>
              <a:rPr lang="en-US" sz="4800" dirty="0" smtClean="0">
                <a:latin typeface="Segoe UI" panose="020B0502040204020203" pitchFamily="34" charset="0"/>
                <a:ea typeface="Segoe UI" panose="020B0502040204020203" pitchFamily="34" charset="0"/>
                <a:cs typeface="Segoe UI" panose="020B0502040204020203" pitchFamily="34" charset="0"/>
              </a:rPr>
            </a:br>
            <a:r>
              <a:rPr lang="en-US" sz="4800" dirty="0" smtClean="0">
                <a:latin typeface="Segoe UI" panose="020B0502040204020203" pitchFamily="34" charset="0"/>
                <a:ea typeface="Segoe UI" panose="020B0502040204020203" pitchFamily="34" charset="0"/>
                <a:cs typeface="Segoe UI" panose="020B0502040204020203" pitchFamily="34" charset="0"/>
              </a:rPr>
              <a:t>1. Find the number </a:t>
            </a:r>
            <a:r>
              <a:rPr lang="en-US" sz="4800" dirty="0" smtClean="0">
                <a:latin typeface="Segoe UI" panose="020B0502040204020203" pitchFamily="34" charset="0"/>
                <a:ea typeface="Segoe UI" panose="020B0502040204020203" pitchFamily="34" charset="0"/>
                <a:cs typeface="Segoe UI" panose="020B0502040204020203" pitchFamily="34" charset="0"/>
              </a:rPr>
              <a:t>using binary search with condition from 0.00 to n.</a:t>
            </a:r>
          </a:p>
          <a:p>
            <a:r>
              <a:rPr lang="en-US" sz="4800" dirty="0" smtClean="0">
                <a:latin typeface="Segoe UI" panose="020B0502040204020203" pitchFamily="34" charset="0"/>
                <a:ea typeface="Segoe UI" panose="020B0502040204020203" pitchFamily="34" charset="0"/>
                <a:cs typeface="Segoe UI" panose="020B0502040204020203" pitchFamily="34" charset="0"/>
              </a:rPr>
              <a:t>2. Check number to th</a:t>
            </a:r>
            <a:r>
              <a:rPr lang="en-US" sz="4800" dirty="0" smtClean="0">
                <a:latin typeface="Segoe UI" panose="020B0502040204020203" pitchFamily="34" charset="0"/>
                <a:ea typeface="Segoe UI" panose="020B0502040204020203" pitchFamily="34" charset="0"/>
                <a:cs typeface="Segoe UI" panose="020B0502040204020203" pitchFamily="34" charset="0"/>
              </a:rPr>
              <a:t>e power k = n in O(n) time</a:t>
            </a:r>
          </a:p>
          <a:p>
            <a:r>
              <a:rPr lang="en-US" sz="4800" dirty="0" smtClean="0">
                <a:latin typeface="Segoe UI" panose="020B0502040204020203" pitchFamily="34" charset="0"/>
                <a:ea typeface="Segoe UI" panose="020B0502040204020203" pitchFamily="34" charset="0"/>
                <a:cs typeface="Segoe UI" panose="020B0502040204020203" pitchFamily="34" charset="0"/>
              </a:rPr>
              <a:t>			Complexity = O(k*log(n))</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1918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78806" y="2511380"/>
            <a:ext cx="10818253" cy="1015663"/>
          </a:xfrm>
          <a:prstGeom prst="rect">
            <a:avLst/>
          </a:prstGeom>
          <a:noFill/>
        </p:spPr>
        <p:txBody>
          <a:bodyPr wrap="square" rtlCol="0">
            <a:spAutoFit/>
          </a:bodyPr>
          <a:lstStyle/>
          <a:p>
            <a:r>
              <a:rPr lang="en-US" sz="6000" dirty="0" smtClean="0"/>
              <a:t>Can we do better?</a:t>
            </a:r>
            <a:endParaRPr lang="en-US" sz="6000" dirty="0"/>
          </a:p>
        </p:txBody>
      </p:sp>
    </p:spTree>
    <p:extLst>
      <p:ext uri="{BB962C8B-B14F-4D97-AF65-F5344CB8AC3E}">
        <p14:creationId xmlns:p14="http://schemas.microsoft.com/office/powerpoint/2010/main" val="8175230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1680" y="2485622"/>
            <a:ext cx="10818253" cy="1015663"/>
          </a:xfrm>
          <a:prstGeom prst="rect">
            <a:avLst/>
          </a:prstGeom>
          <a:noFill/>
        </p:spPr>
        <p:txBody>
          <a:bodyPr wrap="square" rtlCol="0">
            <a:spAutoFit/>
          </a:bodyPr>
          <a:lstStyle/>
          <a:p>
            <a:r>
              <a:rPr lang="en-US" sz="6000" dirty="0" smtClean="0"/>
              <a:t>Can we find a</a:t>
            </a:r>
            <a:r>
              <a:rPr lang="en-US" sz="6000" baseline="30000" dirty="0" smtClean="0"/>
              <a:t>k</a:t>
            </a:r>
            <a:r>
              <a:rPr lang="en-US" sz="6000" dirty="0" smtClean="0"/>
              <a:t> in log time?</a:t>
            </a:r>
            <a:endParaRPr lang="en-US" sz="6000" dirty="0"/>
          </a:p>
        </p:txBody>
      </p:sp>
    </p:spTree>
    <p:extLst>
      <p:ext uri="{BB962C8B-B14F-4D97-AF65-F5344CB8AC3E}">
        <p14:creationId xmlns:p14="http://schemas.microsoft.com/office/powerpoint/2010/main" val="39360924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335" y="363915"/>
            <a:ext cx="11333408" cy="6494085"/>
          </a:xfrm>
          <a:prstGeom prst="rect">
            <a:avLst/>
          </a:prstGeom>
          <a:noFill/>
        </p:spPr>
        <p:txBody>
          <a:bodyPr wrap="square" rtlCol="0">
            <a:spAutoFit/>
          </a:bodyPr>
          <a:lstStyle/>
          <a:p>
            <a:r>
              <a:rPr lang="en-US" sz="4800" dirty="0" smtClean="0">
                <a:latin typeface="Segoe UI" panose="020B0502040204020203" pitchFamily="34" charset="0"/>
                <a:ea typeface="Segoe UI" panose="020B0502040204020203" pitchFamily="34" charset="0"/>
                <a:cs typeface="Segoe UI" panose="020B0502040204020203" pitchFamily="34" charset="0"/>
              </a:rPr>
              <a:t>Suppose k = 8.</a:t>
            </a:r>
          </a:p>
          <a:p>
            <a:endParaRPr lang="en-US" sz="4800" dirty="0" smtClean="0">
              <a:latin typeface="Segoe UI" panose="020B0502040204020203" pitchFamily="34" charset="0"/>
              <a:ea typeface="Segoe UI" panose="020B0502040204020203" pitchFamily="34" charset="0"/>
              <a:cs typeface="Segoe UI" panose="020B0502040204020203" pitchFamily="34" charset="0"/>
            </a:endParaRPr>
          </a:p>
          <a:p>
            <a:r>
              <a:rPr lang="en-US" sz="4800" dirty="0" smtClean="0">
                <a:latin typeface="Segoe UI" panose="020B0502040204020203" pitchFamily="34" charset="0"/>
                <a:ea typeface="Segoe UI" panose="020B0502040204020203" pitchFamily="34" charset="0"/>
                <a:cs typeface="Segoe UI" panose="020B0502040204020203" pitchFamily="34" charset="0"/>
              </a:rPr>
              <a:t>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8</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[8/2]</a:t>
            </a:r>
            <a:r>
              <a:rPr lang="en-US" sz="4800" dirty="0" err="1"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[8/2]</a:t>
            </a:r>
            <a:r>
              <a:rPr lang="en-US" sz="4800" dirty="0" smtClean="0">
                <a:latin typeface="Segoe UI" panose="020B0502040204020203" pitchFamily="34" charset="0"/>
                <a:ea typeface="Segoe UI" panose="020B0502040204020203" pitchFamily="34" charset="0"/>
                <a:cs typeface="Segoe UI" panose="020B0502040204020203" pitchFamily="34" charset="0"/>
              </a:rPr>
              <a:t>) = </a:t>
            </a:r>
            <a:r>
              <a:rPr lang="en-US" sz="4800" dirty="0" smtClean="0">
                <a:latin typeface="Segoe UI" panose="020B0502040204020203" pitchFamily="34" charset="0"/>
                <a:ea typeface="Segoe UI" panose="020B0502040204020203" pitchFamily="34" charset="0"/>
                <a:cs typeface="Segoe UI" panose="020B0502040204020203" pitchFamily="34" charset="0"/>
              </a:rPr>
              <a:t>(a</a:t>
            </a:r>
            <a:r>
              <a:rPr lang="en-US" sz="4800" baseline="30000" dirty="0">
                <a:latin typeface="Segoe UI" panose="020B0502040204020203" pitchFamily="34" charset="0"/>
                <a:ea typeface="Segoe UI" panose="020B0502040204020203" pitchFamily="34" charset="0"/>
                <a:cs typeface="Segoe UI" panose="020B0502040204020203" pitchFamily="34" charset="0"/>
              </a:rPr>
              <a:t>4</a:t>
            </a:r>
            <a:r>
              <a:rPr lang="en-US" sz="4800" dirty="0"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4</a:t>
            </a:r>
            <a:r>
              <a:rPr lang="en-US" sz="4800" dirty="0" smtClean="0">
                <a:latin typeface="Segoe UI" panose="020B0502040204020203" pitchFamily="34" charset="0"/>
                <a:ea typeface="Segoe UI" panose="020B0502040204020203" pitchFamily="34" charset="0"/>
                <a:cs typeface="Segoe UI" panose="020B0502040204020203" pitchFamily="34" charset="0"/>
              </a:rPr>
              <a:t>)</a:t>
            </a:r>
            <a:endParaRPr lang="en-US" sz="4800" dirty="0" smtClean="0">
              <a:latin typeface="Segoe UI" panose="020B0502040204020203" pitchFamily="34" charset="0"/>
              <a:ea typeface="Segoe UI" panose="020B0502040204020203" pitchFamily="34" charset="0"/>
              <a:cs typeface="Segoe UI" panose="020B0502040204020203" pitchFamily="34" charset="0"/>
            </a:endParaRPr>
          </a:p>
          <a:p>
            <a:r>
              <a:rPr lang="en-US" sz="4800" dirty="0" smtClean="0">
                <a:latin typeface="Segoe UI" panose="020B0502040204020203" pitchFamily="34" charset="0"/>
                <a:ea typeface="Segoe UI" panose="020B0502040204020203" pitchFamily="34" charset="0"/>
                <a:cs typeface="Segoe UI" panose="020B0502040204020203" pitchFamily="34" charset="0"/>
              </a:rPr>
              <a:t>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4</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[4/2]</a:t>
            </a:r>
            <a:r>
              <a:rPr lang="en-US" sz="4800" dirty="0" err="1"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[4/2]</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2</a:t>
            </a:r>
            <a:r>
              <a:rPr lang="en-US" sz="4800" dirty="0"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2</a:t>
            </a:r>
            <a:r>
              <a:rPr lang="en-US" sz="4800" dirty="0" smtClean="0">
                <a:latin typeface="Segoe UI" panose="020B0502040204020203" pitchFamily="34" charset="0"/>
                <a:ea typeface="Segoe UI" panose="020B0502040204020203" pitchFamily="34" charset="0"/>
                <a:cs typeface="Segoe UI" panose="020B0502040204020203" pitchFamily="34" charset="0"/>
              </a:rPr>
              <a:t>)</a:t>
            </a:r>
            <a:endParaRPr lang="en-US" sz="4800" baseline="30000" dirty="0" smtClean="0">
              <a:latin typeface="Segoe UI" panose="020B0502040204020203" pitchFamily="34" charset="0"/>
              <a:ea typeface="Segoe UI" panose="020B0502040204020203" pitchFamily="34" charset="0"/>
              <a:cs typeface="Segoe UI" panose="020B0502040204020203" pitchFamily="34" charset="0"/>
            </a:endParaRPr>
          </a:p>
          <a:p>
            <a:r>
              <a:rPr lang="en-US" sz="4800" dirty="0" smtClean="0">
                <a:latin typeface="Segoe UI" panose="020B0502040204020203" pitchFamily="34" charset="0"/>
                <a:ea typeface="Segoe UI" panose="020B0502040204020203" pitchFamily="34" charset="0"/>
                <a:cs typeface="Segoe UI" panose="020B0502040204020203" pitchFamily="34" charset="0"/>
              </a:rPr>
              <a:t>	a</a:t>
            </a:r>
            <a:r>
              <a:rPr lang="en-US" sz="4800" baseline="30000" dirty="0">
                <a:latin typeface="Segoe UI" panose="020B0502040204020203" pitchFamily="34" charset="0"/>
                <a:ea typeface="Segoe UI" panose="020B0502040204020203" pitchFamily="34" charset="0"/>
                <a:cs typeface="Segoe UI" panose="020B0502040204020203" pitchFamily="34" charset="0"/>
              </a:rPr>
              <a:t>2</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[2/2]</a:t>
            </a:r>
            <a:r>
              <a:rPr lang="en-US" sz="4800" dirty="0" err="1"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[2/2]</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a:latin typeface="Segoe UI" panose="020B0502040204020203" pitchFamily="34" charset="0"/>
                <a:ea typeface="Segoe UI" panose="020B0502040204020203" pitchFamily="34" charset="0"/>
                <a:cs typeface="Segoe UI" panose="020B0502040204020203" pitchFamily="34" charset="0"/>
              </a:rPr>
              <a:t>1</a:t>
            </a:r>
            <a:r>
              <a:rPr lang="en-US" sz="4800" dirty="0"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1</a:t>
            </a:r>
            <a:r>
              <a:rPr lang="en-US" sz="4800" dirty="0" smtClean="0">
                <a:latin typeface="Segoe UI" panose="020B0502040204020203" pitchFamily="34" charset="0"/>
                <a:ea typeface="Segoe UI" panose="020B0502040204020203" pitchFamily="34" charset="0"/>
                <a:cs typeface="Segoe UI" panose="020B0502040204020203" pitchFamily="34" charset="0"/>
              </a:rPr>
              <a:t>)</a:t>
            </a:r>
          </a:p>
          <a:p>
            <a:r>
              <a:rPr lang="en-US" sz="4800" dirty="0">
                <a:latin typeface="Segoe UI" panose="020B0502040204020203" pitchFamily="34" charset="0"/>
                <a:ea typeface="Segoe UI" panose="020B0502040204020203" pitchFamily="34" charset="0"/>
                <a:cs typeface="Segoe UI" panose="020B0502040204020203" pitchFamily="34" charset="0"/>
              </a:rPr>
              <a:t>	</a:t>
            </a:r>
            <a:r>
              <a:rPr lang="en-US" sz="4800" dirty="0" smtClean="0">
                <a:latin typeface="Segoe UI" panose="020B0502040204020203" pitchFamily="34" charset="0"/>
                <a:ea typeface="Segoe UI" panose="020B0502040204020203" pitchFamily="34" charset="0"/>
                <a:cs typeface="Segoe UI" panose="020B0502040204020203" pitchFamily="34" charset="0"/>
              </a:rPr>
              <a:t>So,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8</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1</a:t>
            </a:r>
            <a:r>
              <a:rPr lang="en-US" sz="4800" dirty="0" smtClean="0">
                <a:latin typeface="Segoe UI" panose="020B0502040204020203" pitchFamily="34" charset="0"/>
                <a:ea typeface="Segoe UI" panose="020B0502040204020203" pitchFamily="34" charset="0"/>
                <a:cs typeface="Segoe UI" panose="020B0502040204020203" pitchFamily="34" charset="0"/>
              </a:rPr>
              <a:t>)</a:t>
            </a:r>
            <a:r>
              <a:rPr lang="en-US" sz="4800" baseline="50000" dirty="0" smtClean="0">
                <a:latin typeface="Segoe UI" panose="020B0502040204020203" pitchFamily="34" charset="0"/>
                <a:ea typeface="Segoe UI" panose="020B0502040204020203" pitchFamily="34" charset="0"/>
                <a:cs typeface="Segoe UI" panose="020B0502040204020203" pitchFamily="34" charset="0"/>
              </a:rPr>
              <a:t>2</a:t>
            </a:r>
            <a:r>
              <a:rPr lang="en-US" sz="4800" dirty="0" smtClean="0">
                <a:latin typeface="Segoe UI" panose="020B0502040204020203" pitchFamily="34" charset="0"/>
                <a:ea typeface="Segoe UI" panose="020B0502040204020203" pitchFamily="34" charset="0"/>
                <a:cs typeface="Segoe UI" panose="020B0502040204020203" pitchFamily="34" charset="0"/>
              </a:rPr>
              <a:t>)</a:t>
            </a:r>
            <a:r>
              <a:rPr lang="en-US" sz="4800" baseline="70000" dirty="0" smtClean="0">
                <a:latin typeface="Segoe UI" panose="020B0502040204020203" pitchFamily="34" charset="0"/>
                <a:ea typeface="Segoe UI" panose="020B0502040204020203" pitchFamily="34" charset="0"/>
                <a:cs typeface="Segoe UI" panose="020B0502040204020203" pitchFamily="34" charset="0"/>
              </a:rPr>
              <a:t>2</a:t>
            </a:r>
            <a:r>
              <a:rPr lang="en-US" sz="6000" dirty="0" smtClean="0">
                <a:latin typeface="Segoe UI" panose="020B0502040204020203" pitchFamily="34" charset="0"/>
                <a:ea typeface="Segoe UI" panose="020B0502040204020203" pitchFamily="34" charset="0"/>
                <a:cs typeface="Segoe UI" panose="020B0502040204020203" pitchFamily="34" charset="0"/>
              </a:rPr>
              <a:t>)</a:t>
            </a:r>
            <a:r>
              <a:rPr lang="en-US" sz="4800" baseline="90000" dirty="0" smtClean="0">
                <a:latin typeface="Segoe UI" panose="020B0502040204020203" pitchFamily="34" charset="0"/>
                <a:ea typeface="Segoe UI" panose="020B0502040204020203" pitchFamily="34" charset="0"/>
                <a:cs typeface="Segoe UI" panose="020B0502040204020203" pitchFamily="34" charset="0"/>
              </a:rPr>
              <a:t>2</a:t>
            </a:r>
            <a:r>
              <a:rPr lang="en-US" sz="8000" dirty="0" smtClean="0">
                <a:latin typeface="Segoe UI" panose="020B0502040204020203" pitchFamily="34" charset="0"/>
                <a:ea typeface="Segoe UI" panose="020B0502040204020203" pitchFamily="34" charset="0"/>
                <a:cs typeface="Segoe UI" panose="020B0502040204020203" pitchFamily="34" charset="0"/>
              </a:rPr>
              <a:t>)</a:t>
            </a:r>
            <a:endParaRPr lang="en-US" sz="4800" dirty="0" smtClean="0">
              <a:latin typeface="Segoe UI" panose="020B0502040204020203" pitchFamily="34" charset="0"/>
              <a:ea typeface="Segoe UI" panose="020B0502040204020203" pitchFamily="34" charset="0"/>
              <a:cs typeface="Segoe UI" panose="020B0502040204020203" pitchFamily="34" charset="0"/>
            </a:endParaRPr>
          </a:p>
          <a:p>
            <a:endParaRPr lang="en-US" sz="4800" dirty="0">
              <a:latin typeface="Segoe UI" panose="020B0502040204020203" pitchFamily="34" charset="0"/>
              <a:ea typeface="Segoe UI" panose="020B0502040204020203" pitchFamily="34" charset="0"/>
              <a:cs typeface="Segoe UI" panose="020B0502040204020203" pitchFamily="34" charset="0"/>
            </a:endParaRPr>
          </a:p>
          <a:p>
            <a:r>
              <a:rPr lang="en-US" sz="4800" dirty="0" smtClean="0">
                <a:latin typeface="Segoe UI" panose="020B0502040204020203" pitchFamily="34" charset="0"/>
                <a:ea typeface="Segoe UI" panose="020B0502040204020203" pitchFamily="34" charset="0"/>
                <a:cs typeface="Segoe UI" panose="020B0502040204020203" pitchFamily="34" charset="0"/>
              </a:rPr>
              <a:t> </a:t>
            </a:r>
            <a:r>
              <a:rPr lang="en-US" sz="4800" dirty="0">
                <a:latin typeface="Segoe UI" panose="020B0502040204020203" pitchFamily="34" charset="0"/>
                <a:ea typeface="Segoe UI" panose="020B0502040204020203" pitchFamily="34" charset="0"/>
                <a:cs typeface="Segoe UI" panose="020B0502040204020203" pitchFamily="34" charset="0"/>
              </a:rPr>
              <a:t>	</a:t>
            </a:r>
            <a:r>
              <a:rPr lang="en-US" sz="4800" dirty="0" smtClean="0">
                <a:latin typeface="Segoe UI" panose="020B0502040204020203" pitchFamily="34" charset="0"/>
                <a:ea typeface="Segoe UI" panose="020B0502040204020203" pitchFamily="34" charset="0"/>
                <a:cs typeface="Segoe UI" panose="020B0502040204020203" pitchFamily="34" charset="0"/>
              </a:rPr>
              <a:t>		</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875943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4" y="524170"/>
            <a:ext cx="11333408" cy="6617196"/>
          </a:xfrm>
          <a:prstGeom prst="rect">
            <a:avLst/>
          </a:prstGeom>
          <a:noFill/>
        </p:spPr>
        <p:txBody>
          <a:bodyPr wrap="square" rtlCol="0">
            <a:spAutoFit/>
          </a:bodyPr>
          <a:lstStyle/>
          <a:p>
            <a:r>
              <a:rPr lang="en-US" sz="4800" dirty="0" smtClean="0">
                <a:latin typeface="Segoe UI" panose="020B0502040204020203" pitchFamily="34" charset="0"/>
                <a:ea typeface="Segoe UI" panose="020B0502040204020203" pitchFamily="34" charset="0"/>
                <a:cs typeface="Segoe UI" panose="020B0502040204020203" pitchFamily="34" charset="0"/>
              </a:rPr>
              <a:t>Suppose k = 17.</a:t>
            </a:r>
          </a:p>
          <a:p>
            <a:endParaRPr lang="en-US" sz="4800" dirty="0" smtClean="0">
              <a:latin typeface="Segoe UI" panose="020B0502040204020203" pitchFamily="34" charset="0"/>
              <a:ea typeface="Segoe UI" panose="020B0502040204020203" pitchFamily="34" charset="0"/>
              <a:cs typeface="Segoe UI" panose="020B0502040204020203" pitchFamily="34" charset="0"/>
            </a:endParaRPr>
          </a:p>
          <a:p>
            <a:r>
              <a:rPr lang="en-US" sz="4800" dirty="0" smtClean="0">
                <a:latin typeface="Segoe UI" panose="020B0502040204020203" pitchFamily="34" charset="0"/>
                <a:ea typeface="Segoe UI" panose="020B0502040204020203" pitchFamily="34" charset="0"/>
                <a:cs typeface="Segoe UI" panose="020B0502040204020203" pitchFamily="34" charset="0"/>
              </a:rPr>
              <a:t>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17</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[17/2]</a:t>
            </a:r>
            <a:r>
              <a:rPr lang="en-US" sz="4800" dirty="0" err="1"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[17/2]</a:t>
            </a:r>
            <a:r>
              <a:rPr lang="en-US" sz="4800" dirty="0" err="1" smtClean="0">
                <a:latin typeface="Segoe UI" panose="020B0502040204020203" pitchFamily="34" charset="0"/>
                <a:ea typeface="Segoe UI" panose="020B0502040204020203" pitchFamily="34" charset="0"/>
                <a:cs typeface="Segoe UI" panose="020B0502040204020203" pitchFamily="34" charset="0"/>
              </a:rPr>
              <a:t>xa</a:t>
            </a:r>
            <a:r>
              <a:rPr lang="en-US" sz="4800" dirty="0" smtClean="0">
                <a:latin typeface="Segoe UI" panose="020B0502040204020203" pitchFamily="34" charset="0"/>
                <a:ea typeface="Segoe UI" panose="020B0502040204020203" pitchFamily="34" charset="0"/>
                <a:cs typeface="Segoe UI" panose="020B0502040204020203" pitchFamily="34" charset="0"/>
              </a:rPr>
              <a:t>) = </a:t>
            </a:r>
            <a:r>
              <a:rPr lang="en-US" sz="4800" dirty="0" smtClean="0">
                <a:latin typeface="Segoe UI" panose="020B0502040204020203" pitchFamily="34" charset="0"/>
                <a:ea typeface="Segoe UI" panose="020B0502040204020203" pitchFamily="34" charset="0"/>
                <a:cs typeface="Segoe UI" panose="020B0502040204020203" pitchFamily="34" charset="0"/>
              </a:rPr>
              <a:t>(a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8</a:t>
            </a:r>
            <a:r>
              <a:rPr lang="en-US" sz="4800" dirty="0"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8</a:t>
            </a:r>
            <a:r>
              <a:rPr lang="en-US" sz="4800" dirty="0" smtClean="0">
                <a:latin typeface="Segoe UI" panose="020B0502040204020203" pitchFamily="34" charset="0"/>
                <a:ea typeface="Segoe UI" panose="020B0502040204020203" pitchFamily="34" charset="0"/>
                <a:cs typeface="Segoe UI" panose="020B0502040204020203" pitchFamily="34" charset="0"/>
              </a:rPr>
              <a:t>xa)</a:t>
            </a:r>
            <a:endParaRPr lang="en-US" sz="4800" dirty="0" smtClean="0">
              <a:latin typeface="Segoe UI" panose="020B0502040204020203" pitchFamily="34" charset="0"/>
              <a:ea typeface="Segoe UI" panose="020B0502040204020203" pitchFamily="34" charset="0"/>
              <a:cs typeface="Segoe UI" panose="020B0502040204020203" pitchFamily="34" charset="0"/>
            </a:endParaRPr>
          </a:p>
          <a:p>
            <a:r>
              <a:rPr lang="en-US" sz="4800" dirty="0" smtClean="0">
                <a:latin typeface="Segoe UI" panose="020B0502040204020203" pitchFamily="34" charset="0"/>
                <a:ea typeface="Segoe UI" panose="020B0502040204020203" pitchFamily="34" charset="0"/>
                <a:cs typeface="Segoe UI" panose="020B0502040204020203" pitchFamily="34" charset="0"/>
              </a:rPr>
              <a:t>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8</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[8/2]</a:t>
            </a:r>
            <a:r>
              <a:rPr lang="en-US" sz="4800" dirty="0" err="1"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[8/2]</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4</a:t>
            </a:r>
            <a:r>
              <a:rPr lang="en-US" sz="4800" dirty="0"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4</a:t>
            </a:r>
            <a:r>
              <a:rPr lang="en-US" sz="4800" dirty="0" smtClean="0">
                <a:latin typeface="Segoe UI" panose="020B0502040204020203" pitchFamily="34" charset="0"/>
                <a:ea typeface="Segoe UI" panose="020B0502040204020203" pitchFamily="34" charset="0"/>
                <a:cs typeface="Segoe UI" panose="020B0502040204020203" pitchFamily="34" charset="0"/>
              </a:rPr>
              <a:t>)</a:t>
            </a:r>
          </a:p>
          <a:p>
            <a:r>
              <a:rPr lang="en-US" sz="4800" dirty="0" smtClean="0">
                <a:latin typeface="Segoe UI" panose="020B0502040204020203" pitchFamily="34" charset="0"/>
                <a:ea typeface="Segoe UI" panose="020B0502040204020203" pitchFamily="34" charset="0"/>
                <a:cs typeface="Segoe UI" panose="020B0502040204020203" pitchFamily="34" charset="0"/>
              </a:rPr>
              <a:t>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4</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[4/2]</a:t>
            </a:r>
            <a:r>
              <a:rPr lang="en-US" sz="4800" dirty="0" err="1"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[4/2]</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2</a:t>
            </a:r>
            <a:r>
              <a:rPr lang="en-US" sz="4800" dirty="0"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2</a:t>
            </a:r>
            <a:r>
              <a:rPr lang="en-US" sz="4800" dirty="0" smtClean="0">
                <a:latin typeface="Segoe UI" panose="020B0502040204020203" pitchFamily="34" charset="0"/>
                <a:ea typeface="Segoe UI" panose="020B0502040204020203" pitchFamily="34" charset="0"/>
                <a:cs typeface="Segoe UI" panose="020B0502040204020203" pitchFamily="34" charset="0"/>
              </a:rPr>
              <a:t>)</a:t>
            </a:r>
            <a:endParaRPr lang="en-US" sz="4800" baseline="30000" dirty="0" smtClean="0">
              <a:latin typeface="Segoe UI" panose="020B0502040204020203" pitchFamily="34" charset="0"/>
              <a:ea typeface="Segoe UI" panose="020B0502040204020203" pitchFamily="34" charset="0"/>
              <a:cs typeface="Segoe UI" panose="020B0502040204020203" pitchFamily="34" charset="0"/>
            </a:endParaRPr>
          </a:p>
          <a:p>
            <a:r>
              <a:rPr lang="en-US" sz="4800" dirty="0" smtClean="0">
                <a:latin typeface="Segoe UI" panose="020B0502040204020203" pitchFamily="34" charset="0"/>
                <a:ea typeface="Segoe UI" panose="020B0502040204020203" pitchFamily="34" charset="0"/>
                <a:cs typeface="Segoe UI" panose="020B0502040204020203" pitchFamily="34" charset="0"/>
              </a:rPr>
              <a:t>	a</a:t>
            </a:r>
            <a:r>
              <a:rPr lang="en-US" sz="4800" baseline="30000" dirty="0">
                <a:latin typeface="Segoe UI" panose="020B0502040204020203" pitchFamily="34" charset="0"/>
                <a:ea typeface="Segoe UI" panose="020B0502040204020203" pitchFamily="34" charset="0"/>
                <a:cs typeface="Segoe UI" panose="020B0502040204020203" pitchFamily="34" charset="0"/>
              </a:rPr>
              <a:t>2</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[2/2]</a:t>
            </a:r>
            <a:r>
              <a:rPr lang="en-US" sz="4800" dirty="0" err="1"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[2/2]</a:t>
            </a:r>
            <a:r>
              <a:rPr lang="en-US" sz="4800" dirty="0" smtClean="0">
                <a:latin typeface="Segoe UI" panose="020B0502040204020203" pitchFamily="34" charset="0"/>
                <a:ea typeface="Segoe UI" panose="020B0502040204020203" pitchFamily="34" charset="0"/>
                <a:cs typeface="Segoe UI" panose="020B0502040204020203" pitchFamily="34" charset="0"/>
              </a:rPr>
              <a:t>) = (a</a:t>
            </a:r>
            <a:r>
              <a:rPr lang="en-US" sz="4800" baseline="30000" dirty="0">
                <a:latin typeface="Segoe UI" panose="020B0502040204020203" pitchFamily="34" charset="0"/>
                <a:ea typeface="Segoe UI" panose="020B0502040204020203" pitchFamily="34" charset="0"/>
                <a:cs typeface="Segoe UI" panose="020B0502040204020203" pitchFamily="34" charset="0"/>
              </a:rPr>
              <a:t>1</a:t>
            </a:r>
            <a:r>
              <a:rPr lang="en-US" sz="4800" dirty="0" smtClean="0">
                <a:latin typeface="Segoe UI" panose="020B0502040204020203" pitchFamily="34" charset="0"/>
                <a:ea typeface="Segoe UI" panose="020B0502040204020203" pitchFamily="34" charset="0"/>
                <a:cs typeface="Segoe UI" panose="020B0502040204020203" pitchFamily="34" charset="0"/>
              </a:rPr>
              <a:t>xa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1</a:t>
            </a:r>
            <a:r>
              <a:rPr lang="en-US" sz="4800" dirty="0" smtClean="0">
                <a:latin typeface="Segoe UI" panose="020B0502040204020203" pitchFamily="34" charset="0"/>
                <a:ea typeface="Segoe UI" panose="020B0502040204020203" pitchFamily="34" charset="0"/>
                <a:cs typeface="Segoe UI" panose="020B0502040204020203" pitchFamily="34" charset="0"/>
              </a:rPr>
              <a:t>)</a:t>
            </a:r>
          </a:p>
          <a:p>
            <a:r>
              <a:rPr lang="en-US" sz="4800" dirty="0">
                <a:latin typeface="Segoe UI" panose="020B0502040204020203" pitchFamily="34" charset="0"/>
                <a:ea typeface="Segoe UI" panose="020B0502040204020203" pitchFamily="34" charset="0"/>
                <a:cs typeface="Segoe UI" panose="020B0502040204020203" pitchFamily="34" charset="0"/>
              </a:rPr>
              <a:t>	</a:t>
            </a:r>
            <a:r>
              <a:rPr lang="en-US" sz="4800" dirty="0" smtClean="0">
                <a:latin typeface="Segoe UI" panose="020B0502040204020203" pitchFamily="34" charset="0"/>
                <a:ea typeface="Segoe UI" panose="020B0502040204020203" pitchFamily="34" charset="0"/>
                <a:cs typeface="Segoe UI" panose="020B0502040204020203" pitchFamily="34" charset="0"/>
              </a:rPr>
              <a:t>So, 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8</a:t>
            </a:r>
            <a:r>
              <a:rPr lang="en-US" sz="4800" dirty="0" smtClean="0">
                <a:latin typeface="Segoe UI" panose="020B0502040204020203" pitchFamily="34" charset="0"/>
                <a:ea typeface="Segoe UI" panose="020B0502040204020203" pitchFamily="34" charset="0"/>
                <a:cs typeface="Segoe UI" panose="020B0502040204020203" pitchFamily="34" charset="0"/>
              </a:rPr>
              <a:t> = </a:t>
            </a:r>
            <a:r>
              <a:rPr lang="en-US" sz="8800" dirty="0" smtClean="0">
                <a:latin typeface="Segoe UI" panose="020B0502040204020203" pitchFamily="34" charset="0"/>
                <a:ea typeface="Segoe UI" panose="020B0502040204020203" pitchFamily="34" charset="0"/>
                <a:cs typeface="Segoe UI" panose="020B0502040204020203" pitchFamily="34" charset="0"/>
              </a:rPr>
              <a:t>(</a:t>
            </a:r>
            <a:r>
              <a:rPr lang="en-US" sz="8000" dirty="0" smtClean="0">
                <a:latin typeface="Segoe UI" panose="020B0502040204020203" pitchFamily="34" charset="0"/>
                <a:ea typeface="Segoe UI" panose="020B0502040204020203" pitchFamily="34" charset="0"/>
                <a:cs typeface="Segoe UI" panose="020B0502040204020203" pitchFamily="34" charset="0"/>
              </a:rPr>
              <a:t>(</a:t>
            </a:r>
            <a:r>
              <a:rPr lang="en-US" sz="6000" dirty="0" smtClean="0">
                <a:latin typeface="Segoe UI" panose="020B0502040204020203" pitchFamily="34" charset="0"/>
                <a:ea typeface="Segoe UI" panose="020B0502040204020203" pitchFamily="34" charset="0"/>
                <a:cs typeface="Segoe UI" panose="020B0502040204020203" pitchFamily="34" charset="0"/>
              </a:rPr>
              <a:t>(</a:t>
            </a:r>
            <a:r>
              <a:rPr lang="en-US" sz="4800" dirty="0" smtClean="0">
                <a:latin typeface="Segoe UI" panose="020B0502040204020203" pitchFamily="34" charset="0"/>
                <a:ea typeface="Segoe UI" panose="020B0502040204020203" pitchFamily="34" charset="0"/>
                <a:cs typeface="Segoe UI" panose="020B0502040204020203" pitchFamily="34" charset="0"/>
              </a:rPr>
              <a:t>((a</a:t>
            </a:r>
            <a:r>
              <a:rPr lang="en-US" sz="4800" baseline="30000" dirty="0" smtClean="0">
                <a:latin typeface="Segoe UI" panose="020B0502040204020203" pitchFamily="34" charset="0"/>
                <a:ea typeface="Segoe UI" panose="020B0502040204020203" pitchFamily="34" charset="0"/>
                <a:cs typeface="Segoe UI" panose="020B0502040204020203" pitchFamily="34" charset="0"/>
              </a:rPr>
              <a:t>1</a:t>
            </a:r>
            <a:r>
              <a:rPr lang="en-US" sz="4800" dirty="0" smtClean="0">
                <a:latin typeface="Segoe UI" panose="020B0502040204020203" pitchFamily="34" charset="0"/>
                <a:ea typeface="Segoe UI" panose="020B0502040204020203" pitchFamily="34" charset="0"/>
                <a:cs typeface="Segoe UI" panose="020B0502040204020203" pitchFamily="34" charset="0"/>
              </a:rPr>
              <a:t>)</a:t>
            </a:r>
            <a:r>
              <a:rPr lang="en-US" sz="4800" baseline="50000" dirty="0" smtClean="0">
                <a:latin typeface="Segoe UI" panose="020B0502040204020203" pitchFamily="34" charset="0"/>
                <a:ea typeface="Segoe UI" panose="020B0502040204020203" pitchFamily="34" charset="0"/>
                <a:cs typeface="Segoe UI" panose="020B0502040204020203" pitchFamily="34" charset="0"/>
              </a:rPr>
              <a:t>2</a:t>
            </a:r>
            <a:r>
              <a:rPr lang="en-US" sz="4800" dirty="0" smtClean="0">
                <a:latin typeface="Segoe UI" panose="020B0502040204020203" pitchFamily="34" charset="0"/>
                <a:ea typeface="Segoe UI" panose="020B0502040204020203" pitchFamily="34" charset="0"/>
                <a:cs typeface="Segoe UI" panose="020B0502040204020203" pitchFamily="34" charset="0"/>
              </a:rPr>
              <a:t>)</a:t>
            </a:r>
            <a:r>
              <a:rPr lang="en-US" sz="4800" baseline="70000" dirty="0" smtClean="0">
                <a:latin typeface="Segoe UI" panose="020B0502040204020203" pitchFamily="34" charset="0"/>
                <a:ea typeface="Segoe UI" panose="020B0502040204020203" pitchFamily="34" charset="0"/>
                <a:cs typeface="Segoe UI" panose="020B0502040204020203" pitchFamily="34" charset="0"/>
              </a:rPr>
              <a:t>2</a:t>
            </a:r>
            <a:r>
              <a:rPr lang="en-US" sz="6000" dirty="0" smtClean="0">
                <a:latin typeface="Segoe UI" panose="020B0502040204020203" pitchFamily="34" charset="0"/>
                <a:ea typeface="Segoe UI" panose="020B0502040204020203" pitchFamily="34" charset="0"/>
                <a:cs typeface="Segoe UI" panose="020B0502040204020203" pitchFamily="34" charset="0"/>
              </a:rPr>
              <a:t>)</a:t>
            </a:r>
            <a:r>
              <a:rPr lang="en-US" sz="4800" baseline="90000" dirty="0" smtClean="0">
                <a:latin typeface="Segoe UI" panose="020B0502040204020203" pitchFamily="34" charset="0"/>
                <a:ea typeface="Segoe UI" panose="020B0502040204020203" pitchFamily="34" charset="0"/>
                <a:cs typeface="Segoe UI" panose="020B0502040204020203" pitchFamily="34" charset="0"/>
              </a:rPr>
              <a:t>2</a:t>
            </a:r>
            <a:r>
              <a:rPr lang="en-US" sz="8000" dirty="0" smtClean="0">
                <a:latin typeface="Segoe UI" panose="020B0502040204020203" pitchFamily="34" charset="0"/>
                <a:ea typeface="Segoe UI" panose="020B0502040204020203" pitchFamily="34" charset="0"/>
                <a:cs typeface="Segoe UI" panose="020B0502040204020203" pitchFamily="34" charset="0"/>
              </a:rPr>
              <a:t>)</a:t>
            </a:r>
            <a:r>
              <a:rPr lang="en-US" sz="4800" baseline="100000" dirty="0" smtClean="0">
                <a:latin typeface="Segoe UI" panose="020B0502040204020203" pitchFamily="34" charset="0"/>
                <a:ea typeface="Segoe UI" panose="020B0502040204020203" pitchFamily="34" charset="0"/>
                <a:cs typeface="Segoe UI" panose="020B0502040204020203" pitchFamily="34" charset="0"/>
              </a:rPr>
              <a:t>2</a:t>
            </a:r>
            <a:r>
              <a:rPr lang="en-US" sz="8800" dirty="0" smtClean="0">
                <a:latin typeface="Segoe UI" panose="020B0502040204020203" pitchFamily="34" charset="0"/>
                <a:ea typeface="Segoe UI" panose="020B0502040204020203" pitchFamily="34" charset="0"/>
                <a:cs typeface="Segoe UI" panose="020B0502040204020203" pitchFamily="34" charset="0"/>
              </a:rPr>
              <a:t>)</a:t>
            </a:r>
            <a:r>
              <a:rPr lang="en-US" sz="4800" dirty="0" err="1" smtClean="0">
                <a:latin typeface="Segoe UI" panose="020B0502040204020203" pitchFamily="34" charset="0"/>
                <a:ea typeface="Segoe UI" panose="020B0502040204020203" pitchFamily="34" charset="0"/>
                <a:cs typeface="Segoe UI" panose="020B0502040204020203" pitchFamily="34" charset="0"/>
              </a:rPr>
              <a:t>xa</a:t>
            </a:r>
            <a:endParaRPr lang="en-US" sz="4800" dirty="0">
              <a:latin typeface="Segoe UI" panose="020B0502040204020203" pitchFamily="34" charset="0"/>
              <a:ea typeface="Segoe UI" panose="020B0502040204020203" pitchFamily="34" charset="0"/>
              <a:cs typeface="Segoe UI" panose="020B0502040204020203" pitchFamily="34" charset="0"/>
            </a:endParaRPr>
          </a:p>
          <a:p>
            <a:r>
              <a:rPr lang="en-US" sz="4800" dirty="0" smtClean="0">
                <a:latin typeface="Segoe UI" panose="020B0502040204020203" pitchFamily="34" charset="0"/>
                <a:ea typeface="Segoe UI" panose="020B0502040204020203" pitchFamily="34" charset="0"/>
                <a:cs typeface="Segoe UI" panose="020B0502040204020203" pitchFamily="34" charset="0"/>
              </a:rPr>
              <a:t> </a:t>
            </a:r>
            <a:r>
              <a:rPr lang="en-US" sz="4800" dirty="0">
                <a:latin typeface="Segoe UI" panose="020B0502040204020203" pitchFamily="34" charset="0"/>
                <a:ea typeface="Segoe UI" panose="020B0502040204020203" pitchFamily="34" charset="0"/>
                <a:cs typeface="Segoe UI" panose="020B0502040204020203" pitchFamily="34" charset="0"/>
              </a:rPr>
              <a:t>	</a:t>
            </a:r>
            <a:r>
              <a:rPr lang="en-US" sz="4800" dirty="0" smtClean="0">
                <a:latin typeface="Segoe UI" panose="020B0502040204020203" pitchFamily="34" charset="0"/>
                <a:ea typeface="Segoe UI" panose="020B0502040204020203" pitchFamily="34" charset="0"/>
                <a:cs typeface="Segoe UI" panose="020B0502040204020203" pitchFamily="34" charset="0"/>
              </a:rPr>
              <a:t>		</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59653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cs typeface="+mj-cs"/>
              </a:rPr>
              <a:t>Complexity classes</a:t>
            </a:r>
          </a:p>
        </p:txBody>
      </p:sp>
      <p:pic>
        <p:nvPicPr>
          <p:cNvPr id="14338" name="Picture 5" descr="Time_Complexit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1243014"/>
            <a:ext cx="8763000" cy="508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6"/>
          <p:cNvSpPr>
            <a:spLocks noChangeArrowheads="1"/>
          </p:cNvSpPr>
          <p:nvPr/>
        </p:nvSpPr>
        <p:spPr bwMode="auto">
          <a:xfrm>
            <a:off x="1066800" y="6581776"/>
            <a:ext cx="822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a:t>From </a:t>
            </a:r>
            <a:r>
              <a:rPr lang="en-US" altLang="en-US" sz="1200">
                <a:hlinkClick r:id="rId3"/>
              </a:rPr>
              <a:t>http://recursive-design.com/blog/2010/12/07/comp-sci-101-big-o-notation/</a:t>
            </a:r>
            <a:r>
              <a:rPr lang="en-US" altLang="en-US" sz="1200"/>
              <a:t> - post about a Google interview</a:t>
            </a:r>
          </a:p>
        </p:txBody>
      </p:sp>
    </p:spTree>
    <p:extLst>
      <p:ext uri="{BB962C8B-B14F-4D97-AF65-F5344CB8AC3E}">
        <p14:creationId xmlns:p14="http://schemas.microsoft.com/office/powerpoint/2010/main" val="32771868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093" y="640080"/>
            <a:ext cx="11333408" cy="7232749"/>
          </a:xfrm>
          <a:prstGeom prst="rect">
            <a:avLst/>
          </a:prstGeom>
          <a:noFill/>
        </p:spPr>
        <p:txBody>
          <a:bodyPr wrap="square" rtlCol="0">
            <a:spAutoFit/>
          </a:bodyPr>
          <a:lstStyle/>
          <a:p>
            <a:r>
              <a:rPr lang="en-US" sz="4800" dirty="0" smtClean="0">
                <a:latin typeface="Segoe UI" panose="020B0502040204020203" pitchFamily="34" charset="0"/>
                <a:ea typeface="Segoe UI" panose="020B0502040204020203" pitchFamily="34" charset="0"/>
                <a:cs typeface="Segoe UI" panose="020B0502040204020203" pitchFamily="34" charset="0"/>
              </a:rPr>
              <a:t>Algorithm: </a:t>
            </a:r>
          </a:p>
          <a:p>
            <a:r>
              <a:rPr lang="en-US" sz="3200" dirty="0">
                <a:latin typeface="Segoe UI" panose="020B0502040204020203" pitchFamily="34" charset="0"/>
                <a:ea typeface="Segoe UI" panose="020B0502040204020203" pitchFamily="34" charset="0"/>
                <a:cs typeface="Segoe UI" panose="020B0502040204020203" pitchFamily="34" charset="0"/>
              </a:rPr>
              <a:t>	</a:t>
            </a:r>
            <a:r>
              <a:rPr lang="en-US" sz="3200" dirty="0" smtClean="0">
                <a:latin typeface="Segoe UI" panose="020B0502040204020203" pitchFamily="34" charset="0"/>
                <a:ea typeface="Segoe UI" panose="020B0502040204020203" pitchFamily="34" charset="0"/>
                <a:cs typeface="Segoe UI" panose="020B0502040204020203" pitchFamily="34" charset="0"/>
              </a:rPr>
              <a:t>1. function power(a, k)</a:t>
            </a:r>
            <a:endParaRPr lang="en-US" sz="3200" dirty="0">
              <a:latin typeface="Segoe UI" panose="020B0502040204020203" pitchFamily="34" charset="0"/>
              <a:ea typeface="Segoe UI" panose="020B0502040204020203" pitchFamily="34" charset="0"/>
              <a:cs typeface="Segoe UI" panose="020B0502040204020203" pitchFamily="34" charset="0"/>
            </a:endParaRPr>
          </a:p>
          <a:p>
            <a:r>
              <a:rPr lang="en-US" sz="3200" dirty="0" smtClean="0">
                <a:latin typeface="Segoe UI" panose="020B0502040204020203" pitchFamily="34" charset="0"/>
                <a:ea typeface="Segoe UI" panose="020B0502040204020203" pitchFamily="34" charset="0"/>
                <a:cs typeface="Segoe UI" panose="020B0502040204020203" pitchFamily="34" charset="0"/>
              </a:rPr>
              <a:t>	2. 	if k=0</a:t>
            </a:r>
          </a:p>
          <a:p>
            <a:r>
              <a:rPr lang="en-US" sz="3200" dirty="0">
                <a:latin typeface="Segoe UI" panose="020B0502040204020203" pitchFamily="34" charset="0"/>
                <a:ea typeface="Segoe UI" panose="020B0502040204020203" pitchFamily="34" charset="0"/>
                <a:cs typeface="Segoe UI" panose="020B0502040204020203" pitchFamily="34" charset="0"/>
              </a:rPr>
              <a:t>	</a:t>
            </a:r>
            <a:r>
              <a:rPr lang="en-US" sz="3200" dirty="0" smtClean="0">
                <a:latin typeface="Segoe UI" panose="020B0502040204020203" pitchFamily="34" charset="0"/>
                <a:ea typeface="Segoe UI" panose="020B0502040204020203" pitchFamily="34" charset="0"/>
                <a:cs typeface="Segoe UI" panose="020B0502040204020203" pitchFamily="34" charset="0"/>
              </a:rPr>
              <a:t>3. 		return 1</a:t>
            </a:r>
          </a:p>
          <a:p>
            <a:r>
              <a:rPr lang="en-US" sz="3200" dirty="0" smtClean="0">
                <a:latin typeface="Segoe UI" panose="020B0502040204020203" pitchFamily="34" charset="0"/>
                <a:ea typeface="Segoe UI" panose="020B0502040204020203" pitchFamily="34" charset="0"/>
                <a:cs typeface="Segoe UI" panose="020B0502040204020203" pitchFamily="34" charset="0"/>
              </a:rPr>
              <a:t> </a:t>
            </a:r>
          </a:p>
          <a:p>
            <a:r>
              <a:rPr lang="en-US" sz="3200" dirty="0" smtClean="0">
                <a:latin typeface="Segoe UI" panose="020B0502040204020203" pitchFamily="34" charset="0"/>
                <a:ea typeface="Segoe UI" panose="020B0502040204020203" pitchFamily="34" charset="0"/>
                <a:cs typeface="Segoe UI" panose="020B0502040204020203" pitchFamily="34" charset="0"/>
              </a:rPr>
              <a:t> </a:t>
            </a:r>
            <a:r>
              <a:rPr lang="en-US" sz="3200" dirty="0">
                <a:latin typeface="Segoe UI" panose="020B0502040204020203" pitchFamily="34" charset="0"/>
                <a:ea typeface="Segoe UI" panose="020B0502040204020203" pitchFamily="34" charset="0"/>
                <a:cs typeface="Segoe UI" panose="020B0502040204020203" pitchFamily="34" charset="0"/>
              </a:rPr>
              <a:t>	</a:t>
            </a:r>
            <a:r>
              <a:rPr lang="en-US" sz="3200" dirty="0" smtClean="0">
                <a:latin typeface="Segoe UI" panose="020B0502040204020203" pitchFamily="34" charset="0"/>
                <a:ea typeface="Segoe UI" panose="020B0502040204020203" pitchFamily="34" charset="0"/>
                <a:cs typeface="Segoe UI" panose="020B0502040204020203" pitchFamily="34" charset="0"/>
              </a:rPr>
              <a:t>4.	temp = power(a, k/2);</a:t>
            </a:r>
          </a:p>
          <a:p>
            <a:r>
              <a:rPr lang="en-US" sz="3200" dirty="0" smtClean="0">
                <a:latin typeface="Segoe UI" panose="020B0502040204020203" pitchFamily="34" charset="0"/>
                <a:ea typeface="Segoe UI" panose="020B0502040204020203" pitchFamily="34" charset="0"/>
                <a:cs typeface="Segoe UI" panose="020B0502040204020203" pitchFamily="34" charset="0"/>
              </a:rPr>
              <a:t> </a:t>
            </a:r>
            <a:r>
              <a:rPr lang="en-US" sz="3200" dirty="0">
                <a:latin typeface="Segoe UI" panose="020B0502040204020203" pitchFamily="34" charset="0"/>
                <a:ea typeface="Segoe UI" panose="020B0502040204020203" pitchFamily="34" charset="0"/>
                <a:cs typeface="Segoe UI" panose="020B0502040204020203" pitchFamily="34" charset="0"/>
              </a:rPr>
              <a:t>	</a:t>
            </a:r>
            <a:r>
              <a:rPr lang="en-US" sz="3200" dirty="0" smtClean="0">
                <a:latin typeface="Segoe UI" panose="020B0502040204020203" pitchFamily="34" charset="0"/>
                <a:ea typeface="Segoe UI" panose="020B0502040204020203" pitchFamily="34" charset="0"/>
                <a:cs typeface="Segoe UI" panose="020B0502040204020203" pitchFamily="34" charset="0"/>
              </a:rPr>
              <a:t>	</a:t>
            </a:r>
          </a:p>
          <a:p>
            <a:r>
              <a:rPr lang="en-US" sz="3200" dirty="0">
                <a:latin typeface="Segoe UI" panose="020B0502040204020203" pitchFamily="34" charset="0"/>
                <a:ea typeface="Segoe UI" panose="020B0502040204020203" pitchFamily="34" charset="0"/>
                <a:cs typeface="Segoe UI" panose="020B0502040204020203" pitchFamily="34" charset="0"/>
              </a:rPr>
              <a:t>	</a:t>
            </a:r>
            <a:r>
              <a:rPr lang="en-US" sz="3200" dirty="0" smtClean="0">
                <a:latin typeface="Segoe UI" panose="020B0502040204020203" pitchFamily="34" charset="0"/>
                <a:ea typeface="Segoe UI" panose="020B0502040204020203" pitchFamily="34" charset="0"/>
                <a:cs typeface="Segoe UI" panose="020B0502040204020203" pitchFamily="34" charset="0"/>
              </a:rPr>
              <a:t>5.	if y%2 = 0	</a:t>
            </a:r>
            <a:endParaRPr lang="en-US" sz="3200" dirty="0">
              <a:latin typeface="Segoe UI" panose="020B0502040204020203" pitchFamily="34" charset="0"/>
              <a:ea typeface="Segoe UI" panose="020B0502040204020203" pitchFamily="34" charset="0"/>
              <a:cs typeface="Segoe UI" panose="020B0502040204020203" pitchFamily="34" charset="0"/>
            </a:endParaRPr>
          </a:p>
          <a:p>
            <a:r>
              <a:rPr lang="en-US" sz="3200" dirty="0" smtClean="0">
                <a:latin typeface="Segoe UI" panose="020B0502040204020203" pitchFamily="34" charset="0"/>
                <a:ea typeface="Segoe UI" panose="020B0502040204020203" pitchFamily="34" charset="0"/>
                <a:cs typeface="Segoe UI" panose="020B0502040204020203" pitchFamily="34" charset="0"/>
              </a:rPr>
              <a:t>	6.		return temp*temp;</a:t>
            </a:r>
          </a:p>
          <a:p>
            <a:r>
              <a:rPr lang="en-US" sz="3200" dirty="0">
                <a:latin typeface="Segoe UI" panose="020B0502040204020203" pitchFamily="34" charset="0"/>
                <a:ea typeface="Segoe UI" panose="020B0502040204020203" pitchFamily="34" charset="0"/>
                <a:cs typeface="Segoe UI" panose="020B0502040204020203" pitchFamily="34" charset="0"/>
              </a:rPr>
              <a:t>	</a:t>
            </a:r>
            <a:r>
              <a:rPr lang="en-US" sz="3200" dirty="0" smtClean="0">
                <a:latin typeface="Segoe UI" panose="020B0502040204020203" pitchFamily="34" charset="0"/>
                <a:ea typeface="Segoe UI" panose="020B0502040204020203" pitchFamily="34" charset="0"/>
                <a:cs typeface="Segoe UI" panose="020B0502040204020203" pitchFamily="34" charset="0"/>
              </a:rPr>
              <a:t>7.	else</a:t>
            </a:r>
          </a:p>
          <a:p>
            <a:r>
              <a:rPr lang="en-US" sz="3200" dirty="0">
                <a:latin typeface="Segoe UI" panose="020B0502040204020203" pitchFamily="34" charset="0"/>
                <a:ea typeface="Segoe UI" panose="020B0502040204020203" pitchFamily="34" charset="0"/>
                <a:cs typeface="Segoe UI" panose="020B0502040204020203" pitchFamily="34" charset="0"/>
              </a:rPr>
              <a:t>	</a:t>
            </a:r>
            <a:r>
              <a:rPr lang="en-US" sz="3200" dirty="0" smtClean="0">
                <a:latin typeface="Segoe UI" panose="020B0502040204020203" pitchFamily="34" charset="0"/>
                <a:ea typeface="Segoe UI" panose="020B0502040204020203" pitchFamily="34" charset="0"/>
                <a:cs typeface="Segoe UI" panose="020B0502040204020203" pitchFamily="34" charset="0"/>
              </a:rPr>
              <a:t>8.		return a*temp*temp;	</a:t>
            </a:r>
          </a:p>
          <a:p>
            <a:endParaRPr lang="en-US" sz="4800" dirty="0">
              <a:latin typeface="Segoe UI" panose="020B0502040204020203" pitchFamily="34" charset="0"/>
              <a:ea typeface="Segoe UI" panose="020B0502040204020203" pitchFamily="34" charset="0"/>
              <a:cs typeface="Segoe UI" panose="020B0502040204020203" pitchFamily="34" charset="0"/>
            </a:endParaRPr>
          </a:p>
          <a:p>
            <a:r>
              <a:rPr lang="en-US" sz="4800" dirty="0" smtClean="0">
                <a:latin typeface="Segoe UI" panose="020B0502040204020203" pitchFamily="34" charset="0"/>
                <a:ea typeface="Segoe UI" panose="020B0502040204020203" pitchFamily="34" charset="0"/>
                <a:cs typeface="Segoe UI" panose="020B0502040204020203" pitchFamily="34" charset="0"/>
              </a:rPr>
              <a:t> </a:t>
            </a:r>
            <a:r>
              <a:rPr lang="en-US" sz="4800" dirty="0">
                <a:latin typeface="Segoe UI" panose="020B0502040204020203" pitchFamily="34" charset="0"/>
                <a:ea typeface="Segoe UI" panose="020B0502040204020203" pitchFamily="34" charset="0"/>
                <a:cs typeface="Segoe UI" panose="020B0502040204020203" pitchFamily="34" charset="0"/>
              </a:rPr>
              <a:t>	</a:t>
            </a:r>
            <a:r>
              <a:rPr lang="en-US" sz="4800" dirty="0" smtClean="0">
                <a:latin typeface="Segoe UI" panose="020B0502040204020203" pitchFamily="34" charset="0"/>
                <a:ea typeface="Segoe UI" panose="020B0502040204020203" pitchFamily="34" charset="0"/>
                <a:cs typeface="Segoe UI" panose="020B0502040204020203" pitchFamily="34" charset="0"/>
              </a:rPr>
              <a:t>		</a:t>
            </a:r>
            <a:endParaRPr lang="en-US" sz="48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065056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1369" y="2343954"/>
            <a:ext cx="10921284" cy="1015663"/>
          </a:xfrm>
          <a:prstGeom prst="rect">
            <a:avLst/>
          </a:prstGeom>
          <a:noFill/>
        </p:spPr>
        <p:txBody>
          <a:bodyPr wrap="square" rtlCol="0">
            <a:spAutoFit/>
          </a:bodyPr>
          <a:lstStyle/>
          <a:p>
            <a:r>
              <a:rPr lang="en-US" sz="6000" dirty="0" smtClean="0"/>
              <a:t>Complexity: O(log(n)*log(k))</a:t>
            </a:r>
            <a:endParaRPr lang="en-US" sz="6000" dirty="0"/>
          </a:p>
        </p:txBody>
      </p:sp>
    </p:spTree>
    <p:extLst>
      <p:ext uri="{BB962C8B-B14F-4D97-AF65-F5344CB8AC3E}">
        <p14:creationId xmlns:p14="http://schemas.microsoft.com/office/powerpoint/2010/main" val="2227461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025775" y="2589213"/>
            <a:ext cx="507299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6000" dirty="0" smtClean="0">
                <a:solidFill>
                  <a:srgbClr val="000000"/>
                </a:solidFill>
              </a:rPr>
              <a:t>LINEAR </a:t>
            </a:r>
            <a:r>
              <a:rPr lang="en-IN" altLang="en-US" sz="6000" dirty="0">
                <a:solidFill>
                  <a:srgbClr val="000000"/>
                </a:solidFill>
              </a:rPr>
              <a:t>SEARCH</a:t>
            </a:r>
          </a:p>
        </p:txBody>
      </p:sp>
    </p:spTree>
    <p:extLst>
      <p:ext uri="{BB962C8B-B14F-4D97-AF65-F5344CB8AC3E}">
        <p14:creationId xmlns:p14="http://schemas.microsoft.com/office/powerpoint/2010/main" val="4091339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71318939"/>
              </p:ext>
            </p:extLst>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noFill/>
                  </a:tcPr>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tc>
                <a:tc>
                  <a:txBody>
                    <a:bodyPr/>
                    <a:lstStyle/>
                    <a:p>
                      <a:pPr algn="ctr"/>
                      <a:r>
                        <a:rPr lang="en-IN" sz="4000" dirty="0" smtClean="0"/>
                        <a:t>64</a:t>
                      </a:r>
                      <a:endParaRPr lang="en-IN" sz="4000" dirty="0"/>
                    </a:p>
                  </a:txBody>
                  <a:tcPr marL="91436" marR="91436" marT="45723" marB="45723"/>
                </a:tc>
                <a:tc>
                  <a:txBody>
                    <a:bodyPr/>
                    <a:lstStyle/>
                    <a:p>
                      <a:pPr algn="ctr"/>
                      <a:r>
                        <a:rPr lang="en-IN" sz="4000" dirty="0" smtClean="0"/>
                        <a:t>72</a:t>
                      </a:r>
                      <a:endParaRPr lang="en-IN" sz="4000" dirty="0"/>
                    </a:p>
                  </a:txBody>
                  <a:tcPr marL="91436" marR="91436" marT="45723" marB="45723"/>
                </a:tc>
                <a:tc>
                  <a:txBody>
                    <a:bodyPr/>
                    <a:lstStyle/>
                    <a:p>
                      <a:pPr algn="ctr"/>
                      <a:r>
                        <a:rPr lang="en-IN" sz="4000" dirty="0" smtClean="0"/>
                        <a:t>84</a:t>
                      </a:r>
                      <a:endParaRPr lang="en-IN" sz="4000" dirty="0"/>
                    </a:p>
                  </a:txBody>
                  <a:tcPr marL="91436" marR="91436" marT="45723" marB="45723"/>
                </a:tc>
                <a:tc>
                  <a:txBody>
                    <a:bodyPr/>
                    <a:lstStyle/>
                    <a:p>
                      <a:pPr algn="ctr"/>
                      <a:r>
                        <a:rPr lang="en-IN" sz="4000" dirty="0" smtClean="0"/>
                        <a:t>93</a:t>
                      </a:r>
                      <a:endParaRPr lang="en-IN" sz="4000" dirty="0"/>
                    </a:p>
                  </a:txBody>
                  <a:tcPr marL="91436" marR="91436" marT="45723" marB="45723"/>
                </a:tc>
                <a:tc>
                  <a:txBody>
                    <a:bodyPr/>
                    <a:lstStyle/>
                    <a:p>
                      <a:pPr algn="ctr"/>
                      <a:r>
                        <a:rPr lang="en-IN" sz="4000" dirty="0" smtClean="0"/>
                        <a:t>95</a:t>
                      </a:r>
                      <a:endParaRPr lang="en-IN" sz="4000" dirty="0"/>
                    </a:p>
                  </a:txBody>
                  <a:tcPr marL="91436" marR="91436" marT="45723" marB="45723"/>
                </a:tc>
                <a:tc>
                  <a:txBody>
                    <a:bodyPr/>
                    <a:lstStyle/>
                    <a:p>
                      <a:pPr algn="ctr"/>
                      <a:r>
                        <a:rPr lang="en-IN" sz="4000" dirty="0" smtClean="0"/>
                        <a:t>96</a:t>
                      </a:r>
                      <a:endParaRPr lang="en-IN" sz="4000" dirty="0"/>
                    </a:p>
                  </a:txBody>
                  <a:tcPr marL="91436" marR="91436" marT="45723" marB="45723"/>
                </a:tc>
                <a:tc>
                  <a:txBody>
                    <a:bodyPr/>
                    <a:lstStyle/>
                    <a:p>
                      <a:pPr algn="ctr"/>
                      <a:r>
                        <a:rPr lang="en-IN" sz="4000" dirty="0" smtClean="0"/>
                        <a:t>97</a:t>
                      </a:r>
                      <a:endParaRPr lang="en-IN" sz="4000" dirty="0"/>
                    </a:p>
                  </a:txBody>
                  <a:tcPr marL="91436" marR="91436" marT="45723" marB="45723"/>
                </a:tc>
              </a:tr>
            </a:tbl>
          </a:graphicData>
        </a:graphic>
      </p:graphicFrame>
      <p:sp>
        <p:nvSpPr>
          <p:cNvPr id="3"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2381104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solidFill>
                      <a:srgbClr val="FFFF00"/>
                    </a:solidFill>
                  </a:tcPr>
                </a:tc>
                <a:tc>
                  <a:txBody>
                    <a:bodyPr/>
                    <a:lstStyle/>
                    <a:p>
                      <a:pPr algn="ctr"/>
                      <a:r>
                        <a:rPr lang="en-IN" sz="4000" dirty="0" smtClean="0"/>
                        <a:t>13</a:t>
                      </a:r>
                      <a:endParaRPr lang="en-IN" sz="4000" dirty="0"/>
                    </a:p>
                  </a:txBody>
                  <a:tcPr marL="91436" marR="91436" marT="45723" marB="45723"/>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tc>
                <a:tc>
                  <a:txBody>
                    <a:bodyPr/>
                    <a:lstStyle/>
                    <a:p>
                      <a:pPr algn="ctr"/>
                      <a:r>
                        <a:rPr lang="en-IN" sz="4000" dirty="0" smtClean="0"/>
                        <a:t>64</a:t>
                      </a:r>
                      <a:endParaRPr lang="en-IN" sz="4000" dirty="0"/>
                    </a:p>
                  </a:txBody>
                  <a:tcPr marL="91436" marR="91436" marT="45723" marB="45723"/>
                </a:tc>
                <a:tc>
                  <a:txBody>
                    <a:bodyPr/>
                    <a:lstStyle/>
                    <a:p>
                      <a:pPr algn="ctr"/>
                      <a:r>
                        <a:rPr lang="en-IN" sz="4000" dirty="0" smtClean="0"/>
                        <a:t>72</a:t>
                      </a:r>
                      <a:endParaRPr lang="en-IN" sz="4000" dirty="0"/>
                    </a:p>
                  </a:txBody>
                  <a:tcPr marL="91436" marR="91436" marT="45723" marB="45723"/>
                </a:tc>
                <a:tc>
                  <a:txBody>
                    <a:bodyPr/>
                    <a:lstStyle/>
                    <a:p>
                      <a:pPr algn="ctr"/>
                      <a:r>
                        <a:rPr lang="en-IN" sz="4000" dirty="0" smtClean="0"/>
                        <a:t>84</a:t>
                      </a:r>
                      <a:endParaRPr lang="en-IN" sz="4000" dirty="0"/>
                    </a:p>
                  </a:txBody>
                  <a:tcPr marL="91436" marR="91436" marT="45723" marB="45723"/>
                </a:tc>
                <a:tc>
                  <a:txBody>
                    <a:bodyPr/>
                    <a:lstStyle/>
                    <a:p>
                      <a:pPr algn="ctr"/>
                      <a:r>
                        <a:rPr lang="en-IN" sz="4000" dirty="0" smtClean="0"/>
                        <a:t>93</a:t>
                      </a:r>
                      <a:endParaRPr lang="en-IN" sz="4000" dirty="0"/>
                    </a:p>
                  </a:txBody>
                  <a:tcPr marL="91436" marR="91436" marT="45723" marB="45723"/>
                </a:tc>
                <a:tc>
                  <a:txBody>
                    <a:bodyPr/>
                    <a:lstStyle/>
                    <a:p>
                      <a:pPr algn="ctr"/>
                      <a:r>
                        <a:rPr lang="en-IN" sz="4000" dirty="0" smtClean="0"/>
                        <a:t>95</a:t>
                      </a:r>
                      <a:endParaRPr lang="en-IN" sz="4000" dirty="0"/>
                    </a:p>
                  </a:txBody>
                  <a:tcPr marL="91436" marR="91436" marT="45723" marB="45723"/>
                </a:tc>
                <a:tc>
                  <a:txBody>
                    <a:bodyPr/>
                    <a:lstStyle/>
                    <a:p>
                      <a:pPr algn="ctr"/>
                      <a:r>
                        <a:rPr lang="en-IN" sz="4000" dirty="0" smtClean="0"/>
                        <a:t>96</a:t>
                      </a:r>
                      <a:endParaRPr lang="en-IN" sz="4000" dirty="0"/>
                    </a:p>
                  </a:txBody>
                  <a:tcPr marL="91436" marR="91436" marT="45723" marB="45723"/>
                </a:tc>
                <a:tc>
                  <a:txBody>
                    <a:bodyPr/>
                    <a:lstStyle/>
                    <a:p>
                      <a:pPr algn="ctr"/>
                      <a:r>
                        <a:rPr lang="en-IN" sz="4000" dirty="0" smtClean="0"/>
                        <a:t>97</a:t>
                      </a:r>
                      <a:endParaRPr lang="en-IN" sz="4000" dirty="0"/>
                    </a:p>
                  </a:txBody>
                  <a:tcPr marL="91436" marR="91436" marT="45723" marB="45723"/>
                </a:tc>
              </a:tr>
            </a:tbl>
          </a:graphicData>
        </a:graphic>
      </p:graphicFrame>
      <p:sp>
        <p:nvSpPr>
          <p:cNvPr id="3"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3122578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6179550"/>
              </p:ext>
            </p:extLst>
          </p:nvPr>
        </p:nvGraphicFramePr>
        <p:xfrm>
          <a:off x="322263" y="2212975"/>
          <a:ext cx="11577630" cy="800100"/>
        </p:xfrm>
        <a:graphic>
          <a:graphicData uri="http://schemas.openxmlformats.org/drawingml/2006/table">
            <a:tbl>
              <a:tblPr firstRow="1" bandRow="1">
                <a:tableStyleId>{5940675A-B579-460E-94D1-54222C63F5DA}</a:tableStyleId>
              </a:tblPr>
              <a:tblGrid>
                <a:gridCol w="771842"/>
                <a:gridCol w="771842"/>
                <a:gridCol w="771842"/>
                <a:gridCol w="771842"/>
                <a:gridCol w="771842"/>
                <a:gridCol w="771842"/>
                <a:gridCol w="771842"/>
                <a:gridCol w="771842"/>
                <a:gridCol w="771842"/>
                <a:gridCol w="771842"/>
                <a:gridCol w="771842"/>
                <a:gridCol w="771842"/>
                <a:gridCol w="771842"/>
                <a:gridCol w="771842"/>
                <a:gridCol w="771842"/>
              </a:tblGrid>
              <a:tr h="800100">
                <a:tc>
                  <a:txBody>
                    <a:bodyPr/>
                    <a:lstStyle/>
                    <a:p>
                      <a:pPr algn="ctr"/>
                      <a:r>
                        <a:rPr lang="en-IN" sz="4000" dirty="0" smtClean="0"/>
                        <a:t>6</a:t>
                      </a:r>
                      <a:endParaRPr lang="en-IN" sz="4000" dirty="0"/>
                    </a:p>
                  </a:txBody>
                  <a:tcPr marL="91436" marR="91436" marT="45723" marB="45723">
                    <a:noFill/>
                  </a:tcPr>
                </a:tc>
                <a:tc>
                  <a:txBody>
                    <a:bodyPr/>
                    <a:lstStyle/>
                    <a:p>
                      <a:pPr algn="ctr"/>
                      <a:r>
                        <a:rPr lang="en-IN" sz="4000" dirty="0" smtClean="0"/>
                        <a:t>13</a:t>
                      </a:r>
                      <a:endParaRPr lang="en-IN" sz="4000" dirty="0"/>
                    </a:p>
                  </a:txBody>
                  <a:tcPr marL="91436" marR="91436" marT="45723" marB="45723">
                    <a:solidFill>
                      <a:srgbClr val="FFFF00"/>
                    </a:solidFill>
                  </a:tcPr>
                </a:tc>
                <a:tc>
                  <a:txBody>
                    <a:bodyPr/>
                    <a:lstStyle/>
                    <a:p>
                      <a:pPr algn="ctr"/>
                      <a:r>
                        <a:rPr lang="en-IN" sz="4000" dirty="0" smtClean="0"/>
                        <a:t>14</a:t>
                      </a:r>
                      <a:endParaRPr lang="en-IN" sz="4000" dirty="0"/>
                    </a:p>
                  </a:txBody>
                  <a:tcPr marL="91436" marR="91436" marT="45723" marB="45723"/>
                </a:tc>
                <a:tc>
                  <a:txBody>
                    <a:bodyPr/>
                    <a:lstStyle/>
                    <a:p>
                      <a:pPr algn="ctr"/>
                      <a:r>
                        <a:rPr lang="en-IN" sz="4000" dirty="0" smtClean="0"/>
                        <a:t>25</a:t>
                      </a:r>
                      <a:endParaRPr lang="en-IN" sz="4000" dirty="0"/>
                    </a:p>
                  </a:txBody>
                  <a:tcPr marL="91436" marR="91436" marT="45723" marB="45723"/>
                </a:tc>
                <a:tc>
                  <a:txBody>
                    <a:bodyPr/>
                    <a:lstStyle/>
                    <a:p>
                      <a:pPr algn="ctr"/>
                      <a:r>
                        <a:rPr lang="en-IN" sz="4000" dirty="0" smtClean="0"/>
                        <a:t>33</a:t>
                      </a:r>
                      <a:endParaRPr lang="en-IN" sz="4000" dirty="0"/>
                    </a:p>
                  </a:txBody>
                  <a:tcPr marL="91436" marR="91436" marT="45723" marB="45723"/>
                </a:tc>
                <a:tc>
                  <a:txBody>
                    <a:bodyPr/>
                    <a:lstStyle/>
                    <a:p>
                      <a:pPr algn="ctr"/>
                      <a:r>
                        <a:rPr lang="en-IN" sz="4000" dirty="0" smtClean="0"/>
                        <a:t>43</a:t>
                      </a:r>
                      <a:endParaRPr lang="en-IN" sz="4000" dirty="0"/>
                    </a:p>
                  </a:txBody>
                  <a:tcPr marL="91436" marR="91436" marT="45723" marB="45723"/>
                </a:tc>
                <a:tc>
                  <a:txBody>
                    <a:bodyPr/>
                    <a:lstStyle/>
                    <a:p>
                      <a:pPr algn="ctr"/>
                      <a:r>
                        <a:rPr lang="en-IN" sz="4000" dirty="0" smtClean="0"/>
                        <a:t>51</a:t>
                      </a:r>
                      <a:endParaRPr lang="en-IN" sz="4000" dirty="0"/>
                    </a:p>
                  </a:txBody>
                  <a:tcPr marL="91436" marR="91436" marT="45723" marB="45723"/>
                </a:tc>
                <a:tc>
                  <a:txBody>
                    <a:bodyPr/>
                    <a:lstStyle/>
                    <a:p>
                      <a:pPr algn="ctr"/>
                      <a:r>
                        <a:rPr lang="en-IN" sz="4000" dirty="0" smtClean="0"/>
                        <a:t>53</a:t>
                      </a:r>
                      <a:endParaRPr lang="en-IN" sz="4000" dirty="0"/>
                    </a:p>
                  </a:txBody>
                  <a:tcPr marL="91436" marR="91436" marT="45723" marB="45723"/>
                </a:tc>
                <a:tc>
                  <a:txBody>
                    <a:bodyPr/>
                    <a:lstStyle/>
                    <a:p>
                      <a:pPr algn="ctr"/>
                      <a:r>
                        <a:rPr lang="en-IN" sz="4000" dirty="0" smtClean="0"/>
                        <a:t>64</a:t>
                      </a:r>
                      <a:endParaRPr lang="en-IN" sz="4000" dirty="0"/>
                    </a:p>
                  </a:txBody>
                  <a:tcPr marL="91436" marR="91436" marT="45723" marB="45723"/>
                </a:tc>
                <a:tc>
                  <a:txBody>
                    <a:bodyPr/>
                    <a:lstStyle/>
                    <a:p>
                      <a:pPr algn="ctr"/>
                      <a:r>
                        <a:rPr lang="en-IN" sz="4000" dirty="0" smtClean="0"/>
                        <a:t>72</a:t>
                      </a:r>
                      <a:endParaRPr lang="en-IN" sz="4000" dirty="0"/>
                    </a:p>
                  </a:txBody>
                  <a:tcPr marL="91436" marR="91436" marT="45723" marB="45723"/>
                </a:tc>
                <a:tc>
                  <a:txBody>
                    <a:bodyPr/>
                    <a:lstStyle/>
                    <a:p>
                      <a:pPr algn="ctr"/>
                      <a:r>
                        <a:rPr lang="en-IN" sz="4000" dirty="0" smtClean="0"/>
                        <a:t>84</a:t>
                      </a:r>
                      <a:endParaRPr lang="en-IN" sz="4000" dirty="0"/>
                    </a:p>
                  </a:txBody>
                  <a:tcPr marL="91436" marR="91436" marT="45723" marB="45723"/>
                </a:tc>
                <a:tc>
                  <a:txBody>
                    <a:bodyPr/>
                    <a:lstStyle/>
                    <a:p>
                      <a:pPr algn="ctr"/>
                      <a:r>
                        <a:rPr lang="en-IN" sz="4000" dirty="0" smtClean="0"/>
                        <a:t>93</a:t>
                      </a:r>
                      <a:endParaRPr lang="en-IN" sz="4000" dirty="0"/>
                    </a:p>
                  </a:txBody>
                  <a:tcPr marL="91436" marR="91436" marT="45723" marB="45723"/>
                </a:tc>
                <a:tc>
                  <a:txBody>
                    <a:bodyPr/>
                    <a:lstStyle/>
                    <a:p>
                      <a:pPr algn="ctr"/>
                      <a:r>
                        <a:rPr lang="en-IN" sz="4000" dirty="0" smtClean="0"/>
                        <a:t>95</a:t>
                      </a:r>
                      <a:endParaRPr lang="en-IN" sz="4000" dirty="0"/>
                    </a:p>
                  </a:txBody>
                  <a:tcPr marL="91436" marR="91436" marT="45723" marB="45723"/>
                </a:tc>
                <a:tc>
                  <a:txBody>
                    <a:bodyPr/>
                    <a:lstStyle/>
                    <a:p>
                      <a:pPr algn="ctr"/>
                      <a:r>
                        <a:rPr lang="en-IN" sz="4000" dirty="0" smtClean="0"/>
                        <a:t>96</a:t>
                      </a:r>
                      <a:endParaRPr lang="en-IN" sz="4000" dirty="0"/>
                    </a:p>
                  </a:txBody>
                  <a:tcPr marL="91436" marR="91436" marT="45723" marB="45723"/>
                </a:tc>
                <a:tc>
                  <a:txBody>
                    <a:bodyPr/>
                    <a:lstStyle/>
                    <a:p>
                      <a:pPr algn="ctr"/>
                      <a:r>
                        <a:rPr lang="en-IN" sz="4000" dirty="0" smtClean="0"/>
                        <a:t>97</a:t>
                      </a:r>
                      <a:endParaRPr lang="en-IN" sz="4000" dirty="0"/>
                    </a:p>
                  </a:txBody>
                  <a:tcPr marL="91436" marR="91436" marT="45723" marB="45723"/>
                </a:tc>
              </a:tr>
            </a:tbl>
          </a:graphicData>
        </a:graphic>
      </p:graphicFrame>
      <p:sp>
        <p:nvSpPr>
          <p:cNvPr id="3" name="TextBox 10"/>
          <p:cNvSpPr txBox="1">
            <a:spLocks noChangeArrowheads="1"/>
          </p:cNvSpPr>
          <p:nvPr/>
        </p:nvSpPr>
        <p:spPr bwMode="auto">
          <a:xfrm>
            <a:off x="3644900" y="798513"/>
            <a:ext cx="3808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a:solidFill>
                  <a:srgbClr val="000000"/>
                </a:solidFill>
              </a:rPr>
              <a:t>SEARCH FOR 33</a:t>
            </a:r>
          </a:p>
        </p:txBody>
      </p:sp>
    </p:spTree>
    <p:extLst>
      <p:ext uri="{BB962C8B-B14F-4D97-AF65-F5344CB8AC3E}">
        <p14:creationId xmlns:p14="http://schemas.microsoft.com/office/powerpoint/2010/main" val="3732970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436</TotalTime>
  <Words>1100</Words>
  <Application>Microsoft Office PowerPoint</Application>
  <PresentationFormat>Widescreen</PresentationFormat>
  <Paragraphs>660</Paragraphs>
  <Slides>51</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51</vt:i4>
      </vt:variant>
    </vt:vector>
  </HeadingPairs>
  <TitlesOfParts>
    <vt:vector size="63" baseType="lpstr">
      <vt:lpstr>ＭＳ Ｐゴシック</vt:lpstr>
      <vt:lpstr>Arial</vt:lpstr>
      <vt:lpstr>Calibri</vt:lpstr>
      <vt:lpstr>Calibri Light</vt:lpstr>
      <vt:lpstr>Century Schoolbook</vt:lpstr>
      <vt:lpstr>Corbel</vt:lpstr>
      <vt:lpstr>Courier New</vt:lpstr>
      <vt:lpstr>Segoe UI</vt:lpstr>
      <vt:lpstr>Tahoma</vt:lpstr>
      <vt:lpstr>Wingdings 2</vt:lpstr>
      <vt:lpstr>HDOfficeLightV0</vt:lpstr>
      <vt:lpstr>Headlines</vt:lpstr>
      <vt:lpstr>PowerPoint Presentation</vt:lpstr>
      <vt:lpstr>Efficiency examples</vt:lpstr>
      <vt:lpstr>Efficiency examples 2</vt:lpstr>
      <vt:lpstr>Complexity classes</vt:lpstr>
      <vt:lpstr>Complexity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search runtime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Aggarwal</dc:creator>
  <cp:lastModifiedBy>Abhinav Aggarwal</cp:lastModifiedBy>
  <cp:revision>13</cp:revision>
  <dcterms:created xsi:type="dcterms:W3CDTF">2015-04-10T10:03:53Z</dcterms:created>
  <dcterms:modified xsi:type="dcterms:W3CDTF">2015-04-10T17:20:04Z</dcterms:modified>
</cp:coreProperties>
</file>