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257" r:id="rId47"/>
    <p:sldId id="258" r:id="rId48"/>
    <p:sldId id="259" r:id="rId49"/>
    <p:sldId id="260" r:id="rId50"/>
    <p:sldId id="261" r:id="rId51"/>
    <p:sldId id="262" r:id="rId52"/>
    <p:sldId id="263" r:id="rId53"/>
    <p:sldId id="265" r:id="rId54"/>
    <p:sldId id="266" r:id="rId55"/>
    <p:sldId id="267" r:id="rId56"/>
    <p:sldId id="268" r:id="rId57"/>
    <p:sldId id="269" r:id="rId58"/>
    <p:sldId id="270" r:id="rId59"/>
    <p:sldId id="271" r:id="rId60"/>
    <p:sldId id="272" r:id="rId61"/>
    <p:sldId id="273" r:id="rId62"/>
    <p:sldId id="274" r:id="rId63"/>
    <p:sldId id="275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C26F-E05A-42E3-88DA-946743B97664}" type="datetimeFigureOut">
              <a:rPr lang="en-IN" smtClean="0"/>
              <a:t>11-04-2015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D1E8-4732-4EB0-9F49-6832CAE88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40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C26F-E05A-42E3-88DA-946743B97664}" type="datetimeFigureOut">
              <a:rPr lang="en-IN" smtClean="0"/>
              <a:t>11-04-2015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D1E8-4732-4EB0-9F49-6832CAE88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64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C26F-E05A-42E3-88DA-946743B97664}" type="datetimeFigureOut">
              <a:rPr lang="en-IN" smtClean="0"/>
              <a:t>11-04-2015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D1E8-4732-4EB0-9F49-6832CAE88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16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C26F-E05A-42E3-88DA-946743B97664}" type="datetimeFigureOut">
              <a:rPr lang="en-IN" smtClean="0"/>
              <a:t>11-04-2015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D1E8-4732-4EB0-9F49-6832CAE88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5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C26F-E05A-42E3-88DA-946743B97664}" type="datetimeFigureOut">
              <a:rPr lang="en-IN" smtClean="0"/>
              <a:t>11-04-2015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D1E8-4732-4EB0-9F49-6832CAE88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05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C26F-E05A-42E3-88DA-946743B97664}" type="datetimeFigureOut">
              <a:rPr lang="en-IN" smtClean="0"/>
              <a:t>11-04-2015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D1E8-4732-4EB0-9F49-6832CAE88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99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C26F-E05A-42E3-88DA-946743B97664}" type="datetimeFigureOut">
              <a:rPr lang="en-IN" smtClean="0"/>
              <a:t>11-04-2015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D1E8-4732-4EB0-9F49-6832CAE88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38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C26F-E05A-42E3-88DA-946743B97664}" type="datetimeFigureOut">
              <a:rPr lang="en-IN" smtClean="0"/>
              <a:t>11-04-2015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D1E8-4732-4EB0-9F49-6832CAE88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C26F-E05A-42E3-88DA-946743B97664}" type="datetimeFigureOut">
              <a:rPr lang="en-IN" smtClean="0"/>
              <a:t>11-04-2015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D1E8-4732-4EB0-9F49-6832CAE88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6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C26F-E05A-42E3-88DA-946743B97664}" type="datetimeFigureOut">
              <a:rPr lang="en-IN" smtClean="0"/>
              <a:t>11-04-2015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D1E8-4732-4EB0-9F49-6832CAE88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71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C26F-E05A-42E3-88DA-946743B97664}" type="datetimeFigureOut">
              <a:rPr lang="en-IN" smtClean="0"/>
              <a:t>11-04-2015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D1E8-4732-4EB0-9F49-6832CAE88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04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2C26F-E05A-42E3-88DA-946743B97664}" type="datetimeFigureOut">
              <a:rPr lang="en-IN" smtClean="0"/>
              <a:t>11-04-2015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4D1E8-4732-4EB0-9F49-6832CAE88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46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2637" y="2242825"/>
            <a:ext cx="9144000" cy="2387600"/>
          </a:xfrm>
        </p:spPr>
        <p:txBody>
          <a:bodyPr>
            <a:noAutofit/>
          </a:bodyPr>
          <a:lstStyle/>
          <a:p>
            <a:r>
              <a:rPr lang="en-US" sz="8400" dirty="0" smtClean="0"/>
              <a:t>Dynamic Programming</a:t>
            </a:r>
            <a:endParaRPr lang="en-US" sz="8400" dirty="0"/>
          </a:p>
        </p:txBody>
      </p:sp>
    </p:spTree>
    <p:extLst>
      <p:ext uri="{BB962C8B-B14F-4D97-AF65-F5344CB8AC3E}">
        <p14:creationId xmlns:p14="http://schemas.microsoft.com/office/powerpoint/2010/main" val="406171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1673" y="528035"/>
            <a:ext cx="10212947" cy="818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	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4000" dirty="0" smtClean="0"/>
              <a:t>Fib(n)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4000" dirty="0" smtClean="0">
                <a:solidFill>
                  <a:prstClr val="black"/>
                </a:solidFill>
              </a:rPr>
              <a:t>		    Fib(n-1)         </a:t>
            </a:r>
            <a:r>
              <a:rPr lang="en-US" sz="4000" dirty="0" smtClean="0"/>
              <a:t>Fib(n-2)</a:t>
            </a:r>
          </a:p>
          <a:p>
            <a:endParaRPr lang="en-US" sz="4000" dirty="0" smtClean="0"/>
          </a:p>
          <a:p>
            <a:r>
              <a:rPr lang="en-US" sz="2800" dirty="0">
                <a:solidFill>
                  <a:prstClr val="black"/>
                </a:solidFill>
              </a:rPr>
              <a:t>	</a:t>
            </a:r>
            <a:r>
              <a:rPr lang="en-US" sz="2800" dirty="0" smtClean="0">
                <a:solidFill>
                  <a:prstClr val="black"/>
                </a:solidFill>
              </a:rPr>
              <a:t>     </a:t>
            </a:r>
            <a:r>
              <a:rPr lang="en-US" sz="2800" dirty="0" smtClean="0"/>
              <a:t>Fib(n-2)</a:t>
            </a:r>
            <a:r>
              <a:rPr lang="en-US" sz="2800" dirty="0" smtClean="0">
                <a:solidFill>
                  <a:prstClr val="black"/>
                </a:solidFill>
              </a:rPr>
              <a:t>           </a:t>
            </a:r>
            <a:r>
              <a:rPr lang="en-US" sz="2800" dirty="0" smtClean="0"/>
              <a:t>Fib(n-3)   Fib(n-3)</a:t>
            </a:r>
            <a:r>
              <a:rPr lang="en-US" sz="2800" dirty="0" smtClean="0">
                <a:solidFill>
                  <a:prstClr val="black"/>
                </a:solidFill>
              </a:rPr>
              <a:t>           </a:t>
            </a:r>
            <a:r>
              <a:rPr lang="en-US" sz="2800" dirty="0" smtClean="0">
                <a:solidFill>
                  <a:srgbClr val="FF0000"/>
                </a:solidFill>
              </a:rPr>
              <a:t>Fib(n-4)</a:t>
            </a:r>
          </a:p>
          <a:p>
            <a:endParaRPr lang="en-US" sz="2800" dirty="0">
              <a:solidFill>
                <a:prstClr val="black"/>
              </a:solidFill>
            </a:endParaRPr>
          </a:p>
          <a:p>
            <a:endParaRPr lang="en-US" sz="2800" dirty="0" smtClean="0">
              <a:solidFill>
                <a:prstClr val="black"/>
              </a:solidFill>
            </a:endParaRPr>
          </a:p>
          <a:p>
            <a:r>
              <a:rPr lang="en-US" sz="2400" dirty="0" smtClean="0"/>
              <a:t>Fib(n-3)</a:t>
            </a:r>
            <a:r>
              <a:rPr lang="en-US" sz="2400" dirty="0" smtClean="0">
                <a:solidFill>
                  <a:prstClr val="black"/>
                </a:solidFill>
              </a:rPr>
              <a:t>       </a:t>
            </a:r>
            <a:r>
              <a:rPr lang="en-US" sz="2400" dirty="0" smtClean="0">
                <a:solidFill>
                  <a:srgbClr val="FF0000"/>
                </a:solidFill>
              </a:rPr>
              <a:t>Fib(n-4)    Fib(n-4)</a:t>
            </a:r>
            <a:r>
              <a:rPr lang="en-US" sz="2400" dirty="0" smtClean="0">
                <a:solidFill>
                  <a:prstClr val="black"/>
                </a:solidFill>
              </a:rPr>
              <a:t> Fib(n-5)  </a:t>
            </a:r>
            <a:r>
              <a:rPr lang="en-US" sz="2400" dirty="0" smtClean="0">
                <a:solidFill>
                  <a:srgbClr val="FF0000"/>
                </a:solidFill>
              </a:rPr>
              <a:t>Fib(n-4)</a:t>
            </a:r>
            <a:r>
              <a:rPr lang="en-US" sz="2400" dirty="0" smtClean="0">
                <a:solidFill>
                  <a:prstClr val="black"/>
                </a:solidFill>
              </a:rPr>
              <a:t> Fib(n-5)  Fib(n-5)  Fib(n-6)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  <a:p>
            <a:pPr lvl="0"/>
            <a:endParaRPr lang="en-US" sz="3600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53059" y="1171977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259132" y="1184856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03053" y="2292439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97757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658377" y="2292439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753081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661375" y="3438659"/>
            <a:ext cx="1365160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26535" y="3438659"/>
            <a:ext cx="296214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30333" y="3438659"/>
            <a:ext cx="850006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80339" y="3451538"/>
            <a:ext cx="399244" cy="822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658377" y="3438659"/>
            <a:ext cx="450761" cy="8350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225048" y="3541689"/>
            <a:ext cx="528033" cy="726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118242" y="3438659"/>
            <a:ext cx="463640" cy="8296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762185" y="3451538"/>
            <a:ext cx="631066" cy="8242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01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1673" y="528035"/>
            <a:ext cx="10212947" cy="818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	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4000" dirty="0" smtClean="0"/>
              <a:t>Fib(n)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4000" dirty="0" smtClean="0">
                <a:solidFill>
                  <a:prstClr val="black"/>
                </a:solidFill>
              </a:rPr>
              <a:t>		    Fib(n-1)         </a:t>
            </a:r>
            <a:r>
              <a:rPr lang="en-US" sz="4000" dirty="0" smtClean="0"/>
              <a:t>Fib(n-2)</a:t>
            </a:r>
          </a:p>
          <a:p>
            <a:endParaRPr lang="en-US" sz="4000" dirty="0" smtClean="0"/>
          </a:p>
          <a:p>
            <a:r>
              <a:rPr lang="en-US" sz="2800" dirty="0">
                <a:solidFill>
                  <a:prstClr val="black"/>
                </a:solidFill>
              </a:rPr>
              <a:t>	</a:t>
            </a:r>
            <a:r>
              <a:rPr lang="en-US" sz="2800" dirty="0" smtClean="0">
                <a:solidFill>
                  <a:prstClr val="black"/>
                </a:solidFill>
              </a:rPr>
              <a:t>     </a:t>
            </a:r>
            <a:r>
              <a:rPr lang="en-US" sz="2800" dirty="0" smtClean="0"/>
              <a:t>Fib(n-2)</a:t>
            </a:r>
            <a:r>
              <a:rPr lang="en-US" sz="2800" dirty="0" smtClean="0">
                <a:solidFill>
                  <a:prstClr val="black"/>
                </a:solidFill>
              </a:rPr>
              <a:t>           </a:t>
            </a:r>
            <a:r>
              <a:rPr lang="en-US" sz="2800" dirty="0" smtClean="0"/>
              <a:t>Fib(n-3)   Fib(n-3)</a:t>
            </a:r>
            <a:r>
              <a:rPr lang="en-US" sz="2800" dirty="0" smtClean="0">
                <a:solidFill>
                  <a:prstClr val="black"/>
                </a:solidFill>
              </a:rPr>
              <a:t>           </a:t>
            </a:r>
            <a:r>
              <a:rPr lang="en-US" sz="2800" dirty="0" smtClean="0"/>
              <a:t>Fib(n-4)</a:t>
            </a:r>
          </a:p>
          <a:p>
            <a:endParaRPr lang="en-US" sz="2800" dirty="0">
              <a:solidFill>
                <a:prstClr val="black"/>
              </a:solidFill>
            </a:endParaRPr>
          </a:p>
          <a:p>
            <a:endParaRPr lang="en-US" sz="2800" dirty="0" smtClean="0">
              <a:solidFill>
                <a:prstClr val="black"/>
              </a:solidFill>
            </a:endParaRPr>
          </a:p>
          <a:p>
            <a:r>
              <a:rPr lang="en-US" sz="2400" dirty="0" smtClean="0"/>
              <a:t>Fib(n-3)</a:t>
            </a:r>
            <a:r>
              <a:rPr lang="en-US" sz="2400" dirty="0" smtClean="0">
                <a:solidFill>
                  <a:prstClr val="black"/>
                </a:solidFill>
              </a:rPr>
              <a:t>       </a:t>
            </a:r>
            <a:r>
              <a:rPr lang="en-US" sz="2400" dirty="0" smtClean="0"/>
              <a:t>Fib(n-4)    Fib(n-4)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Fib(n-5)</a:t>
            </a:r>
            <a:r>
              <a:rPr lang="en-US" sz="2400" dirty="0" smtClean="0">
                <a:solidFill>
                  <a:prstClr val="black"/>
                </a:solidFill>
              </a:rPr>
              <a:t>  </a:t>
            </a:r>
            <a:r>
              <a:rPr lang="en-US" sz="2400" dirty="0" smtClean="0"/>
              <a:t>Fib(n-4)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Fib(n-5)  Fib(n-5)</a:t>
            </a:r>
            <a:r>
              <a:rPr lang="en-US" sz="2400" dirty="0" smtClean="0">
                <a:solidFill>
                  <a:prstClr val="black"/>
                </a:solidFill>
              </a:rPr>
              <a:t>  Fib(n-6)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  <a:p>
            <a:pPr lvl="0"/>
            <a:endParaRPr lang="en-US" sz="3600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53059" y="1171977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259132" y="1184856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03053" y="2292439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97757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658377" y="2292439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753081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661375" y="3438659"/>
            <a:ext cx="1365160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26535" y="3438659"/>
            <a:ext cx="296214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30333" y="3438659"/>
            <a:ext cx="850006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80339" y="3451538"/>
            <a:ext cx="399244" cy="822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658377" y="3438659"/>
            <a:ext cx="450761" cy="8350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225048" y="3541689"/>
            <a:ext cx="528033" cy="726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118242" y="3438659"/>
            <a:ext cx="463640" cy="8296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762185" y="3451538"/>
            <a:ext cx="631066" cy="8242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932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Optimal substructure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2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Optimal substructure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931830" y="358032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239554" y="1695349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1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239554" y="5591208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3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18726" y="373198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2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908146" y="358032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D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756079" y="2459865"/>
            <a:ext cx="2575775" cy="1287887"/>
          </a:xfrm>
          <a:custGeom>
            <a:avLst/>
            <a:gdLst>
              <a:gd name="connsiteX0" fmla="*/ 0 w 2575775"/>
              <a:gd name="connsiteY0" fmla="*/ 1287887 h 1287887"/>
              <a:gd name="connsiteX1" fmla="*/ 64394 w 2575775"/>
              <a:gd name="connsiteY1" fmla="*/ 1236372 h 1287887"/>
              <a:gd name="connsiteX2" fmla="*/ 115910 w 2575775"/>
              <a:gd name="connsiteY2" fmla="*/ 1210614 h 1287887"/>
              <a:gd name="connsiteX3" fmla="*/ 154546 w 2575775"/>
              <a:gd name="connsiteY3" fmla="*/ 1159098 h 1287887"/>
              <a:gd name="connsiteX4" fmla="*/ 206062 w 2575775"/>
              <a:gd name="connsiteY4" fmla="*/ 1133341 h 1287887"/>
              <a:gd name="connsiteX5" fmla="*/ 244698 w 2575775"/>
              <a:gd name="connsiteY5" fmla="*/ 1107583 h 1287887"/>
              <a:gd name="connsiteX6" fmla="*/ 296214 w 2575775"/>
              <a:gd name="connsiteY6" fmla="*/ 1081825 h 1287887"/>
              <a:gd name="connsiteX7" fmla="*/ 373487 w 2575775"/>
              <a:gd name="connsiteY7" fmla="*/ 1056067 h 1287887"/>
              <a:gd name="connsiteX8" fmla="*/ 489397 w 2575775"/>
              <a:gd name="connsiteY8" fmla="*/ 1081825 h 1287887"/>
              <a:gd name="connsiteX9" fmla="*/ 528034 w 2575775"/>
              <a:gd name="connsiteY9" fmla="*/ 1094704 h 1287887"/>
              <a:gd name="connsiteX10" fmla="*/ 618186 w 2575775"/>
              <a:gd name="connsiteY10" fmla="*/ 1159098 h 1287887"/>
              <a:gd name="connsiteX11" fmla="*/ 643944 w 2575775"/>
              <a:gd name="connsiteY11" fmla="*/ 1197735 h 1287887"/>
              <a:gd name="connsiteX12" fmla="*/ 721217 w 2575775"/>
              <a:gd name="connsiteY12" fmla="*/ 1236372 h 1287887"/>
              <a:gd name="connsiteX13" fmla="*/ 798490 w 2575775"/>
              <a:gd name="connsiteY13" fmla="*/ 1223493 h 1287887"/>
              <a:gd name="connsiteX14" fmla="*/ 875763 w 2575775"/>
              <a:gd name="connsiteY14" fmla="*/ 1159098 h 1287887"/>
              <a:gd name="connsiteX15" fmla="*/ 901521 w 2575775"/>
              <a:gd name="connsiteY15" fmla="*/ 1107583 h 1287887"/>
              <a:gd name="connsiteX16" fmla="*/ 940158 w 2575775"/>
              <a:gd name="connsiteY16" fmla="*/ 1056067 h 1287887"/>
              <a:gd name="connsiteX17" fmla="*/ 991673 w 2575775"/>
              <a:gd name="connsiteY17" fmla="*/ 978794 h 1287887"/>
              <a:gd name="connsiteX18" fmla="*/ 1004552 w 2575775"/>
              <a:gd name="connsiteY18" fmla="*/ 927279 h 1287887"/>
              <a:gd name="connsiteX19" fmla="*/ 1030310 w 2575775"/>
              <a:gd name="connsiteY19" fmla="*/ 888642 h 1287887"/>
              <a:gd name="connsiteX20" fmla="*/ 1043189 w 2575775"/>
              <a:gd name="connsiteY20" fmla="*/ 850005 h 1287887"/>
              <a:gd name="connsiteX21" fmla="*/ 1068946 w 2575775"/>
              <a:gd name="connsiteY21" fmla="*/ 643943 h 1287887"/>
              <a:gd name="connsiteX22" fmla="*/ 1081825 w 2575775"/>
              <a:gd name="connsiteY22" fmla="*/ 579549 h 1287887"/>
              <a:gd name="connsiteX23" fmla="*/ 1107583 w 2575775"/>
              <a:gd name="connsiteY23" fmla="*/ 540912 h 1287887"/>
              <a:gd name="connsiteX24" fmla="*/ 1184856 w 2575775"/>
              <a:gd name="connsiteY24" fmla="*/ 515155 h 1287887"/>
              <a:gd name="connsiteX25" fmla="*/ 1313645 w 2575775"/>
              <a:gd name="connsiteY25" fmla="*/ 553791 h 1287887"/>
              <a:gd name="connsiteX26" fmla="*/ 1390918 w 2575775"/>
              <a:gd name="connsiteY26" fmla="*/ 579549 h 1287887"/>
              <a:gd name="connsiteX27" fmla="*/ 1429555 w 2575775"/>
              <a:gd name="connsiteY27" fmla="*/ 592428 h 1287887"/>
              <a:gd name="connsiteX28" fmla="*/ 1468191 w 2575775"/>
              <a:gd name="connsiteY28" fmla="*/ 618186 h 1287887"/>
              <a:gd name="connsiteX29" fmla="*/ 1764406 w 2575775"/>
              <a:gd name="connsiteY29" fmla="*/ 618186 h 1287887"/>
              <a:gd name="connsiteX30" fmla="*/ 1815921 w 2575775"/>
              <a:gd name="connsiteY30" fmla="*/ 592428 h 1287887"/>
              <a:gd name="connsiteX31" fmla="*/ 1867436 w 2575775"/>
              <a:gd name="connsiteY31" fmla="*/ 515155 h 1287887"/>
              <a:gd name="connsiteX32" fmla="*/ 1893194 w 2575775"/>
              <a:gd name="connsiteY32" fmla="*/ 476518 h 1287887"/>
              <a:gd name="connsiteX33" fmla="*/ 1931831 w 2575775"/>
              <a:gd name="connsiteY33" fmla="*/ 347729 h 1287887"/>
              <a:gd name="connsiteX34" fmla="*/ 1944710 w 2575775"/>
              <a:gd name="connsiteY34" fmla="*/ 244698 h 1287887"/>
              <a:gd name="connsiteX35" fmla="*/ 1957589 w 2575775"/>
              <a:gd name="connsiteY35" fmla="*/ 193183 h 1287887"/>
              <a:gd name="connsiteX36" fmla="*/ 1996225 w 2575775"/>
              <a:gd name="connsiteY36" fmla="*/ 90152 h 1287887"/>
              <a:gd name="connsiteX37" fmla="*/ 2112135 w 2575775"/>
              <a:gd name="connsiteY37" fmla="*/ 51515 h 1287887"/>
              <a:gd name="connsiteX38" fmla="*/ 2253803 w 2575775"/>
              <a:gd name="connsiteY38" fmla="*/ 64394 h 1287887"/>
              <a:gd name="connsiteX39" fmla="*/ 2331076 w 2575775"/>
              <a:gd name="connsiteY39" fmla="*/ 90152 h 1287887"/>
              <a:gd name="connsiteX40" fmla="*/ 2369713 w 2575775"/>
              <a:gd name="connsiteY40" fmla="*/ 103031 h 1287887"/>
              <a:gd name="connsiteX41" fmla="*/ 2537138 w 2575775"/>
              <a:gd name="connsiteY41" fmla="*/ 64394 h 1287887"/>
              <a:gd name="connsiteX42" fmla="*/ 2550017 w 2575775"/>
              <a:gd name="connsiteY42" fmla="*/ 25758 h 1287887"/>
              <a:gd name="connsiteX43" fmla="*/ 2575775 w 2575775"/>
              <a:gd name="connsiteY43" fmla="*/ 0 h 128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575775" h="1287887">
                <a:moveTo>
                  <a:pt x="0" y="1287887"/>
                </a:moveTo>
                <a:cubicBezTo>
                  <a:pt x="21465" y="1270715"/>
                  <a:pt x="41522" y="1251620"/>
                  <a:pt x="64394" y="1236372"/>
                </a:cubicBezTo>
                <a:cubicBezTo>
                  <a:pt x="80368" y="1225722"/>
                  <a:pt x="101333" y="1223109"/>
                  <a:pt x="115910" y="1210614"/>
                </a:cubicBezTo>
                <a:cubicBezTo>
                  <a:pt x="132207" y="1196645"/>
                  <a:pt x="138249" y="1173067"/>
                  <a:pt x="154546" y="1159098"/>
                </a:cubicBezTo>
                <a:cubicBezTo>
                  <a:pt x="169123" y="1146604"/>
                  <a:pt x="189393" y="1142866"/>
                  <a:pt x="206062" y="1133341"/>
                </a:cubicBezTo>
                <a:cubicBezTo>
                  <a:pt x="219501" y="1125662"/>
                  <a:pt x="231259" y="1115262"/>
                  <a:pt x="244698" y="1107583"/>
                </a:cubicBezTo>
                <a:cubicBezTo>
                  <a:pt x="261367" y="1098058"/>
                  <a:pt x="278388" y="1088955"/>
                  <a:pt x="296214" y="1081825"/>
                </a:cubicBezTo>
                <a:cubicBezTo>
                  <a:pt x="321423" y="1071741"/>
                  <a:pt x="373487" y="1056067"/>
                  <a:pt x="373487" y="1056067"/>
                </a:cubicBezTo>
                <a:cubicBezTo>
                  <a:pt x="412124" y="1064653"/>
                  <a:pt x="451000" y="1072226"/>
                  <a:pt x="489397" y="1081825"/>
                </a:cubicBezTo>
                <a:cubicBezTo>
                  <a:pt x="502567" y="1085118"/>
                  <a:pt x="515892" y="1088633"/>
                  <a:pt x="528034" y="1094704"/>
                </a:cubicBezTo>
                <a:cubicBezTo>
                  <a:pt x="546860" y="1104117"/>
                  <a:pt x="606527" y="1150354"/>
                  <a:pt x="618186" y="1159098"/>
                </a:cubicBezTo>
                <a:cubicBezTo>
                  <a:pt x="626772" y="1171977"/>
                  <a:pt x="632999" y="1186790"/>
                  <a:pt x="643944" y="1197735"/>
                </a:cubicBezTo>
                <a:cubicBezTo>
                  <a:pt x="668910" y="1222702"/>
                  <a:pt x="689792" y="1225897"/>
                  <a:pt x="721217" y="1236372"/>
                </a:cubicBezTo>
                <a:cubicBezTo>
                  <a:pt x="746975" y="1232079"/>
                  <a:pt x="773717" y="1231751"/>
                  <a:pt x="798490" y="1223493"/>
                </a:cubicBezTo>
                <a:cubicBezTo>
                  <a:pt x="819672" y="1216432"/>
                  <a:pt x="864554" y="1174791"/>
                  <a:pt x="875763" y="1159098"/>
                </a:cubicBezTo>
                <a:cubicBezTo>
                  <a:pt x="886922" y="1143475"/>
                  <a:pt x="891346" y="1123863"/>
                  <a:pt x="901521" y="1107583"/>
                </a:cubicBezTo>
                <a:cubicBezTo>
                  <a:pt x="912898" y="1089381"/>
                  <a:pt x="927849" y="1073652"/>
                  <a:pt x="940158" y="1056067"/>
                </a:cubicBezTo>
                <a:cubicBezTo>
                  <a:pt x="957911" y="1030706"/>
                  <a:pt x="991673" y="978794"/>
                  <a:pt x="991673" y="978794"/>
                </a:cubicBezTo>
                <a:cubicBezTo>
                  <a:pt x="995966" y="961622"/>
                  <a:pt x="997579" y="943548"/>
                  <a:pt x="1004552" y="927279"/>
                </a:cubicBezTo>
                <a:cubicBezTo>
                  <a:pt x="1010649" y="913052"/>
                  <a:pt x="1023388" y="902487"/>
                  <a:pt x="1030310" y="888642"/>
                </a:cubicBezTo>
                <a:cubicBezTo>
                  <a:pt x="1036381" y="876500"/>
                  <a:pt x="1038896" y="862884"/>
                  <a:pt x="1043189" y="850005"/>
                </a:cubicBezTo>
                <a:cubicBezTo>
                  <a:pt x="1051576" y="774518"/>
                  <a:pt x="1056694" y="717455"/>
                  <a:pt x="1068946" y="643943"/>
                </a:cubicBezTo>
                <a:cubicBezTo>
                  <a:pt x="1072545" y="622351"/>
                  <a:pt x="1074139" y="600045"/>
                  <a:pt x="1081825" y="579549"/>
                </a:cubicBezTo>
                <a:cubicBezTo>
                  <a:pt x="1087260" y="565056"/>
                  <a:pt x="1094457" y="549116"/>
                  <a:pt x="1107583" y="540912"/>
                </a:cubicBezTo>
                <a:cubicBezTo>
                  <a:pt x="1130607" y="526522"/>
                  <a:pt x="1184856" y="515155"/>
                  <a:pt x="1184856" y="515155"/>
                </a:cubicBezTo>
                <a:cubicBezTo>
                  <a:pt x="1382656" y="543413"/>
                  <a:pt x="1202673" y="504471"/>
                  <a:pt x="1313645" y="553791"/>
                </a:cubicBezTo>
                <a:cubicBezTo>
                  <a:pt x="1338456" y="564818"/>
                  <a:pt x="1365160" y="570963"/>
                  <a:pt x="1390918" y="579549"/>
                </a:cubicBezTo>
                <a:lnTo>
                  <a:pt x="1429555" y="592428"/>
                </a:lnTo>
                <a:cubicBezTo>
                  <a:pt x="1442434" y="601014"/>
                  <a:pt x="1453507" y="613291"/>
                  <a:pt x="1468191" y="618186"/>
                </a:cubicBezTo>
                <a:cubicBezTo>
                  <a:pt x="1554087" y="646818"/>
                  <a:pt x="1697141" y="622143"/>
                  <a:pt x="1764406" y="618186"/>
                </a:cubicBezTo>
                <a:cubicBezTo>
                  <a:pt x="1781578" y="609600"/>
                  <a:pt x="1802346" y="606004"/>
                  <a:pt x="1815921" y="592428"/>
                </a:cubicBezTo>
                <a:cubicBezTo>
                  <a:pt x="1837811" y="570538"/>
                  <a:pt x="1850264" y="540913"/>
                  <a:pt x="1867436" y="515155"/>
                </a:cubicBezTo>
                <a:cubicBezTo>
                  <a:pt x="1876022" y="502276"/>
                  <a:pt x="1888299" y="491202"/>
                  <a:pt x="1893194" y="476518"/>
                </a:cubicBezTo>
                <a:cubicBezTo>
                  <a:pt x="1904646" y="442163"/>
                  <a:pt x="1925343" y="386658"/>
                  <a:pt x="1931831" y="347729"/>
                </a:cubicBezTo>
                <a:cubicBezTo>
                  <a:pt x="1937521" y="313589"/>
                  <a:pt x="1939020" y="278838"/>
                  <a:pt x="1944710" y="244698"/>
                </a:cubicBezTo>
                <a:cubicBezTo>
                  <a:pt x="1947620" y="227239"/>
                  <a:pt x="1953749" y="210462"/>
                  <a:pt x="1957589" y="193183"/>
                </a:cubicBezTo>
                <a:cubicBezTo>
                  <a:pt x="1965928" y="155655"/>
                  <a:pt x="1963680" y="117272"/>
                  <a:pt x="1996225" y="90152"/>
                </a:cubicBezTo>
                <a:cubicBezTo>
                  <a:pt x="2029901" y="62088"/>
                  <a:pt x="2071578" y="59627"/>
                  <a:pt x="2112135" y="51515"/>
                </a:cubicBezTo>
                <a:cubicBezTo>
                  <a:pt x="2159358" y="55808"/>
                  <a:pt x="2207107" y="56153"/>
                  <a:pt x="2253803" y="64394"/>
                </a:cubicBezTo>
                <a:cubicBezTo>
                  <a:pt x="2280541" y="69112"/>
                  <a:pt x="2305318" y="81566"/>
                  <a:pt x="2331076" y="90152"/>
                </a:cubicBezTo>
                <a:lnTo>
                  <a:pt x="2369713" y="103031"/>
                </a:lnTo>
                <a:cubicBezTo>
                  <a:pt x="2408524" y="99150"/>
                  <a:pt x="2500410" y="110303"/>
                  <a:pt x="2537138" y="64394"/>
                </a:cubicBezTo>
                <a:cubicBezTo>
                  <a:pt x="2545619" y="53794"/>
                  <a:pt x="2543032" y="37399"/>
                  <a:pt x="2550017" y="25758"/>
                </a:cubicBezTo>
                <a:cubicBezTo>
                  <a:pt x="2556264" y="15346"/>
                  <a:pt x="2567189" y="8586"/>
                  <a:pt x="2575775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859110" y="4043966"/>
            <a:ext cx="3142445" cy="348601"/>
          </a:xfrm>
          <a:custGeom>
            <a:avLst/>
            <a:gdLst>
              <a:gd name="connsiteX0" fmla="*/ 0 w 3142445"/>
              <a:gd name="connsiteY0" fmla="*/ 0 h 348601"/>
              <a:gd name="connsiteX1" fmla="*/ 103031 w 3142445"/>
              <a:gd name="connsiteY1" fmla="*/ 25758 h 348601"/>
              <a:gd name="connsiteX2" fmla="*/ 141667 w 3142445"/>
              <a:gd name="connsiteY2" fmla="*/ 51516 h 348601"/>
              <a:gd name="connsiteX3" fmla="*/ 218941 w 3142445"/>
              <a:gd name="connsiteY3" fmla="*/ 64395 h 348601"/>
              <a:gd name="connsiteX4" fmla="*/ 334851 w 3142445"/>
              <a:gd name="connsiteY4" fmla="*/ 128789 h 348601"/>
              <a:gd name="connsiteX5" fmla="*/ 412124 w 3142445"/>
              <a:gd name="connsiteY5" fmla="*/ 154547 h 348601"/>
              <a:gd name="connsiteX6" fmla="*/ 463639 w 3142445"/>
              <a:gd name="connsiteY6" fmla="*/ 270457 h 348601"/>
              <a:gd name="connsiteX7" fmla="*/ 502276 w 3142445"/>
              <a:gd name="connsiteY7" fmla="*/ 283335 h 348601"/>
              <a:gd name="connsiteX8" fmla="*/ 592428 w 3142445"/>
              <a:gd name="connsiteY8" fmla="*/ 347730 h 348601"/>
              <a:gd name="connsiteX9" fmla="*/ 643944 w 3142445"/>
              <a:gd name="connsiteY9" fmla="*/ 309093 h 348601"/>
              <a:gd name="connsiteX10" fmla="*/ 669701 w 3142445"/>
              <a:gd name="connsiteY10" fmla="*/ 270457 h 348601"/>
              <a:gd name="connsiteX11" fmla="*/ 708338 w 3142445"/>
              <a:gd name="connsiteY11" fmla="*/ 218941 h 348601"/>
              <a:gd name="connsiteX12" fmla="*/ 759853 w 3142445"/>
              <a:gd name="connsiteY12" fmla="*/ 141668 h 348601"/>
              <a:gd name="connsiteX13" fmla="*/ 772732 w 3142445"/>
              <a:gd name="connsiteY13" fmla="*/ 103031 h 348601"/>
              <a:gd name="connsiteX14" fmla="*/ 811369 w 3142445"/>
              <a:gd name="connsiteY14" fmla="*/ 64395 h 348601"/>
              <a:gd name="connsiteX15" fmla="*/ 927279 w 3142445"/>
              <a:gd name="connsiteY15" fmla="*/ 0 h 348601"/>
              <a:gd name="connsiteX16" fmla="*/ 1043189 w 3142445"/>
              <a:gd name="connsiteY16" fmla="*/ 12879 h 348601"/>
              <a:gd name="connsiteX17" fmla="*/ 1081825 w 3142445"/>
              <a:gd name="connsiteY17" fmla="*/ 25758 h 348601"/>
              <a:gd name="connsiteX18" fmla="*/ 1133341 w 3142445"/>
              <a:gd name="connsiteY18" fmla="*/ 38637 h 348601"/>
              <a:gd name="connsiteX19" fmla="*/ 1210614 w 3142445"/>
              <a:gd name="connsiteY19" fmla="*/ 64395 h 348601"/>
              <a:gd name="connsiteX20" fmla="*/ 1287887 w 3142445"/>
              <a:gd name="connsiteY20" fmla="*/ 103031 h 348601"/>
              <a:gd name="connsiteX21" fmla="*/ 1390918 w 3142445"/>
              <a:gd name="connsiteY21" fmla="*/ 167426 h 348601"/>
              <a:gd name="connsiteX22" fmla="*/ 1468191 w 3142445"/>
              <a:gd name="connsiteY22" fmla="*/ 218941 h 348601"/>
              <a:gd name="connsiteX23" fmla="*/ 1558344 w 3142445"/>
              <a:gd name="connsiteY23" fmla="*/ 244699 h 348601"/>
              <a:gd name="connsiteX24" fmla="*/ 1725769 w 3142445"/>
              <a:gd name="connsiteY24" fmla="*/ 231820 h 348601"/>
              <a:gd name="connsiteX25" fmla="*/ 1803042 w 3142445"/>
              <a:gd name="connsiteY25" fmla="*/ 193183 h 348601"/>
              <a:gd name="connsiteX26" fmla="*/ 1854558 w 3142445"/>
              <a:gd name="connsiteY26" fmla="*/ 167426 h 348601"/>
              <a:gd name="connsiteX27" fmla="*/ 1931831 w 3142445"/>
              <a:gd name="connsiteY27" fmla="*/ 103031 h 348601"/>
              <a:gd name="connsiteX28" fmla="*/ 2009104 w 3142445"/>
              <a:gd name="connsiteY28" fmla="*/ 77273 h 348601"/>
              <a:gd name="connsiteX29" fmla="*/ 2240924 w 3142445"/>
              <a:gd name="connsiteY29" fmla="*/ 90152 h 348601"/>
              <a:gd name="connsiteX30" fmla="*/ 2331076 w 3142445"/>
              <a:gd name="connsiteY30" fmla="*/ 115910 h 348601"/>
              <a:gd name="connsiteX31" fmla="*/ 2382591 w 3142445"/>
              <a:gd name="connsiteY31" fmla="*/ 128789 h 348601"/>
              <a:gd name="connsiteX32" fmla="*/ 2421228 w 3142445"/>
              <a:gd name="connsiteY32" fmla="*/ 141668 h 348601"/>
              <a:gd name="connsiteX33" fmla="*/ 2459865 w 3142445"/>
              <a:gd name="connsiteY33" fmla="*/ 167426 h 348601"/>
              <a:gd name="connsiteX34" fmla="*/ 2562896 w 3142445"/>
              <a:gd name="connsiteY34" fmla="*/ 193183 h 348601"/>
              <a:gd name="connsiteX35" fmla="*/ 2614411 w 3142445"/>
              <a:gd name="connsiteY35" fmla="*/ 218941 h 348601"/>
              <a:gd name="connsiteX36" fmla="*/ 2691684 w 3142445"/>
              <a:gd name="connsiteY36" fmla="*/ 244699 h 348601"/>
              <a:gd name="connsiteX37" fmla="*/ 2910625 w 3142445"/>
              <a:gd name="connsiteY37" fmla="*/ 231820 h 348601"/>
              <a:gd name="connsiteX38" fmla="*/ 2949262 w 3142445"/>
              <a:gd name="connsiteY38" fmla="*/ 218941 h 348601"/>
              <a:gd name="connsiteX39" fmla="*/ 3026535 w 3142445"/>
              <a:gd name="connsiteY39" fmla="*/ 167426 h 348601"/>
              <a:gd name="connsiteX40" fmla="*/ 3103808 w 3142445"/>
              <a:gd name="connsiteY40" fmla="*/ 141668 h 348601"/>
              <a:gd name="connsiteX41" fmla="*/ 3142445 w 3142445"/>
              <a:gd name="connsiteY41" fmla="*/ 128789 h 34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142445" h="348601">
                <a:moveTo>
                  <a:pt x="0" y="0"/>
                </a:moveTo>
                <a:cubicBezTo>
                  <a:pt x="24491" y="4898"/>
                  <a:pt x="76630" y="12558"/>
                  <a:pt x="103031" y="25758"/>
                </a:cubicBezTo>
                <a:cubicBezTo>
                  <a:pt x="116875" y="32680"/>
                  <a:pt x="126983" y="46621"/>
                  <a:pt x="141667" y="51516"/>
                </a:cubicBezTo>
                <a:cubicBezTo>
                  <a:pt x="166440" y="59774"/>
                  <a:pt x="193183" y="60102"/>
                  <a:pt x="218941" y="64395"/>
                </a:cubicBezTo>
                <a:cubicBezTo>
                  <a:pt x="251618" y="84001"/>
                  <a:pt x="297899" y="114008"/>
                  <a:pt x="334851" y="128789"/>
                </a:cubicBezTo>
                <a:cubicBezTo>
                  <a:pt x="360060" y="138873"/>
                  <a:pt x="412124" y="154547"/>
                  <a:pt x="412124" y="154547"/>
                </a:cubicBezTo>
                <a:cubicBezTo>
                  <a:pt x="419993" y="178154"/>
                  <a:pt x="435810" y="248194"/>
                  <a:pt x="463639" y="270457"/>
                </a:cubicBezTo>
                <a:cubicBezTo>
                  <a:pt x="474240" y="278938"/>
                  <a:pt x="489397" y="279042"/>
                  <a:pt x="502276" y="283335"/>
                </a:cubicBezTo>
                <a:cubicBezTo>
                  <a:pt x="510271" y="291330"/>
                  <a:pt x="560448" y="356867"/>
                  <a:pt x="592428" y="347730"/>
                </a:cubicBezTo>
                <a:cubicBezTo>
                  <a:pt x="613067" y="341833"/>
                  <a:pt x="626772" y="321972"/>
                  <a:pt x="643944" y="309093"/>
                </a:cubicBezTo>
                <a:cubicBezTo>
                  <a:pt x="652530" y="296214"/>
                  <a:pt x="660705" y="283052"/>
                  <a:pt x="669701" y="270457"/>
                </a:cubicBezTo>
                <a:cubicBezTo>
                  <a:pt x="682177" y="252990"/>
                  <a:pt x="697688" y="237578"/>
                  <a:pt x="708338" y="218941"/>
                </a:cubicBezTo>
                <a:cubicBezTo>
                  <a:pt x="758041" y="131961"/>
                  <a:pt x="669942" y="231579"/>
                  <a:pt x="759853" y="141668"/>
                </a:cubicBezTo>
                <a:cubicBezTo>
                  <a:pt x="764146" y="128789"/>
                  <a:pt x="765202" y="114327"/>
                  <a:pt x="772732" y="103031"/>
                </a:cubicBezTo>
                <a:cubicBezTo>
                  <a:pt x="782835" y="87877"/>
                  <a:pt x="796992" y="75577"/>
                  <a:pt x="811369" y="64395"/>
                </a:cubicBezTo>
                <a:cubicBezTo>
                  <a:pt x="877797" y="12729"/>
                  <a:pt x="868983" y="19432"/>
                  <a:pt x="927279" y="0"/>
                </a:cubicBezTo>
                <a:cubicBezTo>
                  <a:pt x="965916" y="4293"/>
                  <a:pt x="1004844" y="6488"/>
                  <a:pt x="1043189" y="12879"/>
                </a:cubicBezTo>
                <a:cubicBezTo>
                  <a:pt x="1056580" y="15111"/>
                  <a:pt x="1068772" y="22029"/>
                  <a:pt x="1081825" y="25758"/>
                </a:cubicBezTo>
                <a:cubicBezTo>
                  <a:pt x="1098844" y="30621"/>
                  <a:pt x="1116387" y="33551"/>
                  <a:pt x="1133341" y="38637"/>
                </a:cubicBezTo>
                <a:cubicBezTo>
                  <a:pt x="1159347" y="46439"/>
                  <a:pt x="1188023" y="49335"/>
                  <a:pt x="1210614" y="64395"/>
                </a:cubicBezTo>
                <a:cubicBezTo>
                  <a:pt x="1260547" y="97682"/>
                  <a:pt x="1234567" y="85257"/>
                  <a:pt x="1287887" y="103031"/>
                </a:cubicBezTo>
                <a:cubicBezTo>
                  <a:pt x="1407466" y="192715"/>
                  <a:pt x="1273065" y="96714"/>
                  <a:pt x="1390918" y="167426"/>
                </a:cubicBezTo>
                <a:cubicBezTo>
                  <a:pt x="1417463" y="183353"/>
                  <a:pt x="1438158" y="211433"/>
                  <a:pt x="1468191" y="218941"/>
                </a:cubicBezTo>
                <a:cubicBezTo>
                  <a:pt x="1532877" y="235113"/>
                  <a:pt x="1502915" y="226223"/>
                  <a:pt x="1558344" y="244699"/>
                </a:cubicBezTo>
                <a:cubicBezTo>
                  <a:pt x="1614152" y="240406"/>
                  <a:pt x="1670228" y="238763"/>
                  <a:pt x="1725769" y="231820"/>
                </a:cubicBezTo>
                <a:cubicBezTo>
                  <a:pt x="1763549" y="227097"/>
                  <a:pt x="1770829" y="211590"/>
                  <a:pt x="1803042" y="193183"/>
                </a:cubicBezTo>
                <a:cubicBezTo>
                  <a:pt x="1819711" y="183658"/>
                  <a:pt x="1837386" y="176012"/>
                  <a:pt x="1854558" y="167426"/>
                </a:cubicBezTo>
                <a:cubicBezTo>
                  <a:pt x="1878822" y="143161"/>
                  <a:pt x="1899555" y="117376"/>
                  <a:pt x="1931831" y="103031"/>
                </a:cubicBezTo>
                <a:cubicBezTo>
                  <a:pt x="1956642" y="92004"/>
                  <a:pt x="2009104" y="77273"/>
                  <a:pt x="2009104" y="77273"/>
                </a:cubicBezTo>
                <a:cubicBezTo>
                  <a:pt x="2086377" y="81566"/>
                  <a:pt x="2163849" y="83145"/>
                  <a:pt x="2240924" y="90152"/>
                </a:cubicBezTo>
                <a:cubicBezTo>
                  <a:pt x="2270447" y="92836"/>
                  <a:pt x="2302616" y="107779"/>
                  <a:pt x="2331076" y="115910"/>
                </a:cubicBezTo>
                <a:cubicBezTo>
                  <a:pt x="2348095" y="120773"/>
                  <a:pt x="2365572" y="123926"/>
                  <a:pt x="2382591" y="128789"/>
                </a:cubicBezTo>
                <a:cubicBezTo>
                  <a:pt x="2395644" y="132519"/>
                  <a:pt x="2409086" y="135597"/>
                  <a:pt x="2421228" y="141668"/>
                </a:cubicBezTo>
                <a:cubicBezTo>
                  <a:pt x="2435073" y="148590"/>
                  <a:pt x="2445318" y="162136"/>
                  <a:pt x="2459865" y="167426"/>
                </a:cubicBezTo>
                <a:cubicBezTo>
                  <a:pt x="2493134" y="179524"/>
                  <a:pt x="2562896" y="193183"/>
                  <a:pt x="2562896" y="193183"/>
                </a:cubicBezTo>
                <a:cubicBezTo>
                  <a:pt x="2580068" y="201769"/>
                  <a:pt x="2596586" y="211811"/>
                  <a:pt x="2614411" y="218941"/>
                </a:cubicBezTo>
                <a:cubicBezTo>
                  <a:pt x="2639620" y="229025"/>
                  <a:pt x="2691684" y="244699"/>
                  <a:pt x="2691684" y="244699"/>
                </a:cubicBezTo>
                <a:cubicBezTo>
                  <a:pt x="2764664" y="240406"/>
                  <a:pt x="2837881" y="239094"/>
                  <a:pt x="2910625" y="231820"/>
                </a:cubicBezTo>
                <a:cubicBezTo>
                  <a:pt x="2924133" y="230469"/>
                  <a:pt x="2937395" y="225534"/>
                  <a:pt x="2949262" y="218941"/>
                </a:cubicBezTo>
                <a:cubicBezTo>
                  <a:pt x="2976323" y="203907"/>
                  <a:pt x="2997167" y="177216"/>
                  <a:pt x="3026535" y="167426"/>
                </a:cubicBezTo>
                <a:lnTo>
                  <a:pt x="3103808" y="141668"/>
                </a:lnTo>
                <a:lnTo>
                  <a:pt x="3142445" y="128789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807594" y="4340180"/>
            <a:ext cx="2395471" cy="1751527"/>
          </a:xfrm>
          <a:custGeom>
            <a:avLst/>
            <a:gdLst>
              <a:gd name="connsiteX0" fmla="*/ 0 w 2395471"/>
              <a:gd name="connsiteY0" fmla="*/ 0 h 1751527"/>
              <a:gd name="connsiteX1" fmla="*/ 12879 w 2395471"/>
              <a:gd name="connsiteY1" fmla="*/ 90152 h 1751527"/>
              <a:gd name="connsiteX2" fmla="*/ 51516 w 2395471"/>
              <a:gd name="connsiteY2" fmla="*/ 167426 h 1751527"/>
              <a:gd name="connsiteX3" fmla="*/ 64395 w 2395471"/>
              <a:gd name="connsiteY3" fmla="*/ 218941 h 1751527"/>
              <a:gd name="connsiteX4" fmla="*/ 103031 w 2395471"/>
              <a:gd name="connsiteY4" fmla="*/ 309093 h 1751527"/>
              <a:gd name="connsiteX5" fmla="*/ 115910 w 2395471"/>
              <a:gd name="connsiteY5" fmla="*/ 360609 h 1751527"/>
              <a:gd name="connsiteX6" fmla="*/ 128789 w 2395471"/>
              <a:gd name="connsiteY6" fmla="*/ 399245 h 1751527"/>
              <a:gd name="connsiteX7" fmla="*/ 141668 w 2395471"/>
              <a:gd name="connsiteY7" fmla="*/ 463640 h 1751527"/>
              <a:gd name="connsiteX8" fmla="*/ 167426 w 2395471"/>
              <a:gd name="connsiteY8" fmla="*/ 502276 h 1751527"/>
              <a:gd name="connsiteX9" fmla="*/ 206062 w 2395471"/>
              <a:gd name="connsiteY9" fmla="*/ 592428 h 1751527"/>
              <a:gd name="connsiteX10" fmla="*/ 270457 w 2395471"/>
              <a:gd name="connsiteY10" fmla="*/ 605307 h 1751527"/>
              <a:gd name="connsiteX11" fmla="*/ 309093 w 2395471"/>
              <a:gd name="connsiteY11" fmla="*/ 618186 h 1751527"/>
              <a:gd name="connsiteX12" fmla="*/ 450761 w 2395471"/>
              <a:gd name="connsiteY12" fmla="*/ 669702 h 1751527"/>
              <a:gd name="connsiteX13" fmla="*/ 489398 w 2395471"/>
              <a:gd name="connsiteY13" fmla="*/ 682581 h 1751527"/>
              <a:gd name="connsiteX14" fmla="*/ 553792 w 2395471"/>
              <a:gd name="connsiteY14" fmla="*/ 695459 h 1751527"/>
              <a:gd name="connsiteX15" fmla="*/ 605307 w 2395471"/>
              <a:gd name="connsiteY15" fmla="*/ 708338 h 1751527"/>
              <a:gd name="connsiteX16" fmla="*/ 721217 w 2395471"/>
              <a:gd name="connsiteY16" fmla="*/ 721217 h 1751527"/>
              <a:gd name="connsiteX17" fmla="*/ 837127 w 2395471"/>
              <a:gd name="connsiteY17" fmla="*/ 772733 h 1751527"/>
              <a:gd name="connsiteX18" fmla="*/ 875764 w 2395471"/>
              <a:gd name="connsiteY18" fmla="*/ 850006 h 1751527"/>
              <a:gd name="connsiteX19" fmla="*/ 914400 w 2395471"/>
              <a:gd name="connsiteY19" fmla="*/ 940158 h 1751527"/>
              <a:gd name="connsiteX20" fmla="*/ 953037 w 2395471"/>
              <a:gd name="connsiteY20" fmla="*/ 1068947 h 1751527"/>
              <a:gd name="connsiteX21" fmla="*/ 991674 w 2395471"/>
              <a:gd name="connsiteY21" fmla="*/ 1146220 h 1751527"/>
              <a:gd name="connsiteX22" fmla="*/ 1030310 w 2395471"/>
              <a:gd name="connsiteY22" fmla="*/ 1171978 h 1751527"/>
              <a:gd name="connsiteX23" fmla="*/ 1043189 w 2395471"/>
              <a:gd name="connsiteY23" fmla="*/ 1210614 h 1751527"/>
              <a:gd name="connsiteX24" fmla="*/ 1133341 w 2395471"/>
              <a:gd name="connsiteY24" fmla="*/ 1275009 h 1751527"/>
              <a:gd name="connsiteX25" fmla="*/ 1184857 w 2395471"/>
              <a:gd name="connsiteY25" fmla="*/ 1313645 h 1751527"/>
              <a:gd name="connsiteX26" fmla="*/ 1249251 w 2395471"/>
              <a:gd name="connsiteY26" fmla="*/ 1326524 h 1751527"/>
              <a:gd name="connsiteX27" fmla="*/ 1287888 w 2395471"/>
              <a:gd name="connsiteY27" fmla="*/ 1339403 h 1751527"/>
              <a:gd name="connsiteX28" fmla="*/ 1609860 w 2395471"/>
              <a:gd name="connsiteY28" fmla="*/ 1365161 h 1751527"/>
              <a:gd name="connsiteX29" fmla="*/ 1661375 w 2395471"/>
              <a:gd name="connsiteY29" fmla="*/ 1455313 h 1751527"/>
              <a:gd name="connsiteX30" fmla="*/ 1687133 w 2395471"/>
              <a:gd name="connsiteY30" fmla="*/ 1493950 h 1751527"/>
              <a:gd name="connsiteX31" fmla="*/ 1738648 w 2395471"/>
              <a:gd name="connsiteY31" fmla="*/ 1584102 h 1751527"/>
              <a:gd name="connsiteX32" fmla="*/ 1815921 w 2395471"/>
              <a:gd name="connsiteY32" fmla="*/ 1635617 h 1751527"/>
              <a:gd name="connsiteX33" fmla="*/ 1854558 w 2395471"/>
              <a:gd name="connsiteY33" fmla="*/ 1661375 h 1751527"/>
              <a:gd name="connsiteX34" fmla="*/ 1893195 w 2395471"/>
              <a:gd name="connsiteY34" fmla="*/ 1687133 h 1751527"/>
              <a:gd name="connsiteX35" fmla="*/ 2009105 w 2395471"/>
              <a:gd name="connsiteY35" fmla="*/ 1725769 h 1751527"/>
              <a:gd name="connsiteX36" fmla="*/ 2047741 w 2395471"/>
              <a:gd name="connsiteY36" fmla="*/ 1738648 h 1751527"/>
              <a:gd name="connsiteX37" fmla="*/ 2086378 w 2395471"/>
              <a:gd name="connsiteY37" fmla="*/ 1751527 h 1751527"/>
              <a:gd name="connsiteX38" fmla="*/ 2343955 w 2395471"/>
              <a:gd name="connsiteY38" fmla="*/ 1738648 h 1751527"/>
              <a:gd name="connsiteX39" fmla="*/ 2382592 w 2395471"/>
              <a:gd name="connsiteY39" fmla="*/ 1712890 h 1751527"/>
              <a:gd name="connsiteX40" fmla="*/ 2395471 w 2395471"/>
              <a:gd name="connsiteY40" fmla="*/ 1712890 h 175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395471" h="1751527">
                <a:moveTo>
                  <a:pt x="0" y="0"/>
                </a:moveTo>
                <a:cubicBezTo>
                  <a:pt x="4293" y="30051"/>
                  <a:pt x="3952" y="61139"/>
                  <a:pt x="12879" y="90152"/>
                </a:cubicBezTo>
                <a:cubicBezTo>
                  <a:pt x="21348" y="117677"/>
                  <a:pt x="40821" y="140687"/>
                  <a:pt x="51516" y="167426"/>
                </a:cubicBezTo>
                <a:cubicBezTo>
                  <a:pt x="58090" y="183860"/>
                  <a:pt x="58180" y="202368"/>
                  <a:pt x="64395" y="218941"/>
                </a:cubicBezTo>
                <a:cubicBezTo>
                  <a:pt x="105603" y="328832"/>
                  <a:pt x="77448" y="219553"/>
                  <a:pt x="103031" y="309093"/>
                </a:cubicBezTo>
                <a:cubicBezTo>
                  <a:pt x="107894" y="326112"/>
                  <a:pt x="111047" y="343590"/>
                  <a:pt x="115910" y="360609"/>
                </a:cubicBezTo>
                <a:cubicBezTo>
                  <a:pt x="119639" y="373662"/>
                  <a:pt x="125496" y="386075"/>
                  <a:pt x="128789" y="399245"/>
                </a:cubicBezTo>
                <a:cubicBezTo>
                  <a:pt x="134098" y="420481"/>
                  <a:pt x="133982" y="443144"/>
                  <a:pt x="141668" y="463640"/>
                </a:cubicBezTo>
                <a:cubicBezTo>
                  <a:pt x="147103" y="478133"/>
                  <a:pt x="158840" y="489397"/>
                  <a:pt x="167426" y="502276"/>
                </a:cubicBezTo>
                <a:cubicBezTo>
                  <a:pt x="173040" y="524733"/>
                  <a:pt x="180122" y="577605"/>
                  <a:pt x="206062" y="592428"/>
                </a:cubicBezTo>
                <a:cubicBezTo>
                  <a:pt x="225068" y="603288"/>
                  <a:pt x="249221" y="599998"/>
                  <a:pt x="270457" y="605307"/>
                </a:cubicBezTo>
                <a:cubicBezTo>
                  <a:pt x="283627" y="608600"/>
                  <a:pt x="296382" y="613419"/>
                  <a:pt x="309093" y="618186"/>
                </a:cubicBezTo>
                <a:cubicBezTo>
                  <a:pt x="452448" y="671945"/>
                  <a:pt x="288430" y="615591"/>
                  <a:pt x="450761" y="669702"/>
                </a:cubicBezTo>
                <a:cubicBezTo>
                  <a:pt x="463640" y="673995"/>
                  <a:pt x="476086" y="679919"/>
                  <a:pt x="489398" y="682581"/>
                </a:cubicBezTo>
                <a:cubicBezTo>
                  <a:pt x="510863" y="686874"/>
                  <a:pt x="532424" y="690711"/>
                  <a:pt x="553792" y="695459"/>
                </a:cubicBezTo>
                <a:cubicBezTo>
                  <a:pt x="571071" y="699299"/>
                  <a:pt x="587813" y="705647"/>
                  <a:pt x="605307" y="708338"/>
                </a:cubicBezTo>
                <a:cubicBezTo>
                  <a:pt x="643729" y="714249"/>
                  <a:pt x="682580" y="716924"/>
                  <a:pt x="721217" y="721217"/>
                </a:cubicBezTo>
                <a:cubicBezTo>
                  <a:pt x="813175" y="751870"/>
                  <a:pt x="775900" y="731914"/>
                  <a:pt x="837127" y="772733"/>
                </a:cubicBezTo>
                <a:cubicBezTo>
                  <a:pt x="886625" y="846978"/>
                  <a:pt x="843773" y="775360"/>
                  <a:pt x="875764" y="850006"/>
                </a:cubicBezTo>
                <a:cubicBezTo>
                  <a:pt x="905200" y="918692"/>
                  <a:pt x="897141" y="879752"/>
                  <a:pt x="914400" y="940158"/>
                </a:cubicBezTo>
                <a:cubicBezTo>
                  <a:pt x="953326" y="1076398"/>
                  <a:pt x="891829" y="885327"/>
                  <a:pt x="953037" y="1068947"/>
                </a:cubicBezTo>
                <a:cubicBezTo>
                  <a:pt x="963512" y="1100371"/>
                  <a:pt x="966708" y="1121254"/>
                  <a:pt x="991674" y="1146220"/>
                </a:cubicBezTo>
                <a:cubicBezTo>
                  <a:pt x="1002619" y="1157165"/>
                  <a:pt x="1017431" y="1163392"/>
                  <a:pt x="1030310" y="1171978"/>
                </a:cubicBezTo>
                <a:cubicBezTo>
                  <a:pt x="1034603" y="1184857"/>
                  <a:pt x="1034498" y="1200185"/>
                  <a:pt x="1043189" y="1210614"/>
                </a:cubicBezTo>
                <a:cubicBezTo>
                  <a:pt x="1055566" y="1225466"/>
                  <a:pt x="1113997" y="1261192"/>
                  <a:pt x="1133341" y="1275009"/>
                </a:cubicBezTo>
                <a:cubicBezTo>
                  <a:pt x="1150808" y="1287485"/>
                  <a:pt x="1165242" y="1304927"/>
                  <a:pt x="1184857" y="1313645"/>
                </a:cubicBezTo>
                <a:cubicBezTo>
                  <a:pt x="1204860" y="1322535"/>
                  <a:pt x="1228015" y="1321215"/>
                  <a:pt x="1249251" y="1326524"/>
                </a:cubicBezTo>
                <a:cubicBezTo>
                  <a:pt x="1262421" y="1329817"/>
                  <a:pt x="1274470" y="1337339"/>
                  <a:pt x="1287888" y="1339403"/>
                </a:cubicBezTo>
                <a:cubicBezTo>
                  <a:pt x="1361686" y="1350757"/>
                  <a:pt x="1551949" y="1361300"/>
                  <a:pt x="1609860" y="1365161"/>
                </a:cubicBezTo>
                <a:cubicBezTo>
                  <a:pt x="1672615" y="1459295"/>
                  <a:pt x="1596012" y="1340928"/>
                  <a:pt x="1661375" y="1455313"/>
                </a:cubicBezTo>
                <a:cubicBezTo>
                  <a:pt x="1669055" y="1468752"/>
                  <a:pt x="1679453" y="1480511"/>
                  <a:pt x="1687133" y="1493950"/>
                </a:cubicBezTo>
                <a:cubicBezTo>
                  <a:pt x="1696892" y="1511028"/>
                  <a:pt x="1720722" y="1568416"/>
                  <a:pt x="1738648" y="1584102"/>
                </a:cubicBezTo>
                <a:cubicBezTo>
                  <a:pt x="1761945" y="1604487"/>
                  <a:pt x="1790163" y="1618445"/>
                  <a:pt x="1815921" y="1635617"/>
                </a:cubicBezTo>
                <a:lnTo>
                  <a:pt x="1854558" y="1661375"/>
                </a:lnTo>
                <a:cubicBezTo>
                  <a:pt x="1867437" y="1669961"/>
                  <a:pt x="1878511" y="1682238"/>
                  <a:pt x="1893195" y="1687133"/>
                </a:cubicBezTo>
                <a:lnTo>
                  <a:pt x="2009105" y="1725769"/>
                </a:lnTo>
                <a:lnTo>
                  <a:pt x="2047741" y="1738648"/>
                </a:lnTo>
                <a:lnTo>
                  <a:pt x="2086378" y="1751527"/>
                </a:lnTo>
                <a:cubicBezTo>
                  <a:pt x="2172237" y="1747234"/>
                  <a:pt x="2258711" y="1749767"/>
                  <a:pt x="2343955" y="1738648"/>
                </a:cubicBezTo>
                <a:cubicBezTo>
                  <a:pt x="2359304" y="1736646"/>
                  <a:pt x="2368747" y="1719812"/>
                  <a:pt x="2382592" y="1712890"/>
                </a:cubicBezTo>
                <a:cubicBezTo>
                  <a:pt x="2386432" y="1710970"/>
                  <a:pt x="2391178" y="1712890"/>
                  <a:pt x="2395471" y="171289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36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Optimal substructure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931830" y="358032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239554" y="1695349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1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239554" y="559120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3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18726" y="3731989"/>
            <a:ext cx="914400" cy="914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2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908146" y="358032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D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756079" y="2459865"/>
            <a:ext cx="2575775" cy="1287887"/>
          </a:xfrm>
          <a:custGeom>
            <a:avLst/>
            <a:gdLst>
              <a:gd name="connsiteX0" fmla="*/ 0 w 2575775"/>
              <a:gd name="connsiteY0" fmla="*/ 1287887 h 1287887"/>
              <a:gd name="connsiteX1" fmla="*/ 64394 w 2575775"/>
              <a:gd name="connsiteY1" fmla="*/ 1236372 h 1287887"/>
              <a:gd name="connsiteX2" fmla="*/ 115910 w 2575775"/>
              <a:gd name="connsiteY2" fmla="*/ 1210614 h 1287887"/>
              <a:gd name="connsiteX3" fmla="*/ 154546 w 2575775"/>
              <a:gd name="connsiteY3" fmla="*/ 1159098 h 1287887"/>
              <a:gd name="connsiteX4" fmla="*/ 206062 w 2575775"/>
              <a:gd name="connsiteY4" fmla="*/ 1133341 h 1287887"/>
              <a:gd name="connsiteX5" fmla="*/ 244698 w 2575775"/>
              <a:gd name="connsiteY5" fmla="*/ 1107583 h 1287887"/>
              <a:gd name="connsiteX6" fmla="*/ 296214 w 2575775"/>
              <a:gd name="connsiteY6" fmla="*/ 1081825 h 1287887"/>
              <a:gd name="connsiteX7" fmla="*/ 373487 w 2575775"/>
              <a:gd name="connsiteY7" fmla="*/ 1056067 h 1287887"/>
              <a:gd name="connsiteX8" fmla="*/ 489397 w 2575775"/>
              <a:gd name="connsiteY8" fmla="*/ 1081825 h 1287887"/>
              <a:gd name="connsiteX9" fmla="*/ 528034 w 2575775"/>
              <a:gd name="connsiteY9" fmla="*/ 1094704 h 1287887"/>
              <a:gd name="connsiteX10" fmla="*/ 618186 w 2575775"/>
              <a:gd name="connsiteY10" fmla="*/ 1159098 h 1287887"/>
              <a:gd name="connsiteX11" fmla="*/ 643944 w 2575775"/>
              <a:gd name="connsiteY11" fmla="*/ 1197735 h 1287887"/>
              <a:gd name="connsiteX12" fmla="*/ 721217 w 2575775"/>
              <a:gd name="connsiteY12" fmla="*/ 1236372 h 1287887"/>
              <a:gd name="connsiteX13" fmla="*/ 798490 w 2575775"/>
              <a:gd name="connsiteY13" fmla="*/ 1223493 h 1287887"/>
              <a:gd name="connsiteX14" fmla="*/ 875763 w 2575775"/>
              <a:gd name="connsiteY14" fmla="*/ 1159098 h 1287887"/>
              <a:gd name="connsiteX15" fmla="*/ 901521 w 2575775"/>
              <a:gd name="connsiteY15" fmla="*/ 1107583 h 1287887"/>
              <a:gd name="connsiteX16" fmla="*/ 940158 w 2575775"/>
              <a:gd name="connsiteY16" fmla="*/ 1056067 h 1287887"/>
              <a:gd name="connsiteX17" fmla="*/ 991673 w 2575775"/>
              <a:gd name="connsiteY17" fmla="*/ 978794 h 1287887"/>
              <a:gd name="connsiteX18" fmla="*/ 1004552 w 2575775"/>
              <a:gd name="connsiteY18" fmla="*/ 927279 h 1287887"/>
              <a:gd name="connsiteX19" fmla="*/ 1030310 w 2575775"/>
              <a:gd name="connsiteY19" fmla="*/ 888642 h 1287887"/>
              <a:gd name="connsiteX20" fmla="*/ 1043189 w 2575775"/>
              <a:gd name="connsiteY20" fmla="*/ 850005 h 1287887"/>
              <a:gd name="connsiteX21" fmla="*/ 1068946 w 2575775"/>
              <a:gd name="connsiteY21" fmla="*/ 643943 h 1287887"/>
              <a:gd name="connsiteX22" fmla="*/ 1081825 w 2575775"/>
              <a:gd name="connsiteY22" fmla="*/ 579549 h 1287887"/>
              <a:gd name="connsiteX23" fmla="*/ 1107583 w 2575775"/>
              <a:gd name="connsiteY23" fmla="*/ 540912 h 1287887"/>
              <a:gd name="connsiteX24" fmla="*/ 1184856 w 2575775"/>
              <a:gd name="connsiteY24" fmla="*/ 515155 h 1287887"/>
              <a:gd name="connsiteX25" fmla="*/ 1313645 w 2575775"/>
              <a:gd name="connsiteY25" fmla="*/ 553791 h 1287887"/>
              <a:gd name="connsiteX26" fmla="*/ 1390918 w 2575775"/>
              <a:gd name="connsiteY26" fmla="*/ 579549 h 1287887"/>
              <a:gd name="connsiteX27" fmla="*/ 1429555 w 2575775"/>
              <a:gd name="connsiteY27" fmla="*/ 592428 h 1287887"/>
              <a:gd name="connsiteX28" fmla="*/ 1468191 w 2575775"/>
              <a:gd name="connsiteY28" fmla="*/ 618186 h 1287887"/>
              <a:gd name="connsiteX29" fmla="*/ 1764406 w 2575775"/>
              <a:gd name="connsiteY29" fmla="*/ 618186 h 1287887"/>
              <a:gd name="connsiteX30" fmla="*/ 1815921 w 2575775"/>
              <a:gd name="connsiteY30" fmla="*/ 592428 h 1287887"/>
              <a:gd name="connsiteX31" fmla="*/ 1867436 w 2575775"/>
              <a:gd name="connsiteY31" fmla="*/ 515155 h 1287887"/>
              <a:gd name="connsiteX32" fmla="*/ 1893194 w 2575775"/>
              <a:gd name="connsiteY32" fmla="*/ 476518 h 1287887"/>
              <a:gd name="connsiteX33" fmla="*/ 1931831 w 2575775"/>
              <a:gd name="connsiteY33" fmla="*/ 347729 h 1287887"/>
              <a:gd name="connsiteX34" fmla="*/ 1944710 w 2575775"/>
              <a:gd name="connsiteY34" fmla="*/ 244698 h 1287887"/>
              <a:gd name="connsiteX35" fmla="*/ 1957589 w 2575775"/>
              <a:gd name="connsiteY35" fmla="*/ 193183 h 1287887"/>
              <a:gd name="connsiteX36" fmla="*/ 1996225 w 2575775"/>
              <a:gd name="connsiteY36" fmla="*/ 90152 h 1287887"/>
              <a:gd name="connsiteX37" fmla="*/ 2112135 w 2575775"/>
              <a:gd name="connsiteY37" fmla="*/ 51515 h 1287887"/>
              <a:gd name="connsiteX38" fmla="*/ 2253803 w 2575775"/>
              <a:gd name="connsiteY38" fmla="*/ 64394 h 1287887"/>
              <a:gd name="connsiteX39" fmla="*/ 2331076 w 2575775"/>
              <a:gd name="connsiteY39" fmla="*/ 90152 h 1287887"/>
              <a:gd name="connsiteX40" fmla="*/ 2369713 w 2575775"/>
              <a:gd name="connsiteY40" fmla="*/ 103031 h 1287887"/>
              <a:gd name="connsiteX41" fmla="*/ 2537138 w 2575775"/>
              <a:gd name="connsiteY41" fmla="*/ 64394 h 1287887"/>
              <a:gd name="connsiteX42" fmla="*/ 2550017 w 2575775"/>
              <a:gd name="connsiteY42" fmla="*/ 25758 h 1287887"/>
              <a:gd name="connsiteX43" fmla="*/ 2575775 w 2575775"/>
              <a:gd name="connsiteY43" fmla="*/ 0 h 128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575775" h="1287887">
                <a:moveTo>
                  <a:pt x="0" y="1287887"/>
                </a:moveTo>
                <a:cubicBezTo>
                  <a:pt x="21465" y="1270715"/>
                  <a:pt x="41522" y="1251620"/>
                  <a:pt x="64394" y="1236372"/>
                </a:cubicBezTo>
                <a:cubicBezTo>
                  <a:pt x="80368" y="1225722"/>
                  <a:pt x="101333" y="1223109"/>
                  <a:pt x="115910" y="1210614"/>
                </a:cubicBezTo>
                <a:cubicBezTo>
                  <a:pt x="132207" y="1196645"/>
                  <a:pt x="138249" y="1173067"/>
                  <a:pt x="154546" y="1159098"/>
                </a:cubicBezTo>
                <a:cubicBezTo>
                  <a:pt x="169123" y="1146604"/>
                  <a:pt x="189393" y="1142866"/>
                  <a:pt x="206062" y="1133341"/>
                </a:cubicBezTo>
                <a:cubicBezTo>
                  <a:pt x="219501" y="1125662"/>
                  <a:pt x="231259" y="1115262"/>
                  <a:pt x="244698" y="1107583"/>
                </a:cubicBezTo>
                <a:cubicBezTo>
                  <a:pt x="261367" y="1098058"/>
                  <a:pt x="278388" y="1088955"/>
                  <a:pt x="296214" y="1081825"/>
                </a:cubicBezTo>
                <a:cubicBezTo>
                  <a:pt x="321423" y="1071741"/>
                  <a:pt x="373487" y="1056067"/>
                  <a:pt x="373487" y="1056067"/>
                </a:cubicBezTo>
                <a:cubicBezTo>
                  <a:pt x="412124" y="1064653"/>
                  <a:pt x="451000" y="1072226"/>
                  <a:pt x="489397" y="1081825"/>
                </a:cubicBezTo>
                <a:cubicBezTo>
                  <a:pt x="502567" y="1085118"/>
                  <a:pt x="515892" y="1088633"/>
                  <a:pt x="528034" y="1094704"/>
                </a:cubicBezTo>
                <a:cubicBezTo>
                  <a:pt x="546860" y="1104117"/>
                  <a:pt x="606527" y="1150354"/>
                  <a:pt x="618186" y="1159098"/>
                </a:cubicBezTo>
                <a:cubicBezTo>
                  <a:pt x="626772" y="1171977"/>
                  <a:pt x="632999" y="1186790"/>
                  <a:pt x="643944" y="1197735"/>
                </a:cubicBezTo>
                <a:cubicBezTo>
                  <a:pt x="668910" y="1222702"/>
                  <a:pt x="689792" y="1225897"/>
                  <a:pt x="721217" y="1236372"/>
                </a:cubicBezTo>
                <a:cubicBezTo>
                  <a:pt x="746975" y="1232079"/>
                  <a:pt x="773717" y="1231751"/>
                  <a:pt x="798490" y="1223493"/>
                </a:cubicBezTo>
                <a:cubicBezTo>
                  <a:pt x="819672" y="1216432"/>
                  <a:pt x="864554" y="1174791"/>
                  <a:pt x="875763" y="1159098"/>
                </a:cubicBezTo>
                <a:cubicBezTo>
                  <a:pt x="886922" y="1143475"/>
                  <a:pt x="891346" y="1123863"/>
                  <a:pt x="901521" y="1107583"/>
                </a:cubicBezTo>
                <a:cubicBezTo>
                  <a:pt x="912898" y="1089381"/>
                  <a:pt x="927849" y="1073652"/>
                  <a:pt x="940158" y="1056067"/>
                </a:cubicBezTo>
                <a:cubicBezTo>
                  <a:pt x="957911" y="1030706"/>
                  <a:pt x="991673" y="978794"/>
                  <a:pt x="991673" y="978794"/>
                </a:cubicBezTo>
                <a:cubicBezTo>
                  <a:pt x="995966" y="961622"/>
                  <a:pt x="997579" y="943548"/>
                  <a:pt x="1004552" y="927279"/>
                </a:cubicBezTo>
                <a:cubicBezTo>
                  <a:pt x="1010649" y="913052"/>
                  <a:pt x="1023388" y="902487"/>
                  <a:pt x="1030310" y="888642"/>
                </a:cubicBezTo>
                <a:cubicBezTo>
                  <a:pt x="1036381" y="876500"/>
                  <a:pt x="1038896" y="862884"/>
                  <a:pt x="1043189" y="850005"/>
                </a:cubicBezTo>
                <a:cubicBezTo>
                  <a:pt x="1051576" y="774518"/>
                  <a:pt x="1056694" y="717455"/>
                  <a:pt x="1068946" y="643943"/>
                </a:cubicBezTo>
                <a:cubicBezTo>
                  <a:pt x="1072545" y="622351"/>
                  <a:pt x="1074139" y="600045"/>
                  <a:pt x="1081825" y="579549"/>
                </a:cubicBezTo>
                <a:cubicBezTo>
                  <a:pt x="1087260" y="565056"/>
                  <a:pt x="1094457" y="549116"/>
                  <a:pt x="1107583" y="540912"/>
                </a:cubicBezTo>
                <a:cubicBezTo>
                  <a:pt x="1130607" y="526522"/>
                  <a:pt x="1184856" y="515155"/>
                  <a:pt x="1184856" y="515155"/>
                </a:cubicBezTo>
                <a:cubicBezTo>
                  <a:pt x="1382656" y="543413"/>
                  <a:pt x="1202673" y="504471"/>
                  <a:pt x="1313645" y="553791"/>
                </a:cubicBezTo>
                <a:cubicBezTo>
                  <a:pt x="1338456" y="564818"/>
                  <a:pt x="1365160" y="570963"/>
                  <a:pt x="1390918" y="579549"/>
                </a:cubicBezTo>
                <a:lnTo>
                  <a:pt x="1429555" y="592428"/>
                </a:lnTo>
                <a:cubicBezTo>
                  <a:pt x="1442434" y="601014"/>
                  <a:pt x="1453507" y="613291"/>
                  <a:pt x="1468191" y="618186"/>
                </a:cubicBezTo>
                <a:cubicBezTo>
                  <a:pt x="1554087" y="646818"/>
                  <a:pt x="1697141" y="622143"/>
                  <a:pt x="1764406" y="618186"/>
                </a:cubicBezTo>
                <a:cubicBezTo>
                  <a:pt x="1781578" y="609600"/>
                  <a:pt x="1802346" y="606004"/>
                  <a:pt x="1815921" y="592428"/>
                </a:cubicBezTo>
                <a:cubicBezTo>
                  <a:pt x="1837811" y="570538"/>
                  <a:pt x="1850264" y="540913"/>
                  <a:pt x="1867436" y="515155"/>
                </a:cubicBezTo>
                <a:cubicBezTo>
                  <a:pt x="1876022" y="502276"/>
                  <a:pt x="1888299" y="491202"/>
                  <a:pt x="1893194" y="476518"/>
                </a:cubicBezTo>
                <a:cubicBezTo>
                  <a:pt x="1904646" y="442163"/>
                  <a:pt x="1925343" y="386658"/>
                  <a:pt x="1931831" y="347729"/>
                </a:cubicBezTo>
                <a:cubicBezTo>
                  <a:pt x="1937521" y="313589"/>
                  <a:pt x="1939020" y="278838"/>
                  <a:pt x="1944710" y="244698"/>
                </a:cubicBezTo>
                <a:cubicBezTo>
                  <a:pt x="1947620" y="227239"/>
                  <a:pt x="1953749" y="210462"/>
                  <a:pt x="1957589" y="193183"/>
                </a:cubicBezTo>
                <a:cubicBezTo>
                  <a:pt x="1965928" y="155655"/>
                  <a:pt x="1963680" y="117272"/>
                  <a:pt x="1996225" y="90152"/>
                </a:cubicBezTo>
                <a:cubicBezTo>
                  <a:pt x="2029901" y="62088"/>
                  <a:pt x="2071578" y="59627"/>
                  <a:pt x="2112135" y="51515"/>
                </a:cubicBezTo>
                <a:cubicBezTo>
                  <a:pt x="2159358" y="55808"/>
                  <a:pt x="2207107" y="56153"/>
                  <a:pt x="2253803" y="64394"/>
                </a:cubicBezTo>
                <a:cubicBezTo>
                  <a:pt x="2280541" y="69112"/>
                  <a:pt x="2305318" y="81566"/>
                  <a:pt x="2331076" y="90152"/>
                </a:cubicBezTo>
                <a:lnTo>
                  <a:pt x="2369713" y="103031"/>
                </a:lnTo>
                <a:cubicBezTo>
                  <a:pt x="2408524" y="99150"/>
                  <a:pt x="2500410" y="110303"/>
                  <a:pt x="2537138" y="64394"/>
                </a:cubicBezTo>
                <a:cubicBezTo>
                  <a:pt x="2545619" y="53794"/>
                  <a:pt x="2543032" y="37399"/>
                  <a:pt x="2550017" y="25758"/>
                </a:cubicBezTo>
                <a:cubicBezTo>
                  <a:pt x="2556264" y="15346"/>
                  <a:pt x="2567189" y="8586"/>
                  <a:pt x="2575775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859110" y="4043966"/>
            <a:ext cx="3142445" cy="348601"/>
          </a:xfrm>
          <a:custGeom>
            <a:avLst/>
            <a:gdLst>
              <a:gd name="connsiteX0" fmla="*/ 0 w 3142445"/>
              <a:gd name="connsiteY0" fmla="*/ 0 h 348601"/>
              <a:gd name="connsiteX1" fmla="*/ 103031 w 3142445"/>
              <a:gd name="connsiteY1" fmla="*/ 25758 h 348601"/>
              <a:gd name="connsiteX2" fmla="*/ 141667 w 3142445"/>
              <a:gd name="connsiteY2" fmla="*/ 51516 h 348601"/>
              <a:gd name="connsiteX3" fmla="*/ 218941 w 3142445"/>
              <a:gd name="connsiteY3" fmla="*/ 64395 h 348601"/>
              <a:gd name="connsiteX4" fmla="*/ 334851 w 3142445"/>
              <a:gd name="connsiteY4" fmla="*/ 128789 h 348601"/>
              <a:gd name="connsiteX5" fmla="*/ 412124 w 3142445"/>
              <a:gd name="connsiteY5" fmla="*/ 154547 h 348601"/>
              <a:gd name="connsiteX6" fmla="*/ 463639 w 3142445"/>
              <a:gd name="connsiteY6" fmla="*/ 270457 h 348601"/>
              <a:gd name="connsiteX7" fmla="*/ 502276 w 3142445"/>
              <a:gd name="connsiteY7" fmla="*/ 283335 h 348601"/>
              <a:gd name="connsiteX8" fmla="*/ 592428 w 3142445"/>
              <a:gd name="connsiteY8" fmla="*/ 347730 h 348601"/>
              <a:gd name="connsiteX9" fmla="*/ 643944 w 3142445"/>
              <a:gd name="connsiteY9" fmla="*/ 309093 h 348601"/>
              <a:gd name="connsiteX10" fmla="*/ 669701 w 3142445"/>
              <a:gd name="connsiteY10" fmla="*/ 270457 h 348601"/>
              <a:gd name="connsiteX11" fmla="*/ 708338 w 3142445"/>
              <a:gd name="connsiteY11" fmla="*/ 218941 h 348601"/>
              <a:gd name="connsiteX12" fmla="*/ 759853 w 3142445"/>
              <a:gd name="connsiteY12" fmla="*/ 141668 h 348601"/>
              <a:gd name="connsiteX13" fmla="*/ 772732 w 3142445"/>
              <a:gd name="connsiteY13" fmla="*/ 103031 h 348601"/>
              <a:gd name="connsiteX14" fmla="*/ 811369 w 3142445"/>
              <a:gd name="connsiteY14" fmla="*/ 64395 h 348601"/>
              <a:gd name="connsiteX15" fmla="*/ 927279 w 3142445"/>
              <a:gd name="connsiteY15" fmla="*/ 0 h 348601"/>
              <a:gd name="connsiteX16" fmla="*/ 1043189 w 3142445"/>
              <a:gd name="connsiteY16" fmla="*/ 12879 h 348601"/>
              <a:gd name="connsiteX17" fmla="*/ 1081825 w 3142445"/>
              <a:gd name="connsiteY17" fmla="*/ 25758 h 348601"/>
              <a:gd name="connsiteX18" fmla="*/ 1133341 w 3142445"/>
              <a:gd name="connsiteY18" fmla="*/ 38637 h 348601"/>
              <a:gd name="connsiteX19" fmla="*/ 1210614 w 3142445"/>
              <a:gd name="connsiteY19" fmla="*/ 64395 h 348601"/>
              <a:gd name="connsiteX20" fmla="*/ 1287887 w 3142445"/>
              <a:gd name="connsiteY20" fmla="*/ 103031 h 348601"/>
              <a:gd name="connsiteX21" fmla="*/ 1390918 w 3142445"/>
              <a:gd name="connsiteY21" fmla="*/ 167426 h 348601"/>
              <a:gd name="connsiteX22" fmla="*/ 1468191 w 3142445"/>
              <a:gd name="connsiteY22" fmla="*/ 218941 h 348601"/>
              <a:gd name="connsiteX23" fmla="*/ 1558344 w 3142445"/>
              <a:gd name="connsiteY23" fmla="*/ 244699 h 348601"/>
              <a:gd name="connsiteX24" fmla="*/ 1725769 w 3142445"/>
              <a:gd name="connsiteY24" fmla="*/ 231820 h 348601"/>
              <a:gd name="connsiteX25" fmla="*/ 1803042 w 3142445"/>
              <a:gd name="connsiteY25" fmla="*/ 193183 h 348601"/>
              <a:gd name="connsiteX26" fmla="*/ 1854558 w 3142445"/>
              <a:gd name="connsiteY26" fmla="*/ 167426 h 348601"/>
              <a:gd name="connsiteX27" fmla="*/ 1931831 w 3142445"/>
              <a:gd name="connsiteY27" fmla="*/ 103031 h 348601"/>
              <a:gd name="connsiteX28" fmla="*/ 2009104 w 3142445"/>
              <a:gd name="connsiteY28" fmla="*/ 77273 h 348601"/>
              <a:gd name="connsiteX29" fmla="*/ 2240924 w 3142445"/>
              <a:gd name="connsiteY29" fmla="*/ 90152 h 348601"/>
              <a:gd name="connsiteX30" fmla="*/ 2331076 w 3142445"/>
              <a:gd name="connsiteY30" fmla="*/ 115910 h 348601"/>
              <a:gd name="connsiteX31" fmla="*/ 2382591 w 3142445"/>
              <a:gd name="connsiteY31" fmla="*/ 128789 h 348601"/>
              <a:gd name="connsiteX32" fmla="*/ 2421228 w 3142445"/>
              <a:gd name="connsiteY32" fmla="*/ 141668 h 348601"/>
              <a:gd name="connsiteX33" fmla="*/ 2459865 w 3142445"/>
              <a:gd name="connsiteY33" fmla="*/ 167426 h 348601"/>
              <a:gd name="connsiteX34" fmla="*/ 2562896 w 3142445"/>
              <a:gd name="connsiteY34" fmla="*/ 193183 h 348601"/>
              <a:gd name="connsiteX35" fmla="*/ 2614411 w 3142445"/>
              <a:gd name="connsiteY35" fmla="*/ 218941 h 348601"/>
              <a:gd name="connsiteX36" fmla="*/ 2691684 w 3142445"/>
              <a:gd name="connsiteY36" fmla="*/ 244699 h 348601"/>
              <a:gd name="connsiteX37" fmla="*/ 2910625 w 3142445"/>
              <a:gd name="connsiteY37" fmla="*/ 231820 h 348601"/>
              <a:gd name="connsiteX38" fmla="*/ 2949262 w 3142445"/>
              <a:gd name="connsiteY38" fmla="*/ 218941 h 348601"/>
              <a:gd name="connsiteX39" fmla="*/ 3026535 w 3142445"/>
              <a:gd name="connsiteY39" fmla="*/ 167426 h 348601"/>
              <a:gd name="connsiteX40" fmla="*/ 3103808 w 3142445"/>
              <a:gd name="connsiteY40" fmla="*/ 141668 h 348601"/>
              <a:gd name="connsiteX41" fmla="*/ 3142445 w 3142445"/>
              <a:gd name="connsiteY41" fmla="*/ 128789 h 34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142445" h="348601">
                <a:moveTo>
                  <a:pt x="0" y="0"/>
                </a:moveTo>
                <a:cubicBezTo>
                  <a:pt x="24491" y="4898"/>
                  <a:pt x="76630" y="12558"/>
                  <a:pt x="103031" y="25758"/>
                </a:cubicBezTo>
                <a:cubicBezTo>
                  <a:pt x="116875" y="32680"/>
                  <a:pt x="126983" y="46621"/>
                  <a:pt x="141667" y="51516"/>
                </a:cubicBezTo>
                <a:cubicBezTo>
                  <a:pt x="166440" y="59774"/>
                  <a:pt x="193183" y="60102"/>
                  <a:pt x="218941" y="64395"/>
                </a:cubicBezTo>
                <a:cubicBezTo>
                  <a:pt x="251618" y="84001"/>
                  <a:pt x="297899" y="114008"/>
                  <a:pt x="334851" y="128789"/>
                </a:cubicBezTo>
                <a:cubicBezTo>
                  <a:pt x="360060" y="138873"/>
                  <a:pt x="412124" y="154547"/>
                  <a:pt x="412124" y="154547"/>
                </a:cubicBezTo>
                <a:cubicBezTo>
                  <a:pt x="419993" y="178154"/>
                  <a:pt x="435810" y="248194"/>
                  <a:pt x="463639" y="270457"/>
                </a:cubicBezTo>
                <a:cubicBezTo>
                  <a:pt x="474240" y="278938"/>
                  <a:pt x="489397" y="279042"/>
                  <a:pt x="502276" y="283335"/>
                </a:cubicBezTo>
                <a:cubicBezTo>
                  <a:pt x="510271" y="291330"/>
                  <a:pt x="560448" y="356867"/>
                  <a:pt x="592428" y="347730"/>
                </a:cubicBezTo>
                <a:cubicBezTo>
                  <a:pt x="613067" y="341833"/>
                  <a:pt x="626772" y="321972"/>
                  <a:pt x="643944" y="309093"/>
                </a:cubicBezTo>
                <a:cubicBezTo>
                  <a:pt x="652530" y="296214"/>
                  <a:pt x="660705" y="283052"/>
                  <a:pt x="669701" y="270457"/>
                </a:cubicBezTo>
                <a:cubicBezTo>
                  <a:pt x="682177" y="252990"/>
                  <a:pt x="697688" y="237578"/>
                  <a:pt x="708338" y="218941"/>
                </a:cubicBezTo>
                <a:cubicBezTo>
                  <a:pt x="758041" y="131961"/>
                  <a:pt x="669942" y="231579"/>
                  <a:pt x="759853" y="141668"/>
                </a:cubicBezTo>
                <a:cubicBezTo>
                  <a:pt x="764146" y="128789"/>
                  <a:pt x="765202" y="114327"/>
                  <a:pt x="772732" y="103031"/>
                </a:cubicBezTo>
                <a:cubicBezTo>
                  <a:pt x="782835" y="87877"/>
                  <a:pt x="796992" y="75577"/>
                  <a:pt x="811369" y="64395"/>
                </a:cubicBezTo>
                <a:cubicBezTo>
                  <a:pt x="877797" y="12729"/>
                  <a:pt x="868983" y="19432"/>
                  <a:pt x="927279" y="0"/>
                </a:cubicBezTo>
                <a:cubicBezTo>
                  <a:pt x="965916" y="4293"/>
                  <a:pt x="1004844" y="6488"/>
                  <a:pt x="1043189" y="12879"/>
                </a:cubicBezTo>
                <a:cubicBezTo>
                  <a:pt x="1056580" y="15111"/>
                  <a:pt x="1068772" y="22029"/>
                  <a:pt x="1081825" y="25758"/>
                </a:cubicBezTo>
                <a:cubicBezTo>
                  <a:pt x="1098844" y="30621"/>
                  <a:pt x="1116387" y="33551"/>
                  <a:pt x="1133341" y="38637"/>
                </a:cubicBezTo>
                <a:cubicBezTo>
                  <a:pt x="1159347" y="46439"/>
                  <a:pt x="1188023" y="49335"/>
                  <a:pt x="1210614" y="64395"/>
                </a:cubicBezTo>
                <a:cubicBezTo>
                  <a:pt x="1260547" y="97682"/>
                  <a:pt x="1234567" y="85257"/>
                  <a:pt x="1287887" y="103031"/>
                </a:cubicBezTo>
                <a:cubicBezTo>
                  <a:pt x="1407466" y="192715"/>
                  <a:pt x="1273065" y="96714"/>
                  <a:pt x="1390918" y="167426"/>
                </a:cubicBezTo>
                <a:cubicBezTo>
                  <a:pt x="1417463" y="183353"/>
                  <a:pt x="1438158" y="211433"/>
                  <a:pt x="1468191" y="218941"/>
                </a:cubicBezTo>
                <a:cubicBezTo>
                  <a:pt x="1532877" y="235113"/>
                  <a:pt x="1502915" y="226223"/>
                  <a:pt x="1558344" y="244699"/>
                </a:cubicBezTo>
                <a:cubicBezTo>
                  <a:pt x="1614152" y="240406"/>
                  <a:pt x="1670228" y="238763"/>
                  <a:pt x="1725769" y="231820"/>
                </a:cubicBezTo>
                <a:cubicBezTo>
                  <a:pt x="1763549" y="227097"/>
                  <a:pt x="1770829" y="211590"/>
                  <a:pt x="1803042" y="193183"/>
                </a:cubicBezTo>
                <a:cubicBezTo>
                  <a:pt x="1819711" y="183658"/>
                  <a:pt x="1837386" y="176012"/>
                  <a:pt x="1854558" y="167426"/>
                </a:cubicBezTo>
                <a:cubicBezTo>
                  <a:pt x="1878822" y="143161"/>
                  <a:pt x="1899555" y="117376"/>
                  <a:pt x="1931831" y="103031"/>
                </a:cubicBezTo>
                <a:cubicBezTo>
                  <a:pt x="1956642" y="92004"/>
                  <a:pt x="2009104" y="77273"/>
                  <a:pt x="2009104" y="77273"/>
                </a:cubicBezTo>
                <a:cubicBezTo>
                  <a:pt x="2086377" y="81566"/>
                  <a:pt x="2163849" y="83145"/>
                  <a:pt x="2240924" y="90152"/>
                </a:cubicBezTo>
                <a:cubicBezTo>
                  <a:pt x="2270447" y="92836"/>
                  <a:pt x="2302616" y="107779"/>
                  <a:pt x="2331076" y="115910"/>
                </a:cubicBezTo>
                <a:cubicBezTo>
                  <a:pt x="2348095" y="120773"/>
                  <a:pt x="2365572" y="123926"/>
                  <a:pt x="2382591" y="128789"/>
                </a:cubicBezTo>
                <a:cubicBezTo>
                  <a:pt x="2395644" y="132519"/>
                  <a:pt x="2409086" y="135597"/>
                  <a:pt x="2421228" y="141668"/>
                </a:cubicBezTo>
                <a:cubicBezTo>
                  <a:pt x="2435073" y="148590"/>
                  <a:pt x="2445318" y="162136"/>
                  <a:pt x="2459865" y="167426"/>
                </a:cubicBezTo>
                <a:cubicBezTo>
                  <a:pt x="2493134" y="179524"/>
                  <a:pt x="2562896" y="193183"/>
                  <a:pt x="2562896" y="193183"/>
                </a:cubicBezTo>
                <a:cubicBezTo>
                  <a:pt x="2580068" y="201769"/>
                  <a:pt x="2596586" y="211811"/>
                  <a:pt x="2614411" y="218941"/>
                </a:cubicBezTo>
                <a:cubicBezTo>
                  <a:pt x="2639620" y="229025"/>
                  <a:pt x="2691684" y="244699"/>
                  <a:pt x="2691684" y="244699"/>
                </a:cubicBezTo>
                <a:cubicBezTo>
                  <a:pt x="2764664" y="240406"/>
                  <a:pt x="2837881" y="239094"/>
                  <a:pt x="2910625" y="231820"/>
                </a:cubicBezTo>
                <a:cubicBezTo>
                  <a:pt x="2924133" y="230469"/>
                  <a:pt x="2937395" y="225534"/>
                  <a:pt x="2949262" y="218941"/>
                </a:cubicBezTo>
                <a:cubicBezTo>
                  <a:pt x="2976323" y="203907"/>
                  <a:pt x="2997167" y="177216"/>
                  <a:pt x="3026535" y="167426"/>
                </a:cubicBezTo>
                <a:lnTo>
                  <a:pt x="3103808" y="141668"/>
                </a:lnTo>
                <a:lnTo>
                  <a:pt x="3142445" y="128789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807594" y="4340180"/>
            <a:ext cx="2395471" cy="1751527"/>
          </a:xfrm>
          <a:custGeom>
            <a:avLst/>
            <a:gdLst>
              <a:gd name="connsiteX0" fmla="*/ 0 w 2395471"/>
              <a:gd name="connsiteY0" fmla="*/ 0 h 1751527"/>
              <a:gd name="connsiteX1" fmla="*/ 12879 w 2395471"/>
              <a:gd name="connsiteY1" fmla="*/ 90152 h 1751527"/>
              <a:gd name="connsiteX2" fmla="*/ 51516 w 2395471"/>
              <a:gd name="connsiteY2" fmla="*/ 167426 h 1751527"/>
              <a:gd name="connsiteX3" fmla="*/ 64395 w 2395471"/>
              <a:gd name="connsiteY3" fmla="*/ 218941 h 1751527"/>
              <a:gd name="connsiteX4" fmla="*/ 103031 w 2395471"/>
              <a:gd name="connsiteY4" fmla="*/ 309093 h 1751527"/>
              <a:gd name="connsiteX5" fmla="*/ 115910 w 2395471"/>
              <a:gd name="connsiteY5" fmla="*/ 360609 h 1751527"/>
              <a:gd name="connsiteX6" fmla="*/ 128789 w 2395471"/>
              <a:gd name="connsiteY6" fmla="*/ 399245 h 1751527"/>
              <a:gd name="connsiteX7" fmla="*/ 141668 w 2395471"/>
              <a:gd name="connsiteY7" fmla="*/ 463640 h 1751527"/>
              <a:gd name="connsiteX8" fmla="*/ 167426 w 2395471"/>
              <a:gd name="connsiteY8" fmla="*/ 502276 h 1751527"/>
              <a:gd name="connsiteX9" fmla="*/ 206062 w 2395471"/>
              <a:gd name="connsiteY9" fmla="*/ 592428 h 1751527"/>
              <a:gd name="connsiteX10" fmla="*/ 270457 w 2395471"/>
              <a:gd name="connsiteY10" fmla="*/ 605307 h 1751527"/>
              <a:gd name="connsiteX11" fmla="*/ 309093 w 2395471"/>
              <a:gd name="connsiteY11" fmla="*/ 618186 h 1751527"/>
              <a:gd name="connsiteX12" fmla="*/ 450761 w 2395471"/>
              <a:gd name="connsiteY12" fmla="*/ 669702 h 1751527"/>
              <a:gd name="connsiteX13" fmla="*/ 489398 w 2395471"/>
              <a:gd name="connsiteY13" fmla="*/ 682581 h 1751527"/>
              <a:gd name="connsiteX14" fmla="*/ 553792 w 2395471"/>
              <a:gd name="connsiteY14" fmla="*/ 695459 h 1751527"/>
              <a:gd name="connsiteX15" fmla="*/ 605307 w 2395471"/>
              <a:gd name="connsiteY15" fmla="*/ 708338 h 1751527"/>
              <a:gd name="connsiteX16" fmla="*/ 721217 w 2395471"/>
              <a:gd name="connsiteY16" fmla="*/ 721217 h 1751527"/>
              <a:gd name="connsiteX17" fmla="*/ 837127 w 2395471"/>
              <a:gd name="connsiteY17" fmla="*/ 772733 h 1751527"/>
              <a:gd name="connsiteX18" fmla="*/ 875764 w 2395471"/>
              <a:gd name="connsiteY18" fmla="*/ 850006 h 1751527"/>
              <a:gd name="connsiteX19" fmla="*/ 914400 w 2395471"/>
              <a:gd name="connsiteY19" fmla="*/ 940158 h 1751527"/>
              <a:gd name="connsiteX20" fmla="*/ 953037 w 2395471"/>
              <a:gd name="connsiteY20" fmla="*/ 1068947 h 1751527"/>
              <a:gd name="connsiteX21" fmla="*/ 991674 w 2395471"/>
              <a:gd name="connsiteY21" fmla="*/ 1146220 h 1751527"/>
              <a:gd name="connsiteX22" fmla="*/ 1030310 w 2395471"/>
              <a:gd name="connsiteY22" fmla="*/ 1171978 h 1751527"/>
              <a:gd name="connsiteX23" fmla="*/ 1043189 w 2395471"/>
              <a:gd name="connsiteY23" fmla="*/ 1210614 h 1751527"/>
              <a:gd name="connsiteX24" fmla="*/ 1133341 w 2395471"/>
              <a:gd name="connsiteY24" fmla="*/ 1275009 h 1751527"/>
              <a:gd name="connsiteX25" fmla="*/ 1184857 w 2395471"/>
              <a:gd name="connsiteY25" fmla="*/ 1313645 h 1751527"/>
              <a:gd name="connsiteX26" fmla="*/ 1249251 w 2395471"/>
              <a:gd name="connsiteY26" fmla="*/ 1326524 h 1751527"/>
              <a:gd name="connsiteX27" fmla="*/ 1287888 w 2395471"/>
              <a:gd name="connsiteY27" fmla="*/ 1339403 h 1751527"/>
              <a:gd name="connsiteX28" fmla="*/ 1609860 w 2395471"/>
              <a:gd name="connsiteY28" fmla="*/ 1365161 h 1751527"/>
              <a:gd name="connsiteX29" fmla="*/ 1661375 w 2395471"/>
              <a:gd name="connsiteY29" fmla="*/ 1455313 h 1751527"/>
              <a:gd name="connsiteX30" fmla="*/ 1687133 w 2395471"/>
              <a:gd name="connsiteY30" fmla="*/ 1493950 h 1751527"/>
              <a:gd name="connsiteX31" fmla="*/ 1738648 w 2395471"/>
              <a:gd name="connsiteY31" fmla="*/ 1584102 h 1751527"/>
              <a:gd name="connsiteX32" fmla="*/ 1815921 w 2395471"/>
              <a:gd name="connsiteY32" fmla="*/ 1635617 h 1751527"/>
              <a:gd name="connsiteX33" fmla="*/ 1854558 w 2395471"/>
              <a:gd name="connsiteY33" fmla="*/ 1661375 h 1751527"/>
              <a:gd name="connsiteX34" fmla="*/ 1893195 w 2395471"/>
              <a:gd name="connsiteY34" fmla="*/ 1687133 h 1751527"/>
              <a:gd name="connsiteX35" fmla="*/ 2009105 w 2395471"/>
              <a:gd name="connsiteY35" fmla="*/ 1725769 h 1751527"/>
              <a:gd name="connsiteX36" fmla="*/ 2047741 w 2395471"/>
              <a:gd name="connsiteY36" fmla="*/ 1738648 h 1751527"/>
              <a:gd name="connsiteX37" fmla="*/ 2086378 w 2395471"/>
              <a:gd name="connsiteY37" fmla="*/ 1751527 h 1751527"/>
              <a:gd name="connsiteX38" fmla="*/ 2343955 w 2395471"/>
              <a:gd name="connsiteY38" fmla="*/ 1738648 h 1751527"/>
              <a:gd name="connsiteX39" fmla="*/ 2382592 w 2395471"/>
              <a:gd name="connsiteY39" fmla="*/ 1712890 h 1751527"/>
              <a:gd name="connsiteX40" fmla="*/ 2395471 w 2395471"/>
              <a:gd name="connsiteY40" fmla="*/ 1712890 h 175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395471" h="1751527">
                <a:moveTo>
                  <a:pt x="0" y="0"/>
                </a:moveTo>
                <a:cubicBezTo>
                  <a:pt x="4293" y="30051"/>
                  <a:pt x="3952" y="61139"/>
                  <a:pt x="12879" y="90152"/>
                </a:cubicBezTo>
                <a:cubicBezTo>
                  <a:pt x="21348" y="117677"/>
                  <a:pt x="40821" y="140687"/>
                  <a:pt x="51516" y="167426"/>
                </a:cubicBezTo>
                <a:cubicBezTo>
                  <a:pt x="58090" y="183860"/>
                  <a:pt x="58180" y="202368"/>
                  <a:pt x="64395" y="218941"/>
                </a:cubicBezTo>
                <a:cubicBezTo>
                  <a:pt x="105603" y="328832"/>
                  <a:pt x="77448" y="219553"/>
                  <a:pt x="103031" y="309093"/>
                </a:cubicBezTo>
                <a:cubicBezTo>
                  <a:pt x="107894" y="326112"/>
                  <a:pt x="111047" y="343590"/>
                  <a:pt x="115910" y="360609"/>
                </a:cubicBezTo>
                <a:cubicBezTo>
                  <a:pt x="119639" y="373662"/>
                  <a:pt x="125496" y="386075"/>
                  <a:pt x="128789" y="399245"/>
                </a:cubicBezTo>
                <a:cubicBezTo>
                  <a:pt x="134098" y="420481"/>
                  <a:pt x="133982" y="443144"/>
                  <a:pt x="141668" y="463640"/>
                </a:cubicBezTo>
                <a:cubicBezTo>
                  <a:pt x="147103" y="478133"/>
                  <a:pt x="158840" y="489397"/>
                  <a:pt x="167426" y="502276"/>
                </a:cubicBezTo>
                <a:cubicBezTo>
                  <a:pt x="173040" y="524733"/>
                  <a:pt x="180122" y="577605"/>
                  <a:pt x="206062" y="592428"/>
                </a:cubicBezTo>
                <a:cubicBezTo>
                  <a:pt x="225068" y="603288"/>
                  <a:pt x="249221" y="599998"/>
                  <a:pt x="270457" y="605307"/>
                </a:cubicBezTo>
                <a:cubicBezTo>
                  <a:pt x="283627" y="608600"/>
                  <a:pt x="296382" y="613419"/>
                  <a:pt x="309093" y="618186"/>
                </a:cubicBezTo>
                <a:cubicBezTo>
                  <a:pt x="452448" y="671945"/>
                  <a:pt x="288430" y="615591"/>
                  <a:pt x="450761" y="669702"/>
                </a:cubicBezTo>
                <a:cubicBezTo>
                  <a:pt x="463640" y="673995"/>
                  <a:pt x="476086" y="679919"/>
                  <a:pt x="489398" y="682581"/>
                </a:cubicBezTo>
                <a:cubicBezTo>
                  <a:pt x="510863" y="686874"/>
                  <a:pt x="532424" y="690711"/>
                  <a:pt x="553792" y="695459"/>
                </a:cubicBezTo>
                <a:cubicBezTo>
                  <a:pt x="571071" y="699299"/>
                  <a:pt x="587813" y="705647"/>
                  <a:pt x="605307" y="708338"/>
                </a:cubicBezTo>
                <a:cubicBezTo>
                  <a:pt x="643729" y="714249"/>
                  <a:pt x="682580" y="716924"/>
                  <a:pt x="721217" y="721217"/>
                </a:cubicBezTo>
                <a:cubicBezTo>
                  <a:pt x="813175" y="751870"/>
                  <a:pt x="775900" y="731914"/>
                  <a:pt x="837127" y="772733"/>
                </a:cubicBezTo>
                <a:cubicBezTo>
                  <a:pt x="886625" y="846978"/>
                  <a:pt x="843773" y="775360"/>
                  <a:pt x="875764" y="850006"/>
                </a:cubicBezTo>
                <a:cubicBezTo>
                  <a:pt x="905200" y="918692"/>
                  <a:pt x="897141" y="879752"/>
                  <a:pt x="914400" y="940158"/>
                </a:cubicBezTo>
                <a:cubicBezTo>
                  <a:pt x="953326" y="1076398"/>
                  <a:pt x="891829" y="885327"/>
                  <a:pt x="953037" y="1068947"/>
                </a:cubicBezTo>
                <a:cubicBezTo>
                  <a:pt x="963512" y="1100371"/>
                  <a:pt x="966708" y="1121254"/>
                  <a:pt x="991674" y="1146220"/>
                </a:cubicBezTo>
                <a:cubicBezTo>
                  <a:pt x="1002619" y="1157165"/>
                  <a:pt x="1017431" y="1163392"/>
                  <a:pt x="1030310" y="1171978"/>
                </a:cubicBezTo>
                <a:cubicBezTo>
                  <a:pt x="1034603" y="1184857"/>
                  <a:pt x="1034498" y="1200185"/>
                  <a:pt x="1043189" y="1210614"/>
                </a:cubicBezTo>
                <a:cubicBezTo>
                  <a:pt x="1055566" y="1225466"/>
                  <a:pt x="1113997" y="1261192"/>
                  <a:pt x="1133341" y="1275009"/>
                </a:cubicBezTo>
                <a:cubicBezTo>
                  <a:pt x="1150808" y="1287485"/>
                  <a:pt x="1165242" y="1304927"/>
                  <a:pt x="1184857" y="1313645"/>
                </a:cubicBezTo>
                <a:cubicBezTo>
                  <a:pt x="1204860" y="1322535"/>
                  <a:pt x="1228015" y="1321215"/>
                  <a:pt x="1249251" y="1326524"/>
                </a:cubicBezTo>
                <a:cubicBezTo>
                  <a:pt x="1262421" y="1329817"/>
                  <a:pt x="1274470" y="1337339"/>
                  <a:pt x="1287888" y="1339403"/>
                </a:cubicBezTo>
                <a:cubicBezTo>
                  <a:pt x="1361686" y="1350757"/>
                  <a:pt x="1551949" y="1361300"/>
                  <a:pt x="1609860" y="1365161"/>
                </a:cubicBezTo>
                <a:cubicBezTo>
                  <a:pt x="1672615" y="1459295"/>
                  <a:pt x="1596012" y="1340928"/>
                  <a:pt x="1661375" y="1455313"/>
                </a:cubicBezTo>
                <a:cubicBezTo>
                  <a:pt x="1669055" y="1468752"/>
                  <a:pt x="1679453" y="1480511"/>
                  <a:pt x="1687133" y="1493950"/>
                </a:cubicBezTo>
                <a:cubicBezTo>
                  <a:pt x="1696892" y="1511028"/>
                  <a:pt x="1720722" y="1568416"/>
                  <a:pt x="1738648" y="1584102"/>
                </a:cubicBezTo>
                <a:cubicBezTo>
                  <a:pt x="1761945" y="1604487"/>
                  <a:pt x="1790163" y="1618445"/>
                  <a:pt x="1815921" y="1635617"/>
                </a:cubicBezTo>
                <a:lnTo>
                  <a:pt x="1854558" y="1661375"/>
                </a:lnTo>
                <a:cubicBezTo>
                  <a:pt x="1867437" y="1669961"/>
                  <a:pt x="1878511" y="1682238"/>
                  <a:pt x="1893195" y="1687133"/>
                </a:cubicBezTo>
                <a:lnTo>
                  <a:pt x="2009105" y="1725769"/>
                </a:lnTo>
                <a:lnTo>
                  <a:pt x="2047741" y="1738648"/>
                </a:lnTo>
                <a:lnTo>
                  <a:pt x="2086378" y="1751527"/>
                </a:lnTo>
                <a:cubicBezTo>
                  <a:pt x="2172237" y="1747234"/>
                  <a:pt x="2258711" y="1749767"/>
                  <a:pt x="2343955" y="1738648"/>
                </a:cubicBezTo>
                <a:cubicBezTo>
                  <a:pt x="2359304" y="1736646"/>
                  <a:pt x="2368747" y="1719812"/>
                  <a:pt x="2382592" y="1712890"/>
                </a:cubicBezTo>
                <a:cubicBezTo>
                  <a:pt x="2386432" y="1710970"/>
                  <a:pt x="2391178" y="1712890"/>
                  <a:pt x="2395471" y="171289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6"/>
            <a:endCxn id="7" idx="1"/>
          </p:cNvCxnSpPr>
          <p:nvPr/>
        </p:nvCxnSpPr>
        <p:spPr>
          <a:xfrm>
            <a:off x="6179712" y="2165428"/>
            <a:ext cx="3862345" cy="15488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7" idx="2"/>
          </p:cNvCxnSpPr>
          <p:nvPr/>
        </p:nvCxnSpPr>
        <p:spPr>
          <a:xfrm flipV="1">
            <a:off x="6933126" y="4037526"/>
            <a:ext cx="2975020" cy="1516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7" idx="3"/>
          </p:cNvCxnSpPr>
          <p:nvPr/>
        </p:nvCxnSpPr>
        <p:spPr>
          <a:xfrm flipV="1">
            <a:off x="6179712" y="4360815"/>
            <a:ext cx="3862345" cy="17004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083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Optimal substructure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931830" y="358032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239554" y="1695349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1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239554" y="5591208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3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18726" y="3731989"/>
            <a:ext cx="914400" cy="914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2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908146" y="358032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D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756079" y="2459865"/>
            <a:ext cx="2575775" cy="1287887"/>
          </a:xfrm>
          <a:custGeom>
            <a:avLst/>
            <a:gdLst>
              <a:gd name="connsiteX0" fmla="*/ 0 w 2575775"/>
              <a:gd name="connsiteY0" fmla="*/ 1287887 h 1287887"/>
              <a:gd name="connsiteX1" fmla="*/ 64394 w 2575775"/>
              <a:gd name="connsiteY1" fmla="*/ 1236372 h 1287887"/>
              <a:gd name="connsiteX2" fmla="*/ 115910 w 2575775"/>
              <a:gd name="connsiteY2" fmla="*/ 1210614 h 1287887"/>
              <a:gd name="connsiteX3" fmla="*/ 154546 w 2575775"/>
              <a:gd name="connsiteY3" fmla="*/ 1159098 h 1287887"/>
              <a:gd name="connsiteX4" fmla="*/ 206062 w 2575775"/>
              <a:gd name="connsiteY4" fmla="*/ 1133341 h 1287887"/>
              <a:gd name="connsiteX5" fmla="*/ 244698 w 2575775"/>
              <a:gd name="connsiteY5" fmla="*/ 1107583 h 1287887"/>
              <a:gd name="connsiteX6" fmla="*/ 296214 w 2575775"/>
              <a:gd name="connsiteY6" fmla="*/ 1081825 h 1287887"/>
              <a:gd name="connsiteX7" fmla="*/ 373487 w 2575775"/>
              <a:gd name="connsiteY7" fmla="*/ 1056067 h 1287887"/>
              <a:gd name="connsiteX8" fmla="*/ 489397 w 2575775"/>
              <a:gd name="connsiteY8" fmla="*/ 1081825 h 1287887"/>
              <a:gd name="connsiteX9" fmla="*/ 528034 w 2575775"/>
              <a:gd name="connsiteY9" fmla="*/ 1094704 h 1287887"/>
              <a:gd name="connsiteX10" fmla="*/ 618186 w 2575775"/>
              <a:gd name="connsiteY10" fmla="*/ 1159098 h 1287887"/>
              <a:gd name="connsiteX11" fmla="*/ 643944 w 2575775"/>
              <a:gd name="connsiteY11" fmla="*/ 1197735 h 1287887"/>
              <a:gd name="connsiteX12" fmla="*/ 721217 w 2575775"/>
              <a:gd name="connsiteY12" fmla="*/ 1236372 h 1287887"/>
              <a:gd name="connsiteX13" fmla="*/ 798490 w 2575775"/>
              <a:gd name="connsiteY13" fmla="*/ 1223493 h 1287887"/>
              <a:gd name="connsiteX14" fmla="*/ 875763 w 2575775"/>
              <a:gd name="connsiteY14" fmla="*/ 1159098 h 1287887"/>
              <a:gd name="connsiteX15" fmla="*/ 901521 w 2575775"/>
              <a:gd name="connsiteY15" fmla="*/ 1107583 h 1287887"/>
              <a:gd name="connsiteX16" fmla="*/ 940158 w 2575775"/>
              <a:gd name="connsiteY16" fmla="*/ 1056067 h 1287887"/>
              <a:gd name="connsiteX17" fmla="*/ 991673 w 2575775"/>
              <a:gd name="connsiteY17" fmla="*/ 978794 h 1287887"/>
              <a:gd name="connsiteX18" fmla="*/ 1004552 w 2575775"/>
              <a:gd name="connsiteY18" fmla="*/ 927279 h 1287887"/>
              <a:gd name="connsiteX19" fmla="*/ 1030310 w 2575775"/>
              <a:gd name="connsiteY19" fmla="*/ 888642 h 1287887"/>
              <a:gd name="connsiteX20" fmla="*/ 1043189 w 2575775"/>
              <a:gd name="connsiteY20" fmla="*/ 850005 h 1287887"/>
              <a:gd name="connsiteX21" fmla="*/ 1068946 w 2575775"/>
              <a:gd name="connsiteY21" fmla="*/ 643943 h 1287887"/>
              <a:gd name="connsiteX22" fmla="*/ 1081825 w 2575775"/>
              <a:gd name="connsiteY22" fmla="*/ 579549 h 1287887"/>
              <a:gd name="connsiteX23" fmla="*/ 1107583 w 2575775"/>
              <a:gd name="connsiteY23" fmla="*/ 540912 h 1287887"/>
              <a:gd name="connsiteX24" fmla="*/ 1184856 w 2575775"/>
              <a:gd name="connsiteY24" fmla="*/ 515155 h 1287887"/>
              <a:gd name="connsiteX25" fmla="*/ 1313645 w 2575775"/>
              <a:gd name="connsiteY25" fmla="*/ 553791 h 1287887"/>
              <a:gd name="connsiteX26" fmla="*/ 1390918 w 2575775"/>
              <a:gd name="connsiteY26" fmla="*/ 579549 h 1287887"/>
              <a:gd name="connsiteX27" fmla="*/ 1429555 w 2575775"/>
              <a:gd name="connsiteY27" fmla="*/ 592428 h 1287887"/>
              <a:gd name="connsiteX28" fmla="*/ 1468191 w 2575775"/>
              <a:gd name="connsiteY28" fmla="*/ 618186 h 1287887"/>
              <a:gd name="connsiteX29" fmla="*/ 1764406 w 2575775"/>
              <a:gd name="connsiteY29" fmla="*/ 618186 h 1287887"/>
              <a:gd name="connsiteX30" fmla="*/ 1815921 w 2575775"/>
              <a:gd name="connsiteY30" fmla="*/ 592428 h 1287887"/>
              <a:gd name="connsiteX31" fmla="*/ 1867436 w 2575775"/>
              <a:gd name="connsiteY31" fmla="*/ 515155 h 1287887"/>
              <a:gd name="connsiteX32" fmla="*/ 1893194 w 2575775"/>
              <a:gd name="connsiteY32" fmla="*/ 476518 h 1287887"/>
              <a:gd name="connsiteX33" fmla="*/ 1931831 w 2575775"/>
              <a:gd name="connsiteY33" fmla="*/ 347729 h 1287887"/>
              <a:gd name="connsiteX34" fmla="*/ 1944710 w 2575775"/>
              <a:gd name="connsiteY34" fmla="*/ 244698 h 1287887"/>
              <a:gd name="connsiteX35" fmla="*/ 1957589 w 2575775"/>
              <a:gd name="connsiteY35" fmla="*/ 193183 h 1287887"/>
              <a:gd name="connsiteX36" fmla="*/ 1996225 w 2575775"/>
              <a:gd name="connsiteY36" fmla="*/ 90152 h 1287887"/>
              <a:gd name="connsiteX37" fmla="*/ 2112135 w 2575775"/>
              <a:gd name="connsiteY37" fmla="*/ 51515 h 1287887"/>
              <a:gd name="connsiteX38" fmla="*/ 2253803 w 2575775"/>
              <a:gd name="connsiteY38" fmla="*/ 64394 h 1287887"/>
              <a:gd name="connsiteX39" fmla="*/ 2331076 w 2575775"/>
              <a:gd name="connsiteY39" fmla="*/ 90152 h 1287887"/>
              <a:gd name="connsiteX40" fmla="*/ 2369713 w 2575775"/>
              <a:gd name="connsiteY40" fmla="*/ 103031 h 1287887"/>
              <a:gd name="connsiteX41" fmla="*/ 2537138 w 2575775"/>
              <a:gd name="connsiteY41" fmla="*/ 64394 h 1287887"/>
              <a:gd name="connsiteX42" fmla="*/ 2550017 w 2575775"/>
              <a:gd name="connsiteY42" fmla="*/ 25758 h 1287887"/>
              <a:gd name="connsiteX43" fmla="*/ 2575775 w 2575775"/>
              <a:gd name="connsiteY43" fmla="*/ 0 h 128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575775" h="1287887">
                <a:moveTo>
                  <a:pt x="0" y="1287887"/>
                </a:moveTo>
                <a:cubicBezTo>
                  <a:pt x="21465" y="1270715"/>
                  <a:pt x="41522" y="1251620"/>
                  <a:pt x="64394" y="1236372"/>
                </a:cubicBezTo>
                <a:cubicBezTo>
                  <a:pt x="80368" y="1225722"/>
                  <a:pt x="101333" y="1223109"/>
                  <a:pt x="115910" y="1210614"/>
                </a:cubicBezTo>
                <a:cubicBezTo>
                  <a:pt x="132207" y="1196645"/>
                  <a:pt x="138249" y="1173067"/>
                  <a:pt x="154546" y="1159098"/>
                </a:cubicBezTo>
                <a:cubicBezTo>
                  <a:pt x="169123" y="1146604"/>
                  <a:pt x="189393" y="1142866"/>
                  <a:pt x="206062" y="1133341"/>
                </a:cubicBezTo>
                <a:cubicBezTo>
                  <a:pt x="219501" y="1125662"/>
                  <a:pt x="231259" y="1115262"/>
                  <a:pt x="244698" y="1107583"/>
                </a:cubicBezTo>
                <a:cubicBezTo>
                  <a:pt x="261367" y="1098058"/>
                  <a:pt x="278388" y="1088955"/>
                  <a:pt x="296214" y="1081825"/>
                </a:cubicBezTo>
                <a:cubicBezTo>
                  <a:pt x="321423" y="1071741"/>
                  <a:pt x="373487" y="1056067"/>
                  <a:pt x="373487" y="1056067"/>
                </a:cubicBezTo>
                <a:cubicBezTo>
                  <a:pt x="412124" y="1064653"/>
                  <a:pt x="451000" y="1072226"/>
                  <a:pt x="489397" y="1081825"/>
                </a:cubicBezTo>
                <a:cubicBezTo>
                  <a:pt x="502567" y="1085118"/>
                  <a:pt x="515892" y="1088633"/>
                  <a:pt x="528034" y="1094704"/>
                </a:cubicBezTo>
                <a:cubicBezTo>
                  <a:pt x="546860" y="1104117"/>
                  <a:pt x="606527" y="1150354"/>
                  <a:pt x="618186" y="1159098"/>
                </a:cubicBezTo>
                <a:cubicBezTo>
                  <a:pt x="626772" y="1171977"/>
                  <a:pt x="632999" y="1186790"/>
                  <a:pt x="643944" y="1197735"/>
                </a:cubicBezTo>
                <a:cubicBezTo>
                  <a:pt x="668910" y="1222702"/>
                  <a:pt x="689792" y="1225897"/>
                  <a:pt x="721217" y="1236372"/>
                </a:cubicBezTo>
                <a:cubicBezTo>
                  <a:pt x="746975" y="1232079"/>
                  <a:pt x="773717" y="1231751"/>
                  <a:pt x="798490" y="1223493"/>
                </a:cubicBezTo>
                <a:cubicBezTo>
                  <a:pt x="819672" y="1216432"/>
                  <a:pt x="864554" y="1174791"/>
                  <a:pt x="875763" y="1159098"/>
                </a:cubicBezTo>
                <a:cubicBezTo>
                  <a:pt x="886922" y="1143475"/>
                  <a:pt x="891346" y="1123863"/>
                  <a:pt x="901521" y="1107583"/>
                </a:cubicBezTo>
                <a:cubicBezTo>
                  <a:pt x="912898" y="1089381"/>
                  <a:pt x="927849" y="1073652"/>
                  <a:pt x="940158" y="1056067"/>
                </a:cubicBezTo>
                <a:cubicBezTo>
                  <a:pt x="957911" y="1030706"/>
                  <a:pt x="991673" y="978794"/>
                  <a:pt x="991673" y="978794"/>
                </a:cubicBezTo>
                <a:cubicBezTo>
                  <a:pt x="995966" y="961622"/>
                  <a:pt x="997579" y="943548"/>
                  <a:pt x="1004552" y="927279"/>
                </a:cubicBezTo>
                <a:cubicBezTo>
                  <a:pt x="1010649" y="913052"/>
                  <a:pt x="1023388" y="902487"/>
                  <a:pt x="1030310" y="888642"/>
                </a:cubicBezTo>
                <a:cubicBezTo>
                  <a:pt x="1036381" y="876500"/>
                  <a:pt x="1038896" y="862884"/>
                  <a:pt x="1043189" y="850005"/>
                </a:cubicBezTo>
                <a:cubicBezTo>
                  <a:pt x="1051576" y="774518"/>
                  <a:pt x="1056694" y="717455"/>
                  <a:pt x="1068946" y="643943"/>
                </a:cubicBezTo>
                <a:cubicBezTo>
                  <a:pt x="1072545" y="622351"/>
                  <a:pt x="1074139" y="600045"/>
                  <a:pt x="1081825" y="579549"/>
                </a:cubicBezTo>
                <a:cubicBezTo>
                  <a:pt x="1087260" y="565056"/>
                  <a:pt x="1094457" y="549116"/>
                  <a:pt x="1107583" y="540912"/>
                </a:cubicBezTo>
                <a:cubicBezTo>
                  <a:pt x="1130607" y="526522"/>
                  <a:pt x="1184856" y="515155"/>
                  <a:pt x="1184856" y="515155"/>
                </a:cubicBezTo>
                <a:cubicBezTo>
                  <a:pt x="1382656" y="543413"/>
                  <a:pt x="1202673" y="504471"/>
                  <a:pt x="1313645" y="553791"/>
                </a:cubicBezTo>
                <a:cubicBezTo>
                  <a:pt x="1338456" y="564818"/>
                  <a:pt x="1365160" y="570963"/>
                  <a:pt x="1390918" y="579549"/>
                </a:cubicBezTo>
                <a:lnTo>
                  <a:pt x="1429555" y="592428"/>
                </a:lnTo>
                <a:cubicBezTo>
                  <a:pt x="1442434" y="601014"/>
                  <a:pt x="1453507" y="613291"/>
                  <a:pt x="1468191" y="618186"/>
                </a:cubicBezTo>
                <a:cubicBezTo>
                  <a:pt x="1554087" y="646818"/>
                  <a:pt x="1697141" y="622143"/>
                  <a:pt x="1764406" y="618186"/>
                </a:cubicBezTo>
                <a:cubicBezTo>
                  <a:pt x="1781578" y="609600"/>
                  <a:pt x="1802346" y="606004"/>
                  <a:pt x="1815921" y="592428"/>
                </a:cubicBezTo>
                <a:cubicBezTo>
                  <a:pt x="1837811" y="570538"/>
                  <a:pt x="1850264" y="540913"/>
                  <a:pt x="1867436" y="515155"/>
                </a:cubicBezTo>
                <a:cubicBezTo>
                  <a:pt x="1876022" y="502276"/>
                  <a:pt x="1888299" y="491202"/>
                  <a:pt x="1893194" y="476518"/>
                </a:cubicBezTo>
                <a:cubicBezTo>
                  <a:pt x="1904646" y="442163"/>
                  <a:pt x="1925343" y="386658"/>
                  <a:pt x="1931831" y="347729"/>
                </a:cubicBezTo>
                <a:cubicBezTo>
                  <a:pt x="1937521" y="313589"/>
                  <a:pt x="1939020" y="278838"/>
                  <a:pt x="1944710" y="244698"/>
                </a:cubicBezTo>
                <a:cubicBezTo>
                  <a:pt x="1947620" y="227239"/>
                  <a:pt x="1953749" y="210462"/>
                  <a:pt x="1957589" y="193183"/>
                </a:cubicBezTo>
                <a:cubicBezTo>
                  <a:pt x="1965928" y="155655"/>
                  <a:pt x="1963680" y="117272"/>
                  <a:pt x="1996225" y="90152"/>
                </a:cubicBezTo>
                <a:cubicBezTo>
                  <a:pt x="2029901" y="62088"/>
                  <a:pt x="2071578" y="59627"/>
                  <a:pt x="2112135" y="51515"/>
                </a:cubicBezTo>
                <a:cubicBezTo>
                  <a:pt x="2159358" y="55808"/>
                  <a:pt x="2207107" y="56153"/>
                  <a:pt x="2253803" y="64394"/>
                </a:cubicBezTo>
                <a:cubicBezTo>
                  <a:pt x="2280541" y="69112"/>
                  <a:pt x="2305318" y="81566"/>
                  <a:pt x="2331076" y="90152"/>
                </a:cubicBezTo>
                <a:lnTo>
                  <a:pt x="2369713" y="103031"/>
                </a:lnTo>
                <a:cubicBezTo>
                  <a:pt x="2408524" y="99150"/>
                  <a:pt x="2500410" y="110303"/>
                  <a:pt x="2537138" y="64394"/>
                </a:cubicBezTo>
                <a:cubicBezTo>
                  <a:pt x="2545619" y="53794"/>
                  <a:pt x="2543032" y="37399"/>
                  <a:pt x="2550017" y="25758"/>
                </a:cubicBezTo>
                <a:cubicBezTo>
                  <a:pt x="2556264" y="15346"/>
                  <a:pt x="2567189" y="8586"/>
                  <a:pt x="2575775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859110" y="4043966"/>
            <a:ext cx="3142445" cy="348601"/>
          </a:xfrm>
          <a:custGeom>
            <a:avLst/>
            <a:gdLst>
              <a:gd name="connsiteX0" fmla="*/ 0 w 3142445"/>
              <a:gd name="connsiteY0" fmla="*/ 0 h 348601"/>
              <a:gd name="connsiteX1" fmla="*/ 103031 w 3142445"/>
              <a:gd name="connsiteY1" fmla="*/ 25758 h 348601"/>
              <a:gd name="connsiteX2" fmla="*/ 141667 w 3142445"/>
              <a:gd name="connsiteY2" fmla="*/ 51516 h 348601"/>
              <a:gd name="connsiteX3" fmla="*/ 218941 w 3142445"/>
              <a:gd name="connsiteY3" fmla="*/ 64395 h 348601"/>
              <a:gd name="connsiteX4" fmla="*/ 334851 w 3142445"/>
              <a:gd name="connsiteY4" fmla="*/ 128789 h 348601"/>
              <a:gd name="connsiteX5" fmla="*/ 412124 w 3142445"/>
              <a:gd name="connsiteY5" fmla="*/ 154547 h 348601"/>
              <a:gd name="connsiteX6" fmla="*/ 463639 w 3142445"/>
              <a:gd name="connsiteY6" fmla="*/ 270457 h 348601"/>
              <a:gd name="connsiteX7" fmla="*/ 502276 w 3142445"/>
              <a:gd name="connsiteY7" fmla="*/ 283335 h 348601"/>
              <a:gd name="connsiteX8" fmla="*/ 592428 w 3142445"/>
              <a:gd name="connsiteY8" fmla="*/ 347730 h 348601"/>
              <a:gd name="connsiteX9" fmla="*/ 643944 w 3142445"/>
              <a:gd name="connsiteY9" fmla="*/ 309093 h 348601"/>
              <a:gd name="connsiteX10" fmla="*/ 669701 w 3142445"/>
              <a:gd name="connsiteY10" fmla="*/ 270457 h 348601"/>
              <a:gd name="connsiteX11" fmla="*/ 708338 w 3142445"/>
              <a:gd name="connsiteY11" fmla="*/ 218941 h 348601"/>
              <a:gd name="connsiteX12" fmla="*/ 759853 w 3142445"/>
              <a:gd name="connsiteY12" fmla="*/ 141668 h 348601"/>
              <a:gd name="connsiteX13" fmla="*/ 772732 w 3142445"/>
              <a:gd name="connsiteY13" fmla="*/ 103031 h 348601"/>
              <a:gd name="connsiteX14" fmla="*/ 811369 w 3142445"/>
              <a:gd name="connsiteY14" fmla="*/ 64395 h 348601"/>
              <a:gd name="connsiteX15" fmla="*/ 927279 w 3142445"/>
              <a:gd name="connsiteY15" fmla="*/ 0 h 348601"/>
              <a:gd name="connsiteX16" fmla="*/ 1043189 w 3142445"/>
              <a:gd name="connsiteY16" fmla="*/ 12879 h 348601"/>
              <a:gd name="connsiteX17" fmla="*/ 1081825 w 3142445"/>
              <a:gd name="connsiteY17" fmla="*/ 25758 h 348601"/>
              <a:gd name="connsiteX18" fmla="*/ 1133341 w 3142445"/>
              <a:gd name="connsiteY18" fmla="*/ 38637 h 348601"/>
              <a:gd name="connsiteX19" fmla="*/ 1210614 w 3142445"/>
              <a:gd name="connsiteY19" fmla="*/ 64395 h 348601"/>
              <a:gd name="connsiteX20" fmla="*/ 1287887 w 3142445"/>
              <a:gd name="connsiteY20" fmla="*/ 103031 h 348601"/>
              <a:gd name="connsiteX21" fmla="*/ 1390918 w 3142445"/>
              <a:gd name="connsiteY21" fmla="*/ 167426 h 348601"/>
              <a:gd name="connsiteX22" fmla="*/ 1468191 w 3142445"/>
              <a:gd name="connsiteY22" fmla="*/ 218941 h 348601"/>
              <a:gd name="connsiteX23" fmla="*/ 1558344 w 3142445"/>
              <a:gd name="connsiteY23" fmla="*/ 244699 h 348601"/>
              <a:gd name="connsiteX24" fmla="*/ 1725769 w 3142445"/>
              <a:gd name="connsiteY24" fmla="*/ 231820 h 348601"/>
              <a:gd name="connsiteX25" fmla="*/ 1803042 w 3142445"/>
              <a:gd name="connsiteY25" fmla="*/ 193183 h 348601"/>
              <a:gd name="connsiteX26" fmla="*/ 1854558 w 3142445"/>
              <a:gd name="connsiteY26" fmla="*/ 167426 h 348601"/>
              <a:gd name="connsiteX27" fmla="*/ 1931831 w 3142445"/>
              <a:gd name="connsiteY27" fmla="*/ 103031 h 348601"/>
              <a:gd name="connsiteX28" fmla="*/ 2009104 w 3142445"/>
              <a:gd name="connsiteY28" fmla="*/ 77273 h 348601"/>
              <a:gd name="connsiteX29" fmla="*/ 2240924 w 3142445"/>
              <a:gd name="connsiteY29" fmla="*/ 90152 h 348601"/>
              <a:gd name="connsiteX30" fmla="*/ 2331076 w 3142445"/>
              <a:gd name="connsiteY30" fmla="*/ 115910 h 348601"/>
              <a:gd name="connsiteX31" fmla="*/ 2382591 w 3142445"/>
              <a:gd name="connsiteY31" fmla="*/ 128789 h 348601"/>
              <a:gd name="connsiteX32" fmla="*/ 2421228 w 3142445"/>
              <a:gd name="connsiteY32" fmla="*/ 141668 h 348601"/>
              <a:gd name="connsiteX33" fmla="*/ 2459865 w 3142445"/>
              <a:gd name="connsiteY33" fmla="*/ 167426 h 348601"/>
              <a:gd name="connsiteX34" fmla="*/ 2562896 w 3142445"/>
              <a:gd name="connsiteY34" fmla="*/ 193183 h 348601"/>
              <a:gd name="connsiteX35" fmla="*/ 2614411 w 3142445"/>
              <a:gd name="connsiteY35" fmla="*/ 218941 h 348601"/>
              <a:gd name="connsiteX36" fmla="*/ 2691684 w 3142445"/>
              <a:gd name="connsiteY36" fmla="*/ 244699 h 348601"/>
              <a:gd name="connsiteX37" fmla="*/ 2910625 w 3142445"/>
              <a:gd name="connsiteY37" fmla="*/ 231820 h 348601"/>
              <a:gd name="connsiteX38" fmla="*/ 2949262 w 3142445"/>
              <a:gd name="connsiteY38" fmla="*/ 218941 h 348601"/>
              <a:gd name="connsiteX39" fmla="*/ 3026535 w 3142445"/>
              <a:gd name="connsiteY39" fmla="*/ 167426 h 348601"/>
              <a:gd name="connsiteX40" fmla="*/ 3103808 w 3142445"/>
              <a:gd name="connsiteY40" fmla="*/ 141668 h 348601"/>
              <a:gd name="connsiteX41" fmla="*/ 3142445 w 3142445"/>
              <a:gd name="connsiteY41" fmla="*/ 128789 h 34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142445" h="348601">
                <a:moveTo>
                  <a:pt x="0" y="0"/>
                </a:moveTo>
                <a:cubicBezTo>
                  <a:pt x="24491" y="4898"/>
                  <a:pt x="76630" y="12558"/>
                  <a:pt x="103031" y="25758"/>
                </a:cubicBezTo>
                <a:cubicBezTo>
                  <a:pt x="116875" y="32680"/>
                  <a:pt x="126983" y="46621"/>
                  <a:pt x="141667" y="51516"/>
                </a:cubicBezTo>
                <a:cubicBezTo>
                  <a:pt x="166440" y="59774"/>
                  <a:pt x="193183" y="60102"/>
                  <a:pt x="218941" y="64395"/>
                </a:cubicBezTo>
                <a:cubicBezTo>
                  <a:pt x="251618" y="84001"/>
                  <a:pt x="297899" y="114008"/>
                  <a:pt x="334851" y="128789"/>
                </a:cubicBezTo>
                <a:cubicBezTo>
                  <a:pt x="360060" y="138873"/>
                  <a:pt x="412124" y="154547"/>
                  <a:pt x="412124" y="154547"/>
                </a:cubicBezTo>
                <a:cubicBezTo>
                  <a:pt x="419993" y="178154"/>
                  <a:pt x="435810" y="248194"/>
                  <a:pt x="463639" y="270457"/>
                </a:cubicBezTo>
                <a:cubicBezTo>
                  <a:pt x="474240" y="278938"/>
                  <a:pt x="489397" y="279042"/>
                  <a:pt x="502276" y="283335"/>
                </a:cubicBezTo>
                <a:cubicBezTo>
                  <a:pt x="510271" y="291330"/>
                  <a:pt x="560448" y="356867"/>
                  <a:pt x="592428" y="347730"/>
                </a:cubicBezTo>
                <a:cubicBezTo>
                  <a:pt x="613067" y="341833"/>
                  <a:pt x="626772" y="321972"/>
                  <a:pt x="643944" y="309093"/>
                </a:cubicBezTo>
                <a:cubicBezTo>
                  <a:pt x="652530" y="296214"/>
                  <a:pt x="660705" y="283052"/>
                  <a:pt x="669701" y="270457"/>
                </a:cubicBezTo>
                <a:cubicBezTo>
                  <a:pt x="682177" y="252990"/>
                  <a:pt x="697688" y="237578"/>
                  <a:pt x="708338" y="218941"/>
                </a:cubicBezTo>
                <a:cubicBezTo>
                  <a:pt x="758041" y="131961"/>
                  <a:pt x="669942" y="231579"/>
                  <a:pt x="759853" y="141668"/>
                </a:cubicBezTo>
                <a:cubicBezTo>
                  <a:pt x="764146" y="128789"/>
                  <a:pt x="765202" y="114327"/>
                  <a:pt x="772732" y="103031"/>
                </a:cubicBezTo>
                <a:cubicBezTo>
                  <a:pt x="782835" y="87877"/>
                  <a:pt x="796992" y="75577"/>
                  <a:pt x="811369" y="64395"/>
                </a:cubicBezTo>
                <a:cubicBezTo>
                  <a:pt x="877797" y="12729"/>
                  <a:pt x="868983" y="19432"/>
                  <a:pt x="927279" y="0"/>
                </a:cubicBezTo>
                <a:cubicBezTo>
                  <a:pt x="965916" y="4293"/>
                  <a:pt x="1004844" y="6488"/>
                  <a:pt x="1043189" y="12879"/>
                </a:cubicBezTo>
                <a:cubicBezTo>
                  <a:pt x="1056580" y="15111"/>
                  <a:pt x="1068772" y="22029"/>
                  <a:pt x="1081825" y="25758"/>
                </a:cubicBezTo>
                <a:cubicBezTo>
                  <a:pt x="1098844" y="30621"/>
                  <a:pt x="1116387" y="33551"/>
                  <a:pt x="1133341" y="38637"/>
                </a:cubicBezTo>
                <a:cubicBezTo>
                  <a:pt x="1159347" y="46439"/>
                  <a:pt x="1188023" y="49335"/>
                  <a:pt x="1210614" y="64395"/>
                </a:cubicBezTo>
                <a:cubicBezTo>
                  <a:pt x="1260547" y="97682"/>
                  <a:pt x="1234567" y="85257"/>
                  <a:pt x="1287887" y="103031"/>
                </a:cubicBezTo>
                <a:cubicBezTo>
                  <a:pt x="1407466" y="192715"/>
                  <a:pt x="1273065" y="96714"/>
                  <a:pt x="1390918" y="167426"/>
                </a:cubicBezTo>
                <a:cubicBezTo>
                  <a:pt x="1417463" y="183353"/>
                  <a:pt x="1438158" y="211433"/>
                  <a:pt x="1468191" y="218941"/>
                </a:cubicBezTo>
                <a:cubicBezTo>
                  <a:pt x="1532877" y="235113"/>
                  <a:pt x="1502915" y="226223"/>
                  <a:pt x="1558344" y="244699"/>
                </a:cubicBezTo>
                <a:cubicBezTo>
                  <a:pt x="1614152" y="240406"/>
                  <a:pt x="1670228" y="238763"/>
                  <a:pt x="1725769" y="231820"/>
                </a:cubicBezTo>
                <a:cubicBezTo>
                  <a:pt x="1763549" y="227097"/>
                  <a:pt x="1770829" y="211590"/>
                  <a:pt x="1803042" y="193183"/>
                </a:cubicBezTo>
                <a:cubicBezTo>
                  <a:pt x="1819711" y="183658"/>
                  <a:pt x="1837386" y="176012"/>
                  <a:pt x="1854558" y="167426"/>
                </a:cubicBezTo>
                <a:cubicBezTo>
                  <a:pt x="1878822" y="143161"/>
                  <a:pt x="1899555" y="117376"/>
                  <a:pt x="1931831" y="103031"/>
                </a:cubicBezTo>
                <a:cubicBezTo>
                  <a:pt x="1956642" y="92004"/>
                  <a:pt x="2009104" y="77273"/>
                  <a:pt x="2009104" y="77273"/>
                </a:cubicBezTo>
                <a:cubicBezTo>
                  <a:pt x="2086377" y="81566"/>
                  <a:pt x="2163849" y="83145"/>
                  <a:pt x="2240924" y="90152"/>
                </a:cubicBezTo>
                <a:cubicBezTo>
                  <a:pt x="2270447" y="92836"/>
                  <a:pt x="2302616" y="107779"/>
                  <a:pt x="2331076" y="115910"/>
                </a:cubicBezTo>
                <a:cubicBezTo>
                  <a:pt x="2348095" y="120773"/>
                  <a:pt x="2365572" y="123926"/>
                  <a:pt x="2382591" y="128789"/>
                </a:cubicBezTo>
                <a:cubicBezTo>
                  <a:pt x="2395644" y="132519"/>
                  <a:pt x="2409086" y="135597"/>
                  <a:pt x="2421228" y="141668"/>
                </a:cubicBezTo>
                <a:cubicBezTo>
                  <a:pt x="2435073" y="148590"/>
                  <a:pt x="2445318" y="162136"/>
                  <a:pt x="2459865" y="167426"/>
                </a:cubicBezTo>
                <a:cubicBezTo>
                  <a:pt x="2493134" y="179524"/>
                  <a:pt x="2562896" y="193183"/>
                  <a:pt x="2562896" y="193183"/>
                </a:cubicBezTo>
                <a:cubicBezTo>
                  <a:pt x="2580068" y="201769"/>
                  <a:pt x="2596586" y="211811"/>
                  <a:pt x="2614411" y="218941"/>
                </a:cubicBezTo>
                <a:cubicBezTo>
                  <a:pt x="2639620" y="229025"/>
                  <a:pt x="2691684" y="244699"/>
                  <a:pt x="2691684" y="244699"/>
                </a:cubicBezTo>
                <a:cubicBezTo>
                  <a:pt x="2764664" y="240406"/>
                  <a:pt x="2837881" y="239094"/>
                  <a:pt x="2910625" y="231820"/>
                </a:cubicBezTo>
                <a:cubicBezTo>
                  <a:pt x="2924133" y="230469"/>
                  <a:pt x="2937395" y="225534"/>
                  <a:pt x="2949262" y="218941"/>
                </a:cubicBezTo>
                <a:cubicBezTo>
                  <a:pt x="2976323" y="203907"/>
                  <a:pt x="2997167" y="177216"/>
                  <a:pt x="3026535" y="167426"/>
                </a:cubicBezTo>
                <a:lnTo>
                  <a:pt x="3103808" y="141668"/>
                </a:lnTo>
                <a:lnTo>
                  <a:pt x="3142445" y="128789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807594" y="4340180"/>
            <a:ext cx="2395471" cy="1751527"/>
          </a:xfrm>
          <a:custGeom>
            <a:avLst/>
            <a:gdLst>
              <a:gd name="connsiteX0" fmla="*/ 0 w 2395471"/>
              <a:gd name="connsiteY0" fmla="*/ 0 h 1751527"/>
              <a:gd name="connsiteX1" fmla="*/ 12879 w 2395471"/>
              <a:gd name="connsiteY1" fmla="*/ 90152 h 1751527"/>
              <a:gd name="connsiteX2" fmla="*/ 51516 w 2395471"/>
              <a:gd name="connsiteY2" fmla="*/ 167426 h 1751527"/>
              <a:gd name="connsiteX3" fmla="*/ 64395 w 2395471"/>
              <a:gd name="connsiteY3" fmla="*/ 218941 h 1751527"/>
              <a:gd name="connsiteX4" fmla="*/ 103031 w 2395471"/>
              <a:gd name="connsiteY4" fmla="*/ 309093 h 1751527"/>
              <a:gd name="connsiteX5" fmla="*/ 115910 w 2395471"/>
              <a:gd name="connsiteY5" fmla="*/ 360609 h 1751527"/>
              <a:gd name="connsiteX6" fmla="*/ 128789 w 2395471"/>
              <a:gd name="connsiteY6" fmla="*/ 399245 h 1751527"/>
              <a:gd name="connsiteX7" fmla="*/ 141668 w 2395471"/>
              <a:gd name="connsiteY7" fmla="*/ 463640 h 1751527"/>
              <a:gd name="connsiteX8" fmla="*/ 167426 w 2395471"/>
              <a:gd name="connsiteY8" fmla="*/ 502276 h 1751527"/>
              <a:gd name="connsiteX9" fmla="*/ 206062 w 2395471"/>
              <a:gd name="connsiteY9" fmla="*/ 592428 h 1751527"/>
              <a:gd name="connsiteX10" fmla="*/ 270457 w 2395471"/>
              <a:gd name="connsiteY10" fmla="*/ 605307 h 1751527"/>
              <a:gd name="connsiteX11" fmla="*/ 309093 w 2395471"/>
              <a:gd name="connsiteY11" fmla="*/ 618186 h 1751527"/>
              <a:gd name="connsiteX12" fmla="*/ 450761 w 2395471"/>
              <a:gd name="connsiteY12" fmla="*/ 669702 h 1751527"/>
              <a:gd name="connsiteX13" fmla="*/ 489398 w 2395471"/>
              <a:gd name="connsiteY13" fmla="*/ 682581 h 1751527"/>
              <a:gd name="connsiteX14" fmla="*/ 553792 w 2395471"/>
              <a:gd name="connsiteY14" fmla="*/ 695459 h 1751527"/>
              <a:gd name="connsiteX15" fmla="*/ 605307 w 2395471"/>
              <a:gd name="connsiteY15" fmla="*/ 708338 h 1751527"/>
              <a:gd name="connsiteX16" fmla="*/ 721217 w 2395471"/>
              <a:gd name="connsiteY16" fmla="*/ 721217 h 1751527"/>
              <a:gd name="connsiteX17" fmla="*/ 837127 w 2395471"/>
              <a:gd name="connsiteY17" fmla="*/ 772733 h 1751527"/>
              <a:gd name="connsiteX18" fmla="*/ 875764 w 2395471"/>
              <a:gd name="connsiteY18" fmla="*/ 850006 h 1751527"/>
              <a:gd name="connsiteX19" fmla="*/ 914400 w 2395471"/>
              <a:gd name="connsiteY19" fmla="*/ 940158 h 1751527"/>
              <a:gd name="connsiteX20" fmla="*/ 953037 w 2395471"/>
              <a:gd name="connsiteY20" fmla="*/ 1068947 h 1751527"/>
              <a:gd name="connsiteX21" fmla="*/ 991674 w 2395471"/>
              <a:gd name="connsiteY21" fmla="*/ 1146220 h 1751527"/>
              <a:gd name="connsiteX22" fmla="*/ 1030310 w 2395471"/>
              <a:gd name="connsiteY22" fmla="*/ 1171978 h 1751527"/>
              <a:gd name="connsiteX23" fmla="*/ 1043189 w 2395471"/>
              <a:gd name="connsiteY23" fmla="*/ 1210614 h 1751527"/>
              <a:gd name="connsiteX24" fmla="*/ 1133341 w 2395471"/>
              <a:gd name="connsiteY24" fmla="*/ 1275009 h 1751527"/>
              <a:gd name="connsiteX25" fmla="*/ 1184857 w 2395471"/>
              <a:gd name="connsiteY25" fmla="*/ 1313645 h 1751527"/>
              <a:gd name="connsiteX26" fmla="*/ 1249251 w 2395471"/>
              <a:gd name="connsiteY26" fmla="*/ 1326524 h 1751527"/>
              <a:gd name="connsiteX27" fmla="*/ 1287888 w 2395471"/>
              <a:gd name="connsiteY27" fmla="*/ 1339403 h 1751527"/>
              <a:gd name="connsiteX28" fmla="*/ 1609860 w 2395471"/>
              <a:gd name="connsiteY28" fmla="*/ 1365161 h 1751527"/>
              <a:gd name="connsiteX29" fmla="*/ 1661375 w 2395471"/>
              <a:gd name="connsiteY29" fmla="*/ 1455313 h 1751527"/>
              <a:gd name="connsiteX30" fmla="*/ 1687133 w 2395471"/>
              <a:gd name="connsiteY30" fmla="*/ 1493950 h 1751527"/>
              <a:gd name="connsiteX31" fmla="*/ 1738648 w 2395471"/>
              <a:gd name="connsiteY31" fmla="*/ 1584102 h 1751527"/>
              <a:gd name="connsiteX32" fmla="*/ 1815921 w 2395471"/>
              <a:gd name="connsiteY32" fmla="*/ 1635617 h 1751527"/>
              <a:gd name="connsiteX33" fmla="*/ 1854558 w 2395471"/>
              <a:gd name="connsiteY33" fmla="*/ 1661375 h 1751527"/>
              <a:gd name="connsiteX34" fmla="*/ 1893195 w 2395471"/>
              <a:gd name="connsiteY34" fmla="*/ 1687133 h 1751527"/>
              <a:gd name="connsiteX35" fmla="*/ 2009105 w 2395471"/>
              <a:gd name="connsiteY35" fmla="*/ 1725769 h 1751527"/>
              <a:gd name="connsiteX36" fmla="*/ 2047741 w 2395471"/>
              <a:gd name="connsiteY36" fmla="*/ 1738648 h 1751527"/>
              <a:gd name="connsiteX37" fmla="*/ 2086378 w 2395471"/>
              <a:gd name="connsiteY37" fmla="*/ 1751527 h 1751527"/>
              <a:gd name="connsiteX38" fmla="*/ 2343955 w 2395471"/>
              <a:gd name="connsiteY38" fmla="*/ 1738648 h 1751527"/>
              <a:gd name="connsiteX39" fmla="*/ 2382592 w 2395471"/>
              <a:gd name="connsiteY39" fmla="*/ 1712890 h 1751527"/>
              <a:gd name="connsiteX40" fmla="*/ 2395471 w 2395471"/>
              <a:gd name="connsiteY40" fmla="*/ 1712890 h 175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395471" h="1751527">
                <a:moveTo>
                  <a:pt x="0" y="0"/>
                </a:moveTo>
                <a:cubicBezTo>
                  <a:pt x="4293" y="30051"/>
                  <a:pt x="3952" y="61139"/>
                  <a:pt x="12879" y="90152"/>
                </a:cubicBezTo>
                <a:cubicBezTo>
                  <a:pt x="21348" y="117677"/>
                  <a:pt x="40821" y="140687"/>
                  <a:pt x="51516" y="167426"/>
                </a:cubicBezTo>
                <a:cubicBezTo>
                  <a:pt x="58090" y="183860"/>
                  <a:pt x="58180" y="202368"/>
                  <a:pt x="64395" y="218941"/>
                </a:cubicBezTo>
                <a:cubicBezTo>
                  <a:pt x="105603" y="328832"/>
                  <a:pt x="77448" y="219553"/>
                  <a:pt x="103031" y="309093"/>
                </a:cubicBezTo>
                <a:cubicBezTo>
                  <a:pt x="107894" y="326112"/>
                  <a:pt x="111047" y="343590"/>
                  <a:pt x="115910" y="360609"/>
                </a:cubicBezTo>
                <a:cubicBezTo>
                  <a:pt x="119639" y="373662"/>
                  <a:pt x="125496" y="386075"/>
                  <a:pt x="128789" y="399245"/>
                </a:cubicBezTo>
                <a:cubicBezTo>
                  <a:pt x="134098" y="420481"/>
                  <a:pt x="133982" y="443144"/>
                  <a:pt x="141668" y="463640"/>
                </a:cubicBezTo>
                <a:cubicBezTo>
                  <a:pt x="147103" y="478133"/>
                  <a:pt x="158840" y="489397"/>
                  <a:pt x="167426" y="502276"/>
                </a:cubicBezTo>
                <a:cubicBezTo>
                  <a:pt x="173040" y="524733"/>
                  <a:pt x="180122" y="577605"/>
                  <a:pt x="206062" y="592428"/>
                </a:cubicBezTo>
                <a:cubicBezTo>
                  <a:pt x="225068" y="603288"/>
                  <a:pt x="249221" y="599998"/>
                  <a:pt x="270457" y="605307"/>
                </a:cubicBezTo>
                <a:cubicBezTo>
                  <a:pt x="283627" y="608600"/>
                  <a:pt x="296382" y="613419"/>
                  <a:pt x="309093" y="618186"/>
                </a:cubicBezTo>
                <a:cubicBezTo>
                  <a:pt x="452448" y="671945"/>
                  <a:pt x="288430" y="615591"/>
                  <a:pt x="450761" y="669702"/>
                </a:cubicBezTo>
                <a:cubicBezTo>
                  <a:pt x="463640" y="673995"/>
                  <a:pt x="476086" y="679919"/>
                  <a:pt x="489398" y="682581"/>
                </a:cubicBezTo>
                <a:cubicBezTo>
                  <a:pt x="510863" y="686874"/>
                  <a:pt x="532424" y="690711"/>
                  <a:pt x="553792" y="695459"/>
                </a:cubicBezTo>
                <a:cubicBezTo>
                  <a:pt x="571071" y="699299"/>
                  <a:pt x="587813" y="705647"/>
                  <a:pt x="605307" y="708338"/>
                </a:cubicBezTo>
                <a:cubicBezTo>
                  <a:pt x="643729" y="714249"/>
                  <a:pt x="682580" y="716924"/>
                  <a:pt x="721217" y="721217"/>
                </a:cubicBezTo>
                <a:cubicBezTo>
                  <a:pt x="813175" y="751870"/>
                  <a:pt x="775900" y="731914"/>
                  <a:pt x="837127" y="772733"/>
                </a:cubicBezTo>
                <a:cubicBezTo>
                  <a:pt x="886625" y="846978"/>
                  <a:pt x="843773" y="775360"/>
                  <a:pt x="875764" y="850006"/>
                </a:cubicBezTo>
                <a:cubicBezTo>
                  <a:pt x="905200" y="918692"/>
                  <a:pt x="897141" y="879752"/>
                  <a:pt x="914400" y="940158"/>
                </a:cubicBezTo>
                <a:cubicBezTo>
                  <a:pt x="953326" y="1076398"/>
                  <a:pt x="891829" y="885327"/>
                  <a:pt x="953037" y="1068947"/>
                </a:cubicBezTo>
                <a:cubicBezTo>
                  <a:pt x="963512" y="1100371"/>
                  <a:pt x="966708" y="1121254"/>
                  <a:pt x="991674" y="1146220"/>
                </a:cubicBezTo>
                <a:cubicBezTo>
                  <a:pt x="1002619" y="1157165"/>
                  <a:pt x="1017431" y="1163392"/>
                  <a:pt x="1030310" y="1171978"/>
                </a:cubicBezTo>
                <a:cubicBezTo>
                  <a:pt x="1034603" y="1184857"/>
                  <a:pt x="1034498" y="1200185"/>
                  <a:pt x="1043189" y="1210614"/>
                </a:cubicBezTo>
                <a:cubicBezTo>
                  <a:pt x="1055566" y="1225466"/>
                  <a:pt x="1113997" y="1261192"/>
                  <a:pt x="1133341" y="1275009"/>
                </a:cubicBezTo>
                <a:cubicBezTo>
                  <a:pt x="1150808" y="1287485"/>
                  <a:pt x="1165242" y="1304927"/>
                  <a:pt x="1184857" y="1313645"/>
                </a:cubicBezTo>
                <a:cubicBezTo>
                  <a:pt x="1204860" y="1322535"/>
                  <a:pt x="1228015" y="1321215"/>
                  <a:pt x="1249251" y="1326524"/>
                </a:cubicBezTo>
                <a:cubicBezTo>
                  <a:pt x="1262421" y="1329817"/>
                  <a:pt x="1274470" y="1337339"/>
                  <a:pt x="1287888" y="1339403"/>
                </a:cubicBezTo>
                <a:cubicBezTo>
                  <a:pt x="1361686" y="1350757"/>
                  <a:pt x="1551949" y="1361300"/>
                  <a:pt x="1609860" y="1365161"/>
                </a:cubicBezTo>
                <a:cubicBezTo>
                  <a:pt x="1672615" y="1459295"/>
                  <a:pt x="1596012" y="1340928"/>
                  <a:pt x="1661375" y="1455313"/>
                </a:cubicBezTo>
                <a:cubicBezTo>
                  <a:pt x="1669055" y="1468752"/>
                  <a:pt x="1679453" y="1480511"/>
                  <a:pt x="1687133" y="1493950"/>
                </a:cubicBezTo>
                <a:cubicBezTo>
                  <a:pt x="1696892" y="1511028"/>
                  <a:pt x="1720722" y="1568416"/>
                  <a:pt x="1738648" y="1584102"/>
                </a:cubicBezTo>
                <a:cubicBezTo>
                  <a:pt x="1761945" y="1604487"/>
                  <a:pt x="1790163" y="1618445"/>
                  <a:pt x="1815921" y="1635617"/>
                </a:cubicBezTo>
                <a:lnTo>
                  <a:pt x="1854558" y="1661375"/>
                </a:lnTo>
                <a:cubicBezTo>
                  <a:pt x="1867437" y="1669961"/>
                  <a:pt x="1878511" y="1682238"/>
                  <a:pt x="1893195" y="1687133"/>
                </a:cubicBezTo>
                <a:lnTo>
                  <a:pt x="2009105" y="1725769"/>
                </a:lnTo>
                <a:lnTo>
                  <a:pt x="2047741" y="1738648"/>
                </a:lnTo>
                <a:lnTo>
                  <a:pt x="2086378" y="1751527"/>
                </a:lnTo>
                <a:cubicBezTo>
                  <a:pt x="2172237" y="1747234"/>
                  <a:pt x="2258711" y="1749767"/>
                  <a:pt x="2343955" y="1738648"/>
                </a:cubicBezTo>
                <a:cubicBezTo>
                  <a:pt x="2359304" y="1736646"/>
                  <a:pt x="2368747" y="1719812"/>
                  <a:pt x="2382592" y="1712890"/>
                </a:cubicBezTo>
                <a:cubicBezTo>
                  <a:pt x="2386432" y="1710970"/>
                  <a:pt x="2391178" y="1712890"/>
                  <a:pt x="2395471" y="171289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6"/>
            <a:endCxn id="7" idx="1"/>
          </p:cNvCxnSpPr>
          <p:nvPr/>
        </p:nvCxnSpPr>
        <p:spPr>
          <a:xfrm>
            <a:off x="6179712" y="2165428"/>
            <a:ext cx="3862345" cy="15488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7" idx="2"/>
          </p:cNvCxnSpPr>
          <p:nvPr/>
        </p:nvCxnSpPr>
        <p:spPr>
          <a:xfrm flipV="1">
            <a:off x="6933126" y="4037526"/>
            <a:ext cx="2975020" cy="1516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7" idx="3"/>
          </p:cNvCxnSpPr>
          <p:nvPr/>
        </p:nvCxnSpPr>
        <p:spPr>
          <a:xfrm flipV="1">
            <a:off x="6179712" y="4360815"/>
            <a:ext cx="3862345" cy="17004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37397" y="2234013"/>
            <a:ext cx="746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C1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7724516" y="3465366"/>
            <a:ext cx="746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C2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7773225" y="5298820"/>
            <a:ext cx="746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330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2057" y="1028968"/>
            <a:ext cx="103878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Solves complex problems by breaking them down into simpler sub problems.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395210" y="2781837"/>
            <a:ext cx="9401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 smtClean="0"/>
              <a:t>Overlapping sub problems.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Optimal substructure.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24067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0743" y="2292439"/>
            <a:ext cx="8770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Fib(n) = Fib(n-1) + Fib(n-2)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664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1673" y="528035"/>
            <a:ext cx="10212947" cy="818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	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4000" dirty="0" smtClean="0"/>
              <a:t>Fib(n)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4000" dirty="0" smtClean="0">
                <a:solidFill>
                  <a:prstClr val="black"/>
                </a:solidFill>
              </a:rPr>
              <a:t>		    Fib(n-1)         </a:t>
            </a:r>
            <a:r>
              <a:rPr lang="en-US" sz="4000" dirty="0" smtClean="0"/>
              <a:t>Fib(n-2)</a:t>
            </a:r>
          </a:p>
          <a:p>
            <a:endParaRPr lang="en-US" sz="4000" dirty="0" smtClean="0"/>
          </a:p>
          <a:p>
            <a:r>
              <a:rPr lang="en-US" sz="2800" dirty="0">
                <a:solidFill>
                  <a:prstClr val="black"/>
                </a:solidFill>
              </a:rPr>
              <a:t>	</a:t>
            </a:r>
            <a:r>
              <a:rPr lang="en-US" sz="2800" dirty="0" smtClean="0">
                <a:solidFill>
                  <a:prstClr val="black"/>
                </a:solidFill>
              </a:rPr>
              <a:t>     </a:t>
            </a:r>
            <a:r>
              <a:rPr lang="en-US" sz="2800" dirty="0" smtClean="0"/>
              <a:t>Fib(n-2)           Fib(n-3)   Fib(n-3)           Fib(n-4)</a:t>
            </a:r>
          </a:p>
          <a:p>
            <a:endParaRPr lang="en-US" sz="2800" dirty="0">
              <a:solidFill>
                <a:prstClr val="black"/>
              </a:solidFill>
            </a:endParaRPr>
          </a:p>
          <a:p>
            <a:endParaRPr lang="en-US" sz="28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Fib(n-3)       Fib(n-4)    Fib(n-4) Fib(n-5)  Fib(n-4) Fib(n-5)  Fib(n-5)  Fib(n-6)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  <a:p>
            <a:pPr lvl="0"/>
            <a:endParaRPr lang="en-US" sz="3600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53059" y="1171977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259132" y="1184856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03053" y="2292439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97757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658377" y="2292439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753081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661375" y="3438659"/>
            <a:ext cx="1365160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26535" y="3438659"/>
            <a:ext cx="296214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30333" y="3438659"/>
            <a:ext cx="850006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80339" y="3451538"/>
            <a:ext cx="399244" cy="822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658377" y="3438659"/>
            <a:ext cx="450761" cy="8350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225048" y="3541689"/>
            <a:ext cx="528033" cy="726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118242" y="3438659"/>
            <a:ext cx="463640" cy="8296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762185" y="3451538"/>
            <a:ext cx="631066" cy="8242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165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1673" y="528035"/>
            <a:ext cx="10212947" cy="818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	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4000" dirty="0" smtClean="0"/>
              <a:t>Fib(n)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4000" dirty="0" smtClean="0">
                <a:solidFill>
                  <a:prstClr val="black"/>
                </a:solidFill>
              </a:rPr>
              <a:t>		    Fib(n-1)         </a:t>
            </a:r>
            <a:r>
              <a:rPr lang="en-US" sz="4000" dirty="0" smtClean="0"/>
              <a:t>Fib(n-2)</a:t>
            </a:r>
          </a:p>
          <a:p>
            <a:endParaRPr lang="en-US" sz="4000" dirty="0" smtClean="0"/>
          </a:p>
          <a:p>
            <a:r>
              <a:rPr lang="en-US" sz="2800" dirty="0">
                <a:solidFill>
                  <a:prstClr val="black"/>
                </a:solidFill>
              </a:rPr>
              <a:t>	</a:t>
            </a:r>
            <a:r>
              <a:rPr lang="en-US" sz="2800" dirty="0" smtClean="0">
                <a:solidFill>
                  <a:prstClr val="black"/>
                </a:solidFill>
              </a:rPr>
              <a:t>     </a:t>
            </a:r>
            <a:r>
              <a:rPr lang="en-US" sz="2800" dirty="0" smtClean="0"/>
              <a:t>Fib(n-2)           Fib(n-3)   Fib(n-3)           Fib(n-4)</a:t>
            </a:r>
          </a:p>
          <a:p>
            <a:endParaRPr lang="en-US" sz="2800" dirty="0">
              <a:solidFill>
                <a:prstClr val="black"/>
              </a:solidFill>
            </a:endParaRPr>
          </a:p>
          <a:p>
            <a:endParaRPr lang="en-US" sz="28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Fib(n-3)       Fib(n-4)    Fib(n-4) Fib(n-5)  Fib(n-4) Fib(n-5)  Fib(n-5)  Fib(n-6)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  <a:p>
            <a:pPr lvl="0"/>
            <a:endParaRPr lang="en-US" sz="3600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53059" y="1171977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259132" y="1184856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03053" y="2292439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97757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658377" y="2292439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753081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661375" y="3438659"/>
            <a:ext cx="1365160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26535" y="3438659"/>
            <a:ext cx="296214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30333" y="3438659"/>
            <a:ext cx="850006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80339" y="3451538"/>
            <a:ext cx="399244" cy="822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658377" y="3438659"/>
            <a:ext cx="450761" cy="8350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225048" y="3541689"/>
            <a:ext cx="528033" cy="726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118242" y="3438659"/>
            <a:ext cx="463640" cy="8296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762185" y="3451538"/>
            <a:ext cx="631066" cy="8242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48129" y="5458816"/>
            <a:ext cx="5100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Complexity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052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2057" y="1028968"/>
            <a:ext cx="103878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Solves complex problems by breaking them down into simpler sub problems.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52637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1673" y="528035"/>
            <a:ext cx="10212947" cy="818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	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4000" dirty="0" smtClean="0"/>
              <a:t>Fib(n)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4000" dirty="0" smtClean="0">
                <a:solidFill>
                  <a:prstClr val="black"/>
                </a:solidFill>
              </a:rPr>
              <a:t>		    Fib(n-1)         </a:t>
            </a:r>
            <a:r>
              <a:rPr lang="en-US" sz="4000" dirty="0" smtClean="0"/>
              <a:t>Fib(n-2)</a:t>
            </a:r>
          </a:p>
          <a:p>
            <a:endParaRPr lang="en-US" sz="4000" dirty="0" smtClean="0"/>
          </a:p>
          <a:p>
            <a:r>
              <a:rPr lang="en-US" sz="2800" dirty="0">
                <a:solidFill>
                  <a:prstClr val="black"/>
                </a:solidFill>
              </a:rPr>
              <a:t>	</a:t>
            </a:r>
            <a:r>
              <a:rPr lang="en-US" sz="2800" dirty="0" smtClean="0">
                <a:solidFill>
                  <a:prstClr val="black"/>
                </a:solidFill>
              </a:rPr>
              <a:t>     </a:t>
            </a:r>
            <a:r>
              <a:rPr lang="en-US" sz="2800" dirty="0" smtClean="0"/>
              <a:t>Fib(n-2)           Fib(n-3)   Fib(n-3)           Fib(n-4)</a:t>
            </a:r>
          </a:p>
          <a:p>
            <a:endParaRPr lang="en-US" sz="2800" dirty="0">
              <a:solidFill>
                <a:prstClr val="black"/>
              </a:solidFill>
            </a:endParaRPr>
          </a:p>
          <a:p>
            <a:endParaRPr lang="en-US" sz="28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Fib(n-3)       Fib(n-4)    Fib(n-4) Fib(n-5)  Fib(n-4) Fib(n-5)  Fib(n-5)  Fib(n-6)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  <a:p>
            <a:pPr lvl="0"/>
            <a:endParaRPr lang="en-US" sz="3600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53059" y="1171977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259132" y="1184856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03053" y="2292439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97757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658377" y="2292439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753081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661375" y="3438659"/>
            <a:ext cx="1365160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26535" y="3438659"/>
            <a:ext cx="296214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30333" y="3438659"/>
            <a:ext cx="850006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80339" y="3451538"/>
            <a:ext cx="399244" cy="822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658377" y="3438659"/>
            <a:ext cx="450761" cy="8350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225048" y="3541689"/>
            <a:ext cx="528033" cy="726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118242" y="3438659"/>
            <a:ext cx="463640" cy="8296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762185" y="3451538"/>
            <a:ext cx="631066" cy="8242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48129" y="5458816"/>
            <a:ext cx="5100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Complexity = O(2^n)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24333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1673" y="528035"/>
            <a:ext cx="10212947" cy="81868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	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4000" dirty="0" smtClean="0"/>
              <a:t>Fib(n)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4000" dirty="0" smtClean="0">
                <a:solidFill>
                  <a:prstClr val="black"/>
                </a:solidFill>
              </a:rPr>
              <a:t>		    Fib(n-1)         </a:t>
            </a:r>
            <a:r>
              <a:rPr lang="en-US" sz="4000" dirty="0" smtClean="0">
                <a:solidFill>
                  <a:srgbClr val="FF0000"/>
                </a:solidFill>
              </a:rPr>
              <a:t>Fib(n-2)</a:t>
            </a:r>
          </a:p>
          <a:p>
            <a:endParaRPr lang="en-US" sz="4000" dirty="0" smtClean="0"/>
          </a:p>
          <a:p>
            <a:r>
              <a:rPr lang="en-US" sz="2800" dirty="0">
                <a:solidFill>
                  <a:prstClr val="black"/>
                </a:solidFill>
              </a:rPr>
              <a:t>	</a:t>
            </a:r>
            <a:r>
              <a:rPr lang="en-US" sz="2800" dirty="0" smtClean="0">
                <a:solidFill>
                  <a:prstClr val="black"/>
                </a:solidFill>
              </a:rPr>
              <a:t>     </a:t>
            </a:r>
            <a:r>
              <a:rPr lang="en-US" sz="2800" dirty="0" smtClean="0"/>
              <a:t>Fib(n-2)           Fib(n-3)   Fib(n-3)           Fib(n-4)</a:t>
            </a:r>
          </a:p>
          <a:p>
            <a:endParaRPr lang="en-US" sz="2800" dirty="0">
              <a:solidFill>
                <a:prstClr val="black"/>
              </a:solidFill>
            </a:endParaRPr>
          </a:p>
          <a:p>
            <a:endParaRPr lang="en-US" sz="28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Fib(n-3)       Fib(n-4)    Fib(n-4) Fib(n-5)  Fib(n-4) Fib(n-5)  Fib(n-5)  Fib(n-6)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  <a:p>
            <a:pPr lvl="0"/>
            <a:endParaRPr lang="en-US" sz="3600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53059" y="1171977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259132" y="1184856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03053" y="2292439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97757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658377" y="2292439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753081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661375" y="3438659"/>
            <a:ext cx="1365160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26535" y="3438659"/>
            <a:ext cx="296214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30333" y="3438659"/>
            <a:ext cx="850006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80339" y="3451538"/>
            <a:ext cx="399244" cy="822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658377" y="3438659"/>
            <a:ext cx="450761" cy="8350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225048" y="3541689"/>
            <a:ext cx="528033" cy="726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118242" y="3438659"/>
            <a:ext cx="463640" cy="8296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762185" y="3451538"/>
            <a:ext cx="631066" cy="8242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209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1673" y="528035"/>
            <a:ext cx="10212947" cy="81868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	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4000" dirty="0" smtClean="0"/>
              <a:t>Fib(n)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4000" dirty="0" smtClean="0">
                <a:solidFill>
                  <a:prstClr val="black"/>
                </a:solidFill>
              </a:rPr>
              <a:t>		    Fib(n-1)         </a:t>
            </a:r>
            <a:r>
              <a:rPr lang="en-US" sz="4000" dirty="0" smtClean="0">
                <a:solidFill>
                  <a:srgbClr val="FF0000"/>
                </a:solidFill>
              </a:rPr>
              <a:t>Fib(n-2)</a:t>
            </a:r>
          </a:p>
          <a:p>
            <a:endParaRPr lang="en-US" sz="4000" dirty="0" smtClean="0"/>
          </a:p>
          <a:p>
            <a:r>
              <a:rPr lang="en-US" sz="2800" dirty="0">
                <a:solidFill>
                  <a:prstClr val="black"/>
                </a:solidFill>
              </a:rPr>
              <a:t>	</a:t>
            </a:r>
            <a:r>
              <a:rPr lang="en-US" sz="2800" dirty="0" smtClean="0">
                <a:solidFill>
                  <a:prstClr val="black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Fib(n-2)</a:t>
            </a:r>
            <a:r>
              <a:rPr lang="en-US" sz="2800" dirty="0" smtClean="0"/>
              <a:t>           Fib(n-3)   Fib(n-3)           Fib(n-4)</a:t>
            </a:r>
          </a:p>
          <a:p>
            <a:endParaRPr lang="en-US" sz="2800" dirty="0">
              <a:solidFill>
                <a:prstClr val="black"/>
              </a:solidFill>
            </a:endParaRPr>
          </a:p>
          <a:p>
            <a:endParaRPr lang="en-US" sz="28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Fib(n-3)</a:t>
            </a:r>
            <a:r>
              <a:rPr lang="en-US" sz="2400" dirty="0" smtClean="0">
                <a:solidFill>
                  <a:prstClr val="black"/>
                </a:solidFill>
              </a:rPr>
              <a:t>       </a:t>
            </a:r>
            <a:r>
              <a:rPr lang="en-US" sz="2400" dirty="0" smtClean="0">
                <a:solidFill>
                  <a:srgbClr val="00B050"/>
                </a:solidFill>
              </a:rPr>
              <a:t>Fib(n-4)</a:t>
            </a:r>
            <a:r>
              <a:rPr lang="en-US" sz="2400" dirty="0" smtClean="0">
                <a:solidFill>
                  <a:prstClr val="black"/>
                </a:solidFill>
              </a:rPr>
              <a:t>    Fib(n-4) Fib(n-5)  Fib(n-4) Fib(n-5)  Fib(n-5)  Fib(n-6)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  <a:p>
            <a:pPr lvl="0"/>
            <a:endParaRPr lang="en-US" sz="3600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53059" y="1171977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259132" y="1184856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03053" y="2292439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97757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658377" y="2292439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753081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661375" y="3438659"/>
            <a:ext cx="1365160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26535" y="3438659"/>
            <a:ext cx="296214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30333" y="3438659"/>
            <a:ext cx="850006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80339" y="3451538"/>
            <a:ext cx="399244" cy="822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658377" y="3438659"/>
            <a:ext cx="450761" cy="8350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225048" y="3541689"/>
            <a:ext cx="528033" cy="726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118242" y="3438659"/>
            <a:ext cx="463640" cy="8296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762185" y="3451538"/>
            <a:ext cx="631066" cy="8242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805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1673" y="528035"/>
            <a:ext cx="10212947" cy="81868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	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4000" dirty="0" smtClean="0"/>
              <a:t>Fib(n)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4000" dirty="0" smtClean="0">
                <a:solidFill>
                  <a:prstClr val="black"/>
                </a:solidFill>
              </a:rPr>
              <a:t>		    Fib(n-1)         </a:t>
            </a:r>
            <a:r>
              <a:rPr lang="en-US" sz="4000" dirty="0" smtClean="0"/>
              <a:t>Fib(n-2)</a:t>
            </a:r>
          </a:p>
          <a:p>
            <a:endParaRPr lang="en-US" sz="4000" dirty="0" smtClean="0"/>
          </a:p>
          <a:p>
            <a:r>
              <a:rPr lang="en-US" sz="2800" dirty="0">
                <a:solidFill>
                  <a:prstClr val="black"/>
                </a:solidFill>
              </a:rPr>
              <a:t>	</a:t>
            </a:r>
            <a:r>
              <a:rPr lang="en-US" sz="2800" dirty="0" smtClean="0">
                <a:solidFill>
                  <a:prstClr val="black"/>
                </a:solidFill>
              </a:rPr>
              <a:t> 		            </a:t>
            </a:r>
            <a:r>
              <a:rPr lang="en-US" sz="2800" dirty="0" smtClean="0">
                <a:solidFill>
                  <a:srgbClr val="FF0000"/>
                </a:solidFill>
              </a:rPr>
              <a:t>Fib(n-3)</a:t>
            </a:r>
            <a:r>
              <a:rPr lang="en-US" sz="2800" dirty="0" smtClean="0"/>
              <a:t>   Fib(n-3)           Fib(n-4)</a:t>
            </a:r>
          </a:p>
          <a:p>
            <a:endParaRPr lang="en-US" sz="2800" dirty="0">
              <a:solidFill>
                <a:prstClr val="black"/>
              </a:solidFill>
            </a:endParaRPr>
          </a:p>
          <a:p>
            <a:endParaRPr lang="en-US" sz="28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                                 Fib(n-4) Fib(n-5)  Fib(n-4) Fib(n-5)  Fib(n-5)  Fib(n-6)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  <a:p>
            <a:pPr lvl="0"/>
            <a:endParaRPr lang="en-US" sz="3600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53059" y="1171977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259132" y="1184856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97757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658377" y="2292439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753081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30333" y="3438659"/>
            <a:ext cx="850006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80339" y="3451538"/>
            <a:ext cx="399244" cy="822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658377" y="3438659"/>
            <a:ext cx="450761" cy="8350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225048" y="3541689"/>
            <a:ext cx="528033" cy="726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118242" y="3438659"/>
            <a:ext cx="463640" cy="8296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762185" y="3451538"/>
            <a:ext cx="631066" cy="8242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731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1673" y="528035"/>
            <a:ext cx="10212947" cy="81868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	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4000" dirty="0" smtClean="0"/>
              <a:t>Fib(n)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4000" dirty="0" smtClean="0">
                <a:solidFill>
                  <a:prstClr val="black"/>
                </a:solidFill>
              </a:rPr>
              <a:t>		    Fib(n-1)         </a:t>
            </a:r>
            <a:r>
              <a:rPr lang="en-US" sz="4000" dirty="0" smtClean="0"/>
              <a:t>Fib(n-2)</a:t>
            </a:r>
          </a:p>
          <a:p>
            <a:endParaRPr lang="en-US" sz="4000" dirty="0" smtClean="0"/>
          </a:p>
          <a:p>
            <a:r>
              <a:rPr lang="en-US" sz="2800" dirty="0">
                <a:solidFill>
                  <a:prstClr val="black"/>
                </a:solidFill>
              </a:rPr>
              <a:t>	</a:t>
            </a:r>
            <a:r>
              <a:rPr lang="en-US" sz="2800" dirty="0" smtClean="0">
                <a:solidFill>
                  <a:prstClr val="black"/>
                </a:solidFill>
              </a:rPr>
              <a:t> 		            </a:t>
            </a:r>
            <a:r>
              <a:rPr lang="en-US" sz="2800" dirty="0" smtClean="0">
                <a:solidFill>
                  <a:srgbClr val="FF0000"/>
                </a:solidFill>
              </a:rPr>
              <a:t>Fib(n-3)</a:t>
            </a:r>
            <a:r>
              <a:rPr lang="en-US" sz="2800" dirty="0" smtClean="0"/>
              <a:t>   </a:t>
            </a:r>
            <a:r>
              <a:rPr lang="en-US" sz="2800" dirty="0" smtClean="0">
                <a:solidFill>
                  <a:srgbClr val="92D050"/>
                </a:solidFill>
              </a:rPr>
              <a:t>Fib(n-3)</a:t>
            </a:r>
            <a:r>
              <a:rPr lang="en-US" sz="2800" dirty="0" smtClean="0"/>
              <a:t>           Fib(n-4)</a:t>
            </a:r>
          </a:p>
          <a:p>
            <a:endParaRPr lang="en-US" sz="2800" dirty="0">
              <a:solidFill>
                <a:prstClr val="black"/>
              </a:solidFill>
            </a:endParaRPr>
          </a:p>
          <a:p>
            <a:endParaRPr lang="en-US" sz="28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                                 Fib(n-4) Fib(n-5)  </a:t>
            </a:r>
            <a:r>
              <a:rPr lang="en-US" sz="2400" dirty="0" smtClean="0">
                <a:solidFill>
                  <a:srgbClr val="92D050"/>
                </a:solidFill>
              </a:rPr>
              <a:t>Fib(n-4) Fib(n-5)</a:t>
            </a:r>
            <a:r>
              <a:rPr lang="en-US" sz="2400" dirty="0" smtClean="0">
                <a:solidFill>
                  <a:prstClr val="black"/>
                </a:solidFill>
              </a:rPr>
              <a:t>  Fib(n-5)  Fib(n-6)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  <a:p>
            <a:pPr lvl="0"/>
            <a:endParaRPr lang="en-US" sz="3600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53059" y="1171977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259132" y="1184856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97757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658377" y="2292439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753081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30333" y="3438659"/>
            <a:ext cx="850006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80339" y="3451538"/>
            <a:ext cx="399244" cy="822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658377" y="3438659"/>
            <a:ext cx="450761" cy="8350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225048" y="3541689"/>
            <a:ext cx="528033" cy="726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118242" y="3438659"/>
            <a:ext cx="463640" cy="8296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762185" y="3451538"/>
            <a:ext cx="631066" cy="8242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51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1673" y="528035"/>
            <a:ext cx="10212947" cy="81868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	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4000" dirty="0" smtClean="0"/>
              <a:t>Fib(n)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4000" dirty="0" smtClean="0">
                <a:solidFill>
                  <a:prstClr val="black"/>
                </a:solidFill>
              </a:rPr>
              <a:t>		    Fib(n-1)         </a:t>
            </a:r>
            <a:r>
              <a:rPr lang="en-US" sz="4000" dirty="0" smtClean="0"/>
              <a:t>Fib(n-2)</a:t>
            </a:r>
          </a:p>
          <a:p>
            <a:endParaRPr lang="en-US" sz="4000" dirty="0" smtClean="0"/>
          </a:p>
          <a:p>
            <a:r>
              <a:rPr lang="en-US" sz="2800" dirty="0">
                <a:solidFill>
                  <a:prstClr val="black"/>
                </a:solidFill>
              </a:rPr>
              <a:t>	</a:t>
            </a:r>
            <a:r>
              <a:rPr lang="en-US" sz="2800" dirty="0" smtClean="0">
                <a:solidFill>
                  <a:prstClr val="black"/>
                </a:solidFill>
              </a:rPr>
              <a:t> 		            </a:t>
            </a:r>
            <a:r>
              <a:rPr lang="en-US" sz="2800" dirty="0" smtClean="0"/>
              <a:t>Fib(n-3)                         Fib(n-4)</a:t>
            </a:r>
          </a:p>
          <a:p>
            <a:endParaRPr lang="en-US" sz="2800" dirty="0">
              <a:solidFill>
                <a:prstClr val="black"/>
              </a:solidFill>
            </a:endParaRPr>
          </a:p>
          <a:p>
            <a:endParaRPr lang="en-US" sz="28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                                 Fib(n-4) Fib(n-5)  </a:t>
            </a:r>
            <a:r>
              <a:rPr lang="en-US" sz="2400" dirty="0" smtClean="0">
                <a:solidFill>
                  <a:srgbClr val="92D050"/>
                </a:solidFill>
              </a:rPr>
              <a:t>                          </a:t>
            </a:r>
            <a:r>
              <a:rPr lang="en-US" sz="2400" dirty="0" smtClean="0">
                <a:solidFill>
                  <a:prstClr val="black"/>
                </a:solidFill>
              </a:rPr>
              <a:t>  Fib(n-5)  Fib(n-6)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  <a:p>
            <a:pPr lvl="0"/>
            <a:endParaRPr lang="en-US" sz="3600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53059" y="1171977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259132" y="1184856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97757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658377" y="2292439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753081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30333" y="3438659"/>
            <a:ext cx="850006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80339" y="3451538"/>
            <a:ext cx="399244" cy="822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718996" y="3451538"/>
            <a:ext cx="463640" cy="8296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562562" y="3438659"/>
            <a:ext cx="631066" cy="8242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055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1673" y="528035"/>
            <a:ext cx="10212947" cy="81868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	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4000" dirty="0" smtClean="0"/>
              <a:t>Fib(n)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4000" dirty="0" smtClean="0">
                <a:solidFill>
                  <a:prstClr val="black"/>
                </a:solidFill>
              </a:rPr>
              <a:t>		    Fib(n-1)         </a:t>
            </a:r>
            <a:r>
              <a:rPr lang="en-US" sz="4000" dirty="0" smtClean="0"/>
              <a:t>Fib(n-2)</a:t>
            </a:r>
          </a:p>
          <a:p>
            <a:endParaRPr lang="en-US" sz="4000" dirty="0" smtClean="0"/>
          </a:p>
          <a:p>
            <a:r>
              <a:rPr lang="en-US" sz="2800" dirty="0">
                <a:solidFill>
                  <a:prstClr val="black"/>
                </a:solidFill>
              </a:rPr>
              <a:t>	</a:t>
            </a:r>
            <a:r>
              <a:rPr lang="en-US" sz="2800" dirty="0" smtClean="0">
                <a:solidFill>
                  <a:prstClr val="black"/>
                </a:solidFill>
              </a:rPr>
              <a:t> 		            </a:t>
            </a:r>
            <a:r>
              <a:rPr lang="en-US" sz="2800" dirty="0" smtClean="0"/>
              <a:t>Fib(n-3)                         Fib(n-4)</a:t>
            </a:r>
          </a:p>
          <a:p>
            <a:endParaRPr lang="en-US" sz="2800" dirty="0">
              <a:solidFill>
                <a:prstClr val="black"/>
              </a:solidFill>
            </a:endParaRPr>
          </a:p>
          <a:p>
            <a:endParaRPr lang="en-US" sz="28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                                 </a:t>
            </a:r>
            <a:r>
              <a:rPr lang="en-US" sz="2400" dirty="0" smtClean="0">
                <a:solidFill>
                  <a:srgbClr val="FF0000"/>
                </a:solidFill>
              </a:rPr>
              <a:t>Fib(n-4)</a:t>
            </a:r>
            <a:r>
              <a:rPr lang="en-US" sz="2400" dirty="0" smtClean="0">
                <a:solidFill>
                  <a:prstClr val="black"/>
                </a:solidFill>
              </a:rPr>
              <a:t> Fib(n-5)  </a:t>
            </a:r>
            <a:r>
              <a:rPr lang="en-US" sz="2400" dirty="0" smtClean="0">
                <a:solidFill>
                  <a:srgbClr val="92D050"/>
                </a:solidFill>
              </a:rPr>
              <a:t>                          </a:t>
            </a:r>
            <a:r>
              <a:rPr lang="en-US" sz="2400" dirty="0" smtClean="0">
                <a:solidFill>
                  <a:prstClr val="black"/>
                </a:solidFill>
              </a:rPr>
              <a:t>  Fib(n-5)  Fib(n-6)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  <a:p>
            <a:pPr lvl="0"/>
            <a:endParaRPr lang="en-US" sz="3600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53059" y="1171977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259132" y="1184856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97757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658377" y="2292439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753081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30333" y="3438659"/>
            <a:ext cx="850006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80339" y="3451538"/>
            <a:ext cx="399244" cy="822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718996" y="3451538"/>
            <a:ext cx="463640" cy="8296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562562" y="3438659"/>
            <a:ext cx="631066" cy="8242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89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1673" y="528035"/>
            <a:ext cx="10212947" cy="81868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	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4000" dirty="0" smtClean="0"/>
              <a:t>Fib(n)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4000" dirty="0" smtClean="0">
                <a:solidFill>
                  <a:prstClr val="black"/>
                </a:solidFill>
              </a:rPr>
              <a:t>		    Fib(n-1)         </a:t>
            </a:r>
            <a:r>
              <a:rPr lang="en-US" sz="4000" dirty="0" smtClean="0"/>
              <a:t>Fib(n-2)</a:t>
            </a:r>
          </a:p>
          <a:p>
            <a:endParaRPr lang="en-US" sz="4000" dirty="0" smtClean="0"/>
          </a:p>
          <a:p>
            <a:r>
              <a:rPr lang="en-US" sz="2800" dirty="0">
                <a:solidFill>
                  <a:prstClr val="black"/>
                </a:solidFill>
              </a:rPr>
              <a:t>	</a:t>
            </a:r>
            <a:r>
              <a:rPr lang="en-US" sz="2800" dirty="0" smtClean="0">
                <a:solidFill>
                  <a:prstClr val="black"/>
                </a:solidFill>
              </a:rPr>
              <a:t> 		            </a:t>
            </a:r>
            <a:r>
              <a:rPr lang="en-US" sz="2800" dirty="0" smtClean="0"/>
              <a:t>Fib(n-3)                         </a:t>
            </a:r>
            <a:r>
              <a:rPr lang="en-US" sz="2800" dirty="0" smtClean="0">
                <a:solidFill>
                  <a:srgbClr val="92D050"/>
                </a:solidFill>
              </a:rPr>
              <a:t>Fib(n-4)</a:t>
            </a:r>
          </a:p>
          <a:p>
            <a:endParaRPr lang="en-US" sz="2800" dirty="0">
              <a:solidFill>
                <a:srgbClr val="92D050"/>
              </a:solidFill>
            </a:endParaRPr>
          </a:p>
          <a:p>
            <a:endParaRPr lang="en-US" sz="2800" dirty="0" smtClean="0">
              <a:solidFill>
                <a:srgbClr val="92D050"/>
              </a:solidFill>
            </a:endParaRPr>
          </a:p>
          <a:p>
            <a:r>
              <a:rPr lang="en-US" sz="2400" dirty="0" smtClean="0">
                <a:solidFill>
                  <a:srgbClr val="92D050"/>
                </a:solidFill>
              </a:rPr>
              <a:t>                                 </a:t>
            </a:r>
            <a:r>
              <a:rPr lang="en-US" sz="2400" dirty="0" smtClean="0">
                <a:solidFill>
                  <a:srgbClr val="FF0000"/>
                </a:solidFill>
              </a:rPr>
              <a:t>Fib(n-4)</a:t>
            </a: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en-US" sz="2400" dirty="0" smtClean="0"/>
              <a:t>Fib(n-5)</a:t>
            </a:r>
            <a:r>
              <a:rPr lang="en-US" sz="2400" dirty="0" smtClean="0">
                <a:solidFill>
                  <a:srgbClr val="92D050"/>
                </a:solidFill>
              </a:rPr>
              <a:t>                              Fib(n-5)  Fib(n-6)</a:t>
            </a:r>
            <a:endParaRPr lang="en-US" sz="2400" dirty="0">
              <a:solidFill>
                <a:srgbClr val="92D050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  <a:p>
            <a:pPr lvl="0"/>
            <a:endParaRPr lang="en-US" sz="3600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53059" y="1171977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259132" y="1184856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97757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658377" y="2292439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753081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30333" y="3438659"/>
            <a:ext cx="850006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80339" y="3451538"/>
            <a:ext cx="399244" cy="822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718996" y="3451538"/>
            <a:ext cx="463640" cy="8296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562562" y="3438659"/>
            <a:ext cx="631066" cy="8242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995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1673" y="528035"/>
            <a:ext cx="10212947" cy="81868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	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4000" dirty="0" smtClean="0"/>
              <a:t>Fib(n)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4000" dirty="0" smtClean="0">
                <a:solidFill>
                  <a:prstClr val="black"/>
                </a:solidFill>
              </a:rPr>
              <a:t>		    Fib(n-1)         </a:t>
            </a:r>
            <a:r>
              <a:rPr lang="en-US" sz="4000" dirty="0" smtClean="0"/>
              <a:t>Fib(n-2)</a:t>
            </a:r>
          </a:p>
          <a:p>
            <a:endParaRPr lang="en-US" sz="4000" dirty="0" smtClean="0"/>
          </a:p>
          <a:p>
            <a:r>
              <a:rPr lang="en-US" sz="2800" dirty="0">
                <a:solidFill>
                  <a:prstClr val="black"/>
                </a:solidFill>
              </a:rPr>
              <a:t>	</a:t>
            </a:r>
            <a:r>
              <a:rPr lang="en-US" sz="2800" dirty="0" smtClean="0">
                <a:solidFill>
                  <a:prstClr val="black"/>
                </a:solidFill>
              </a:rPr>
              <a:t> 		            </a:t>
            </a:r>
            <a:r>
              <a:rPr lang="en-US" sz="2800" dirty="0" smtClean="0"/>
              <a:t>Fib(n-3)</a:t>
            </a:r>
            <a:endParaRPr lang="en-US" sz="2800" dirty="0" smtClean="0">
              <a:solidFill>
                <a:srgbClr val="92D050"/>
              </a:solidFill>
            </a:endParaRPr>
          </a:p>
          <a:p>
            <a:endParaRPr lang="en-US" sz="2800" dirty="0">
              <a:solidFill>
                <a:srgbClr val="92D050"/>
              </a:solidFill>
            </a:endParaRPr>
          </a:p>
          <a:p>
            <a:endParaRPr lang="en-US" sz="2800" dirty="0" smtClean="0">
              <a:solidFill>
                <a:srgbClr val="92D050"/>
              </a:solidFill>
            </a:endParaRPr>
          </a:p>
          <a:p>
            <a:r>
              <a:rPr lang="en-US" sz="2400" dirty="0" smtClean="0">
                <a:solidFill>
                  <a:srgbClr val="92D050"/>
                </a:solidFill>
              </a:rPr>
              <a:t>                                 </a:t>
            </a:r>
            <a:r>
              <a:rPr lang="en-US" sz="2400" dirty="0" smtClean="0"/>
              <a:t>Fib(n-4)</a:t>
            </a: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en-US" sz="2400" dirty="0" smtClean="0"/>
              <a:t>Fib(n-5)</a:t>
            </a:r>
            <a:endParaRPr lang="en-US" sz="2400" dirty="0">
              <a:solidFill>
                <a:srgbClr val="92D050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  <a:p>
            <a:pPr lvl="0"/>
            <a:endParaRPr lang="en-US" sz="3600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53059" y="1171977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259132" y="1184856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97757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30333" y="3438659"/>
            <a:ext cx="850006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80339" y="3451538"/>
            <a:ext cx="399244" cy="822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798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1673" y="528035"/>
            <a:ext cx="10212947" cy="81868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	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4000" dirty="0" smtClean="0"/>
              <a:t>Fib(5)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4000" dirty="0" smtClean="0">
                <a:solidFill>
                  <a:prstClr val="black"/>
                </a:solidFill>
              </a:rPr>
              <a:t>		    Fib(  4 )         </a:t>
            </a:r>
            <a:r>
              <a:rPr lang="en-US" sz="4000" dirty="0" smtClean="0"/>
              <a:t>Fib(3)</a:t>
            </a:r>
          </a:p>
          <a:p>
            <a:endParaRPr lang="en-US" sz="4000" dirty="0" smtClean="0"/>
          </a:p>
          <a:p>
            <a:r>
              <a:rPr lang="en-US" sz="2800" dirty="0">
                <a:solidFill>
                  <a:prstClr val="black"/>
                </a:solidFill>
              </a:rPr>
              <a:t>	</a:t>
            </a:r>
            <a:r>
              <a:rPr lang="en-US" sz="2800" dirty="0" smtClean="0">
                <a:solidFill>
                  <a:prstClr val="black"/>
                </a:solidFill>
              </a:rPr>
              <a:t> 		            </a:t>
            </a:r>
            <a:r>
              <a:rPr lang="en-US" sz="2800" dirty="0" smtClean="0"/>
              <a:t>Fib(2)</a:t>
            </a:r>
            <a:endParaRPr lang="en-US" sz="2800" dirty="0" smtClean="0">
              <a:solidFill>
                <a:srgbClr val="92D050"/>
              </a:solidFill>
            </a:endParaRPr>
          </a:p>
          <a:p>
            <a:endParaRPr lang="en-US" sz="2800" dirty="0">
              <a:solidFill>
                <a:srgbClr val="92D050"/>
              </a:solidFill>
            </a:endParaRPr>
          </a:p>
          <a:p>
            <a:endParaRPr lang="en-US" sz="2800" dirty="0" smtClean="0">
              <a:solidFill>
                <a:srgbClr val="92D050"/>
              </a:solidFill>
            </a:endParaRPr>
          </a:p>
          <a:p>
            <a:r>
              <a:rPr lang="en-US" sz="2400" dirty="0" smtClean="0">
                <a:solidFill>
                  <a:srgbClr val="92D050"/>
                </a:solidFill>
              </a:rPr>
              <a:t>                                 </a:t>
            </a:r>
            <a:r>
              <a:rPr lang="en-US" sz="2400" dirty="0" smtClean="0"/>
              <a:t>Fib(   1)</a:t>
            </a:r>
            <a:r>
              <a:rPr lang="en-US" sz="2400" dirty="0" smtClean="0">
                <a:solidFill>
                  <a:srgbClr val="92D050"/>
                </a:solidFill>
              </a:rPr>
              <a:t>   </a:t>
            </a:r>
            <a:r>
              <a:rPr lang="en-US" sz="2400" dirty="0" smtClean="0"/>
              <a:t>Fib(0)</a:t>
            </a:r>
            <a:endParaRPr lang="en-US" sz="2400" dirty="0">
              <a:solidFill>
                <a:srgbClr val="92D050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  <a:p>
            <a:pPr lvl="0"/>
            <a:endParaRPr lang="en-US" sz="3600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53059" y="1171977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259132" y="1184856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97757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30333" y="3438659"/>
            <a:ext cx="850006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80339" y="3451538"/>
            <a:ext cx="399244" cy="822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26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2057" y="1028968"/>
            <a:ext cx="103878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Solves complex problems by breaking them down into simpler sub problems.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395210" y="2781837"/>
            <a:ext cx="9401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 smtClean="0"/>
              <a:t>Overlapping sub problems.</a:t>
            </a:r>
          </a:p>
        </p:txBody>
      </p:sp>
    </p:spTree>
    <p:extLst>
      <p:ext uri="{BB962C8B-B14F-4D97-AF65-F5344CB8AC3E}">
        <p14:creationId xmlns:p14="http://schemas.microsoft.com/office/powerpoint/2010/main" val="838391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1673" y="528035"/>
            <a:ext cx="10212947" cy="81868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	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4000" dirty="0" smtClean="0"/>
              <a:t>Fib(5)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4000" dirty="0" smtClean="0">
                <a:solidFill>
                  <a:prstClr val="black"/>
                </a:solidFill>
              </a:rPr>
              <a:t>		    Fib(  4 )         </a:t>
            </a:r>
            <a:r>
              <a:rPr lang="en-US" sz="4000" dirty="0" smtClean="0"/>
              <a:t>Fib(3)</a:t>
            </a:r>
          </a:p>
          <a:p>
            <a:endParaRPr lang="en-US" sz="4000" dirty="0" smtClean="0"/>
          </a:p>
          <a:p>
            <a:r>
              <a:rPr lang="en-US" sz="2800" dirty="0">
                <a:solidFill>
                  <a:prstClr val="black"/>
                </a:solidFill>
              </a:rPr>
              <a:t>	</a:t>
            </a:r>
            <a:r>
              <a:rPr lang="en-US" sz="2800" dirty="0" smtClean="0">
                <a:solidFill>
                  <a:prstClr val="black"/>
                </a:solidFill>
              </a:rPr>
              <a:t> 		            </a:t>
            </a:r>
            <a:r>
              <a:rPr lang="en-US" sz="2800" dirty="0" smtClean="0"/>
              <a:t>Fib(2)</a:t>
            </a:r>
            <a:endParaRPr lang="en-US" sz="2800" dirty="0" smtClean="0">
              <a:solidFill>
                <a:srgbClr val="92D050"/>
              </a:solidFill>
            </a:endParaRPr>
          </a:p>
          <a:p>
            <a:endParaRPr lang="en-US" sz="2800" dirty="0">
              <a:solidFill>
                <a:srgbClr val="92D050"/>
              </a:solidFill>
            </a:endParaRPr>
          </a:p>
          <a:p>
            <a:endParaRPr lang="en-US" sz="2800" dirty="0" smtClean="0">
              <a:solidFill>
                <a:srgbClr val="92D050"/>
              </a:solidFill>
            </a:endParaRPr>
          </a:p>
          <a:p>
            <a:r>
              <a:rPr lang="en-US" sz="2400" dirty="0" smtClean="0">
                <a:solidFill>
                  <a:srgbClr val="92D050"/>
                </a:solidFill>
              </a:rPr>
              <a:t>                                 </a:t>
            </a:r>
            <a:r>
              <a:rPr lang="en-US" sz="2400" dirty="0" smtClean="0"/>
              <a:t>Fib(   1)</a:t>
            </a:r>
            <a:r>
              <a:rPr lang="en-US" sz="2400" dirty="0" smtClean="0">
                <a:solidFill>
                  <a:srgbClr val="92D050"/>
                </a:solidFill>
              </a:rPr>
              <a:t>   </a:t>
            </a:r>
            <a:r>
              <a:rPr lang="en-US" sz="2400" dirty="0" smtClean="0"/>
              <a:t>Fib(0)</a:t>
            </a:r>
            <a:endParaRPr lang="en-US" sz="2400" dirty="0">
              <a:solidFill>
                <a:srgbClr val="92D050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  <a:p>
            <a:pPr lvl="0"/>
            <a:endParaRPr lang="en-US" sz="3600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53059" y="1171977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259132" y="1184856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97757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30333" y="3438659"/>
            <a:ext cx="850006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80339" y="3451538"/>
            <a:ext cx="399244" cy="822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93960" y="5229274"/>
            <a:ext cx="5808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Complexity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59880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1673" y="528035"/>
            <a:ext cx="10212947" cy="81868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		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4000" dirty="0" smtClean="0"/>
              <a:t>Fib(5)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4000" dirty="0" smtClean="0">
                <a:solidFill>
                  <a:prstClr val="black"/>
                </a:solidFill>
              </a:rPr>
              <a:t>		    Fib(  4 )         </a:t>
            </a:r>
            <a:r>
              <a:rPr lang="en-US" sz="4000" dirty="0" smtClean="0"/>
              <a:t>Fib(3)</a:t>
            </a:r>
          </a:p>
          <a:p>
            <a:endParaRPr lang="en-US" sz="4000" dirty="0" smtClean="0"/>
          </a:p>
          <a:p>
            <a:r>
              <a:rPr lang="en-US" sz="2800" dirty="0">
                <a:solidFill>
                  <a:prstClr val="black"/>
                </a:solidFill>
              </a:rPr>
              <a:t>	</a:t>
            </a:r>
            <a:r>
              <a:rPr lang="en-US" sz="2800" dirty="0" smtClean="0">
                <a:solidFill>
                  <a:prstClr val="black"/>
                </a:solidFill>
              </a:rPr>
              <a:t> 		            </a:t>
            </a:r>
            <a:r>
              <a:rPr lang="en-US" sz="2800" dirty="0" smtClean="0"/>
              <a:t>Fib(2)</a:t>
            </a:r>
            <a:endParaRPr lang="en-US" sz="2800" dirty="0" smtClean="0">
              <a:solidFill>
                <a:srgbClr val="92D050"/>
              </a:solidFill>
            </a:endParaRPr>
          </a:p>
          <a:p>
            <a:endParaRPr lang="en-US" sz="2800" dirty="0">
              <a:solidFill>
                <a:srgbClr val="92D050"/>
              </a:solidFill>
            </a:endParaRPr>
          </a:p>
          <a:p>
            <a:endParaRPr lang="en-US" sz="2800" dirty="0" smtClean="0">
              <a:solidFill>
                <a:srgbClr val="92D050"/>
              </a:solidFill>
            </a:endParaRPr>
          </a:p>
          <a:p>
            <a:r>
              <a:rPr lang="en-US" sz="2400" dirty="0" smtClean="0">
                <a:solidFill>
                  <a:srgbClr val="92D050"/>
                </a:solidFill>
              </a:rPr>
              <a:t>                                 </a:t>
            </a:r>
            <a:r>
              <a:rPr lang="en-US" sz="2400" dirty="0" smtClean="0"/>
              <a:t>Fib(   1)</a:t>
            </a:r>
            <a:r>
              <a:rPr lang="en-US" sz="2400" dirty="0" smtClean="0">
                <a:solidFill>
                  <a:srgbClr val="92D050"/>
                </a:solidFill>
              </a:rPr>
              <a:t>   </a:t>
            </a:r>
            <a:r>
              <a:rPr lang="en-US" sz="2400" dirty="0" smtClean="0"/>
              <a:t>Fib(0)</a:t>
            </a:r>
            <a:endParaRPr lang="en-US" sz="2400" dirty="0">
              <a:solidFill>
                <a:srgbClr val="92D050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  <a:p>
            <a:pPr lvl="0"/>
            <a:endParaRPr lang="en-US" sz="3600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53059" y="1171977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259132" y="1184856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97757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30333" y="3438659"/>
            <a:ext cx="850006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80339" y="3451538"/>
            <a:ext cx="399244" cy="822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93960" y="5229274"/>
            <a:ext cx="5808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Complexity = O(n)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78242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Top-Down and Bottom-Up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705341" y="1690688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27690" y="3036531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92473" y="300433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52518" y="560586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35262" y="438237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45499" y="438237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512935" y="438237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80317" y="560586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55325" y="438237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235262" y="2474913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3"/>
            <a:endCxn id="30" idx="7"/>
          </p:cNvCxnSpPr>
          <p:nvPr/>
        </p:nvCxnSpPr>
        <p:spPr>
          <a:xfrm flipH="1">
            <a:off x="3957800" y="3839006"/>
            <a:ext cx="707573" cy="68105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3"/>
            <a:endCxn id="29" idx="7"/>
          </p:cNvCxnSpPr>
          <p:nvPr/>
        </p:nvCxnSpPr>
        <p:spPr>
          <a:xfrm flipH="1">
            <a:off x="2682792" y="5184848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6" idx="0"/>
          </p:cNvCxnSpPr>
          <p:nvPr/>
        </p:nvCxnSpPr>
        <p:spPr>
          <a:xfrm>
            <a:off x="5330165" y="3839006"/>
            <a:ext cx="375176" cy="543367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5"/>
            <a:endCxn id="25" idx="0"/>
          </p:cNvCxnSpPr>
          <p:nvPr/>
        </p:nvCxnSpPr>
        <p:spPr>
          <a:xfrm flipH="1">
            <a:off x="3922597" y="5184848"/>
            <a:ext cx="35203" cy="42101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5"/>
            <a:endCxn id="24" idx="1"/>
          </p:cNvCxnSpPr>
          <p:nvPr/>
        </p:nvCxnSpPr>
        <p:spPr>
          <a:xfrm>
            <a:off x="6507816" y="2493163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3"/>
            <a:endCxn id="27" idx="0"/>
          </p:cNvCxnSpPr>
          <p:nvPr/>
        </p:nvCxnSpPr>
        <p:spPr>
          <a:xfrm flipH="1">
            <a:off x="7115578" y="3806808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5"/>
            <a:endCxn id="28" idx="1"/>
          </p:cNvCxnSpPr>
          <p:nvPr/>
        </p:nvCxnSpPr>
        <p:spPr>
          <a:xfrm>
            <a:off x="8194948" y="3806808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4741" y="560586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869892" y="5590532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154507" y="557188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191568" y="560586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151258" y="5548584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885317" y="5551467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28" idx="5"/>
            <a:endCxn id="52" idx="0"/>
          </p:cNvCxnSpPr>
          <p:nvPr/>
        </p:nvCxnSpPr>
        <p:spPr>
          <a:xfrm>
            <a:off x="9315410" y="5184848"/>
            <a:ext cx="1039986" cy="3666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8" idx="4"/>
            <a:endCxn id="51" idx="7"/>
          </p:cNvCxnSpPr>
          <p:nvPr/>
        </p:nvCxnSpPr>
        <p:spPr>
          <a:xfrm flipH="1">
            <a:off x="8953733" y="5322531"/>
            <a:ext cx="29281" cy="363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7" idx="4"/>
            <a:endCxn id="49" idx="0"/>
          </p:cNvCxnSpPr>
          <p:nvPr/>
        </p:nvCxnSpPr>
        <p:spPr>
          <a:xfrm>
            <a:off x="7115578" y="5322531"/>
            <a:ext cx="509008" cy="2493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7" idx="3"/>
            <a:endCxn id="50" idx="0"/>
          </p:cNvCxnSpPr>
          <p:nvPr/>
        </p:nvCxnSpPr>
        <p:spPr>
          <a:xfrm flipH="1">
            <a:off x="6661647" y="5184848"/>
            <a:ext cx="121535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6" idx="3"/>
            <a:endCxn id="41" idx="0"/>
          </p:cNvCxnSpPr>
          <p:nvPr/>
        </p:nvCxnSpPr>
        <p:spPr>
          <a:xfrm flipH="1">
            <a:off x="4894820" y="5184848"/>
            <a:ext cx="478125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295374" y="560586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26" idx="4"/>
            <a:endCxn id="67" idx="7"/>
          </p:cNvCxnSpPr>
          <p:nvPr/>
        </p:nvCxnSpPr>
        <p:spPr>
          <a:xfrm>
            <a:off x="5705341" y="5322531"/>
            <a:ext cx="392508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556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Top-Down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705341" y="1690688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27690" y="3036531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92473" y="300433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52518" y="560586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35262" y="438237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45499" y="438237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512935" y="438237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80317" y="560586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55325" y="438237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235262" y="2474913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3"/>
            <a:endCxn id="30" idx="7"/>
          </p:cNvCxnSpPr>
          <p:nvPr/>
        </p:nvCxnSpPr>
        <p:spPr>
          <a:xfrm flipH="1">
            <a:off x="3957800" y="3839006"/>
            <a:ext cx="707573" cy="68105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3"/>
            <a:endCxn id="29" idx="7"/>
          </p:cNvCxnSpPr>
          <p:nvPr/>
        </p:nvCxnSpPr>
        <p:spPr>
          <a:xfrm flipH="1">
            <a:off x="2682792" y="5184848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6" idx="0"/>
          </p:cNvCxnSpPr>
          <p:nvPr/>
        </p:nvCxnSpPr>
        <p:spPr>
          <a:xfrm>
            <a:off x="5330165" y="3839006"/>
            <a:ext cx="375176" cy="543367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5"/>
            <a:endCxn id="25" idx="0"/>
          </p:cNvCxnSpPr>
          <p:nvPr/>
        </p:nvCxnSpPr>
        <p:spPr>
          <a:xfrm flipH="1">
            <a:off x="3922597" y="5184848"/>
            <a:ext cx="35203" cy="42101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5"/>
            <a:endCxn id="24" idx="1"/>
          </p:cNvCxnSpPr>
          <p:nvPr/>
        </p:nvCxnSpPr>
        <p:spPr>
          <a:xfrm>
            <a:off x="6507816" y="2493163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3"/>
            <a:endCxn id="27" idx="0"/>
          </p:cNvCxnSpPr>
          <p:nvPr/>
        </p:nvCxnSpPr>
        <p:spPr>
          <a:xfrm flipH="1">
            <a:off x="7115578" y="3806808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5"/>
            <a:endCxn id="28" idx="1"/>
          </p:cNvCxnSpPr>
          <p:nvPr/>
        </p:nvCxnSpPr>
        <p:spPr>
          <a:xfrm>
            <a:off x="8194948" y="3806808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4741" y="560586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869892" y="5590532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154507" y="557188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191568" y="560586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151258" y="5548584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885317" y="5551467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28" idx="5"/>
            <a:endCxn id="52" idx="0"/>
          </p:cNvCxnSpPr>
          <p:nvPr/>
        </p:nvCxnSpPr>
        <p:spPr>
          <a:xfrm>
            <a:off x="9315410" y="5184848"/>
            <a:ext cx="1039986" cy="3666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8" idx="4"/>
            <a:endCxn id="51" idx="7"/>
          </p:cNvCxnSpPr>
          <p:nvPr/>
        </p:nvCxnSpPr>
        <p:spPr>
          <a:xfrm flipH="1">
            <a:off x="8953733" y="5322531"/>
            <a:ext cx="29281" cy="363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7" idx="4"/>
            <a:endCxn id="49" idx="0"/>
          </p:cNvCxnSpPr>
          <p:nvPr/>
        </p:nvCxnSpPr>
        <p:spPr>
          <a:xfrm>
            <a:off x="7115578" y="5322531"/>
            <a:ext cx="509008" cy="2493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7" idx="3"/>
            <a:endCxn id="50" idx="0"/>
          </p:cNvCxnSpPr>
          <p:nvPr/>
        </p:nvCxnSpPr>
        <p:spPr>
          <a:xfrm flipH="1">
            <a:off x="6661647" y="5184848"/>
            <a:ext cx="121535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6" idx="3"/>
            <a:endCxn id="41" idx="0"/>
          </p:cNvCxnSpPr>
          <p:nvPr/>
        </p:nvCxnSpPr>
        <p:spPr>
          <a:xfrm flipH="1">
            <a:off x="4894820" y="5184848"/>
            <a:ext cx="478125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295374" y="560586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26" idx="4"/>
            <a:endCxn id="67" idx="7"/>
          </p:cNvCxnSpPr>
          <p:nvPr/>
        </p:nvCxnSpPr>
        <p:spPr>
          <a:xfrm>
            <a:off x="5705341" y="5322531"/>
            <a:ext cx="392508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044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Top-Down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705341" y="1690688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27690" y="3036531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92473" y="300433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52518" y="560586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35262" y="438237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45499" y="438237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512935" y="438237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80317" y="560586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55325" y="438237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235262" y="2474913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3"/>
            <a:endCxn id="30" idx="7"/>
          </p:cNvCxnSpPr>
          <p:nvPr/>
        </p:nvCxnSpPr>
        <p:spPr>
          <a:xfrm flipH="1">
            <a:off x="3957800" y="3839006"/>
            <a:ext cx="707573" cy="68105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3"/>
            <a:endCxn id="29" idx="7"/>
          </p:cNvCxnSpPr>
          <p:nvPr/>
        </p:nvCxnSpPr>
        <p:spPr>
          <a:xfrm flipH="1">
            <a:off x="2682792" y="5184848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6" idx="0"/>
          </p:cNvCxnSpPr>
          <p:nvPr/>
        </p:nvCxnSpPr>
        <p:spPr>
          <a:xfrm>
            <a:off x="5330165" y="3839006"/>
            <a:ext cx="375176" cy="543367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5"/>
            <a:endCxn id="25" idx="0"/>
          </p:cNvCxnSpPr>
          <p:nvPr/>
        </p:nvCxnSpPr>
        <p:spPr>
          <a:xfrm flipH="1">
            <a:off x="3922597" y="5184848"/>
            <a:ext cx="35203" cy="42101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5"/>
            <a:endCxn id="24" idx="1"/>
          </p:cNvCxnSpPr>
          <p:nvPr/>
        </p:nvCxnSpPr>
        <p:spPr>
          <a:xfrm>
            <a:off x="6507816" y="2493163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3"/>
            <a:endCxn id="27" idx="0"/>
          </p:cNvCxnSpPr>
          <p:nvPr/>
        </p:nvCxnSpPr>
        <p:spPr>
          <a:xfrm flipH="1">
            <a:off x="7115578" y="3806808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5"/>
            <a:endCxn id="28" idx="1"/>
          </p:cNvCxnSpPr>
          <p:nvPr/>
        </p:nvCxnSpPr>
        <p:spPr>
          <a:xfrm>
            <a:off x="8194948" y="3806808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4741" y="560586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869892" y="5590532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154507" y="557188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191568" y="560586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151258" y="5548584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885317" y="5551467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28" idx="5"/>
            <a:endCxn id="52" idx="0"/>
          </p:cNvCxnSpPr>
          <p:nvPr/>
        </p:nvCxnSpPr>
        <p:spPr>
          <a:xfrm>
            <a:off x="9315410" y="5184848"/>
            <a:ext cx="1039986" cy="3666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8" idx="4"/>
            <a:endCxn id="51" idx="7"/>
          </p:cNvCxnSpPr>
          <p:nvPr/>
        </p:nvCxnSpPr>
        <p:spPr>
          <a:xfrm flipH="1">
            <a:off x="8953733" y="5322531"/>
            <a:ext cx="29281" cy="363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7" idx="4"/>
            <a:endCxn id="49" idx="0"/>
          </p:cNvCxnSpPr>
          <p:nvPr/>
        </p:nvCxnSpPr>
        <p:spPr>
          <a:xfrm>
            <a:off x="7115578" y="5322531"/>
            <a:ext cx="509008" cy="2493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7" idx="3"/>
            <a:endCxn id="50" idx="0"/>
          </p:cNvCxnSpPr>
          <p:nvPr/>
        </p:nvCxnSpPr>
        <p:spPr>
          <a:xfrm flipH="1">
            <a:off x="6661647" y="5184848"/>
            <a:ext cx="121535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6" idx="3"/>
            <a:endCxn id="41" idx="0"/>
          </p:cNvCxnSpPr>
          <p:nvPr/>
        </p:nvCxnSpPr>
        <p:spPr>
          <a:xfrm flipH="1">
            <a:off x="4894820" y="5184848"/>
            <a:ext cx="478125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295374" y="560586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26" idx="4"/>
            <a:endCxn id="67" idx="7"/>
          </p:cNvCxnSpPr>
          <p:nvPr/>
        </p:nvCxnSpPr>
        <p:spPr>
          <a:xfrm>
            <a:off x="5705341" y="5322531"/>
            <a:ext cx="392508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619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Top-Down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705341" y="1690688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27690" y="3036531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92473" y="300433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52518" y="560586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35262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45499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512935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80317" y="560586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55325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235262" y="2474913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3"/>
            <a:endCxn id="30" idx="7"/>
          </p:cNvCxnSpPr>
          <p:nvPr/>
        </p:nvCxnSpPr>
        <p:spPr>
          <a:xfrm flipH="1">
            <a:off x="3957800" y="3839006"/>
            <a:ext cx="707573" cy="68105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3"/>
            <a:endCxn id="29" idx="7"/>
          </p:cNvCxnSpPr>
          <p:nvPr/>
        </p:nvCxnSpPr>
        <p:spPr>
          <a:xfrm flipH="1">
            <a:off x="2682792" y="5184848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6" idx="0"/>
          </p:cNvCxnSpPr>
          <p:nvPr/>
        </p:nvCxnSpPr>
        <p:spPr>
          <a:xfrm>
            <a:off x="5330165" y="3839006"/>
            <a:ext cx="375176" cy="543367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5"/>
            <a:endCxn id="25" idx="0"/>
          </p:cNvCxnSpPr>
          <p:nvPr/>
        </p:nvCxnSpPr>
        <p:spPr>
          <a:xfrm flipH="1">
            <a:off x="3922597" y="5184848"/>
            <a:ext cx="35203" cy="42101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5"/>
            <a:endCxn id="24" idx="1"/>
          </p:cNvCxnSpPr>
          <p:nvPr/>
        </p:nvCxnSpPr>
        <p:spPr>
          <a:xfrm>
            <a:off x="6507816" y="2493163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3"/>
            <a:endCxn id="27" idx="0"/>
          </p:cNvCxnSpPr>
          <p:nvPr/>
        </p:nvCxnSpPr>
        <p:spPr>
          <a:xfrm flipH="1">
            <a:off x="7115578" y="3806808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5"/>
            <a:endCxn id="28" idx="1"/>
          </p:cNvCxnSpPr>
          <p:nvPr/>
        </p:nvCxnSpPr>
        <p:spPr>
          <a:xfrm>
            <a:off x="8194948" y="3806808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4741" y="560586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869892" y="5590532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154507" y="557188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191568" y="560586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151258" y="5548584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885317" y="5551467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28" idx="5"/>
            <a:endCxn id="52" idx="0"/>
          </p:cNvCxnSpPr>
          <p:nvPr/>
        </p:nvCxnSpPr>
        <p:spPr>
          <a:xfrm>
            <a:off x="9315410" y="5184848"/>
            <a:ext cx="1039986" cy="3666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8" idx="4"/>
            <a:endCxn id="51" idx="7"/>
          </p:cNvCxnSpPr>
          <p:nvPr/>
        </p:nvCxnSpPr>
        <p:spPr>
          <a:xfrm flipH="1">
            <a:off x="8953733" y="5322531"/>
            <a:ext cx="29281" cy="363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7" idx="4"/>
            <a:endCxn id="49" idx="0"/>
          </p:cNvCxnSpPr>
          <p:nvPr/>
        </p:nvCxnSpPr>
        <p:spPr>
          <a:xfrm>
            <a:off x="7115578" y="5322531"/>
            <a:ext cx="509008" cy="2493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7" idx="3"/>
            <a:endCxn id="50" idx="0"/>
          </p:cNvCxnSpPr>
          <p:nvPr/>
        </p:nvCxnSpPr>
        <p:spPr>
          <a:xfrm flipH="1">
            <a:off x="6661647" y="5184848"/>
            <a:ext cx="121535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6" idx="3"/>
            <a:endCxn id="41" idx="0"/>
          </p:cNvCxnSpPr>
          <p:nvPr/>
        </p:nvCxnSpPr>
        <p:spPr>
          <a:xfrm flipH="1">
            <a:off x="4894820" y="5184848"/>
            <a:ext cx="478125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295374" y="560586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26" idx="4"/>
            <a:endCxn id="67" idx="7"/>
          </p:cNvCxnSpPr>
          <p:nvPr/>
        </p:nvCxnSpPr>
        <p:spPr>
          <a:xfrm>
            <a:off x="5705341" y="5322531"/>
            <a:ext cx="392508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251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Top-Down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705341" y="1690688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27690" y="3036531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92473" y="300433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52518" y="560586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35262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45499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512935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80317" y="560586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55325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235262" y="2474913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3"/>
            <a:endCxn id="30" idx="7"/>
          </p:cNvCxnSpPr>
          <p:nvPr/>
        </p:nvCxnSpPr>
        <p:spPr>
          <a:xfrm flipH="1">
            <a:off x="3957800" y="3839006"/>
            <a:ext cx="707573" cy="68105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3"/>
            <a:endCxn id="29" idx="7"/>
          </p:cNvCxnSpPr>
          <p:nvPr/>
        </p:nvCxnSpPr>
        <p:spPr>
          <a:xfrm flipH="1">
            <a:off x="2682792" y="5184848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6" idx="0"/>
          </p:cNvCxnSpPr>
          <p:nvPr/>
        </p:nvCxnSpPr>
        <p:spPr>
          <a:xfrm>
            <a:off x="5330165" y="3839006"/>
            <a:ext cx="375176" cy="543367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5"/>
            <a:endCxn id="25" idx="0"/>
          </p:cNvCxnSpPr>
          <p:nvPr/>
        </p:nvCxnSpPr>
        <p:spPr>
          <a:xfrm flipH="1">
            <a:off x="3922597" y="5184848"/>
            <a:ext cx="35203" cy="42101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5"/>
            <a:endCxn id="24" idx="1"/>
          </p:cNvCxnSpPr>
          <p:nvPr/>
        </p:nvCxnSpPr>
        <p:spPr>
          <a:xfrm>
            <a:off x="6507816" y="2493163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3"/>
            <a:endCxn id="27" idx="0"/>
          </p:cNvCxnSpPr>
          <p:nvPr/>
        </p:nvCxnSpPr>
        <p:spPr>
          <a:xfrm flipH="1">
            <a:off x="7115578" y="3806808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5"/>
            <a:endCxn id="28" idx="1"/>
          </p:cNvCxnSpPr>
          <p:nvPr/>
        </p:nvCxnSpPr>
        <p:spPr>
          <a:xfrm>
            <a:off x="8194948" y="3806808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4741" y="560586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869892" y="5590532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154507" y="557188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191568" y="560586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151258" y="5548584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885317" y="5551467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28" idx="5"/>
            <a:endCxn id="52" idx="0"/>
          </p:cNvCxnSpPr>
          <p:nvPr/>
        </p:nvCxnSpPr>
        <p:spPr>
          <a:xfrm>
            <a:off x="9315410" y="5184848"/>
            <a:ext cx="1039986" cy="3666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8" idx="4"/>
            <a:endCxn id="51" idx="7"/>
          </p:cNvCxnSpPr>
          <p:nvPr/>
        </p:nvCxnSpPr>
        <p:spPr>
          <a:xfrm flipH="1">
            <a:off x="8953733" y="5322531"/>
            <a:ext cx="29281" cy="363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7" idx="4"/>
            <a:endCxn id="49" idx="0"/>
          </p:cNvCxnSpPr>
          <p:nvPr/>
        </p:nvCxnSpPr>
        <p:spPr>
          <a:xfrm>
            <a:off x="7115578" y="5322531"/>
            <a:ext cx="509008" cy="2493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7" idx="3"/>
            <a:endCxn id="50" idx="0"/>
          </p:cNvCxnSpPr>
          <p:nvPr/>
        </p:nvCxnSpPr>
        <p:spPr>
          <a:xfrm flipH="1">
            <a:off x="6661647" y="5184848"/>
            <a:ext cx="121535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6" idx="3"/>
            <a:endCxn id="41" idx="0"/>
          </p:cNvCxnSpPr>
          <p:nvPr/>
        </p:nvCxnSpPr>
        <p:spPr>
          <a:xfrm flipH="1">
            <a:off x="4894820" y="5184848"/>
            <a:ext cx="478125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295374" y="560586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26" idx="4"/>
            <a:endCxn id="67" idx="7"/>
          </p:cNvCxnSpPr>
          <p:nvPr/>
        </p:nvCxnSpPr>
        <p:spPr>
          <a:xfrm>
            <a:off x="5705341" y="5322531"/>
            <a:ext cx="392508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497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Top-Down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705341" y="1690688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27690" y="3036531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92473" y="300433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52518" y="5605866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35262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45499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512935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80317" y="560586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55325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235262" y="2474913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3"/>
            <a:endCxn id="30" idx="7"/>
          </p:cNvCxnSpPr>
          <p:nvPr/>
        </p:nvCxnSpPr>
        <p:spPr>
          <a:xfrm flipH="1">
            <a:off x="3957800" y="3839006"/>
            <a:ext cx="707573" cy="68105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3"/>
            <a:endCxn id="29" idx="7"/>
          </p:cNvCxnSpPr>
          <p:nvPr/>
        </p:nvCxnSpPr>
        <p:spPr>
          <a:xfrm flipH="1">
            <a:off x="2682792" y="5184848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6" idx="0"/>
          </p:cNvCxnSpPr>
          <p:nvPr/>
        </p:nvCxnSpPr>
        <p:spPr>
          <a:xfrm>
            <a:off x="5330165" y="3839006"/>
            <a:ext cx="375176" cy="543367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5"/>
            <a:endCxn id="25" idx="0"/>
          </p:cNvCxnSpPr>
          <p:nvPr/>
        </p:nvCxnSpPr>
        <p:spPr>
          <a:xfrm flipH="1">
            <a:off x="3922597" y="5184848"/>
            <a:ext cx="35203" cy="42101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5"/>
            <a:endCxn id="24" idx="1"/>
          </p:cNvCxnSpPr>
          <p:nvPr/>
        </p:nvCxnSpPr>
        <p:spPr>
          <a:xfrm>
            <a:off x="6507816" y="2493163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3"/>
            <a:endCxn id="27" idx="0"/>
          </p:cNvCxnSpPr>
          <p:nvPr/>
        </p:nvCxnSpPr>
        <p:spPr>
          <a:xfrm flipH="1">
            <a:off x="7115578" y="3806808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5"/>
            <a:endCxn id="28" idx="1"/>
          </p:cNvCxnSpPr>
          <p:nvPr/>
        </p:nvCxnSpPr>
        <p:spPr>
          <a:xfrm>
            <a:off x="8194948" y="3806808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4741" y="5605866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869892" y="5590532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154507" y="5571886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191568" y="5605866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151258" y="5548584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885317" y="5551467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28" idx="5"/>
            <a:endCxn id="52" idx="0"/>
          </p:cNvCxnSpPr>
          <p:nvPr/>
        </p:nvCxnSpPr>
        <p:spPr>
          <a:xfrm>
            <a:off x="9315410" y="5184848"/>
            <a:ext cx="1039986" cy="3666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8" idx="4"/>
            <a:endCxn id="51" idx="7"/>
          </p:cNvCxnSpPr>
          <p:nvPr/>
        </p:nvCxnSpPr>
        <p:spPr>
          <a:xfrm flipH="1">
            <a:off x="8953733" y="5322531"/>
            <a:ext cx="29281" cy="363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7" idx="4"/>
            <a:endCxn id="49" idx="0"/>
          </p:cNvCxnSpPr>
          <p:nvPr/>
        </p:nvCxnSpPr>
        <p:spPr>
          <a:xfrm>
            <a:off x="7115578" y="5322531"/>
            <a:ext cx="509008" cy="2493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7" idx="3"/>
            <a:endCxn id="50" idx="0"/>
          </p:cNvCxnSpPr>
          <p:nvPr/>
        </p:nvCxnSpPr>
        <p:spPr>
          <a:xfrm flipH="1">
            <a:off x="6661647" y="5184848"/>
            <a:ext cx="121535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6" idx="3"/>
            <a:endCxn id="41" idx="0"/>
          </p:cNvCxnSpPr>
          <p:nvPr/>
        </p:nvCxnSpPr>
        <p:spPr>
          <a:xfrm flipH="1">
            <a:off x="4894820" y="5184848"/>
            <a:ext cx="478125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295374" y="5605866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26" idx="4"/>
            <a:endCxn id="67" idx="7"/>
          </p:cNvCxnSpPr>
          <p:nvPr/>
        </p:nvCxnSpPr>
        <p:spPr>
          <a:xfrm>
            <a:off x="5705341" y="5322531"/>
            <a:ext cx="392508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7377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Top-Down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705341" y="1690688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27690" y="3036531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92473" y="300433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52518" y="5605866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35262" y="4382373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45499" y="4382373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512935" y="4382373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80317" y="560586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55325" y="4382373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235262" y="2474913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3"/>
            <a:endCxn id="30" idx="7"/>
          </p:cNvCxnSpPr>
          <p:nvPr/>
        </p:nvCxnSpPr>
        <p:spPr>
          <a:xfrm flipH="1">
            <a:off x="3957800" y="3839006"/>
            <a:ext cx="707573" cy="68105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3"/>
            <a:endCxn id="29" idx="7"/>
          </p:cNvCxnSpPr>
          <p:nvPr/>
        </p:nvCxnSpPr>
        <p:spPr>
          <a:xfrm flipH="1">
            <a:off x="2682792" y="5184848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6" idx="0"/>
          </p:cNvCxnSpPr>
          <p:nvPr/>
        </p:nvCxnSpPr>
        <p:spPr>
          <a:xfrm>
            <a:off x="5330165" y="3839006"/>
            <a:ext cx="375176" cy="543367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5"/>
            <a:endCxn id="25" idx="0"/>
          </p:cNvCxnSpPr>
          <p:nvPr/>
        </p:nvCxnSpPr>
        <p:spPr>
          <a:xfrm flipH="1">
            <a:off x="3922597" y="5184848"/>
            <a:ext cx="35203" cy="42101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5"/>
            <a:endCxn id="24" idx="1"/>
          </p:cNvCxnSpPr>
          <p:nvPr/>
        </p:nvCxnSpPr>
        <p:spPr>
          <a:xfrm>
            <a:off x="6507816" y="2493163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3"/>
            <a:endCxn id="27" idx="0"/>
          </p:cNvCxnSpPr>
          <p:nvPr/>
        </p:nvCxnSpPr>
        <p:spPr>
          <a:xfrm flipH="1">
            <a:off x="7115578" y="3806808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5"/>
            <a:endCxn id="28" idx="1"/>
          </p:cNvCxnSpPr>
          <p:nvPr/>
        </p:nvCxnSpPr>
        <p:spPr>
          <a:xfrm>
            <a:off x="8194948" y="3806808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4741" y="5605866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869892" y="5590532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154507" y="5571886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191568" y="5605866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151258" y="5548584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885317" y="5551467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28" idx="5"/>
            <a:endCxn id="52" idx="0"/>
          </p:cNvCxnSpPr>
          <p:nvPr/>
        </p:nvCxnSpPr>
        <p:spPr>
          <a:xfrm>
            <a:off x="9315410" y="5184848"/>
            <a:ext cx="1039986" cy="3666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8" idx="4"/>
            <a:endCxn id="51" idx="7"/>
          </p:cNvCxnSpPr>
          <p:nvPr/>
        </p:nvCxnSpPr>
        <p:spPr>
          <a:xfrm flipH="1">
            <a:off x="8953733" y="5322531"/>
            <a:ext cx="29281" cy="363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7" idx="4"/>
            <a:endCxn id="49" idx="0"/>
          </p:cNvCxnSpPr>
          <p:nvPr/>
        </p:nvCxnSpPr>
        <p:spPr>
          <a:xfrm>
            <a:off x="7115578" y="5322531"/>
            <a:ext cx="509008" cy="2493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7" idx="3"/>
            <a:endCxn id="50" idx="0"/>
          </p:cNvCxnSpPr>
          <p:nvPr/>
        </p:nvCxnSpPr>
        <p:spPr>
          <a:xfrm flipH="1">
            <a:off x="6661647" y="5184848"/>
            <a:ext cx="121535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6" idx="3"/>
            <a:endCxn id="41" idx="0"/>
          </p:cNvCxnSpPr>
          <p:nvPr/>
        </p:nvCxnSpPr>
        <p:spPr>
          <a:xfrm flipH="1">
            <a:off x="4894820" y="5184848"/>
            <a:ext cx="478125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295374" y="5605866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26" idx="4"/>
            <a:endCxn id="67" idx="7"/>
          </p:cNvCxnSpPr>
          <p:nvPr/>
        </p:nvCxnSpPr>
        <p:spPr>
          <a:xfrm>
            <a:off x="5705341" y="5322531"/>
            <a:ext cx="392508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582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Top-Down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705341" y="1690688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27690" y="3036531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92473" y="3004333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52518" y="5605866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35262" y="4382373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45499" y="4382373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512935" y="4382373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80317" y="560586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55325" y="4382373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235262" y="2474913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3"/>
            <a:endCxn id="30" idx="7"/>
          </p:cNvCxnSpPr>
          <p:nvPr/>
        </p:nvCxnSpPr>
        <p:spPr>
          <a:xfrm flipH="1">
            <a:off x="3957800" y="3839006"/>
            <a:ext cx="707573" cy="68105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3"/>
            <a:endCxn id="29" idx="7"/>
          </p:cNvCxnSpPr>
          <p:nvPr/>
        </p:nvCxnSpPr>
        <p:spPr>
          <a:xfrm flipH="1">
            <a:off x="2682792" y="5184848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6" idx="0"/>
          </p:cNvCxnSpPr>
          <p:nvPr/>
        </p:nvCxnSpPr>
        <p:spPr>
          <a:xfrm>
            <a:off x="5330165" y="3839006"/>
            <a:ext cx="375176" cy="543367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5"/>
            <a:endCxn id="25" idx="0"/>
          </p:cNvCxnSpPr>
          <p:nvPr/>
        </p:nvCxnSpPr>
        <p:spPr>
          <a:xfrm flipH="1">
            <a:off x="3922597" y="5184848"/>
            <a:ext cx="35203" cy="42101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5"/>
            <a:endCxn id="24" idx="1"/>
          </p:cNvCxnSpPr>
          <p:nvPr/>
        </p:nvCxnSpPr>
        <p:spPr>
          <a:xfrm>
            <a:off x="6507816" y="2493163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3"/>
            <a:endCxn id="27" idx="0"/>
          </p:cNvCxnSpPr>
          <p:nvPr/>
        </p:nvCxnSpPr>
        <p:spPr>
          <a:xfrm flipH="1">
            <a:off x="7115578" y="3806808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5"/>
            <a:endCxn id="28" idx="1"/>
          </p:cNvCxnSpPr>
          <p:nvPr/>
        </p:nvCxnSpPr>
        <p:spPr>
          <a:xfrm>
            <a:off x="8194948" y="3806808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4741" y="5605866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869892" y="5590532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154507" y="5571886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191568" y="5605866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151258" y="5548584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885317" y="5551467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28" idx="5"/>
            <a:endCxn id="52" idx="0"/>
          </p:cNvCxnSpPr>
          <p:nvPr/>
        </p:nvCxnSpPr>
        <p:spPr>
          <a:xfrm>
            <a:off x="9315410" y="5184848"/>
            <a:ext cx="1039986" cy="3666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8" idx="4"/>
            <a:endCxn id="51" idx="7"/>
          </p:cNvCxnSpPr>
          <p:nvPr/>
        </p:nvCxnSpPr>
        <p:spPr>
          <a:xfrm flipH="1">
            <a:off x="8953733" y="5322531"/>
            <a:ext cx="29281" cy="363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7" idx="4"/>
            <a:endCxn id="49" idx="0"/>
          </p:cNvCxnSpPr>
          <p:nvPr/>
        </p:nvCxnSpPr>
        <p:spPr>
          <a:xfrm>
            <a:off x="7115578" y="5322531"/>
            <a:ext cx="509008" cy="2493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7" idx="3"/>
            <a:endCxn id="50" idx="0"/>
          </p:cNvCxnSpPr>
          <p:nvPr/>
        </p:nvCxnSpPr>
        <p:spPr>
          <a:xfrm flipH="1">
            <a:off x="6661647" y="5184848"/>
            <a:ext cx="121535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6" idx="3"/>
            <a:endCxn id="41" idx="0"/>
          </p:cNvCxnSpPr>
          <p:nvPr/>
        </p:nvCxnSpPr>
        <p:spPr>
          <a:xfrm flipH="1">
            <a:off x="4894820" y="5184848"/>
            <a:ext cx="478125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295374" y="5605866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26" idx="4"/>
            <a:endCxn id="67" idx="7"/>
          </p:cNvCxnSpPr>
          <p:nvPr/>
        </p:nvCxnSpPr>
        <p:spPr>
          <a:xfrm>
            <a:off x="5705341" y="5322531"/>
            <a:ext cx="392508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65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2057" y="1028968"/>
            <a:ext cx="103878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Solves complex problems by breaking them down into simpler sub problems.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395210" y="2781837"/>
            <a:ext cx="9401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 smtClean="0"/>
              <a:t>Overlapping sub problems.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Optimal substructure.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53786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Top-Down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705341" y="1690688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27690" y="3036531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92473" y="3004333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52518" y="5605866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35262" y="4382373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45499" y="4382373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512935" y="4382373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80317" y="560586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55325" y="4382373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235262" y="2474913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3"/>
            <a:endCxn id="30" idx="7"/>
          </p:cNvCxnSpPr>
          <p:nvPr/>
        </p:nvCxnSpPr>
        <p:spPr>
          <a:xfrm flipH="1">
            <a:off x="3957800" y="3839006"/>
            <a:ext cx="707573" cy="68105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3"/>
            <a:endCxn id="29" idx="7"/>
          </p:cNvCxnSpPr>
          <p:nvPr/>
        </p:nvCxnSpPr>
        <p:spPr>
          <a:xfrm flipH="1">
            <a:off x="2682792" y="5184848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6" idx="0"/>
          </p:cNvCxnSpPr>
          <p:nvPr/>
        </p:nvCxnSpPr>
        <p:spPr>
          <a:xfrm>
            <a:off x="5330165" y="3839006"/>
            <a:ext cx="375176" cy="543367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5"/>
            <a:endCxn id="25" idx="0"/>
          </p:cNvCxnSpPr>
          <p:nvPr/>
        </p:nvCxnSpPr>
        <p:spPr>
          <a:xfrm flipH="1">
            <a:off x="3922597" y="5184848"/>
            <a:ext cx="35203" cy="42101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5"/>
            <a:endCxn id="24" idx="1"/>
          </p:cNvCxnSpPr>
          <p:nvPr/>
        </p:nvCxnSpPr>
        <p:spPr>
          <a:xfrm>
            <a:off x="6507816" y="2493163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3"/>
            <a:endCxn id="27" idx="0"/>
          </p:cNvCxnSpPr>
          <p:nvPr/>
        </p:nvCxnSpPr>
        <p:spPr>
          <a:xfrm flipH="1">
            <a:off x="7115578" y="3806808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5"/>
            <a:endCxn id="28" idx="1"/>
          </p:cNvCxnSpPr>
          <p:nvPr/>
        </p:nvCxnSpPr>
        <p:spPr>
          <a:xfrm>
            <a:off x="8194948" y="3806808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4741" y="5605866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869892" y="5590532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154507" y="5571886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191568" y="5605866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151258" y="5548584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885317" y="5551467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28" idx="5"/>
            <a:endCxn id="52" idx="0"/>
          </p:cNvCxnSpPr>
          <p:nvPr/>
        </p:nvCxnSpPr>
        <p:spPr>
          <a:xfrm>
            <a:off x="9315410" y="5184848"/>
            <a:ext cx="1039986" cy="3666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8" idx="4"/>
            <a:endCxn id="51" idx="7"/>
          </p:cNvCxnSpPr>
          <p:nvPr/>
        </p:nvCxnSpPr>
        <p:spPr>
          <a:xfrm flipH="1">
            <a:off x="8953733" y="5322531"/>
            <a:ext cx="29281" cy="363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7" idx="4"/>
            <a:endCxn id="49" idx="0"/>
          </p:cNvCxnSpPr>
          <p:nvPr/>
        </p:nvCxnSpPr>
        <p:spPr>
          <a:xfrm>
            <a:off x="7115578" y="5322531"/>
            <a:ext cx="509008" cy="2493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7" idx="3"/>
            <a:endCxn id="50" idx="0"/>
          </p:cNvCxnSpPr>
          <p:nvPr/>
        </p:nvCxnSpPr>
        <p:spPr>
          <a:xfrm flipH="1">
            <a:off x="6661647" y="5184848"/>
            <a:ext cx="121535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6" idx="3"/>
            <a:endCxn id="41" idx="0"/>
          </p:cNvCxnSpPr>
          <p:nvPr/>
        </p:nvCxnSpPr>
        <p:spPr>
          <a:xfrm flipH="1">
            <a:off x="4894820" y="5184848"/>
            <a:ext cx="478125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295374" y="5605866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26" idx="4"/>
            <a:endCxn id="67" idx="7"/>
          </p:cNvCxnSpPr>
          <p:nvPr/>
        </p:nvCxnSpPr>
        <p:spPr>
          <a:xfrm>
            <a:off x="5705341" y="5322531"/>
            <a:ext cx="392508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9768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Bottom-Up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705341" y="1690688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27690" y="3036531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92473" y="300433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52518" y="5605866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35262" y="438237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45499" y="438237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512935" y="438237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80317" y="560586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55325" y="438237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235262" y="2474913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3"/>
            <a:endCxn id="30" idx="7"/>
          </p:cNvCxnSpPr>
          <p:nvPr/>
        </p:nvCxnSpPr>
        <p:spPr>
          <a:xfrm flipH="1">
            <a:off x="3957800" y="3839006"/>
            <a:ext cx="707573" cy="68105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3"/>
            <a:endCxn id="29" idx="7"/>
          </p:cNvCxnSpPr>
          <p:nvPr/>
        </p:nvCxnSpPr>
        <p:spPr>
          <a:xfrm flipH="1">
            <a:off x="2682792" y="5184848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6" idx="0"/>
          </p:cNvCxnSpPr>
          <p:nvPr/>
        </p:nvCxnSpPr>
        <p:spPr>
          <a:xfrm>
            <a:off x="5330165" y="3839006"/>
            <a:ext cx="375176" cy="543367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5"/>
            <a:endCxn id="25" idx="0"/>
          </p:cNvCxnSpPr>
          <p:nvPr/>
        </p:nvCxnSpPr>
        <p:spPr>
          <a:xfrm flipH="1">
            <a:off x="3922597" y="5184848"/>
            <a:ext cx="35203" cy="42101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5"/>
            <a:endCxn id="24" idx="1"/>
          </p:cNvCxnSpPr>
          <p:nvPr/>
        </p:nvCxnSpPr>
        <p:spPr>
          <a:xfrm>
            <a:off x="6507816" y="2493163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3"/>
            <a:endCxn id="27" idx="0"/>
          </p:cNvCxnSpPr>
          <p:nvPr/>
        </p:nvCxnSpPr>
        <p:spPr>
          <a:xfrm flipH="1">
            <a:off x="7115578" y="3806808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5"/>
            <a:endCxn id="28" idx="1"/>
          </p:cNvCxnSpPr>
          <p:nvPr/>
        </p:nvCxnSpPr>
        <p:spPr>
          <a:xfrm>
            <a:off x="8194948" y="3806808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4741" y="5605866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869892" y="5590532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154507" y="5571886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191568" y="5605866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151258" y="5548584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885317" y="5551467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28" idx="5"/>
            <a:endCxn id="52" idx="0"/>
          </p:cNvCxnSpPr>
          <p:nvPr/>
        </p:nvCxnSpPr>
        <p:spPr>
          <a:xfrm>
            <a:off x="9315410" y="5184848"/>
            <a:ext cx="1039986" cy="3666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8" idx="4"/>
            <a:endCxn id="51" idx="7"/>
          </p:cNvCxnSpPr>
          <p:nvPr/>
        </p:nvCxnSpPr>
        <p:spPr>
          <a:xfrm flipH="1">
            <a:off x="8953733" y="5322531"/>
            <a:ext cx="29281" cy="363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7" idx="4"/>
            <a:endCxn id="49" idx="0"/>
          </p:cNvCxnSpPr>
          <p:nvPr/>
        </p:nvCxnSpPr>
        <p:spPr>
          <a:xfrm>
            <a:off x="7115578" y="5322531"/>
            <a:ext cx="509008" cy="2493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7" idx="3"/>
            <a:endCxn id="50" idx="0"/>
          </p:cNvCxnSpPr>
          <p:nvPr/>
        </p:nvCxnSpPr>
        <p:spPr>
          <a:xfrm flipH="1">
            <a:off x="6661647" y="5184848"/>
            <a:ext cx="121535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6" idx="3"/>
            <a:endCxn id="41" idx="0"/>
          </p:cNvCxnSpPr>
          <p:nvPr/>
        </p:nvCxnSpPr>
        <p:spPr>
          <a:xfrm flipH="1">
            <a:off x="4894820" y="5184848"/>
            <a:ext cx="478125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295374" y="5605866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26" idx="4"/>
            <a:endCxn id="67" idx="7"/>
          </p:cNvCxnSpPr>
          <p:nvPr/>
        </p:nvCxnSpPr>
        <p:spPr>
          <a:xfrm>
            <a:off x="5705341" y="5322531"/>
            <a:ext cx="392508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60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Bottom-Up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705341" y="1690688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27690" y="3036531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92473" y="300433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52518" y="560586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35262" y="438237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45499" y="438237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512935" y="438237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80317" y="560586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55325" y="438237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235262" y="2474913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3"/>
            <a:endCxn id="30" idx="7"/>
          </p:cNvCxnSpPr>
          <p:nvPr/>
        </p:nvCxnSpPr>
        <p:spPr>
          <a:xfrm flipH="1">
            <a:off x="3957800" y="3839006"/>
            <a:ext cx="707573" cy="68105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3"/>
            <a:endCxn id="29" idx="7"/>
          </p:cNvCxnSpPr>
          <p:nvPr/>
        </p:nvCxnSpPr>
        <p:spPr>
          <a:xfrm flipH="1">
            <a:off x="2682792" y="5184848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6" idx="0"/>
          </p:cNvCxnSpPr>
          <p:nvPr/>
        </p:nvCxnSpPr>
        <p:spPr>
          <a:xfrm>
            <a:off x="5330165" y="3839006"/>
            <a:ext cx="375176" cy="543367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5"/>
            <a:endCxn id="25" idx="0"/>
          </p:cNvCxnSpPr>
          <p:nvPr/>
        </p:nvCxnSpPr>
        <p:spPr>
          <a:xfrm flipH="1">
            <a:off x="3922597" y="5184848"/>
            <a:ext cx="35203" cy="42101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5"/>
            <a:endCxn id="24" idx="1"/>
          </p:cNvCxnSpPr>
          <p:nvPr/>
        </p:nvCxnSpPr>
        <p:spPr>
          <a:xfrm>
            <a:off x="6507816" y="2493163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3"/>
            <a:endCxn id="27" idx="0"/>
          </p:cNvCxnSpPr>
          <p:nvPr/>
        </p:nvCxnSpPr>
        <p:spPr>
          <a:xfrm flipH="1">
            <a:off x="7115578" y="3806808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5"/>
            <a:endCxn id="28" idx="1"/>
          </p:cNvCxnSpPr>
          <p:nvPr/>
        </p:nvCxnSpPr>
        <p:spPr>
          <a:xfrm>
            <a:off x="8194948" y="3806808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4741" y="560586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869892" y="5590532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154507" y="557188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191568" y="560586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151258" y="5548584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885317" y="5551467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28" idx="5"/>
            <a:endCxn id="52" idx="0"/>
          </p:cNvCxnSpPr>
          <p:nvPr/>
        </p:nvCxnSpPr>
        <p:spPr>
          <a:xfrm>
            <a:off x="9315410" y="5184848"/>
            <a:ext cx="1039986" cy="3666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8" idx="4"/>
            <a:endCxn id="51" idx="7"/>
          </p:cNvCxnSpPr>
          <p:nvPr/>
        </p:nvCxnSpPr>
        <p:spPr>
          <a:xfrm flipH="1">
            <a:off x="8953733" y="5322531"/>
            <a:ext cx="29281" cy="363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7" idx="4"/>
            <a:endCxn id="49" idx="0"/>
          </p:cNvCxnSpPr>
          <p:nvPr/>
        </p:nvCxnSpPr>
        <p:spPr>
          <a:xfrm>
            <a:off x="7115578" y="5322531"/>
            <a:ext cx="509008" cy="2493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7" idx="3"/>
            <a:endCxn id="50" idx="0"/>
          </p:cNvCxnSpPr>
          <p:nvPr/>
        </p:nvCxnSpPr>
        <p:spPr>
          <a:xfrm flipH="1">
            <a:off x="6661647" y="5184848"/>
            <a:ext cx="121535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6" idx="3"/>
            <a:endCxn id="41" idx="0"/>
          </p:cNvCxnSpPr>
          <p:nvPr/>
        </p:nvCxnSpPr>
        <p:spPr>
          <a:xfrm flipH="1">
            <a:off x="4894820" y="5184848"/>
            <a:ext cx="478125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295374" y="560586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26" idx="4"/>
            <a:endCxn id="67" idx="7"/>
          </p:cNvCxnSpPr>
          <p:nvPr/>
        </p:nvCxnSpPr>
        <p:spPr>
          <a:xfrm>
            <a:off x="5705341" y="5322531"/>
            <a:ext cx="392508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553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Bottom-Up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705341" y="1690688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27690" y="3036531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92473" y="300433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52518" y="560586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35262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45499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512935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80317" y="560586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55325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235262" y="2474913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3"/>
            <a:endCxn id="30" idx="7"/>
          </p:cNvCxnSpPr>
          <p:nvPr/>
        </p:nvCxnSpPr>
        <p:spPr>
          <a:xfrm flipH="1">
            <a:off x="3957800" y="3839006"/>
            <a:ext cx="707573" cy="68105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3"/>
            <a:endCxn id="29" idx="7"/>
          </p:cNvCxnSpPr>
          <p:nvPr/>
        </p:nvCxnSpPr>
        <p:spPr>
          <a:xfrm flipH="1">
            <a:off x="2682792" y="5184848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6" idx="0"/>
          </p:cNvCxnSpPr>
          <p:nvPr/>
        </p:nvCxnSpPr>
        <p:spPr>
          <a:xfrm>
            <a:off x="5330165" y="3839006"/>
            <a:ext cx="375176" cy="543367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5"/>
            <a:endCxn id="25" idx="0"/>
          </p:cNvCxnSpPr>
          <p:nvPr/>
        </p:nvCxnSpPr>
        <p:spPr>
          <a:xfrm flipH="1">
            <a:off x="3922597" y="5184848"/>
            <a:ext cx="35203" cy="42101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5"/>
            <a:endCxn id="24" idx="1"/>
          </p:cNvCxnSpPr>
          <p:nvPr/>
        </p:nvCxnSpPr>
        <p:spPr>
          <a:xfrm>
            <a:off x="6507816" y="2493163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3"/>
            <a:endCxn id="27" idx="0"/>
          </p:cNvCxnSpPr>
          <p:nvPr/>
        </p:nvCxnSpPr>
        <p:spPr>
          <a:xfrm flipH="1">
            <a:off x="7115578" y="3806808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5"/>
            <a:endCxn id="28" idx="1"/>
          </p:cNvCxnSpPr>
          <p:nvPr/>
        </p:nvCxnSpPr>
        <p:spPr>
          <a:xfrm>
            <a:off x="8194948" y="3806808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4741" y="560586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869892" y="5590532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154507" y="557188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191568" y="560586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151258" y="5548584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885317" y="5551467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28" idx="5"/>
            <a:endCxn id="52" idx="0"/>
          </p:cNvCxnSpPr>
          <p:nvPr/>
        </p:nvCxnSpPr>
        <p:spPr>
          <a:xfrm>
            <a:off x="9315410" y="5184848"/>
            <a:ext cx="1039986" cy="3666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8" idx="4"/>
            <a:endCxn id="51" idx="7"/>
          </p:cNvCxnSpPr>
          <p:nvPr/>
        </p:nvCxnSpPr>
        <p:spPr>
          <a:xfrm flipH="1">
            <a:off x="8953733" y="5322531"/>
            <a:ext cx="29281" cy="363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7" idx="4"/>
            <a:endCxn id="49" idx="0"/>
          </p:cNvCxnSpPr>
          <p:nvPr/>
        </p:nvCxnSpPr>
        <p:spPr>
          <a:xfrm>
            <a:off x="7115578" y="5322531"/>
            <a:ext cx="509008" cy="2493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7" idx="3"/>
            <a:endCxn id="50" idx="0"/>
          </p:cNvCxnSpPr>
          <p:nvPr/>
        </p:nvCxnSpPr>
        <p:spPr>
          <a:xfrm flipH="1">
            <a:off x="6661647" y="5184848"/>
            <a:ext cx="121535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6" idx="3"/>
            <a:endCxn id="41" idx="0"/>
          </p:cNvCxnSpPr>
          <p:nvPr/>
        </p:nvCxnSpPr>
        <p:spPr>
          <a:xfrm flipH="1">
            <a:off x="4894820" y="5184848"/>
            <a:ext cx="478125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295374" y="560586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26" idx="4"/>
            <a:endCxn id="67" idx="7"/>
          </p:cNvCxnSpPr>
          <p:nvPr/>
        </p:nvCxnSpPr>
        <p:spPr>
          <a:xfrm>
            <a:off x="5705341" y="5322531"/>
            <a:ext cx="392508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91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Bottom-Up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705341" y="1690688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27690" y="3036531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92473" y="300433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52518" y="560586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35262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45499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512935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80317" y="560586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55325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235262" y="2474913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3"/>
            <a:endCxn id="30" idx="7"/>
          </p:cNvCxnSpPr>
          <p:nvPr/>
        </p:nvCxnSpPr>
        <p:spPr>
          <a:xfrm flipH="1">
            <a:off x="3957800" y="3839006"/>
            <a:ext cx="707573" cy="68105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3"/>
            <a:endCxn id="29" idx="7"/>
          </p:cNvCxnSpPr>
          <p:nvPr/>
        </p:nvCxnSpPr>
        <p:spPr>
          <a:xfrm flipH="1">
            <a:off x="2682792" y="5184848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6" idx="0"/>
          </p:cNvCxnSpPr>
          <p:nvPr/>
        </p:nvCxnSpPr>
        <p:spPr>
          <a:xfrm>
            <a:off x="5330165" y="3839006"/>
            <a:ext cx="375176" cy="543367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5"/>
            <a:endCxn id="25" idx="0"/>
          </p:cNvCxnSpPr>
          <p:nvPr/>
        </p:nvCxnSpPr>
        <p:spPr>
          <a:xfrm flipH="1">
            <a:off x="3922597" y="5184848"/>
            <a:ext cx="35203" cy="42101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5"/>
            <a:endCxn id="24" idx="1"/>
          </p:cNvCxnSpPr>
          <p:nvPr/>
        </p:nvCxnSpPr>
        <p:spPr>
          <a:xfrm>
            <a:off x="6507816" y="2493163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3"/>
            <a:endCxn id="27" idx="0"/>
          </p:cNvCxnSpPr>
          <p:nvPr/>
        </p:nvCxnSpPr>
        <p:spPr>
          <a:xfrm flipH="1">
            <a:off x="7115578" y="3806808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5"/>
            <a:endCxn id="28" idx="1"/>
          </p:cNvCxnSpPr>
          <p:nvPr/>
        </p:nvCxnSpPr>
        <p:spPr>
          <a:xfrm>
            <a:off x="8194948" y="3806808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4741" y="560586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869892" y="5590532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154507" y="557188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191568" y="560586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151258" y="5548584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885317" y="5551467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28" idx="5"/>
            <a:endCxn id="52" idx="0"/>
          </p:cNvCxnSpPr>
          <p:nvPr/>
        </p:nvCxnSpPr>
        <p:spPr>
          <a:xfrm>
            <a:off x="9315410" y="5184848"/>
            <a:ext cx="1039986" cy="3666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8" idx="4"/>
            <a:endCxn id="51" idx="7"/>
          </p:cNvCxnSpPr>
          <p:nvPr/>
        </p:nvCxnSpPr>
        <p:spPr>
          <a:xfrm flipH="1">
            <a:off x="8953733" y="5322531"/>
            <a:ext cx="29281" cy="363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7" idx="4"/>
            <a:endCxn id="49" idx="0"/>
          </p:cNvCxnSpPr>
          <p:nvPr/>
        </p:nvCxnSpPr>
        <p:spPr>
          <a:xfrm>
            <a:off x="7115578" y="5322531"/>
            <a:ext cx="509008" cy="2493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7" idx="3"/>
            <a:endCxn id="50" idx="0"/>
          </p:cNvCxnSpPr>
          <p:nvPr/>
        </p:nvCxnSpPr>
        <p:spPr>
          <a:xfrm flipH="1">
            <a:off x="6661647" y="5184848"/>
            <a:ext cx="121535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6" idx="3"/>
            <a:endCxn id="41" idx="0"/>
          </p:cNvCxnSpPr>
          <p:nvPr/>
        </p:nvCxnSpPr>
        <p:spPr>
          <a:xfrm flipH="1">
            <a:off x="4894820" y="5184848"/>
            <a:ext cx="478125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295374" y="560586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26" idx="4"/>
            <a:endCxn id="67" idx="7"/>
          </p:cNvCxnSpPr>
          <p:nvPr/>
        </p:nvCxnSpPr>
        <p:spPr>
          <a:xfrm>
            <a:off x="5705341" y="5322531"/>
            <a:ext cx="392508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8217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Bottom-Up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705341" y="1690688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27690" y="3036531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92473" y="300433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52518" y="560586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35262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45499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512935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80317" y="560586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55325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235262" y="2474913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3"/>
            <a:endCxn id="30" idx="7"/>
          </p:cNvCxnSpPr>
          <p:nvPr/>
        </p:nvCxnSpPr>
        <p:spPr>
          <a:xfrm flipH="1">
            <a:off x="3957800" y="3839006"/>
            <a:ext cx="707573" cy="68105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3"/>
            <a:endCxn id="29" idx="7"/>
          </p:cNvCxnSpPr>
          <p:nvPr/>
        </p:nvCxnSpPr>
        <p:spPr>
          <a:xfrm flipH="1">
            <a:off x="2682792" y="5184848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6" idx="0"/>
          </p:cNvCxnSpPr>
          <p:nvPr/>
        </p:nvCxnSpPr>
        <p:spPr>
          <a:xfrm>
            <a:off x="5330165" y="3839006"/>
            <a:ext cx="375176" cy="543367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5"/>
            <a:endCxn id="25" idx="0"/>
          </p:cNvCxnSpPr>
          <p:nvPr/>
        </p:nvCxnSpPr>
        <p:spPr>
          <a:xfrm flipH="1">
            <a:off x="3922597" y="5184848"/>
            <a:ext cx="35203" cy="42101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5"/>
            <a:endCxn id="24" idx="1"/>
          </p:cNvCxnSpPr>
          <p:nvPr/>
        </p:nvCxnSpPr>
        <p:spPr>
          <a:xfrm>
            <a:off x="6507816" y="2493163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3"/>
            <a:endCxn id="27" idx="0"/>
          </p:cNvCxnSpPr>
          <p:nvPr/>
        </p:nvCxnSpPr>
        <p:spPr>
          <a:xfrm flipH="1">
            <a:off x="7115578" y="3806808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5"/>
            <a:endCxn id="28" idx="1"/>
          </p:cNvCxnSpPr>
          <p:nvPr/>
        </p:nvCxnSpPr>
        <p:spPr>
          <a:xfrm>
            <a:off x="8194948" y="3806808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4741" y="560586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869892" y="5590532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154507" y="557188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191568" y="560586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151258" y="5548584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885317" y="5551467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28" idx="5"/>
            <a:endCxn id="52" idx="0"/>
          </p:cNvCxnSpPr>
          <p:nvPr/>
        </p:nvCxnSpPr>
        <p:spPr>
          <a:xfrm>
            <a:off x="9315410" y="5184848"/>
            <a:ext cx="1039986" cy="3666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8" idx="4"/>
            <a:endCxn id="51" idx="7"/>
          </p:cNvCxnSpPr>
          <p:nvPr/>
        </p:nvCxnSpPr>
        <p:spPr>
          <a:xfrm flipH="1">
            <a:off x="8953733" y="5322531"/>
            <a:ext cx="29281" cy="363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7" idx="4"/>
            <a:endCxn id="49" idx="0"/>
          </p:cNvCxnSpPr>
          <p:nvPr/>
        </p:nvCxnSpPr>
        <p:spPr>
          <a:xfrm>
            <a:off x="7115578" y="5322531"/>
            <a:ext cx="509008" cy="2493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7" idx="3"/>
            <a:endCxn id="50" idx="0"/>
          </p:cNvCxnSpPr>
          <p:nvPr/>
        </p:nvCxnSpPr>
        <p:spPr>
          <a:xfrm flipH="1">
            <a:off x="6661647" y="5184848"/>
            <a:ext cx="121535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6" idx="3"/>
            <a:endCxn id="41" idx="0"/>
          </p:cNvCxnSpPr>
          <p:nvPr/>
        </p:nvCxnSpPr>
        <p:spPr>
          <a:xfrm flipH="1">
            <a:off x="4894820" y="5184848"/>
            <a:ext cx="478125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295374" y="560586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26" idx="4"/>
            <a:endCxn id="67" idx="7"/>
          </p:cNvCxnSpPr>
          <p:nvPr/>
        </p:nvCxnSpPr>
        <p:spPr>
          <a:xfrm>
            <a:off x="5705341" y="5322531"/>
            <a:ext cx="392508" cy="42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98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2552700" y="1528763"/>
            <a:ext cx="814705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6000"/>
              <a:t>FIND LENGTH OF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6000"/>
              <a:t>LONGEST INCREASING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6000"/>
              <a:t>SUBSEQUENCE</a:t>
            </a:r>
          </a:p>
        </p:txBody>
      </p:sp>
    </p:spTree>
    <p:extLst>
      <p:ext uri="{BB962C8B-B14F-4D97-AF65-F5344CB8AC3E}">
        <p14:creationId xmlns:p14="http://schemas.microsoft.com/office/powerpoint/2010/main" val="258368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N" altLang="en-US" sz="5000" smtClean="0"/>
              <a:t>INCREASING SUBSEQUENCE ??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38200" y="2959100"/>
          <a:ext cx="10515600" cy="701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22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9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33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21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50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41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60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80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72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N" altLang="en-US" sz="5000" smtClean="0"/>
              <a:t>INCREASING SUBSEQUENCE ??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38200" y="2959100"/>
          <a:ext cx="10515600" cy="701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IN" sz="4000" dirty="0">
                        <a:solidFill>
                          <a:srgbClr val="FF0000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IN" sz="4000" dirty="0">
                        <a:solidFill>
                          <a:srgbClr val="FF0000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9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>
                          <a:solidFill>
                            <a:srgbClr val="FF0000"/>
                          </a:solidFill>
                        </a:rPr>
                        <a:t>33</a:t>
                      </a:r>
                      <a:endParaRPr lang="en-IN" sz="4000" dirty="0">
                        <a:solidFill>
                          <a:srgbClr val="FF0000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21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IN" sz="4000" dirty="0">
                        <a:solidFill>
                          <a:srgbClr val="FF0000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41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en-IN" sz="4000" dirty="0">
                        <a:solidFill>
                          <a:srgbClr val="FF0000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en-IN" sz="4000" dirty="0">
                        <a:solidFill>
                          <a:srgbClr val="FF0000"/>
                        </a:solidFill>
                      </a:endParaRPr>
                    </a:p>
                  </a:txBody>
                  <a:tcPr marT="45707" marB="4570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4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7"/>
          <p:cNvSpPr txBox="1">
            <a:spLocks noChangeArrowheads="1"/>
          </p:cNvSpPr>
          <p:nvPr/>
        </p:nvSpPr>
        <p:spPr bwMode="auto">
          <a:xfrm>
            <a:off x="3352800" y="2317750"/>
            <a:ext cx="55483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6000"/>
              <a:t>NAÏVE SOLUTION</a:t>
            </a:r>
            <a:endParaRPr lang="en-IN" altLang="en-US" sz="6000" baseline="30000"/>
          </a:p>
        </p:txBody>
      </p:sp>
    </p:spTree>
    <p:extLst>
      <p:ext uri="{BB962C8B-B14F-4D97-AF65-F5344CB8AC3E}">
        <p14:creationId xmlns:p14="http://schemas.microsoft.com/office/powerpoint/2010/main" val="8579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Overlapping sub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6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>
          <a:xfrm>
            <a:off x="882650" y="1949450"/>
            <a:ext cx="10515600" cy="2498725"/>
          </a:xfrm>
        </p:spPr>
        <p:txBody>
          <a:bodyPr/>
          <a:lstStyle/>
          <a:p>
            <a:pPr algn="ctr" eaLnBrk="1" hangingPunct="1"/>
            <a:r>
              <a:rPr lang="en-IN" altLang="en-US" sz="6000" smtClean="0">
                <a:solidFill>
                  <a:srgbClr val="000000"/>
                </a:solidFill>
                <a:latin typeface="Calibri" panose="020F0502020204030204" pitchFamily="34" charset="0"/>
              </a:rPr>
              <a:t>NAÏVE SOLUTION</a:t>
            </a:r>
            <a:br>
              <a:rPr lang="en-IN" altLang="en-US" sz="600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IN" altLang="en-US" sz="6000" smtClean="0">
                <a:solidFill>
                  <a:srgbClr val="000000"/>
                </a:solidFill>
                <a:latin typeface="Calibri" panose="020F0502020204030204" pitchFamily="34" charset="0"/>
              </a:rPr>
              <a:t>O(2</a:t>
            </a:r>
            <a:r>
              <a:rPr lang="en-IN" altLang="en-US" sz="6000" baseline="30000" smtClean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en-IN" altLang="en-US" sz="600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1745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ctrTitle"/>
          </p:nvPr>
        </p:nvSpPr>
        <p:spPr>
          <a:xfrm>
            <a:off x="1524000" y="180975"/>
            <a:ext cx="9144000" cy="1157288"/>
          </a:xfrm>
        </p:spPr>
        <p:txBody>
          <a:bodyPr/>
          <a:lstStyle/>
          <a:p>
            <a:pPr eaLnBrk="1" hangingPunct="1"/>
            <a:r>
              <a:rPr lang="en-IN" altLang="en-US" smtClean="0"/>
              <a:t>OPTIMAL SUBSTRUCTURE</a:t>
            </a:r>
          </a:p>
        </p:txBody>
      </p:sp>
      <p:sp>
        <p:nvSpPr>
          <p:cNvPr id="33795" name="Subtitle 3"/>
          <p:cNvSpPr>
            <a:spLocks noGrp="1"/>
          </p:cNvSpPr>
          <p:nvPr>
            <p:ph type="subTitle" idx="1"/>
          </p:nvPr>
        </p:nvSpPr>
        <p:spPr>
          <a:xfrm>
            <a:off x="163513" y="2292350"/>
            <a:ext cx="11709400" cy="4367213"/>
          </a:xfrm>
        </p:spPr>
        <p:txBody>
          <a:bodyPr/>
          <a:lstStyle/>
          <a:p>
            <a:pPr eaLnBrk="1" hangingPunct="1"/>
            <a:r>
              <a:rPr lang="en-IN" altLang="en-US" sz="4000" smtClean="0"/>
              <a:t>L(i) be length of LIS ending at i, and including arr[i]</a:t>
            </a:r>
          </a:p>
          <a:p>
            <a:pPr eaLnBrk="1" hangingPunct="1"/>
            <a:endParaRPr lang="en-IN" altLang="en-US" sz="4000" smtClean="0"/>
          </a:p>
          <a:p>
            <a:pPr eaLnBrk="1" hangingPunct="1"/>
            <a:r>
              <a:rPr lang="en-IN" altLang="en-US" sz="4000" smtClean="0"/>
              <a:t>L(i) = { 1 + max ( L(j) } where j &lt; i AND arr[j] &lt; arr[i]</a:t>
            </a:r>
          </a:p>
          <a:p>
            <a:pPr eaLnBrk="1" hangingPunct="1"/>
            <a:endParaRPr lang="en-IN" altLang="en-US" sz="4000" smtClean="0"/>
          </a:p>
          <a:p>
            <a:pPr eaLnBrk="1" hangingPunct="1"/>
            <a:r>
              <a:rPr lang="en-IN" altLang="en-US" sz="4000" smtClean="0"/>
              <a:t>Length of LIS = max { L(i) }, where 0&lt;= i &lt;= n</a:t>
            </a:r>
          </a:p>
          <a:p>
            <a:pPr eaLnBrk="1" hangingPunct="1"/>
            <a:endParaRPr lang="en-IN" altLang="en-US" sz="4000" smtClean="0"/>
          </a:p>
        </p:txBody>
      </p:sp>
    </p:spTree>
    <p:extLst>
      <p:ext uri="{BB962C8B-B14F-4D97-AF65-F5344CB8AC3E}">
        <p14:creationId xmlns:p14="http://schemas.microsoft.com/office/powerpoint/2010/main" val="22016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38200" y="2959100"/>
          <a:ext cx="10515600" cy="701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IN" sz="4000" dirty="0">
                        <a:solidFill>
                          <a:srgbClr val="FF0000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IN" sz="4000" dirty="0">
                        <a:solidFill>
                          <a:srgbClr val="FF0000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9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>
                          <a:solidFill>
                            <a:srgbClr val="FF0000"/>
                          </a:solidFill>
                        </a:rPr>
                        <a:t>33</a:t>
                      </a:r>
                      <a:endParaRPr lang="en-IN" sz="4000" dirty="0">
                        <a:solidFill>
                          <a:srgbClr val="FF0000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21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IN" sz="4000" dirty="0">
                        <a:solidFill>
                          <a:srgbClr val="FF0000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41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en-IN" sz="4000" dirty="0">
                        <a:solidFill>
                          <a:srgbClr val="FF0000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en-IN" sz="4000" dirty="0">
                        <a:solidFill>
                          <a:srgbClr val="FF0000"/>
                        </a:solidFill>
                      </a:endParaRPr>
                    </a:p>
                  </a:txBody>
                  <a:tcPr marT="45707" marB="4570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58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16263" y="2357438"/>
            <a:ext cx="6096000" cy="37846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000" dirty="0">
                <a:latin typeface="+mn-lt"/>
                <a:cs typeface="+mn-cs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000" dirty="0">
                <a:latin typeface="+mn-lt"/>
                <a:cs typeface="+mn-cs"/>
              </a:rPr>
              <a:t>                     </a:t>
            </a:r>
            <a:r>
              <a:rPr lang="en-IN" sz="3000" dirty="0" err="1">
                <a:latin typeface="+mn-lt"/>
                <a:cs typeface="+mn-cs"/>
              </a:rPr>
              <a:t>lis</a:t>
            </a:r>
            <a:r>
              <a:rPr lang="en-IN" sz="3000" dirty="0">
                <a:latin typeface="+mn-lt"/>
                <a:cs typeface="+mn-cs"/>
              </a:rPr>
              <a:t>(4)  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000" dirty="0">
                <a:latin typeface="+mn-lt"/>
                <a:cs typeface="+mn-cs"/>
              </a:rPr>
              <a:t>                 /       |      \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000" dirty="0">
                <a:latin typeface="+mn-lt"/>
                <a:cs typeface="+mn-cs"/>
              </a:rPr>
              <a:t>         </a:t>
            </a:r>
            <a:r>
              <a:rPr lang="en-IN" sz="3000" dirty="0" err="1">
                <a:latin typeface="+mn-lt"/>
                <a:cs typeface="+mn-cs"/>
              </a:rPr>
              <a:t>lis</a:t>
            </a:r>
            <a:r>
              <a:rPr lang="en-IN" sz="3000" dirty="0">
                <a:latin typeface="+mn-lt"/>
                <a:cs typeface="+mn-cs"/>
              </a:rPr>
              <a:t>(3)      </a:t>
            </a:r>
            <a:r>
              <a:rPr lang="en-IN" sz="3000" dirty="0" err="1">
                <a:solidFill>
                  <a:schemeClr val="accent4"/>
                </a:solidFill>
                <a:latin typeface="+mn-lt"/>
                <a:cs typeface="+mn-cs"/>
              </a:rPr>
              <a:t>lis</a:t>
            </a:r>
            <a:r>
              <a:rPr lang="en-IN" sz="3000" dirty="0">
                <a:solidFill>
                  <a:schemeClr val="accent4"/>
                </a:solidFill>
                <a:latin typeface="+mn-lt"/>
                <a:cs typeface="+mn-cs"/>
              </a:rPr>
              <a:t>(2)</a:t>
            </a:r>
            <a:r>
              <a:rPr lang="en-IN" sz="3000" dirty="0">
                <a:latin typeface="+mn-lt"/>
                <a:cs typeface="+mn-cs"/>
              </a:rPr>
              <a:t>    </a:t>
            </a:r>
            <a:r>
              <a:rPr lang="en-IN" sz="3000" dirty="0" err="1">
                <a:solidFill>
                  <a:srgbClr val="FF0000"/>
                </a:solidFill>
                <a:latin typeface="+mn-lt"/>
                <a:cs typeface="+mn-cs"/>
              </a:rPr>
              <a:t>lis</a:t>
            </a:r>
            <a:r>
              <a:rPr lang="en-IN" sz="3000" dirty="0">
                <a:solidFill>
                  <a:srgbClr val="FF0000"/>
                </a:solidFill>
                <a:latin typeface="+mn-lt"/>
                <a:cs typeface="+mn-cs"/>
              </a:rPr>
              <a:t>(1)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000" dirty="0">
                <a:latin typeface="+mn-lt"/>
                <a:cs typeface="+mn-cs"/>
              </a:rPr>
              <a:t>        /     \        /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000" dirty="0">
                <a:latin typeface="+mn-lt"/>
                <a:cs typeface="+mn-cs"/>
              </a:rPr>
              <a:t>  </a:t>
            </a:r>
            <a:r>
              <a:rPr lang="en-IN" sz="3000" dirty="0" err="1">
                <a:solidFill>
                  <a:schemeClr val="accent4"/>
                </a:solidFill>
                <a:latin typeface="+mn-lt"/>
                <a:cs typeface="+mn-cs"/>
              </a:rPr>
              <a:t>lis</a:t>
            </a:r>
            <a:r>
              <a:rPr lang="en-IN" sz="3000" dirty="0">
                <a:solidFill>
                  <a:schemeClr val="accent4"/>
                </a:solidFill>
                <a:latin typeface="+mn-lt"/>
                <a:cs typeface="+mn-cs"/>
              </a:rPr>
              <a:t>(2)  </a:t>
            </a:r>
            <a:r>
              <a:rPr lang="en-IN" sz="3000" dirty="0" err="1">
                <a:solidFill>
                  <a:srgbClr val="FF0000"/>
                </a:solidFill>
                <a:latin typeface="+mn-lt"/>
                <a:cs typeface="+mn-cs"/>
              </a:rPr>
              <a:t>lis</a:t>
            </a:r>
            <a:r>
              <a:rPr lang="en-IN" sz="3000" dirty="0">
                <a:solidFill>
                  <a:srgbClr val="FF0000"/>
                </a:solidFill>
                <a:latin typeface="+mn-lt"/>
                <a:cs typeface="+mn-cs"/>
              </a:rPr>
              <a:t>(1)</a:t>
            </a:r>
            <a:r>
              <a:rPr lang="en-IN" sz="3000" dirty="0">
                <a:latin typeface="+mn-lt"/>
                <a:cs typeface="+mn-cs"/>
              </a:rPr>
              <a:t>   </a:t>
            </a:r>
            <a:r>
              <a:rPr lang="en-IN" sz="3000" dirty="0" err="1">
                <a:solidFill>
                  <a:srgbClr val="FF0000"/>
                </a:solidFill>
                <a:latin typeface="+mn-lt"/>
                <a:cs typeface="+mn-cs"/>
              </a:rPr>
              <a:t>lis</a:t>
            </a:r>
            <a:r>
              <a:rPr lang="en-IN" sz="3000" dirty="0">
                <a:solidFill>
                  <a:srgbClr val="FF0000"/>
                </a:solidFill>
                <a:latin typeface="+mn-lt"/>
                <a:cs typeface="+mn-cs"/>
              </a:rPr>
              <a:t>(1)</a:t>
            </a:r>
            <a:r>
              <a:rPr lang="en-IN" sz="3000" dirty="0">
                <a:latin typeface="+mn-lt"/>
                <a:cs typeface="+mn-cs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000" dirty="0">
                <a:latin typeface="+mn-lt"/>
                <a:cs typeface="+mn-cs"/>
              </a:rPr>
              <a:t>  /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000" dirty="0" err="1">
                <a:solidFill>
                  <a:srgbClr val="FF0000"/>
                </a:solidFill>
                <a:latin typeface="+mn-lt"/>
                <a:cs typeface="+mn-cs"/>
              </a:rPr>
              <a:t>lis</a:t>
            </a:r>
            <a:r>
              <a:rPr lang="en-IN" sz="3000" dirty="0">
                <a:solidFill>
                  <a:srgbClr val="FF0000"/>
                </a:solidFill>
                <a:latin typeface="+mn-lt"/>
                <a:cs typeface="+mn-cs"/>
              </a:rPr>
              <a:t>(1) </a:t>
            </a:r>
          </a:p>
        </p:txBody>
      </p:sp>
      <p:sp>
        <p:nvSpPr>
          <p:cNvPr id="36867" name="TextBox 5"/>
          <p:cNvSpPr txBox="1">
            <a:spLocks noChangeArrowheads="1"/>
          </p:cNvSpPr>
          <p:nvPr/>
        </p:nvSpPr>
        <p:spPr bwMode="auto">
          <a:xfrm>
            <a:off x="2047875" y="709613"/>
            <a:ext cx="8767763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5000"/>
              <a:t>OVERLAPPING SUBPROBLEMS</a:t>
            </a:r>
          </a:p>
        </p:txBody>
      </p:sp>
    </p:spTree>
    <p:extLst>
      <p:ext uri="{BB962C8B-B14F-4D97-AF65-F5344CB8AC3E}">
        <p14:creationId xmlns:p14="http://schemas.microsoft.com/office/powerpoint/2010/main" val="30178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7"/>
          <p:cNvGraphicFramePr>
            <a:graphicFrameLocks/>
          </p:cNvGraphicFramePr>
          <p:nvPr/>
        </p:nvGraphicFramePr>
        <p:xfrm>
          <a:off x="1165225" y="1947863"/>
          <a:ext cx="10515600" cy="701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22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9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33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21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50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41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60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80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</a:tr>
            </a:tbl>
          </a:graphicData>
        </a:graphic>
      </p:graphicFrame>
      <p:sp>
        <p:nvSpPr>
          <p:cNvPr id="37912" name="TextBox 2"/>
          <p:cNvSpPr txBox="1">
            <a:spLocks noChangeArrowheads="1"/>
          </p:cNvSpPr>
          <p:nvPr/>
        </p:nvSpPr>
        <p:spPr bwMode="auto">
          <a:xfrm>
            <a:off x="3835400" y="531813"/>
            <a:ext cx="419735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5000"/>
              <a:t>DP SOLUTION</a:t>
            </a:r>
          </a:p>
        </p:txBody>
      </p:sp>
      <p:sp>
        <p:nvSpPr>
          <p:cNvPr id="37913" name="TextBox 4"/>
          <p:cNvSpPr txBox="1">
            <a:spLocks noChangeArrowheads="1"/>
          </p:cNvSpPr>
          <p:nvPr/>
        </p:nvSpPr>
        <p:spPr bwMode="auto">
          <a:xfrm>
            <a:off x="177800" y="1924050"/>
            <a:ext cx="77311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3800"/>
              <a:t>arr</a:t>
            </a:r>
          </a:p>
        </p:txBody>
      </p:sp>
      <p:sp>
        <p:nvSpPr>
          <p:cNvPr id="37914" name="TextBox 5"/>
          <p:cNvSpPr txBox="1">
            <a:spLocks noChangeArrowheads="1"/>
          </p:cNvSpPr>
          <p:nvPr/>
        </p:nvSpPr>
        <p:spPr bwMode="auto">
          <a:xfrm>
            <a:off x="357188" y="3506788"/>
            <a:ext cx="41433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3800"/>
              <a:t>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85863" y="3489325"/>
          <a:ext cx="10591803" cy="70167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76867"/>
                <a:gridCol w="1176867"/>
                <a:gridCol w="1176867"/>
                <a:gridCol w="1176867"/>
                <a:gridCol w="1176867"/>
                <a:gridCol w="1176867"/>
                <a:gridCol w="1176867"/>
                <a:gridCol w="1176867"/>
                <a:gridCol w="1176867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5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7"/>
          <p:cNvGraphicFramePr>
            <a:graphicFrameLocks/>
          </p:cNvGraphicFramePr>
          <p:nvPr/>
        </p:nvGraphicFramePr>
        <p:xfrm>
          <a:off x="1165225" y="1947863"/>
          <a:ext cx="10515600" cy="701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22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9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33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21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50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41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60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80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</a:tr>
            </a:tbl>
          </a:graphicData>
        </a:graphic>
      </p:graphicFrame>
      <p:sp>
        <p:nvSpPr>
          <p:cNvPr id="38936" name="TextBox 2"/>
          <p:cNvSpPr txBox="1">
            <a:spLocks noChangeArrowheads="1"/>
          </p:cNvSpPr>
          <p:nvPr/>
        </p:nvSpPr>
        <p:spPr bwMode="auto">
          <a:xfrm>
            <a:off x="3835400" y="531813"/>
            <a:ext cx="419735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5000"/>
              <a:t>DP SOLUTION</a:t>
            </a:r>
          </a:p>
        </p:txBody>
      </p:sp>
      <p:sp>
        <p:nvSpPr>
          <p:cNvPr id="38937" name="TextBox 4"/>
          <p:cNvSpPr txBox="1">
            <a:spLocks noChangeArrowheads="1"/>
          </p:cNvSpPr>
          <p:nvPr/>
        </p:nvSpPr>
        <p:spPr bwMode="auto">
          <a:xfrm>
            <a:off x="177800" y="1924050"/>
            <a:ext cx="77311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3800"/>
              <a:t>arr</a:t>
            </a:r>
          </a:p>
        </p:txBody>
      </p:sp>
      <p:sp>
        <p:nvSpPr>
          <p:cNvPr id="38938" name="TextBox 5"/>
          <p:cNvSpPr txBox="1">
            <a:spLocks noChangeArrowheads="1"/>
          </p:cNvSpPr>
          <p:nvPr/>
        </p:nvSpPr>
        <p:spPr bwMode="auto">
          <a:xfrm>
            <a:off x="357188" y="3506788"/>
            <a:ext cx="41433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3800"/>
              <a:t>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85863" y="3489325"/>
          <a:ext cx="10591803" cy="70167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76867"/>
                <a:gridCol w="1176867"/>
                <a:gridCol w="1176867"/>
                <a:gridCol w="1176867"/>
                <a:gridCol w="1176867"/>
                <a:gridCol w="1176867"/>
                <a:gridCol w="1176867"/>
                <a:gridCol w="1176867"/>
                <a:gridCol w="1176867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6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7"/>
          <p:cNvGraphicFramePr>
            <a:graphicFrameLocks/>
          </p:cNvGraphicFramePr>
          <p:nvPr/>
        </p:nvGraphicFramePr>
        <p:xfrm>
          <a:off x="1165225" y="1947863"/>
          <a:ext cx="10515600" cy="701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22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9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33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21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50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41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60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80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</a:tr>
            </a:tbl>
          </a:graphicData>
        </a:graphic>
      </p:graphicFrame>
      <p:sp>
        <p:nvSpPr>
          <p:cNvPr id="39960" name="TextBox 2"/>
          <p:cNvSpPr txBox="1">
            <a:spLocks noChangeArrowheads="1"/>
          </p:cNvSpPr>
          <p:nvPr/>
        </p:nvSpPr>
        <p:spPr bwMode="auto">
          <a:xfrm>
            <a:off x="3835400" y="531813"/>
            <a:ext cx="419735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5000"/>
              <a:t>DP SOLUTION</a:t>
            </a:r>
          </a:p>
        </p:txBody>
      </p:sp>
      <p:sp>
        <p:nvSpPr>
          <p:cNvPr id="39961" name="TextBox 4"/>
          <p:cNvSpPr txBox="1">
            <a:spLocks noChangeArrowheads="1"/>
          </p:cNvSpPr>
          <p:nvPr/>
        </p:nvSpPr>
        <p:spPr bwMode="auto">
          <a:xfrm>
            <a:off x="177800" y="1924050"/>
            <a:ext cx="77311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3800"/>
              <a:t>arr</a:t>
            </a:r>
          </a:p>
        </p:txBody>
      </p:sp>
      <p:sp>
        <p:nvSpPr>
          <p:cNvPr id="39962" name="TextBox 5"/>
          <p:cNvSpPr txBox="1">
            <a:spLocks noChangeArrowheads="1"/>
          </p:cNvSpPr>
          <p:nvPr/>
        </p:nvSpPr>
        <p:spPr bwMode="auto">
          <a:xfrm>
            <a:off x="357188" y="3506788"/>
            <a:ext cx="41433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3800"/>
              <a:t>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85863" y="3489325"/>
          <a:ext cx="10591803" cy="70167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76867"/>
                <a:gridCol w="1176867"/>
                <a:gridCol w="1176867"/>
                <a:gridCol w="1176867"/>
                <a:gridCol w="1176867"/>
                <a:gridCol w="1176867"/>
                <a:gridCol w="1176867"/>
                <a:gridCol w="1176867"/>
                <a:gridCol w="1176867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02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7"/>
          <p:cNvGraphicFramePr>
            <a:graphicFrameLocks/>
          </p:cNvGraphicFramePr>
          <p:nvPr/>
        </p:nvGraphicFramePr>
        <p:xfrm>
          <a:off x="1165225" y="1947863"/>
          <a:ext cx="10515600" cy="701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22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9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33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21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50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41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60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80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</a:tr>
            </a:tbl>
          </a:graphicData>
        </a:graphic>
      </p:graphicFrame>
      <p:sp>
        <p:nvSpPr>
          <p:cNvPr id="40984" name="TextBox 2"/>
          <p:cNvSpPr txBox="1">
            <a:spLocks noChangeArrowheads="1"/>
          </p:cNvSpPr>
          <p:nvPr/>
        </p:nvSpPr>
        <p:spPr bwMode="auto">
          <a:xfrm>
            <a:off x="3835400" y="531813"/>
            <a:ext cx="419735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5000"/>
              <a:t>DP SOLUTION</a:t>
            </a:r>
          </a:p>
        </p:txBody>
      </p:sp>
      <p:sp>
        <p:nvSpPr>
          <p:cNvPr id="40985" name="TextBox 4"/>
          <p:cNvSpPr txBox="1">
            <a:spLocks noChangeArrowheads="1"/>
          </p:cNvSpPr>
          <p:nvPr/>
        </p:nvSpPr>
        <p:spPr bwMode="auto">
          <a:xfrm>
            <a:off x="177800" y="1924050"/>
            <a:ext cx="77311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3800"/>
              <a:t>arr</a:t>
            </a:r>
          </a:p>
        </p:txBody>
      </p:sp>
      <p:sp>
        <p:nvSpPr>
          <p:cNvPr id="40986" name="TextBox 5"/>
          <p:cNvSpPr txBox="1">
            <a:spLocks noChangeArrowheads="1"/>
          </p:cNvSpPr>
          <p:nvPr/>
        </p:nvSpPr>
        <p:spPr bwMode="auto">
          <a:xfrm>
            <a:off x="357188" y="3506788"/>
            <a:ext cx="41433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3800"/>
              <a:t>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85863" y="3489325"/>
          <a:ext cx="10591803" cy="70167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76867"/>
                <a:gridCol w="1176867"/>
                <a:gridCol w="1176867"/>
                <a:gridCol w="1176867"/>
                <a:gridCol w="1176867"/>
                <a:gridCol w="1176867"/>
                <a:gridCol w="1176867"/>
                <a:gridCol w="1176867"/>
                <a:gridCol w="1176867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0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7"/>
          <p:cNvGraphicFramePr>
            <a:graphicFrameLocks/>
          </p:cNvGraphicFramePr>
          <p:nvPr/>
        </p:nvGraphicFramePr>
        <p:xfrm>
          <a:off x="1165225" y="1947863"/>
          <a:ext cx="10515600" cy="701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22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9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33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21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50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41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60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80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</a:tr>
            </a:tbl>
          </a:graphicData>
        </a:graphic>
      </p:graphicFrame>
      <p:sp>
        <p:nvSpPr>
          <p:cNvPr id="42008" name="TextBox 2"/>
          <p:cNvSpPr txBox="1">
            <a:spLocks noChangeArrowheads="1"/>
          </p:cNvSpPr>
          <p:nvPr/>
        </p:nvSpPr>
        <p:spPr bwMode="auto">
          <a:xfrm>
            <a:off x="3835400" y="531813"/>
            <a:ext cx="419735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5000"/>
              <a:t>DP SOLUTION</a:t>
            </a:r>
          </a:p>
        </p:txBody>
      </p:sp>
      <p:sp>
        <p:nvSpPr>
          <p:cNvPr id="42009" name="TextBox 4"/>
          <p:cNvSpPr txBox="1">
            <a:spLocks noChangeArrowheads="1"/>
          </p:cNvSpPr>
          <p:nvPr/>
        </p:nvSpPr>
        <p:spPr bwMode="auto">
          <a:xfrm>
            <a:off x="177800" y="1924050"/>
            <a:ext cx="77311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3800"/>
              <a:t>arr</a:t>
            </a:r>
          </a:p>
        </p:txBody>
      </p:sp>
      <p:sp>
        <p:nvSpPr>
          <p:cNvPr id="42010" name="TextBox 5"/>
          <p:cNvSpPr txBox="1">
            <a:spLocks noChangeArrowheads="1"/>
          </p:cNvSpPr>
          <p:nvPr/>
        </p:nvSpPr>
        <p:spPr bwMode="auto">
          <a:xfrm>
            <a:off x="357188" y="3506788"/>
            <a:ext cx="41433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3800"/>
              <a:t>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85863" y="3489325"/>
          <a:ext cx="10591803" cy="70167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76867"/>
                <a:gridCol w="1176867"/>
                <a:gridCol w="1176867"/>
                <a:gridCol w="1176867"/>
                <a:gridCol w="1176867"/>
                <a:gridCol w="1176867"/>
                <a:gridCol w="1176867"/>
                <a:gridCol w="1176867"/>
                <a:gridCol w="1176867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3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73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7"/>
          <p:cNvGraphicFramePr>
            <a:graphicFrameLocks/>
          </p:cNvGraphicFramePr>
          <p:nvPr/>
        </p:nvGraphicFramePr>
        <p:xfrm>
          <a:off x="1165225" y="1947863"/>
          <a:ext cx="10515600" cy="701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22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9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33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21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50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41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60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80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</a:tr>
            </a:tbl>
          </a:graphicData>
        </a:graphic>
      </p:graphicFrame>
      <p:sp>
        <p:nvSpPr>
          <p:cNvPr id="43032" name="TextBox 2"/>
          <p:cNvSpPr txBox="1">
            <a:spLocks noChangeArrowheads="1"/>
          </p:cNvSpPr>
          <p:nvPr/>
        </p:nvSpPr>
        <p:spPr bwMode="auto">
          <a:xfrm>
            <a:off x="3835400" y="531813"/>
            <a:ext cx="419735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5000"/>
              <a:t>DP SOLUTION</a:t>
            </a:r>
          </a:p>
        </p:txBody>
      </p:sp>
      <p:sp>
        <p:nvSpPr>
          <p:cNvPr id="43033" name="TextBox 4"/>
          <p:cNvSpPr txBox="1">
            <a:spLocks noChangeArrowheads="1"/>
          </p:cNvSpPr>
          <p:nvPr/>
        </p:nvSpPr>
        <p:spPr bwMode="auto">
          <a:xfrm>
            <a:off x="177800" y="1924050"/>
            <a:ext cx="77311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3800"/>
              <a:t>arr</a:t>
            </a:r>
          </a:p>
        </p:txBody>
      </p:sp>
      <p:sp>
        <p:nvSpPr>
          <p:cNvPr id="43034" name="TextBox 5"/>
          <p:cNvSpPr txBox="1">
            <a:spLocks noChangeArrowheads="1"/>
          </p:cNvSpPr>
          <p:nvPr/>
        </p:nvSpPr>
        <p:spPr bwMode="auto">
          <a:xfrm>
            <a:off x="357188" y="3506788"/>
            <a:ext cx="41433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3800"/>
              <a:t>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85863" y="3489325"/>
          <a:ext cx="10591803" cy="70167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76867"/>
                <a:gridCol w="1176867"/>
                <a:gridCol w="1176867"/>
                <a:gridCol w="1176867"/>
                <a:gridCol w="1176867"/>
                <a:gridCol w="1176867"/>
                <a:gridCol w="1176867"/>
                <a:gridCol w="1176867"/>
                <a:gridCol w="1176867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3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5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Overlapping sub problems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0743" y="2292439"/>
            <a:ext cx="8770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Fib(n) = Fib(n-1) + Fib(n-2)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14773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7"/>
          <p:cNvGraphicFramePr>
            <a:graphicFrameLocks/>
          </p:cNvGraphicFramePr>
          <p:nvPr/>
        </p:nvGraphicFramePr>
        <p:xfrm>
          <a:off x="1165225" y="1947863"/>
          <a:ext cx="10515600" cy="701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22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9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33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21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50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41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60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80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</a:tr>
            </a:tbl>
          </a:graphicData>
        </a:graphic>
      </p:graphicFrame>
      <p:sp>
        <p:nvSpPr>
          <p:cNvPr id="44056" name="TextBox 2"/>
          <p:cNvSpPr txBox="1">
            <a:spLocks noChangeArrowheads="1"/>
          </p:cNvSpPr>
          <p:nvPr/>
        </p:nvSpPr>
        <p:spPr bwMode="auto">
          <a:xfrm>
            <a:off x="3835400" y="531813"/>
            <a:ext cx="419735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5000"/>
              <a:t>DP SOLUTION</a:t>
            </a:r>
          </a:p>
        </p:txBody>
      </p:sp>
      <p:sp>
        <p:nvSpPr>
          <p:cNvPr id="44057" name="TextBox 4"/>
          <p:cNvSpPr txBox="1">
            <a:spLocks noChangeArrowheads="1"/>
          </p:cNvSpPr>
          <p:nvPr/>
        </p:nvSpPr>
        <p:spPr bwMode="auto">
          <a:xfrm>
            <a:off x="177800" y="1924050"/>
            <a:ext cx="77311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3800"/>
              <a:t>arr</a:t>
            </a:r>
          </a:p>
        </p:txBody>
      </p:sp>
      <p:sp>
        <p:nvSpPr>
          <p:cNvPr id="44058" name="TextBox 5"/>
          <p:cNvSpPr txBox="1">
            <a:spLocks noChangeArrowheads="1"/>
          </p:cNvSpPr>
          <p:nvPr/>
        </p:nvSpPr>
        <p:spPr bwMode="auto">
          <a:xfrm>
            <a:off x="357188" y="3506788"/>
            <a:ext cx="41433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3800"/>
              <a:t>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85863" y="3489325"/>
          <a:ext cx="10591803" cy="70167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76867"/>
                <a:gridCol w="1176867"/>
                <a:gridCol w="1176867"/>
                <a:gridCol w="1176867"/>
                <a:gridCol w="1176867"/>
                <a:gridCol w="1176867"/>
                <a:gridCol w="1176867"/>
                <a:gridCol w="1176867"/>
                <a:gridCol w="1176867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3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4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87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7"/>
          <p:cNvGraphicFramePr>
            <a:graphicFrameLocks/>
          </p:cNvGraphicFramePr>
          <p:nvPr/>
        </p:nvGraphicFramePr>
        <p:xfrm>
          <a:off x="1165225" y="1947863"/>
          <a:ext cx="10515600" cy="701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22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9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33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21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50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41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60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80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</a:tr>
            </a:tbl>
          </a:graphicData>
        </a:graphic>
      </p:graphicFrame>
      <p:sp>
        <p:nvSpPr>
          <p:cNvPr id="45080" name="TextBox 2"/>
          <p:cNvSpPr txBox="1">
            <a:spLocks noChangeArrowheads="1"/>
          </p:cNvSpPr>
          <p:nvPr/>
        </p:nvSpPr>
        <p:spPr bwMode="auto">
          <a:xfrm>
            <a:off x="3835400" y="531813"/>
            <a:ext cx="419735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5000"/>
              <a:t>DP SOLUTION</a:t>
            </a:r>
          </a:p>
        </p:txBody>
      </p:sp>
      <p:sp>
        <p:nvSpPr>
          <p:cNvPr id="45081" name="TextBox 4"/>
          <p:cNvSpPr txBox="1">
            <a:spLocks noChangeArrowheads="1"/>
          </p:cNvSpPr>
          <p:nvPr/>
        </p:nvSpPr>
        <p:spPr bwMode="auto">
          <a:xfrm>
            <a:off x="177800" y="1924050"/>
            <a:ext cx="77311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3800"/>
              <a:t>arr</a:t>
            </a:r>
          </a:p>
        </p:txBody>
      </p:sp>
      <p:sp>
        <p:nvSpPr>
          <p:cNvPr id="45082" name="TextBox 5"/>
          <p:cNvSpPr txBox="1">
            <a:spLocks noChangeArrowheads="1"/>
          </p:cNvSpPr>
          <p:nvPr/>
        </p:nvSpPr>
        <p:spPr bwMode="auto">
          <a:xfrm>
            <a:off x="357188" y="3506788"/>
            <a:ext cx="41433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3800"/>
              <a:t>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85863" y="3489325"/>
          <a:ext cx="10591803" cy="70167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76867"/>
                <a:gridCol w="1176867"/>
                <a:gridCol w="1176867"/>
                <a:gridCol w="1176867"/>
                <a:gridCol w="1176867"/>
                <a:gridCol w="1176867"/>
                <a:gridCol w="1176867"/>
                <a:gridCol w="1176867"/>
                <a:gridCol w="1176867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3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4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4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7"/>
          <p:cNvGraphicFramePr>
            <a:graphicFrameLocks/>
          </p:cNvGraphicFramePr>
          <p:nvPr/>
        </p:nvGraphicFramePr>
        <p:xfrm>
          <a:off x="1165225" y="1947863"/>
          <a:ext cx="10515600" cy="701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22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9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33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21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50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41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60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80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</a:tr>
            </a:tbl>
          </a:graphicData>
        </a:graphic>
      </p:graphicFrame>
      <p:sp>
        <p:nvSpPr>
          <p:cNvPr id="46104" name="TextBox 2"/>
          <p:cNvSpPr txBox="1">
            <a:spLocks noChangeArrowheads="1"/>
          </p:cNvSpPr>
          <p:nvPr/>
        </p:nvSpPr>
        <p:spPr bwMode="auto">
          <a:xfrm>
            <a:off x="3835400" y="531813"/>
            <a:ext cx="419735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5000"/>
              <a:t>DP SOLUTION</a:t>
            </a:r>
          </a:p>
        </p:txBody>
      </p:sp>
      <p:sp>
        <p:nvSpPr>
          <p:cNvPr id="46105" name="TextBox 4"/>
          <p:cNvSpPr txBox="1">
            <a:spLocks noChangeArrowheads="1"/>
          </p:cNvSpPr>
          <p:nvPr/>
        </p:nvSpPr>
        <p:spPr bwMode="auto">
          <a:xfrm>
            <a:off x="177800" y="1924050"/>
            <a:ext cx="77311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3800"/>
              <a:t>arr</a:t>
            </a:r>
          </a:p>
        </p:txBody>
      </p:sp>
      <p:sp>
        <p:nvSpPr>
          <p:cNvPr id="46106" name="TextBox 5"/>
          <p:cNvSpPr txBox="1">
            <a:spLocks noChangeArrowheads="1"/>
          </p:cNvSpPr>
          <p:nvPr/>
        </p:nvSpPr>
        <p:spPr bwMode="auto">
          <a:xfrm>
            <a:off x="357188" y="3506788"/>
            <a:ext cx="41433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3800"/>
              <a:t>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85863" y="3489325"/>
          <a:ext cx="10591803" cy="70167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76867"/>
                <a:gridCol w="1176867"/>
                <a:gridCol w="1176867"/>
                <a:gridCol w="1176867"/>
                <a:gridCol w="1176867"/>
                <a:gridCol w="1176867"/>
                <a:gridCol w="1176867"/>
                <a:gridCol w="1176867"/>
                <a:gridCol w="1176867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3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4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4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5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6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7"/>
          <p:cNvGraphicFramePr>
            <a:graphicFrameLocks/>
          </p:cNvGraphicFramePr>
          <p:nvPr/>
        </p:nvGraphicFramePr>
        <p:xfrm>
          <a:off x="1165225" y="1947863"/>
          <a:ext cx="10515600" cy="701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22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9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33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21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50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41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60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80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7128" name="TextBox 2"/>
          <p:cNvSpPr txBox="1">
            <a:spLocks noChangeArrowheads="1"/>
          </p:cNvSpPr>
          <p:nvPr/>
        </p:nvSpPr>
        <p:spPr bwMode="auto">
          <a:xfrm>
            <a:off x="3835400" y="531813"/>
            <a:ext cx="419735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5000"/>
              <a:t>DP SOLUTION</a:t>
            </a:r>
          </a:p>
        </p:txBody>
      </p:sp>
      <p:sp>
        <p:nvSpPr>
          <p:cNvPr id="47129" name="TextBox 4"/>
          <p:cNvSpPr txBox="1">
            <a:spLocks noChangeArrowheads="1"/>
          </p:cNvSpPr>
          <p:nvPr/>
        </p:nvSpPr>
        <p:spPr bwMode="auto">
          <a:xfrm>
            <a:off x="177800" y="1924050"/>
            <a:ext cx="77311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3800"/>
              <a:t>arr</a:t>
            </a:r>
          </a:p>
        </p:txBody>
      </p:sp>
      <p:sp>
        <p:nvSpPr>
          <p:cNvPr id="47130" name="TextBox 5"/>
          <p:cNvSpPr txBox="1">
            <a:spLocks noChangeArrowheads="1"/>
          </p:cNvSpPr>
          <p:nvPr/>
        </p:nvSpPr>
        <p:spPr bwMode="auto">
          <a:xfrm>
            <a:off x="357188" y="3506788"/>
            <a:ext cx="41433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3800"/>
              <a:t>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85863" y="3489325"/>
          <a:ext cx="10591803" cy="70167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76867"/>
                <a:gridCol w="1176867"/>
                <a:gridCol w="1176867"/>
                <a:gridCol w="1176867"/>
                <a:gridCol w="1176867"/>
                <a:gridCol w="1176867"/>
                <a:gridCol w="1176867"/>
                <a:gridCol w="1176867"/>
                <a:gridCol w="1176867"/>
              </a:tblGrid>
              <a:tr h="701675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1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3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2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4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4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5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 smtClean="0"/>
                        <a:t>6</a:t>
                      </a:r>
                      <a:endParaRPr lang="en-IN" sz="4000" dirty="0"/>
                    </a:p>
                  </a:txBody>
                  <a:tcPr marL="91437" marR="91437" marT="45707" marB="45707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7153" name="TextBox 3"/>
          <p:cNvSpPr txBox="1">
            <a:spLocks noChangeArrowheads="1"/>
          </p:cNvSpPr>
          <p:nvPr/>
        </p:nvSpPr>
        <p:spPr bwMode="auto">
          <a:xfrm>
            <a:off x="1911350" y="5308600"/>
            <a:ext cx="88217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000"/>
              <a:t>LENGTH OF LIS in arr = max { L(i) } = 6</a:t>
            </a:r>
          </a:p>
        </p:txBody>
      </p:sp>
    </p:spTree>
    <p:extLst>
      <p:ext uri="{BB962C8B-B14F-4D97-AF65-F5344CB8AC3E}">
        <p14:creationId xmlns:p14="http://schemas.microsoft.com/office/powerpoint/2010/main" val="41896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274" y="561703"/>
            <a:ext cx="106201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Longest Increasing Subsequence – n log n</a:t>
            </a:r>
            <a:endParaRPr lang="en-US" sz="6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1376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24743" y="1920240"/>
            <a:ext cx="81773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Maintain the best possible increasing sequence keeping in mind the future.</a:t>
            </a:r>
            <a:endParaRPr lang="en-U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376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42308" y="2272936"/>
            <a:ext cx="817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295706" y="1263309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187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42308" y="2272936"/>
            <a:ext cx="8177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</a:t>
            </a:r>
          </a:p>
          <a:p>
            <a:endParaRPr lang="en-US" dirty="0" smtClean="0"/>
          </a:p>
          <a:p>
            <a:r>
              <a:rPr lang="en-US" dirty="0" smtClean="0"/>
              <a:t>0, 8.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805157" y="1211057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6969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42308" y="2272936"/>
            <a:ext cx="8177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</a:t>
            </a:r>
          </a:p>
          <a:p>
            <a:endParaRPr lang="en-US" dirty="0" smtClean="0"/>
          </a:p>
          <a:p>
            <a:r>
              <a:rPr lang="en-US" dirty="0" smtClean="0"/>
              <a:t>0, 4.</a:t>
            </a:r>
          </a:p>
          <a:p>
            <a:endParaRPr lang="en-US" dirty="0" smtClean="0"/>
          </a:p>
          <a:p>
            <a:r>
              <a:rPr lang="en-US" strike="sngStrike" dirty="0" smtClean="0"/>
              <a:t>0, 8.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314609" y="1224121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9675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0867" y="2272936"/>
            <a:ext cx="8177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</a:t>
            </a:r>
          </a:p>
          <a:p>
            <a:endParaRPr lang="en-US" dirty="0" smtClean="0"/>
          </a:p>
          <a:p>
            <a:r>
              <a:rPr lang="en-US" dirty="0" smtClean="0"/>
              <a:t>0, 4.</a:t>
            </a:r>
            <a:endParaRPr lang="en-US" strike="sngStrike" dirty="0" smtClean="0"/>
          </a:p>
          <a:p>
            <a:endParaRPr lang="en-US" strike="sngStrike" dirty="0"/>
          </a:p>
          <a:p>
            <a:r>
              <a:rPr lang="en-US" dirty="0" smtClean="0"/>
              <a:t>0, 4, 12.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850187" y="1197995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51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1673" y="528035"/>
            <a:ext cx="10212947" cy="818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	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4000" dirty="0" smtClean="0"/>
              <a:t>Fib(n)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4000" dirty="0" smtClean="0">
                <a:solidFill>
                  <a:prstClr val="black"/>
                </a:solidFill>
              </a:rPr>
              <a:t>		    Fib(n-1)         </a:t>
            </a:r>
            <a:r>
              <a:rPr lang="en-US" sz="4000" dirty="0" smtClean="0"/>
              <a:t>Fib(n-2)</a:t>
            </a:r>
          </a:p>
          <a:p>
            <a:endParaRPr lang="en-US" sz="4000" dirty="0" smtClean="0"/>
          </a:p>
          <a:p>
            <a:r>
              <a:rPr lang="en-US" sz="2800" dirty="0">
                <a:solidFill>
                  <a:prstClr val="black"/>
                </a:solidFill>
              </a:rPr>
              <a:t>	</a:t>
            </a:r>
            <a:r>
              <a:rPr lang="en-US" sz="2800" dirty="0" smtClean="0">
                <a:solidFill>
                  <a:prstClr val="black"/>
                </a:solidFill>
              </a:rPr>
              <a:t>     </a:t>
            </a:r>
            <a:r>
              <a:rPr lang="en-US" sz="2800" dirty="0" smtClean="0"/>
              <a:t>Fib(n-2)           Fib(n-3)   Fib(n-3)           Fib(n-4)</a:t>
            </a:r>
          </a:p>
          <a:p>
            <a:endParaRPr lang="en-US" sz="2800" dirty="0">
              <a:solidFill>
                <a:prstClr val="black"/>
              </a:solidFill>
            </a:endParaRPr>
          </a:p>
          <a:p>
            <a:endParaRPr lang="en-US" sz="28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Fib(n-3)       Fib(n-4)    Fib(n-4) Fib(n-5)  Fib(n-4) Fib(n-5)  Fib(n-5)  Fib(n-6)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  <a:p>
            <a:pPr lvl="0"/>
            <a:endParaRPr lang="en-US" sz="3600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53059" y="1171977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259132" y="1184856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03053" y="2292439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97757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658377" y="2292439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753081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661375" y="3438659"/>
            <a:ext cx="1365160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26535" y="3438659"/>
            <a:ext cx="296214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30333" y="3438659"/>
            <a:ext cx="850006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80339" y="3451538"/>
            <a:ext cx="399244" cy="822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658377" y="3438659"/>
            <a:ext cx="450761" cy="8350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225048" y="3541689"/>
            <a:ext cx="528033" cy="726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118242" y="3438659"/>
            <a:ext cx="463640" cy="8296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762185" y="3451538"/>
            <a:ext cx="631066" cy="8242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5666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0867" y="2272936"/>
            <a:ext cx="81773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</a:t>
            </a:r>
          </a:p>
          <a:p>
            <a:endParaRPr lang="en-US" dirty="0" smtClean="0"/>
          </a:p>
          <a:p>
            <a:r>
              <a:rPr lang="en-US" dirty="0" smtClean="0"/>
              <a:t>0, 2.</a:t>
            </a:r>
          </a:p>
          <a:p>
            <a:endParaRPr lang="en-US" dirty="0" smtClean="0"/>
          </a:p>
          <a:p>
            <a:r>
              <a:rPr lang="en-US" strike="sngStrike" dirty="0" smtClean="0"/>
              <a:t>0, 4.</a:t>
            </a:r>
          </a:p>
          <a:p>
            <a:endParaRPr lang="en-US" strike="sngStrike" dirty="0"/>
          </a:p>
          <a:p>
            <a:r>
              <a:rPr lang="en-US" dirty="0" smtClean="0"/>
              <a:t>0, 4, 12.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307387" y="1211057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6318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0867" y="2272936"/>
            <a:ext cx="81773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</a:t>
            </a:r>
          </a:p>
          <a:p>
            <a:endParaRPr lang="en-US" dirty="0" smtClean="0"/>
          </a:p>
          <a:p>
            <a:r>
              <a:rPr lang="en-US" dirty="0" smtClean="0"/>
              <a:t>0, 2.</a:t>
            </a:r>
          </a:p>
          <a:p>
            <a:endParaRPr lang="en-US" strike="sngStrike" dirty="0" smtClean="0"/>
          </a:p>
          <a:p>
            <a:r>
              <a:rPr lang="en-US" dirty="0" smtClean="0"/>
              <a:t>0, 2, 10.</a:t>
            </a:r>
            <a:endParaRPr lang="en-US" dirty="0"/>
          </a:p>
          <a:p>
            <a:endParaRPr lang="en-US" strike="sngStrike" dirty="0"/>
          </a:p>
          <a:p>
            <a:r>
              <a:rPr lang="en-US" strike="sngStrike" dirty="0" smtClean="0"/>
              <a:t>0, 4, 12.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816838" y="1224120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0424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0867" y="2272936"/>
            <a:ext cx="81773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</a:t>
            </a:r>
          </a:p>
          <a:p>
            <a:endParaRPr lang="en-US" dirty="0" smtClean="0"/>
          </a:p>
          <a:p>
            <a:r>
              <a:rPr lang="en-US" dirty="0" smtClean="0"/>
              <a:t>0, 2.</a:t>
            </a:r>
          </a:p>
          <a:p>
            <a:endParaRPr lang="en-US" strike="sngStrike" dirty="0" smtClean="0"/>
          </a:p>
          <a:p>
            <a:r>
              <a:rPr lang="en-US" dirty="0" smtClean="0"/>
              <a:t>0, 2, 6.</a:t>
            </a:r>
          </a:p>
          <a:p>
            <a:endParaRPr lang="en-US" dirty="0" smtClean="0"/>
          </a:p>
          <a:p>
            <a:r>
              <a:rPr lang="en-US" strike="sngStrike" dirty="0" smtClean="0"/>
              <a:t>0, 2, 10.</a:t>
            </a:r>
            <a:endParaRPr lang="en-US" strike="sngStrike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352415" y="1211058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7283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0867" y="2272936"/>
            <a:ext cx="81773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</a:t>
            </a:r>
          </a:p>
          <a:p>
            <a:endParaRPr lang="en-US" dirty="0" smtClean="0"/>
          </a:p>
          <a:p>
            <a:r>
              <a:rPr lang="en-US" dirty="0" smtClean="0"/>
              <a:t>0, 2.</a:t>
            </a:r>
          </a:p>
          <a:p>
            <a:endParaRPr lang="en-US" strike="sngStrike" dirty="0" smtClean="0"/>
          </a:p>
          <a:p>
            <a:r>
              <a:rPr lang="en-US" dirty="0" smtClean="0"/>
              <a:t>0, 2, 6.</a:t>
            </a:r>
          </a:p>
          <a:p>
            <a:endParaRPr lang="en-US" dirty="0" smtClean="0"/>
          </a:p>
          <a:p>
            <a:r>
              <a:rPr lang="en-US" dirty="0" smtClean="0"/>
              <a:t>0, 2, 6, 14.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835741" y="1224121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2049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0867" y="2272936"/>
            <a:ext cx="81773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</a:t>
            </a:r>
          </a:p>
          <a:p>
            <a:endParaRPr lang="en-US" dirty="0" smtClean="0"/>
          </a:p>
          <a:p>
            <a:r>
              <a:rPr lang="en-US" dirty="0" smtClean="0"/>
              <a:t>0, 1.</a:t>
            </a:r>
          </a:p>
          <a:p>
            <a:endParaRPr lang="en-US" dirty="0" smtClean="0"/>
          </a:p>
          <a:p>
            <a:r>
              <a:rPr lang="en-US" strike="sngStrike" dirty="0" smtClean="0"/>
              <a:t>0, 2.</a:t>
            </a:r>
          </a:p>
          <a:p>
            <a:endParaRPr lang="en-US" strike="sngStrike" dirty="0" smtClean="0"/>
          </a:p>
          <a:p>
            <a:r>
              <a:rPr lang="en-US" dirty="0" smtClean="0"/>
              <a:t>0, 2, 6.</a:t>
            </a:r>
          </a:p>
          <a:p>
            <a:endParaRPr lang="en-US" dirty="0" smtClean="0"/>
          </a:p>
          <a:p>
            <a:r>
              <a:rPr lang="en-US" dirty="0" smtClean="0"/>
              <a:t>0, 2, 6, 14.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371318" y="1211058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951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0867" y="2272936"/>
            <a:ext cx="81773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</a:t>
            </a:r>
          </a:p>
          <a:p>
            <a:endParaRPr lang="en-US" dirty="0" smtClean="0"/>
          </a:p>
          <a:p>
            <a:r>
              <a:rPr lang="en-US" dirty="0" smtClean="0"/>
              <a:t>0, 1.</a:t>
            </a:r>
          </a:p>
          <a:p>
            <a:endParaRPr lang="en-US" strike="sngStrike" dirty="0" smtClean="0"/>
          </a:p>
          <a:p>
            <a:r>
              <a:rPr lang="en-US" dirty="0" smtClean="0"/>
              <a:t>0, 2, 6.</a:t>
            </a:r>
          </a:p>
          <a:p>
            <a:endParaRPr lang="en-US" dirty="0"/>
          </a:p>
          <a:p>
            <a:r>
              <a:rPr lang="en-US" dirty="0" smtClean="0"/>
              <a:t>0, 2, 6, 9.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854644" y="1197995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1040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0867" y="2272936"/>
            <a:ext cx="81773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</a:t>
            </a:r>
          </a:p>
          <a:p>
            <a:endParaRPr lang="en-US" dirty="0" smtClean="0"/>
          </a:p>
          <a:p>
            <a:r>
              <a:rPr lang="en-US" dirty="0" smtClean="0"/>
              <a:t>0, 1.</a:t>
            </a:r>
          </a:p>
          <a:p>
            <a:endParaRPr lang="en-US" dirty="0"/>
          </a:p>
          <a:p>
            <a:r>
              <a:rPr lang="en-US" dirty="0" smtClean="0"/>
              <a:t>0 ,1, 5.</a:t>
            </a:r>
          </a:p>
          <a:p>
            <a:endParaRPr lang="en-US" strike="sngStrike" dirty="0" smtClean="0"/>
          </a:p>
          <a:p>
            <a:r>
              <a:rPr lang="en-US" strike="sngStrike" dirty="0" smtClean="0"/>
              <a:t>0, 2, 6.</a:t>
            </a:r>
          </a:p>
          <a:p>
            <a:endParaRPr lang="en-US" dirty="0"/>
          </a:p>
          <a:p>
            <a:r>
              <a:rPr lang="en-US" dirty="0" smtClean="0"/>
              <a:t>0, 2, 6, 9.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7351032" y="1184932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6859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0867" y="2272936"/>
            <a:ext cx="81773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</a:t>
            </a:r>
          </a:p>
          <a:p>
            <a:endParaRPr lang="en-US" dirty="0" smtClean="0"/>
          </a:p>
          <a:p>
            <a:r>
              <a:rPr lang="en-US" dirty="0" smtClean="0"/>
              <a:t>0, 1.</a:t>
            </a:r>
          </a:p>
          <a:p>
            <a:endParaRPr lang="en-US" dirty="0"/>
          </a:p>
          <a:p>
            <a:r>
              <a:rPr lang="en-US" dirty="0" smtClean="0"/>
              <a:t>0 ,1, 5.</a:t>
            </a:r>
            <a:endParaRPr lang="en-US" strike="sngStrike" dirty="0" smtClean="0"/>
          </a:p>
          <a:p>
            <a:endParaRPr lang="en-US" dirty="0"/>
          </a:p>
          <a:p>
            <a:r>
              <a:rPr lang="en-US" dirty="0" smtClean="0"/>
              <a:t>0, 2, 6, 9.</a:t>
            </a:r>
          </a:p>
          <a:p>
            <a:endParaRPr lang="en-US" dirty="0"/>
          </a:p>
          <a:p>
            <a:r>
              <a:rPr lang="en-US" dirty="0" smtClean="0"/>
              <a:t>0, 2, 6, 9, 13.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7886609" y="1184932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4568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0867" y="2272936"/>
            <a:ext cx="81773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</a:t>
            </a:r>
          </a:p>
          <a:p>
            <a:endParaRPr lang="en-US" dirty="0" smtClean="0"/>
          </a:p>
          <a:p>
            <a:r>
              <a:rPr lang="en-US" dirty="0" smtClean="0"/>
              <a:t>0, 1.</a:t>
            </a:r>
          </a:p>
          <a:p>
            <a:endParaRPr lang="en-US" dirty="0"/>
          </a:p>
          <a:p>
            <a:r>
              <a:rPr lang="en-US" dirty="0" smtClean="0"/>
              <a:t>0, 1, 3.</a:t>
            </a:r>
          </a:p>
          <a:p>
            <a:endParaRPr lang="en-US" dirty="0"/>
          </a:p>
          <a:p>
            <a:r>
              <a:rPr lang="en-US" strike="sngStrike" dirty="0" smtClean="0"/>
              <a:t>0 ,1, 5.</a:t>
            </a:r>
          </a:p>
          <a:p>
            <a:endParaRPr lang="en-US" dirty="0"/>
          </a:p>
          <a:p>
            <a:r>
              <a:rPr lang="en-US" dirty="0" smtClean="0"/>
              <a:t>0, 2, 6, 9.</a:t>
            </a:r>
          </a:p>
          <a:p>
            <a:endParaRPr lang="en-US" dirty="0"/>
          </a:p>
          <a:p>
            <a:r>
              <a:rPr lang="en-US" dirty="0" smtClean="0"/>
              <a:t>0, 2, 6, 9, 13.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369935" y="1171869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852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0867" y="2272936"/>
            <a:ext cx="81773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</a:t>
            </a:r>
          </a:p>
          <a:p>
            <a:endParaRPr lang="en-US" dirty="0" smtClean="0"/>
          </a:p>
          <a:p>
            <a:r>
              <a:rPr lang="en-US" dirty="0" smtClean="0"/>
              <a:t>0, 1.</a:t>
            </a:r>
          </a:p>
          <a:p>
            <a:endParaRPr lang="en-US" dirty="0"/>
          </a:p>
          <a:p>
            <a:r>
              <a:rPr lang="en-US" dirty="0" smtClean="0"/>
              <a:t>0, 1, 3.</a:t>
            </a:r>
          </a:p>
          <a:p>
            <a:endParaRPr lang="en-US" dirty="0"/>
          </a:p>
          <a:p>
            <a:r>
              <a:rPr lang="en-US" dirty="0" smtClean="0"/>
              <a:t>0, 2, 6, 9.</a:t>
            </a:r>
          </a:p>
          <a:p>
            <a:endParaRPr lang="en-US" dirty="0"/>
          </a:p>
          <a:p>
            <a:r>
              <a:rPr lang="en-US" dirty="0" smtClean="0"/>
              <a:t>0, 2, 6, 9, 11.</a:t>
            </a:r>
          </a:p>
          <a:p>
            <a:endParaRPr lang="en-US" dirty="0"/>
          </a:p>
          <a:p>
            <a:r>
              <a:rPr lang="en-US" strike="sngStrike" dirty="0" smtClean="0"/>
              <a:t>0, 2, 6, 9, 13.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866323" y="1197995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25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1673" y="528035"/>
            <a:ext cx="10212947" cy="818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	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4000" dirty="0" smtClean="0"/>
              <a:t>Fib(n)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4000" dirty="0" smtClean="0">
                <a:solidFill>
                  <a:prstClr val="black"/>
                </a:solidFill>
              </a:rPr>
              <a:t>		    Fib(n-1)         </a:t>
            </a:r>
            <a:r>
              <a:rPr lang="en-US" sz="4000" dirty="0" smtClean="0">
                <a:solidFill>
                  <a:srgbClr val="FF0000"/>
                </a:solidFill>
              </a:rPr>
              <a:t>Fib(n-2)</a:t>
            </a:r>
          </a:p>
          <a:p>
            <a:endParaRPr lang="en-US" sz="4000" dirty="0" smtClean="0"/>
          </a:p>
          <a:p>
            <a:r>
              <a:rPr lang="en-US" sz="2800" dirty="0">
                <a:solidFill>
                  <a:prstClr val="black"/>
                </a:solidFill>
              </a:rPr>
              <a:t>	</a:t>
            </a:r>
            <a:r>
              <a:rPr lang="en-US" sz="2800" dirty="0" smtClean="0">
                <a:solidFill>
                  <a:prstClr val="black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Fib(n-2)</a:t>
            </a:r>
            <a:r>
              <a:rPr lang="en-US" sz="2800" dirty="0" smtClean="0">
                <a:solidFill>
                  <a:prstClr val="black"/>
                </a:solidFill>
              </a:rPr>
              <a:t>           Fib(n-3)   Fib(n-3)           Fib(n-4)</a:t>
            </a:r>
          </a:p>
          <a:p>
            <a:endParaRPr lang="en-US" sz="2800" dirty="0">
              <a:solidFill>
                <a:prstClr val="black"/>
              </a:solidFill>
            </a:endParaRPr>
          </a:p>
          <a:p>
            <a:endParaRPr lang="en-US" sz="28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Fib(n-3)       Fib(n-4)    Fib(n-4) Fib(n-5)  Fib(n-4) Fib(n-5)  Fib(n-5)  Fib(n-6)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  <a:p>
            <a:pPr lvl="0"/>
            <a:endParaRPr lang="en-US" sz="3600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53059" y="1171977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259132" y="1184856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03053" y="2292439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97757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658377" y="2292439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753081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661375" y="3438659"/>
            <a:ext cx="1365160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26535" y="3438659"/>
            <a:ext cx="296214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30333" y="3438659"/>
            <a:ext cx="850006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80339" y="3451538"/>
            <a:ext cx="399244" cy="822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658377" y="3438659"/>
            <a:ext cx="450761" cy="8350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225048" y="3541689"/>
            <a:ext cx="528033" cy="726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118242" y="3438659"/>
            <a:ext cx="463640" cy="8296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762185" y="3451538"/>
            <a:ext cx="631066" cy="8242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8375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0867" y="2272936"/>
            <a:ext cx="81773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</a:t>
            </a:r>
          </a:p>
          <a:p>
            <a:endParaRPr lang="en-US" dirty="0" smtClean="0"/>
          </a:p>
          <a:p>
            <a:r>
              <a:rPr lang="en-US" dirty="0" smtClean="0"/>
              <a:t>0, 1.</a:t>
            </a:r>
          </a:p>
          <a:p>
            <a:endParaRPr lang="en-US" dirty="0"/>
          </a:p>
          <a:p>
            <a:r>
              <a:rPr lang="en-US" dirty="0" smtClean="0"/>
              <a:t>0, 1, 3.</a:t>
            </a:r>
          </a:p>
          <a:p>
            <a:endParaRPr lang="en-US" dirty="0"/>
          </a:p>
          <a:p>
            <a:r>
              <a:rPr lang="en-US" dirty="0" smtClean="0"/>
              <a:t>0, 1, 3, 7.</a:t>
            </a:r>
          </a:p>
          <a:p>
            <a:endParaRPr lang="en-US" dirty="0"/>
          </a:p>
          <a:p>
            <a:r>
              <a:rPr lang="en-US" strike="sngStrike" dirty="0" smtClean="0"/>
              <a:t>0, 2, 6, 9.</a:t>
            </a:r>
          </a:p>
          <a:p>
            <a:endParaRPr lang="en-US" dirty="0"/>
          </a:p>
          <a:p>
            <a:r>
              <a:rPr lang="en-US" dirty="0" smtClean="0"/>
              <a:t>0, 2, 6, 9, 11.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9414963" y="1197995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976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0867" y="2272936"/>
            <a:ext cx="81773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</a:t>
            </a:r>
          </a:p>
          <a:p>
            <a:endParaRPr lang="en-US" dirty="0" smtClean="0"/>
          </a:p>
          <a:p>
            <a:r>
              <a:rPr lang="en-US" dirty="0" smtClean="0"/>
              <a:t>0, 1.</a:t>
            </a:r>
          </a:p>
          <a:p>
            <a:endParaRPr lang="en-US" dirty="0"/>
          </a:p>
          <a:p>
            <a:r>
              <a:rPr lang="en-US" dirty="0" smtClean="0"/>
              <a:t>0, 1, 3.</a:t>
            </a:r>
          </a:p>
          <a:p>
            <a:endParaRPr lang="en-US" dirty="0"/>
          </a:p>
          <a:p>
            <a:r>
              <a:rPr lang="en-US" dirty="0" smtClean="0"/>
              <a:t>0, 1, 3, 7.</a:t>
            </a:r>
            <a:endParaRPr lang="en-US" strike="sngStrike" dirty="0" smtClean="0"/>
          </a:p>
          <a:p>
            <a:endParaRPr lang="en-US" dirty="0"/>
          </a:p>
          <a:p>
            <a:r>
              <a:rPr lang="en-US" dirty="0" smtClean="0"/>
              <a:t>0, 2, 6, 9, 11.</a:t>
            </a:r>
          </a:p>
          <a:p>
            <a:endParaRPr lang="en-US" dirty="0"/>
          </a:p>
          <a:p>
            <a:r>
              <a:rPr lang="en-US" dirty="0" smtClean="0"/>
              <a:t>0, 2, 6, 9, 11, 15.		</a:t>
            </a:r>
            <a:r>
              <a:rPr lang="en-US" dirty="0" smtClean="0">
                <a:sym typeface="Wingdings" panose="05000000000000000000" pitchFamily="2" charset="2"/>
              </a:rPr>
              <a:t> LIS List</a:t>
            </a:r>
            <a:endParaRPr lang="en-US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9898289" y="1211058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4104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46366" y="3644536"/>
            <a:ext cx="8125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At each position in the array, store the least element which can finish a longest increasing sequence of that length.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40708" y="21261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9006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40708" y="21261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2269580" y="1250247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9049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40708" y="21261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2765969" y="1237184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2578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40708" y="21261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3301546" y="1237184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2599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40708" y="21261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3797935" y="1224121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1087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40708" y="21261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307386" y="1211058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548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40708" y="21261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829900" y="1211058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282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40708" y="21261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5339352" y="1197996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75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1673" y="528035"/>
            <a:ext cx="10212947" cy="818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	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4000" dirty="0" smtClean="0"/>
              <a:t>Fib(n)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4000" dirty="0" smtClean="0"/>
              <a:t>		    Fib(n-1)         Fib(n-2)</a:t>
            </a:r>
          </a:p>
          <a:p>
            <a:endParaRPr lang="en-US" sz="40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     Fib(n-2) </a:t>
            </a:r>
            <a:r>
              <a:rPr lang="en-US" sz="2800" dirty="0" smtClean="0">
                <a:solidFill>
                  <a:prstClr val="black"/>
                </a:solidFill>
              </a:rPr>
              <a:t>          </a:t>
            </a:r>
            <a:r>
              <a:rPr lang="en-US" sz="2800" dirty="0" smtClean="0">
                <a:solidFill>
                  <a:srgbClr val="FF0000"/>
                </a:solidFill>
              </a:rPr>
              <a:t>Fib(n-3)   Fib(n-3)</a:t>
            </a:r>
            <a:r>
              <a:rPr lang="en-US" sz="2800" dirty="0" smtClean="0">
                <a:solidFill>
                  <a:prstClr val="black"/>
                </a:solidFill>
              </a:rPr>
              <a:t>           Fib(n-4)</a:t>
            </a:r>
          </a:p>
          <a:p>
            <a:endParaRPr lang="en-US" sz="2800" dirty="0">
              <a:solidFill>
                <a:prstClr val="black"/>
              </a:solidFill>
            </a:endParaRPr>
          </a:p>
          <a:p>
            <a:endParaRPr lang="en-US" sz="28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Fib(n-3)</a:t>
            </a:r>
            <a:r>
              <a:rPr lang="en-US" sz="2400" dirty="0" smtClean="0">
                <a:solidFill>
                  <a:prstClr val="black"/>
                </a:solidFill>
              </a:rPr>
              <a:t>       Fib(n-4)    Fib(n-4) Fib(n-5)  Fib(n-4) Fib(n-5)  Fib(n-5)  Fib(n-6)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  <a:p>
            <a:pPr lvl="0"/>
            <a:endParaRPr lang="en-US" sz="3600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53059" y="1171977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259132" y="1184856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03053" y="2292439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97757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658377" y="2292439"/>
            <a:ext cx="927280" cy="605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753081" y="2292439"/>
            <a:ext cx="850006" cy="59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661375" y="3438659"/>
            <a:ext cx="1365160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26535" y="3438659"/>
            <a:ext cx="296214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30333" y="3438659"/>
            <a:ext cx="850006" cy="837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80339" y="3451538"/>
            <a:ext cx="399244" cy="822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658377" y="3438659"/>
            <a:ext cx="450761" cy="8350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225048" y="3541689"/>
            <a:ext cx="528033" cy="726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118242" y="3438659"/>
            <a:ext cx="463640" cy="8296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762185" y="3451538"/>
            <a:ext cx="631066" cy="8242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7789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40708" y="21261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5835741" y="1211059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3720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40708" y="21261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6319067" y="1184934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3735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40708" y="21261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6841581" y="1171871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25482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40708" y="21261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7351033" y="1184933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0740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40708" y="21261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7860485" y="1184933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69528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40708" y="21261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8382999" y="1184933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87845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40708" y="21261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8918576" y="1184933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6822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40708" y="21261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9401901" y="1211059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4514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40708" y="21261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9859101" y="1211059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44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1504</Words>
  <Application>Microsoft Office PowerPoint</Application>
  <PresentationFormat>Widescreen</PresentationFormat>
  <Paragraphs>1420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4" baseType="lpstr">
      <vt:lpstr>Arial</vt:lpstr>
      <vt:lpstr>Calibri</vt:lpstr>
      <vt:lpstr>Calibri Light</vt:lpstr>
      <vt:lpstr>Segoe UI</vt:lpstr>
      <vt:lpstr>Wingdings</vt:lpstr>
      <vt:lpstr>Office Theme</vt:lpstr>
      <vt:lpstr>Dynamic Programming</vt:lpstr>
      <vt:lpstr>PowerPoint Presentation</vt:lpstr>
      <vt:lpstr>PowerPoint Presentation</vt:lpstr>
      <vt:lpstr>PowerPoint Presentation</vt:lpstr>
      <vt:lpstr>Overlapping sub problems</vt:lpstr>
      <vt:lpstr>Overlapping sub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Optimal substructure</vt:lpstr>
      <vt:lpstr>Optimal substructure</vt:lpstr>
      <vt:lpstr>Optimal substructure</vt:lpstr>
      <vt:lpstr>Optimal substructure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Top-Down and Bottom-Up</vt:lpstr>
      <vt:lpstr>Top-Down</vt:lpstr>
      <vt:lpstr>Top-Down</vt:lpstr>
      <vt:lpstr>Top-Down</vt:lpstr>
      <vt:lpstr>Top-Down</vt:lpstr>
      <vt:lpstr>Top-Down</vt:lpstr>
      <vt:lpstr>Top-Down</vt:lpstr>
      <vt:lpstr>Top-Down</vt:lpstr>
      <vt:lpstr>Top-Down</vt:lpstr>
      <vt:lpstr>Bottom-Up</vt:lpstr>
      <vt:lpstr>Bottom-Up</vt:lpstr>
      <vt:lpstr>Bottom-Up</vt:lpstr>
      <vt:lpstr>Bottom-Up</vt:lpstr>
      <vt:lpstr>Bottom-Up</vt:lpstr>
      <vt:lpstr>PowerPoint Presentation</vt:lpstr>
      <vt:lpstr>INCREASING SUBSEQUENCE ??</vt:lpstr>
      <vt:lpstr>INCREASING SUBSEQUENCE ??</vt:lpstr>
      <vt:lpstr>PowerPoint Presentation</vt:lpstr>
      <vt:lpstr>NAÏVE SOLUTION O(2n) </vt:lpstr>
      <vt:lpstr>OPTIMAL SUBSTRUCTURE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Gitanshu Behal</dc:creator>
  <cp:lastModifiedBy>Gitanshu Behal</cp:lastModifiedBy>
  <cp:revision>1</cp:revision>
  <dcterms:created xsi:type="dcterms:W3CDTF">2015-04-11T15:29:05Z</dcterms:created>
  <dcterms:modified xsi:type="dcterms:W3CDTF">2015-04-11T15:29:16Z</dcterms:modified>
</cp:coreProperties>
</file>