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80" r:id="rId2"/>
  </p:sldMasterIdLst>
  <p:notesMasterIdLst>
    <p:notesMasterId r:id="rId46"/>
  </p:notesMasterIdLst>
  <p:sldIdLst>
    <p:sldId id="360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388" r:id="rId31"/>
    <p:sldId id="389" r:id="rId32"/>
    <p:sldId id="390" r:id="rId33"/>
    <p:sldId id="391" r:id="rId34"/>
    <p:sldId id="392" r:id="rId35"/>
    <p:sldId id="393" r:id="rId36"/>
    <p:sldId id="394" r:id="rId37"/>
    <p:sldId id="395" r:id="rId38"/>
    <p:sldId id="396" r:id="rId39"/>
    <p:sldId id="397" r:id="rId40"/>
    <p:sldId id="398" r:id="rId41"/>
    <p:sldId id="399" r:id="rId42"/>
    <p:sldId id="400" r:id="rId43"/>
    <p:sldId id="401" r:id="rId44"/>
    <p:sldId id="402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EB4D0-1A64-441E-9B39-50F4A31D34FC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30C92-01E9-44BA-86F2-7A7F2B29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20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01ECA1E-5B65-4286-9A58-1844B6B1BC89}" type="slidenum">
              <a:rPr lang="en-IN" altLang="en-US" smtClean="0">
                <a:latin typeface="Calibri" panose="020F0502020204030204" pitchFamily="34" charset="0"/>
              </a:rPr>
              <a:pPr/>
              <a:t>1</a:t>
            </a:fld>
            <a:endParaRPr lang="en-I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818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6407D2-B658-4740-8FCE-1DB353B9E4C8}" type="slidenum">
              <a:rPr lang="en-IN" altLang="en-US" smtClean="0">
                <a:latin typeface="Calibri" panose="020F0502020204030204" pitchFamily="34" charset="0"/>
              </a:rPr>
              <a:pPr/>
              <a:t>8</a:t>
            </a:fld>
            <a:endParaRPr lang="en-I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482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8297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4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9609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D0BD3D-FB61-45CD-A33C-B326058E237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788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2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5D0BD3D-FB61-45CD-A33C-B326058E237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7970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60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48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07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85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9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86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78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800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95D0BD3D-FB61-45CD-A33C-B326058E237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3660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970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16-Apr-15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5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16-Apr-15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2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16-Apr-15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3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16-Apr-15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60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16-Apr-15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32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16-Apr-15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70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16-Apr-15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36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5D0BD3D-FB61-45CD-A33C-B326058E237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92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Box 1"/>
          <p:cNvSpPr txBox="1">
            <a:spLocks noChangeArrowheads="1"/>
          </p:cNvSpPr>
          <p:nvPr/>
        </p:nvSpPr>
        <p:spPr bwMode="auto">
          <a:xfrm>
            <a:off x="4092575" y="2473325"/>
            <a:ext cx="362585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8000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192653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“Reachable”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 smtClean="0"/>
              <a:t>Node B is said to be “reachable” from  node A 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 smtClean="0"/>
              <a:t>if and only if 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 smtClean="0"/>
              <a:t>there is a path from A to B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Relevance to real-world: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many search problems are questions about whether or not some “goal” is reachable from some “start” node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part of maintaining the internet topology is ensuring that any node (site) is reachable from any other site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a design factor in the internet was that nodes stay reachable even if some links are broken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 smtClean="0"/>
              <a:t>e.g. in the event of nuclear war</a:t>
            </a:r>
          </a:p>
        </p:txBody>
      </p:sp>
      <p:sp>
        <p:nvSpPr>
          <p:cNvPr id="90116" name="Rectangle 1"/>
          <p:cNvSpPr>
            <a:spLocks noChangeArrowheads="1"/>
          </p:cNvSpPr>
          <p:nvPr/>
        </p:nvSpPr>
        <p:spPr bwMode="auto">
          <a:xfrm>
            <a:off x="212725" y="6176963"/>
            <a:ext cx="434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/>
              <a:t>Taken from : http://www.cs.nott.ac.uk/~ajp/</a:t>
            </a:r>
          </a:p>
        </p:txBody>
      </p:sp>
    </p:spTree>
    <p:extLst>
      <p:ext uri="{BB962C8B-B14F-4D97-AF65-F5344CB8AC3E}">
        <p14:creationId xmlns:p14="http://schemas.microsoft.com/office/powerpoint/2010/main" val="224363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Connected Graphs</a:t>
            </a:r>
            <a:endParaRPr lang="en-US" altLang="en-US" smtClean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151248"/>
            <a:ext cx="7772400" cy="18796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 smtClean="0">
                <a:cs typeface="Times New Roman" panose="02020603050405020304" pitchFamily="18" charset="0"/>
              </a:rPr>
              <a:t>Connected Graph.  Definition:</a:t>
            </a:r>
          </a:p>
          <a:p>
            <a:pPr lvl="1" eaLnBrk="1" hangingPunct="1"/>
            <a:r>
              <a:rPr lang="en-US" altLang="en-US" sz="2000" dirty="0" smtClean="0">
                <a:cs typeface="Times New Roman" panose="02020603050405020304" pitchFamily="18" charset="0"/>
              </a:rPr>
              <a:t>for any two nodes there is a path between them</a:t>
            </a:r>
          </a:p>
          <a:p>
            <a:pPr lvl="1" eaLnBrk="1" hangingPunct="1"/>
            <a:r>
              <a:rPr lang="en-US" altLang="en-US" sz="2000" dirty="0" smtClean="0">
                <a:cs typeface="Times New Roman" panose="02020603050405020304" pitchFamily="18" charset="0"/>
              </a:rPr>
              <a:t>i.e. any node is reachable from any other node</a:t>
            </a:r>
          </a:p>
          <a:p>
            <a:pPr eaLnBrk="1" hangingPunct="1"/>
            <a:r>
              <a:rPr lang="en-US" altLang="en-US" sz="2400" dirty="0" smtClean="0"/>
              <a:t>E.g. this graph is connected</a:t>
            </a:r>
          </a:p>
        </p:txBody>
      </p:sp>
      <p:grpSp>
        <p:nvGrpSpPr>
          <p:cNvPr id="56354" name="Group 34"/>
          <p:cNvGrpSpPr>
            <a:grpSpLocks/>
          </p:cNvGrpSpPr>
          <p:nvPr/>
        </p:nvGrpSpPr>
        <p:grpSpPr bwMode="auto">
          <a:xfrm>
            <a:off x="4232275" y="4092575"/>
            <a:ext cx="3671888" cy="1793875"/>
            <a:chOff x="1706" y="2578"/>
            <a:chExt cx="2313" cy="1130"/>
          </a:xfrm>
        </p:grpSpPr>
        <p:sp>
          <p:nvSpPr>
            <p:cNvPr id="91142" name="Oval 20"/>
            <p:cNvSpPr>
              <a:spLocks noChangeArrowheads="1"/>
            </p:cNvSpPr>
            <p:nvPr/>
          </p:nvSpPr>
          <p:spPr bwMode="auto">
            <a:xfrm>
              <a:off x="2559" y="2578"/>
              <a:ext cx="249" cy="327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B</a:t>
              </a:r>
              <a:endParaRPr lang="en-US" altLang="en-US" sz="1800"/>
            </a:p>
          </p:txBody>
        </p:sp>
        <p:sp>
          <p:nvSpPr>
            <p:cNvPr id="91143" name="Oval 21"/>
            <p:cNvSpPr>
              <a:spLocks noChangeArrowheads="1"/>
            </p:cNvSpPr>
            <p:nvPr/>
          </p:nvSpPr>
          <p:spPr bwMode="auto">
            <a:xfrm>
              <a:off x="3771" y="3104"/>
              <a:ext cx="248" cy="327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C</a:t>
              </a:r>
              <a:endParaRPr lang="en-US" altLang="en-US" sz="1800"/>
            </a:p>
          </p:txBody>
        </p:sp>
        <p:sp>
          <p:nvSpPr>
            <p:cNvPr id="91144" name="Oval 22"/>
            <p:cNvSpPr>
              <a:spLocks noChangeArrowheads="1"/>
            </p:cNvSpPr>
            <p:nvPr/>
          </p:nvSpPr>
          <p:spPr bwMode="auto">
            <a:xfrm>
              <a:off x="2775" y="2945"/>
              <a:ext cx="245" cy="327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D</a:t>
              </a:r>
              <a:endParaRPr lang="en-US" altLang="en-US" sz="1800"/>
            </a:p>
          </p:txBody>
        </p:sp>
        <p:sp>
          <p:nvSpPr>
            <p:cNvPr id="91145" name="Oval 23"/>
            <p:cNvSpPr>
              <a:spLocks noChangeArrowheads="1"/>
            </p:cNvSpPr>
            <p:nvPr/>
          </p:nvSpPr>
          <p:spPr bwMode="auto">
            <a:xfrm>
              <a:off x="2097" y="3381"/>
              <a:ext cx="248" cy="327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E</a:t>
              </a:r>
              <a:endParaRPr lang="en-US" altLang="en-US" sz="1800"/>
            </a:p>
          </p:txBody>
        </p:sp>
        <p:sp>
          <p:nvSpPr>
            <p:cNvPr id="91146" name="Oval 24"/>
            <p:cNvSpPr>
              <a:spLocks noChangeArrowheads="1"/>
            </p:cNvSpPr>
            <p:nvPr/>
          </p:nvSpPr>
          <p:spPr bwMode="auto">
            <a:xfrm>
              <a:off x="3521" y="2807"/>
              <a:ext cx="250" cy="327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F</a:t>
              </a:r>
              <a:endParaRPr lang="en-US" altLang="en-US" sz="1800"/>
            </a:p>
          </p:txBody>
        </p:sp>
        <p:sp>
          <p:nvSpPr>
            <p:cNvPr id="91147" name="Oval 25"/>
            <p:cNvSpPr>
              <a:spLocks noChangeArrowheads="1"/>
            </p:cNvSpPr>
            <p:nvPr/>
          </p:nvSpPr>
          <p:spPr bwMode="auto">
            <a:xfrm>
              <a:off x="2880" y="3381"/>
              <a:ext cx="248" cy="327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G</a:t>
              </a:r>
              <a:endParaRPr lang="en-US" altLang="en-US" sz="1800"/>
            </a:p>
          </p:txBody>
        </p:sp>
        <p:sp>
          <p:nvSpPr>
            <p:cNvPr id="91148" name="Oval 26"/>
            <p:cNvSpPr>
              <a:spLocks noChangeArrowheads="1"/>
            </p:cNvSpPr>
            <p:nvPr/>
          </p:nvSpPr>
          <p:spPr bwMode="auto">
            <a:xfrm>
              <a:off x="1706" y="2693"/>
              <a:ext cx="248" cy="327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A</a:t>
              </a:r>
              <a:endParaRPr lang="en-US" altLang="en-US" sz="1800"/>
            </a:p>
          </p:txBody>
        </p:sp>
        <p:cxnSp>
          <p:nvCxnSpPr>
            <p:cNvPr id="91149" name="AutoShape 27"/>
            <p:cNvCxnSpPr>
              <a:cxnSpLocks noChangeShapeType="1"/>
              <a:stCxn id="91148" idx="6"/>
              <a:endCxn id="91144" idx="2"/>
            </p:cNvCxnSpPr>
            <p:nvPr/>
          </p:nvCxnSpPr>
          <p:spPr bwMode="auto">
            <a:xfrm>
              <a:off x="1954" y="2857"/>
              <a:ext cx="821" cy="2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50" name="AutoShape 28"/>
            <p:cNvCxnSpPr>
              <a:cxnSpLocks noChangeShapeType="1"/>
              <a:stCxn id="91142" idx="3"/>
              <a:endCxn id="91145" idx="0"/>
            </p:cNvCxnSpPr>
            <p:nvPr/>
          </p:nvCxnSpPr>
          <p:spPr bwMode="auto">
            <a:xfrm flipH="1">
              <a:off x="2221" y="2857"/>
              <a:ext cx="374" cy="52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51" name="AutoShape 29"/>
            <p:cNvCxnSpPr>
              <a:cxnSpLocks noChangeShapeType="1"/>
              <a:stCxn id="91142" idx="6"/>
              <a:endCxn id="91146" idx="1"/>
            </p:cNvCxnSpPr>
            <p:nvPr/>
          </p:nvCxnSpPr>
          <p:spPr bwMode="auto">
            <a:xfrm>
              <a:off x="2808" y="2742"/>
              <a:ext cx="750" cy="11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52" name="AutoShape 30"/>
            <p:cNvCxnSpPr>
              <a:cxnSpLocks noChangeShapeType="1"/>
              <a:stCxn id="91146" idx="5"/>
              <a:endCxn id="91143" idx="1"/>
            </p:cNvCxnSpPr>
            <p:nvPr/>
          </p:nvCxnSpPr>
          <p:spPr bwMode="auto">
            <a:xfrm>
              <a:off x="3734" y="3086"/>
              <a:ext cx="73" cy="6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53" name="AutoShape 31"/>
            <p:cNvCxnSpPr>
              <a:cxnSpLocks noChangeShapeType="1"/>
              <a:stCxn id="91148" idx="5"/>
              <a:endCxn id="91145" idx="1"/>
            </p:cNvCxnSpPr>
            <p:nvPr/>
          </p:nvCxnSpPr>
          <p:spPr bwMode="auto">
            <a:xfrm>
              <a:off x="1918" y="2972"/>
              <a:ext cx="216" cy="4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54" name="AutoShape 32"/>
            <p:cNvCxnSpPr>
              <a:cxnSpLocks noChangeShapeType="1"/>
              <a:stCxn id="91148" idx="7"/>
              <a:endCxn id="91142" idx="2"/>
            </p:cNvCxnSpPr>
            <p:nvPr/>
          </p:nvCxnSpPr>
          <p:spPr bwMode="auto">
            <a:xfrm>
              <a:off x="1918" y="2741"/>
              <a:ext cx="641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55" name="AutoShape 33"/>
            <p:cNvCxnSpPr>
              <a:cxnSpLocks noChangeShapeType="1"/>
              <a:stCxn id="91143" idx="3"/>
            </p:cNvCxnSpPr>
            <p:nvPr/>
          </p:nvCxnSpPr>
          <p:spPr bwMode="auto">
            <a:xfrm flipH="1">
              <a:off x="3132" y="3383"/>
              <a:ext cx="675" cy="2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1141" name="Rectangle 1"/>
          <p:cNvSpPr>
            <a:spLocks noChangeArrowheads="1"/>
          </p:cNvSpPr>
          <p:nvPr/>
        </p:nvSpPr>
        <p:spPr bwMode="auto">
          <a:xfrm>
            <a:off x="315913" y="6178550"/>
            <a:ext cx="434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/>
              <a:t>Taken from : http://www.cs.nott.ac.uk/~ajp/</a:t>
            </a:r>
          </a:p>
        </p:txBody>
      </p:sp>
    </p:spTree>
    <p:extLst>
      <p:ext uri="{BB962C8B-B14F-4D97-AF65-F5344CB8AC3E}">
        <p14:creationId xmlns:p14="http://schemas.microsoft.com/office/powerpoint/2010/main" val="416518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Connected Graphs</a:t>
            </a:r>
            <a:endParaRPr lang="en-US" altLang="en-US" smtClean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7582" y="2174082"/>
            <a:ext cx="7772400" cy="1879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E.g. this graph is disconnected</a:t>
            </a:r>
          </a:p>
          <a:p>
            <a:pPr eaLnBrk="1" hangingPunct="1"/>
            <a:r>
              <a:rPr lang="en-US" altLang="en-US" dirty="0" smtClean="0"/>
              <a:t>There is no path from A to B</a:t>
            </a:r>
          </a:p>
        </p:txBody>
      </p:sp>
      <p:grpSp>
        <p:nvGrpSpPr>
          <p:cNvPr id="85011" name="Group 19"/>
          <p:cNvGrpSpPr>
            <a:grpSpLocks/>
          </p:cNvGrpSpPr>
          <p:nvPr/>
        </p:nvGrpSpPr>
        <p:grpSpPr bwMode="auto">
          <a:xfrm>
            <a:off x="4232275" y="4092575"/>
            <a:ext cx="3671888" cy="1793875"/>
            <a:chOff x="1706" y="2578"/>
            <a:chExt cx="2313" cy="1130"/>
          </a:xfrm>
        </p:grpSpPr>
        <p:sp>
          <p:nvSpPr>
            <p:cNvPr id="92166" name="Oval 5"/>
            <p:cNvSpPr>
              <a:spLocks noChangeArrowheads="1"/>
            </p:cNvSpPr>
            <p:nvPr/>
          </p:nvSpPr>
          <p:spPr bwMode="auto">
            <a:xfrm>
              <a:off x="2559" y="2578"/>
              <a:ext cx="249" cy="327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B</a:t>
              </a:r>
              <a:endParaRPr lang="en-US" altLang="en-US" sz="1800"/>
            </a:p>
          </p:txBody>
        </p:sp>
        <p:sp>
          <p:nvSpPr>
            <p:cNvPr id="92167" name="Oval 6"/>
            <p:cNvSpPr>
              <a:spLocks noChangeArrowheads="1"/>
            </p:cNvSpPr>
            <p:nvPr/>
          </p:nvSpPr>
          <p:spPr bwMode="auto">
            <a:xfrm>
              <a:off x="3771" y="3104"/>
              <a:ext cx="248" cy="327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C</a:t>
              </a:r>
              <a:endParaRPr lang="en-US" altLang="en-US" sz="1800"/>
            </a:p>
          </p:txBody>
        </p:sp>
        <p:sp>
          <p:nvSpPr>
            <p:cNvPr id="92168" name="Oval 7"/>
            <p:cNvSpPr>
              <a:spLocks noChangeArrowheads="1"/>
            </p:cNvSpPr>
            <p:nvPr/>
          </p:nvSpPr>
          <p:spPr bwMode="auto">
            <a:xfrm>
              <a:off x="2775" y="2945"/>
              <a:ext cx="245" cy="327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D</a:t>
              </a:r>
              <a:endParaRPr lang="en-US" altLang="en-US" sz="1800"/>
            </a:p>
          </p:txBody>
        </p:sp>
        <p:sp>
          <p:nvSpPr>
            <p:cNvPr id="92169" name="Oval 8"/>
            <p:cNvSpPr>
              <a:spLocks noChangeArrowheads="1"/>
            </p:cNvSpPr>
            <p:nvPr/>
          </p:nvSpPr>
          <p:spPr bwMode="auto">
            <a:xfrm>
              <a:off x="2097" y="3381"/>
              <a:ext cx="248" cy="327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E</a:t>
              </a:r>
              <a:endParaRPr lang="en-US" altLang="en-US" sz="1800"/>
            </a:p>
          </p:txBody>
        </p:sp>
        <p:sp>
          <p:nvSpPr>
            <p:cNvPr id="92170" name="Oval 9"/>
            <p:cNvSpPr>
              <a:spLocks noChangeArrowheads="1"/>
            </p:cNvSpPr>
            <p:nvPr/>
          </p:nvSpPr>
          <p:spPr bwMode="auto">
            <a:xfrm>
              <a:off x="3521" y="2807"/>
              <a:ext cx="250" cy="327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F</a:t>
              </a:r>
              <a:endParaRPr lang="en-US" altLang="en-US" sz="1800"/>
            </a:p>
          </p:txBody>
        </p:sp>
        <p:sp>
          <p:nvSpPr>
            <p:cNvPr id="92171" name="Oval 10"/>
            <p:cNvSpPr>
              <a:spLocks noChangeArrowheads="1"/>
            </p:cNvSpPr>
            <p:nvPr/>
          </p:nvSpPr>
          <p:spPr bwMode="auto">
            <a:xfrm>
              <a:off x="2880" y="3381"/>
              <a:ext cx="248" cy="327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G</a:t>
              </a:r>
              <a:endParaRPr lang="en-US" altLang="en-US" sz="1800"/>
            </a:p>
          </p:txBody>
        </p:sp>
        <p:sp>
          <p:nvSpPr>
            <p:cNvPr id="92172" name="Oval 11"/>
            <p:cNvSpPr>
              <a:spLocks noChangeArrowheads="1"/>
            </p:cNvSpPr>
            <p:nvPr/>
          </p:nvSpPr>
          <p:spPr bwMode="auto">
            <a:xfrm>
              <a:off x="1706" y="2693"/>
              <a:ext cx="248" cy="327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A</a:t>
              </a:r>
              <a:endParaRPr lang="en-US" altLang="en-US" sz="1800"/>
            </a:p>
          </p:txBody>
        </p:sp>
        <p:cxnSp>
          <p:nvCxnSpPr>
            <p:cNvPr id="92173" name="AutoShape 12"/>
            <p:cNvCxnSpPr>
              <a:cxnSpLocks noChangeShapeType="1"/>
              <a:stCxn id="92172" idx="6"/>
              <a:endCxn id="92168" idx="2"/>
            </p:cNvCxnSpPr>
            <p:nvPr/>
          </p:nvCxnSpPr>
          <p:spPr bwMode="auto">
            <a:xfrm>
              <a:off x="1954" y="2857"/>
              <a:ext cx="821" cy="2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174" name="AutoShape 13"/>
            <p:cNvCxnSpPr>
              <a:cxnSpLocks noChangeShapeType="1"/>
              <a:stCxn id="92166" idx="3"/>
              <a:endCxn id="92169" idx="0"/>
            </p:cNvCxnSpPr>
            <p:nvPr/>
          </p:nvCxnSpPr>
          <p:spPr bwMode="auto">
            <a:xfrm flipH="1">
              <a:off x="2221" y="2857"/>
              <a:ext cx="374" cy="52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175" name="AutoShape 14"/>
            <p:cNvCxnSpPr>
              <a:cxnSpLocks noChangeShapeType="1"/>
              <a:stCxn id="92166" idx="6"/>
              <a:endCxn id="92170" idx="1"/>
            </p:cNvCxnSpPr>
            <p:nvPr/>
          </p:nvCxnSpPr>
          <p:spPr bwMode="auto">
            <a:xfrm>
              <a:off x="2808" y="2742"/>
              <a:ext cx="750" cy="11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176" name="AutoShape 15"/>
            <p:cNvCxnSpPr>
              <a:cxnSpLocks noChangeShapeType="1"/>
              <a:stCxn id="92170" idx="5"/>
              <a:endCxn id="92167" idx="1"/>
            </p:cNvCxnSpPr>
            <p:nvPr/>
          </p:nvCxnSpPr>
          <p:spPr bwMode="auto">
            <a:xfrm>
              <a:off x="3734" y="3086"/>
              <a:ext cx="73" cy="6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177" name="AutoShape 18"/>
            <p:cNvCxnSpPr>
              <a:cxnSpLocks noChangeShapeType="1"/>
              <a:stCxn id="92167" idx="3"/>
            </p:cNvCxnSpPr>
            <p:nvPr/>
          </p:nvCxnSpPr>
          <p:spPr bwMode="auto">
            <a:xfrm flipH="1">
              <a:off x="3132" y="3383"/>
              <a:ext cx="675" cy="2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2165" name="Rectangle 1"/>
          <p:cNvSpPr>
            <a:spLocks noChangeArrowheads="1"/>
          </p:cNvSpPr>
          <p:nvPr/>
        </p:nvSpPr>
        <p:spPr bwMode="auto">
          <a:xfrm>
            <a:off x="282575" y="6232525"/>
            <a:ext cx="434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/>
              <a:t>Taken from : http://www.cs.nott.ac.uk/~ajp/</a:t>
            </a:r>
          </a:p>
        </p:txBody>
      </p:sp>
    </p:spTree>
    <p:extLst>
      <p:ext uri="{BB962C8B-B14F-4D97-AF65-F5344CB8AC3E}">
        <p14:creationId xmlns:p14="http://schemas.microsoft.com/office/powerpoint/2010/main" val="233204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Cycles</a:t>
            </a:r>
            <a:endParaRPr lang="en-US" altLang="en-US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2024063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cs typeface="Times New Roman" panose="02020603050405020304" pitchFamily="18" charset="0"/>
              </a:rPr>
              <a:t>Definition: a cycle is a path that goes in a loop from a node back to itself, and without using the same node twice </a:t>
            </a:r>
          </a:p>
          <a:p>
            <a:pPr eaLnBrk="1" hangingPunct="1"/>
            <a:r>
              <a:rPr lang="en-US" altLang="en-US" dirty="0" smtClean="0">
                <a:cs typeface="Times New Roman" panose="02020603050405020304" pitchFamily="18" charset="0"/>
              </a:rPr>
              <a:t>E.g. A-B-E-A in</a:t>
            </a:r>
            <a:endParaRPr lang="en-US" altLang="en-US" dirty="0" smtClean="0"/>
          </a:p>
        </p:txBody>
      </p:sp>
      <p:grpSp>
        <p:nvGrpSpPr>
          <p:cNvPr id="57363" name="Group 19"/>
          <p:cNvGrpSpPr>
            <a:grpSpLocks/>
          </p:cNvGrpSpPr>
          <p:nvPr/>
        </p:nvGrpSpPr>
        <p:grpSpPr bwMode="auto">
          <a:xfrm>
            <a:off x="4511675" y="4143375"/>
            <a:ext cx="3240088" cy="1793875"/>
            <a:chOff x="1882" y="2610"/>
            <a:chExt cx="2041" cy="1130"/>
          </a:xfrm>
        </p:grpSpPr>
        <p:sp>
          <p:nvSpPr>
            <p:cNvPr id="93190" name="Oval 5"/>
            <p:cNvSpPr>
              <a:spLocks noChangeArrowheads="1"/>
            </p:cNvSpPr>
            <p:nvPr/>
          </p:nvSpPr>
          <p:spPr bwMode="auto">
            <a:xfrm>
              <a:off x="2635" y="2610"/>
              <a:ext cx="220" cy="327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B</a:t>
              </a:r>
              <a:endParaRPr lang="en-US" altLang="en-US" sz="1800"/>
            </a:p>
          </p:txBody>
        </p:sp>
        <p:sp>
          <p:nvSpPr>
            <p:cNvPr id="93191" name="Oval 6"/>
            <p:cNvSpPr>
              <a:spLocks noChangeArrowheads="1"/>
            </p:cNvSpPr>
            <p:nvPr/>
          </p:nvSpPr>
          <p:spPr bwMode="auto">
            <a:xfrm>
              <a:off x="3704" y="3136"/>
              <a:ext cx="219" cy="327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C</a:t>
              </a:r>
              <a:endParaRPr lang="en-US" altLang="en-US" sz="1800"/>
            </a:p>
          </p:txBody>
        </p:sp>
        <p:sp>
          <p:nvSpPr>
            <p:cNvPr id="93192" name="Oval 7"/>
            <p:cNvSpPr>
              <a:spLocks noChangeArrowheads="1"/>
            </p:cNvSpPr>
            <p:nvPr/>
          </p:nvSpPr>
          <p:spPr bwMode="auto">
            <a:xfrm>
              <a:off x="2825" y="2977"/>
              <a:ext cx="217" cy="327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D</a:t>
              </a:r>
              <a:endParaRPr lang="en-US" altLang="en-US" sz="1800"/>
            </a:p>
          </p:txBody>
        </p:sp>
        <p:sp>
          <p:nvSpPr>
            <p:cNvPr id="93193" name="Oval 8"/>
            <p:cNvSpPr>
              <a:spLocks noChangeArrowheads="1"/>
            </p:cNvSpPr>
            <p:nvPr/>
          </p:nvSpPr>
          <p:spPr bwMode="auto">
            <a:xfrm>
              <a:off x="2227" y="3413"/>
              <a:ext cx="219" cy="327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E</a:t>
              </a:r>
              <a:endParaRPr lang="en-US" altLang="en-US" sz="1800"/>
            </a:p>
          </p:txBody>
        </p:sp>
        <p:sp>
          <p:nvSpPr>
            <p:cNvPr id="93194" name="Oval 9"/>
            <p:cNvSpPr>
              <a:spLocks noChangeArrowheads="1"/>
            </p:cNvSpPr>
            <p:nvPr/>
          </p:nvSpPr>
          <p:spPr bwMode="auto">
            <a:xfrm>
              <a:off x="3334" y="2791"/>
              <a:ext cx="220" cy="327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F</a:t>
              </a:r>
              <a:endParaRPr lang="en-US" altLang="en-US" sz="1800"/>
            </a:p>
          </p:txBody>
        </p:sp>
        <p:sp>
          <p:nvSpPr>
            <p:cNvPr id="93195" name="Oval 10"/>
            <p:cNvSpPr>
              <a:spLocks noChangeArrowheads="1"/>
            </p:cNvSpPr>
            <p:nvPr/>
          </p:nvSpPr>
          <p:spPr bwMode="auto">
            <a:xfrm>
              <a:off x="2918" y="3413"/>
              <a:ext cx="219" cy="327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G</a:t>
              </a:r>
              <a:endParaRPr lang="en-US" altLang="en-US" sz="1800"/>
            </a:p>
          </p:txBody>
        </p:sp>
        <p:sp>
          <p:nvSpPr>
            <p:cNvPr id="93196" name="Oval 11"/>
            <p:cNvSpPr>
              <a:spLocks noChangeArrowheads="1"/>
            </p:cNvSpPr>
            <p:nvPr/>
          </p:nvSpPr>
          <p:spPr bwMode="auto">
            <a:xfrm>
              <a:off x="1882" y="2725"/>
              <a:ext cx="219" cy="327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A</a:t>
              </a:r>
              <a:endParaRPr lang="en-US" altLang="en-US" sz="1800"/>
            </a:p>
          </p:txBody>
        </p:sp>
        <p:cxnSp>
          <p:nvCxnSpPr>
            <p:cNvPr id="93197" name="AutoShape 12"/>
            <p:cNvCxnSpPr>
              <a:cxnSpLocks noChangeShapeType="1"/>
              <a:stCxn id="93196" idx="6"/>
              <a:endCxn id="93192" idx="2"/>
            </p:cNvCxnSpPr>
            <p:nvPr/>
          </p:nvCxnSpPr>
          <p:spPr bwMode="auto">
            <a:xfrm>
              <a:off x="2101" y="2889"/>
              <a:ext cx="724" cy="2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198" name="AutoShape 13"/>
            <p:cNvCxnSpPr>
              <a:cxnSpLocks noChangeShapeType="1"/>
              <a:stCxn id="93190" idx="3"/>
              <a:endCxn id="93193" idx="7"/>
            </p:cNvCxnSpPr>
            <p:nvPr/>
          </p:nvCxnSpPr>
          <p:spPr bwMode="auto">
            <a:xfrm flipH="1">
              <a:off x="2414" y="2889"/>
              <a:ext cx="253" cy="572"/>
            </a:xfrm>
            <a:prstGeom prst="straightConnector1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199" name="AutoShape 14"/>
            <p:cNvCxnSpPr>
              <a:cxnSpLocks noChangeShapeType="1"/>
              <a:stCxn id="93190" idx="6"/>
              <a:endCxn id="93194" idx="1"/>
            </p:cNvCxnSpPr>
            <p:nvPr/>
          </p:nvCxnSpPr>
          <p:spPr bwMode="auto">
            <a:xfrm>
              <a:off x="2855" y="2774"/>
              <a:ext cx="511" cy="6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00" name="AutoShape 15"/>
            <p:cNvCxnSpPr>
              <a:cxnSpLocks noChangeShapeType="1"/>
              <a:stCxn id="93194" idx="6"/>
              <a:endCxn id="93191" idx="1"/>
            </p:cNvCxnSpPr>
            <p:nvPr/>
          </p:nvCxnSpPr>
          <p:spPr bwMode="auto">
            <a:xfrm>
              <a:off x="3554" y="2955"/>
              <a:ext cx="182" cy="22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01" name="AutoShape 16"/>
            <p:cNvCxnSpPr>
              <a:cxnSpLocks noChangeShapeType="1"/>
              <a:stCxn id="93196" idx="5"/>
              <a:endCxn id="93193" idx="1"/>
            </p:cNvCxnSpPr>
            <p:nvPr/>
          </p:nvCxnSpPr>
          <p:spPr bwMode="auto">
            <a:xfrm>
              <a:off x="2069" y="3004"/>
              <a:ext cx="190" cy="457"/>
            </a:xfrm>
            <a:prstGeom prst="straightConnector1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02" name="AutoShape 17"/>
            <p:cNvCxnSpPr>
              <a:cxnSpLocks noChangeShapeType="1"/>
              <a:stCxn id="93196" idx="7"/>
              <a:endCxn id="93190" idx="2"/>
            </p:cNvCxnSpPr>
            <p:nvPr/>
          </p:nvCxnSpPr>
          <p:spPr bwMode="auto">
            <a:xfrm>
              <a:off x="2069" y="2773"/>
              <a:ext cx="566" cy="1"/>
            </a:xfrm>
            <a:prstGeom prst="straightConnector1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03" name="AutoShape 18"/>
            <p:cNvCxnSpPr>
              <a:cxnSpLocks noChangeShapeType="1"/>
              <a:stCxn id="93191" idx="3"/>
            </p:cNvCxnSpPr>
            <p:nvPr/>
          </p:nvCxnSpPr>
          <p:spPr bwMode="auto">
            <a:xfrm flipH="1">
              <a:off x="3140" y="3415"/>
              <a:ext cx="596" cy="2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3189" name="Rectangle 1"/>
          <p:cNvSpPr>
            <a:spLocks noChangeArrowheads="1"/>
          </p:cNvSpPr>
          <p:nvPr/>
        </p:nvSpPr>
        <p:spPr bwMode="auto">
          <a:xfrm>
            <a:off x="347663" y="6137275"/>
            <a:ext cx="434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Taken from : http://www.cs.nott.ac.uk/~ajp/</a:t>
            </a:r>
          </a:p>
        </p:txBody>
      </p:sp>
    </p:spTree>
    <p:extLst>
      <p:ext uri="{BB962C8B-B14F-4D97-AF65-F5344CB8AC3E}">
        <p14:creationId xmlns:p14="http://schemas.microsoft.com/office/powerpoint/2010/main" val="124376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Tree</a:t>
            </a:r>
            <a:endParaRPr lang="en-US" altLang="en-US" smtClean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2400" dirty="0" smtClean="0"/>
              <a:t>A tree is a graph </a:t>
            </a:r>
          </a:p>
          <a:p>
            <a:pPr lvl="1" eaLnBrk="1" hangingPunct="1"/>
            <a:r>
              <a:rPr lang="en-GB" altLang="en-US" sz="2000" dirty="0" smtClean="0"/>
              <a:t>that is connected</a:t>
            </a:r>
          </a:p>
          <a:p>
            <a:pPr lvl="1" eaLnBrk="1" hangingPunct="1"/>
            <a:r>
              <a:rPr lang="en-GB" altLang="en-US" sz="2000" dirty="0" smtClean="0"/>
              <a:t>but becomes disconnected if you remove any edge (“cut the edge”)</a:t>
            </a:r>
          </a:p>
          <a:p>
            <a:pPr eaLnBrk="1" hangingPunct="1"/>
            <a:r>
              <a:rPr lang="en-GB" altLang="en-US" sz="2400" dirty="0" smtClean="0"/>
              <a:t>Matches “nature”</a:t>
            </a:r>
          </a:p>
          <a:p>
            <a:pPr lvl="1" eaLnBrk="1" hangingPunct="1"/>
            <a:r>
              <a:rPr lang="en-GB" altLang="en-US" sz="2000" dirty="0" smtClean="0"/>
              <a:t>real trees are connected</a:t>
            </a:r>
          </a:p>
          <a:p>
            <a:pPr lvl="1" eaLnBrk="1" hangingPunct="1"/>
            <a:r>
              <a:rPr lang="en-GB" altLang="en-US" sz="2000" dirty="0" smtClean="0"/>
              <a:t>cut any branch then the tree falls into two pieces</a:t>
            </a:r>
            <a:endParaRPr lang="en-US" altLang="en-US" sz="2000" dirty="0" smtClean="0"/>
          </a:p>
        </p:txBody>
      </p:sp>
      <p:sp>
        <p:nvSpPr>
          <p:cNvPr id="94212" name="Rectangle 1"/>
          <p:cNvSpPr>
            <a:spLocks noChangeArrowheads="1"/>
          </p:cNvSpPr>
          <p:nvPr/>
        </p:nvSpPr>
        <p:spPr bwMode="auto">
          <a:xfrm>
            <a:off x="512763" y="5992813"/>
            <a:ext cx="4343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/>
              <a:t>Taken from : http://www.cs.nott.ac.uk/~ajp/</a:t>
            </a:r>
          </a:p>
        </p:txBody>
      </p:sp>
    </p:spTree>
    <p:extLst>
      <p:ext uri="{BB962C8B-B14F-4D97-AF65-F5344CB8AC3E}">
        <p14:creationId xmlns:p14="http://schemas.microsoft.com/office/powerpoint/2010/main" val="32531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Tree: Example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This is a tree</a:t>
            </a:r>
          </a:p>
        </p:txBody>
      </p:sp>
      <p:grpSp>
        <p:nvGrpSpPr>
          <p:cNvPr id="67609" name="Group 25"/>
          <p:cNvGrpSpPr>
            <a:grpSpLocks/>
          </p:cNvGrpSpPr>
          <p:nvPr/>
        </p:nvGrpSpPr>
        <p:grpSpPr bwMode="auto">
          <a:xfrm>
            <a:off x="3328988" y="2151063"/>
            <a:ext cx="4032250" cy="3243262"/>
            <a:chOff x="1111" y="1166"/>
            <a:chExt cx="2540" cy="2043"/>
          </a:xfrm>
        </p:grpSpPr>
        <p:sp>
          <p:nvSpPr>
            <p:cNvPr id="95238" name="Oval 5"/>
            <p:cNvSpPr>
              <a:spLocks noChangeArrowheads="1"/>
            </p:cNvSpPr>
            <p:nvPr/>
          </p:nvSpPr>
          <p:spPr bwMode="auto">
            <a:xfrm>
              <a:off x="1703" y="1166"/>
              <a:ext cx="220" cy="327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B</a:t>
              </a:r>
              <a:endParaRPr lang="en-US" altLang="en-US" sz="1800"/>
            </a:p>
          </p:txBody>
        </p:sp>
        <p:sp>
          <p:nvSpPr>
            <p:cNvPr id="95239" name="Oval 6"/>
            <p:cNvSpPr>
              <a:spLocks noChangeArrowheads="1"/>
            </p:cNvSpPr>
            <p:nvPr/>
          </p:nvSpPr>
          <p:spPr bwMode="auto">
            <a:xfrm>
              <a:off x="3432" y="2410"/>
              <a:ext cx="219" cy="327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C</a:t>
              </a:r>
              <a:endParaRPr lang="en-US" altLang="en-US" sz="1800"/>
            </a:p>
          </p:txBody>
        </p:sp>
        <p:sp>
          <p:nvSpPr>
            <p:cNvPr id="95240" name="Oval 7"/>
            <p:cNvSpPr>
              <a:spLocks noChangeArrowheads="1"/>
            </p:cNvSpPr>
            <p:nvPr/>
          </p:nvSpPr>
          <p:spPr bwMode="auto">
            <a:xfrm>
              <a:off x="2553" y="2251"/>
              <a:ext cx="217" cy="327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D</a:t>
              </a:r>
              <a:endParaRPr lang="en-US" altLang="en-US" sz="1800"/>
            </a:p>
          </p:txBody>
        </p:sp>
        <p:sp>
          <p:nvSpPr>
            <p:cNvPr id="95241" name="Oval 8"/>
            <p:cNvSpPr>
              <a:spLocks noChangeArrowheads="1"/>
            </p:cNvSpPr>
            <p:nvPr/>
          </p:nvSpPr>
          <p:spPr bwMode="auto">
            <a:xfrm>
              <a:off x="1955" y="2687"/>
              <a:ext cx="219" cy="327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E</a:t>
              </a:r>
              <a:endParaRPr lang="en-US" altLang="en-US" sz="1800"/>
            </a:p>
          </p:txBody>
        </p:sp>
        <p:sp>
          <p:nvSpPr>
            <p:cNvPr id="95242" name="Oval 9"/>
            <p:cNvSpPr>
              <a:spLocks noChangeArrowheads="1"/>
            </p:cNvSpPr>
            <p:nvPr/>
          </p:nvSpPr>
          <p:spPr bwMode="auto">
            <a:xfrm>
              <a:off x="3054" y="1900"/>
              <a:ext cx="220" cy="327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F</a:t>
              </a:r>
              <a:endParaRPr lang="en-US" altLang="en-US" sz="1800"/>
            </a:p>
          </p:txBody>
        </p:sp>
        <p:sp>
          <p:nvSpPr>
            <p:cNvPr id="95243" name="Oval 10"/>
            <p:cNvSpPr>
              <a:spLocks noChangeArrowheads="1"/>
            </p:cNvSpPr>
            <p:nvPr/>
          </p:nvSpPr>
          <p:spPr bwMode="auto">
            <a:xfrm>
              <a:off x="2654" y="2765"/>
              <a:ext cx="219" cy="327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G</a:t>
              </a:r>
              <a:endParaRPr lang="en-US" altLang="en-US" sz="1800"/>
            </a:p>
          </p:txBody>
        </p:sp>
        <p:sp>
          <p:nvSpPr>
            <p:cNvPr id="95244" name="Oval 11"/>
            <p:cNvSpPr>
              <a:spLocks noChangeArrowheads="1"/>
            </p:cNvSpPr>
            <p:nvPr/>
          </p:nvSpPr>
          <p:spPr bwMode="auto">
            <a:xfrm>
              <a:off x="1617" y="2294"/>
              <a:ext cx="219" cy="327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A</a:t>
              </a:r>
              <a:endParaRPr lang="en-US" altLang="en-US" sz="1800"/>
            </a:p>
          </p:txBody>
        </p:sp>
        <p:cxnSp>
          <p:nvCxnSpPr>
            <p:cNvPr id="95245" name="AutoShape 12"/>
            <p:cNvCxnSpPr>
              <a:cxnSpLocks noChangeShapeType="1"/>
              <a:stCxn id="95244" idx="6"/>
              <a:endCxn id="95240" idx="2"/>
            </p:cNvCxnSpPr>
            <p:nvPr/>
          </p:nvCxnSpPr>
          <p:spPr bwMode="auto">
            <a:xfrm flipV="1">
              <a:off x="1836" y="2415"/>
              <a:ext cx="717" cy="4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46" name="AutoShape 13"/>
            <p:cNvCxnSpPr>
              <a:cxnSpLocks noChangeShapeType="1"/>
              <a:stCxn id="95238" idx="3"/>
              <a:endCxn id="95241" idx="7"/>
            </p:cNvCxnSpPr>
            <p:nvPr/>
          </p:nvCxnSpPr>
          <p:spPr bwMode="auto">
            <a:xfrm>
              <a:off x="1735" y="1445"/>
              <a:ext cx="407" cy="12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47" name="AutoShape 14"/>
            <p:cNvCxnSpPr>
              <a:cxnSpLocks noChangeShapeType="1"/>
              <a:stCxn id="95238" idx="6"/>
              <a:endCxn id="95242" idx="1"/>
            </p:cNvCxnSpPr>
            <p:nvPr/>
          </p:nvCxnSpPr>
          <p:spPr bwMode="auto">
            <a:xfrm>
              <a:off x="1923" y="1330"/>
              <a:ext cx="1163" cy="61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48" name="AutoShape 15"/>
            <p:cNvCxnSpPr>
              <a:cxnSpLocks noChangeShapeType="1"/>
              <a:stCxn id="95242" idx="6"/>
              <a:endCxn id="95239" idx="1"/>
            </p:cNvCxnSpPr>
            <p:nvPr/>
          </p:nvCxnSpPr>
          <p:spPr bwMode="auto">
            <a:xfrm>
              <a:off x="3274" y="2064"/>
              <a:ext cx="190" cy="39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49" name="AutoShape 16"/>
            <p:cNvCxnSpPr>
              <a:cxnSpLocks noChangeShapeType="1"/>
              <a:stCxn id="95244" idx="5"/>
              <a:endCxn id="95241" idx="1"/>
            </p:cNvCxnSpPr>
            <p:nvPr/>
          </p:nvCxnSpPr>
          <p:spPr bwMode="auto">
            <a:xfrm>
              <a:off x="1804" y="2573"/>
              <a:ext cx="183" cy="16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50" name="AutoShape 18"/>
            <p:cNvCxnSpPr>
              <a:cxnSpLocks noChangeShapeType="1"/>
              <a:stCxn id="95239" idx="3"/>
            </p:cNvCxnSpPr>
            <p:nvPr/>
          </p:nvCxnSpPr>
          <p:spPr bwMode="auto">
            <a:xfrm flipH="1">
              <a:off x="2868" y="2689"/>
              <a:ext cx="596" cy="2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251" name="Oval 19"/>
            <p:cNvSpPr>
              <a:spLocks noChangeArrowheads="1"/>
            </p:cNvSpPr>
            <p:nvPr/>
          </p:nvSpPr>
          <p:spPr bwMode="auto">
            <a:xfrm>
              <a:off x="1111" y="2700"/>
              <a:ext cx="219" cy="327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</a:t>
              </a:r>
            </a:p>
          </p:txBody>
        </p:sp>
        <p:sp>
          <p:nvSpPr>
            <p:cNvPr id="95252" name="Oval 20"/>
            <p:cNvSpPr>
              <a:spLocks noChangeArrowheads="1"/>
            </p:cNvSpPr>
            <p:nvPr/>
          </p:nvSpPr>
          <p:spPr bwMode="auto">
            <a:xfrm>
              <a:off x="2835" y="2428"/>
              <a:ext cx="219" cy="327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I</a:t>
              </a:r>
              <a:endParaRPr lang="en-US" altLang="en-US" sz="1800"/>
            </a:p>
          </p:txBody>
        </p:sp>
        <p:sp>
          <p:nvSpPr>
            <p:cNvPr id="95253" name="Oval 21"/>
            <p:cNvSpPr>
              <a:spLocks noChangeArrowheads="1"/>
            </p:cNvSpPr>
            <p:nvPr/>
          </p:nvSpPr>
          <p:spPr bwMode="auto">
            <a:xfrm>
              <a:off x="3334" y="2882"/>
              <a:ext cx="219" cy="327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J</a:t>
              </a:r>
              <a:endParaRPr lang="en-US" altLang="en-US" sz="1800"/>
            </a:p>
          </p:txBody>
        </p:sp>
        <p:cxnSp>
          <p:nvCxnSpPr>
            <p:cNvPr id="95254" name="AutoShape 22"/>
            <p:cNvCxnSpPr>
              <a:cxnSpLocks noChangeShapeType="1"/>
              <a:stCxn id="95238" idx="3"/>
              <a:endCxn id="95251" idx="6"/>
            </p:cNvCxnSpPr>
            <p:nvPr/>
          </p:nvCxnSpPr>
          <p:spPr bwMode="auto">
            <a:xfrm flipH="1">
              <a:off x="1330" y="1445"/>
              <a:ext cx="405" cy="141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55" name="AutoShape 23"/>
            <p:cNvCxnSpPr>
              <a:cxnSpLocks noChangeShapeType="1"/>
              <a:stCxn id="95241" idx="6"/>
              <a:endCxn id="95252" idx="2"/>
            </p:cNvCxnSpPr>
            <p:nvPr/>
          </p:nvCxnSpPr>
          <p:spPr bwMode="auto">
            <a:xfrm flipV="1">
              <a:off x="2174" y="2592"/>
              <a:ext cx="661" cy="25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56" name="AutoShape 24"/>
            <p:cNvCxnSpPr>
              <a:cxnSpLocks noChangeShapeType="1"/>
              <a:stCxn id="95242" idx="4"/>
              <a:endCxn id="95253" idx="1"/>
            </p:cNvCxnSpPr>
            <p:nvPr/>
          </p:nvCxnSpPr>
          <p:spPr bwMode="auto">
            <a:xfrm>
              <a:off x="3164" y="2227"/>
              <a:ext cx="202" cy="70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5237" name="TextBox 9"/>
          <p:cNvSpPr txBox="1">
            <a:spLocks noChangeArrowheads="1"/>
          </p:cNvSpPr>
          <p:nvPr/>
        </p:nvSpPr>
        <p:spPr bwMode="auto">
          <a:xfrm>
            <a:off x="546100" y="6065838"/>
            <a:ext cx="4343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/>
              <a:t>Taken from : http://www.cs.nott.ac.uk/~ajp/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IN" altLang="en-US" sz="1800"/>
          </a:p>
        </p:txBody>
      </p:sp>
    </p:spTree>
    <p:extLst>
      <p:ext uri="{BB962C8B-B14F-4D97-AF65-F5344CB8AC3E}">
        <p14:creationId xmlns:p14="http://schemas.microsoft.com/office/powerpoint/2010/main" val="408012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Box 3"/>
          <p:cNvSpPr txBox="1">
            <a:spLocks noChangeArrowheads="1"/>
          </p:cNvSpPr>
          <p:nvPr/>
        </p:nvSpPr>
        <p:spPr bwMode="auto">
          <a:xfrm>
            <a:off x="1973263" y="2535238"/>
            <a:ext cx="7773987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8000"/>
              <a:t>Depth First Search</a:t>
            </a:r>
          </a:p>
        </p:txBody>
      </p:sp>
    </p:spTree>
    <p:extLst>
      <p:ext uri="{BB962C8B-B14F-4D97-AF65-F5344CB8AC3E}">
        <p14:creationId xmlns:p14="http://schemas.microsoft.com/office/powerpoint/2010/main" val="152202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1187450" y="1508125"/>
            <a:ext cx="5334000" cy="4668838"/>
            <a:chOff x="384" y="1152"/>
            <a:chExt cx="3360" cy="2941"/>
          </a:xfrm>
        </p:grpSpPr>
        <p:grpSp>
          <p:nvGrpSpPr>
            <p:cNvPr id="97283" name="Group 39"/>
            <p:cNvGrpSpPr>
              <a:grpSpLocks/>
            </p:cNvGrpSpPr>
            <p:nvPr/>
          </p:nvGrpSpPr>
          <p:grpSpPr bwMode="auto">
            <a:xfrm>
              <a:off x="384" y="1152"/>
              <a:ext cx="2256" cy="2448"/>
              <a:chOff x="384" y="1152"/>
              <a:chExt cx="2256" cy="2448"/>
            </a:xfrm>
          </p:grpSpPr>
          <p:sp>
            <p:nvSpPr>
              <p:cNvPr id="97287" name="Oval 4"/>
              <p:cNvSpPr>
                <a:spLocks noChangeArrowheads="1"/>
              </p:cNvSpPr>
              <p:nvPr/>
            </p:nvSpPr>
            <p:spPr bwMode="auto">
              <a:xfrm>
                <a:off x="384" y="3360"/>
                <a:ext cx="240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L</a:t>
                </a:r>
              </a:p>
            </p:txBody>
          </p:sp>
          <p:sp>
            <p:nvSpPr>
              <p:cNvPr id="97288" name="Oval 5"/>
              <p:cNvSpPr>
                <a:spLocks noChangeArrowheads="1"/>
              </p:cNvSpPr>
              <p:nvPr/>
            </p:nvSpPr>
            <p:spPr bwMode="auto">
              <a:xfrm>
                <a:off x="720" y="3360"/>
                <a:ext cx="240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M</a:t>
                </a:r>
              </a:p>
            </p:txBody>
          </p:sp>
          <p:sp>
            <p:nvSpPr>
              <p:cNvPr id="97289" name="Oval 6"/>
              <p:cNvSpPr>
                <a:spLocks noChangeArrowheads="1"/>
              </p:cNvSpPr>
              <p:nvPr/>
            </p:nvSpPr>
            <p:spPr bwMode="auto">
              <a:xfrm>
                <a:off x="1056" y="3360"/>
                <a:ext cx="240" cy="240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N</a:t>
                </a:r>
              </a:p>
            </p:txBody>
          </p:sp>
          <p:sp>
            <p:nvSpPr>
              <p:cNvPr id="97290" name="Oval 7"/>
              <p:cNvSpPr>
                <a:spLocks noChangeArrowheads="1"/>
              </p:cNvSpPr>
              <p:nvPr/>
            </p:nvSpPr>
            <p:spPr bwMode="auto">
              <a:xfrm>
                <a:off x="1392" y="3360"/>
                <a:ext cx="240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O</a:t>
                </a:r>
              </a:p>
            </p:txBody>
          </p:sp>
          <p:sp>
            <p:nvSpPr>
              <p:cNvPr id="97291" name="Oval 8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240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P</a:t>
                </a:r>
              </a:p>
            </p:txBody>
          </p:sp>
          <p:sp>
            <p:nvSpPr>
              <p:cNvPr id="97292" name="Oval 9"/>
              <p:cNvSpPr>
                <a:spLocks noChangeArrowheads="1"/>
              </p:cNvSpPr>
              <p:nvPr/>
            </p:nvSpPr>
            <p:spPr bwMode="auto">
              <a:xfrm>
                <a:off x="2208" y="2256"/>
                <a:ext cx="240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G</a:t>
                </a:r>
              </a:p>
            </p:txBody>
          </p:sp>
          <p:sp>
            <p:nvSpPr>
              <p:cNvPr id="97293" name="Oval 10"/>
              <p:cNvSpPr>
                <a:spLocks noChangeArrowheads="1"/>
              </p:cNvSpPr>
              <p:nvPr/>
            </p:nvSpPr>
            <p:spPr bwMode="auto">
              <a:xfrm>
                <a:off x="2400" y="3360"/>
                <a:ext cx="240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Q</a:t>
                </a:r>
              </a:p>
            </p:txBody>
          </p:sp>
          <p:sp>
            <p:nvSpPr>
              <p:cNvPr id="97294" name="Oval 11"/>
              <p:cNvSpPr>
                <a:spLocks noChangeArrowheads="1"/>
              </p:cNvSpPr>
              <p:nvPr/>
            </p:nvSpPr>
            <p:spPr bwMode="auto">
              <a:xfrm>
                <a:off x="720" y="2832"/>
                <a:ext cx="240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H</a:t>
                </a:r>
              </a:p>
            </p:txBody>
          </p:sp>
          <p:sp>
            <p:nvSpPr>
              <p:cNvPr id="97295" name="Oval 12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J</a:t>
                </a:r>
              </a:p>
            </p:txBody>
          </p:sp>
          <p:sp>
            <p:nvSpPr>
              <p:cNvPr id="97296" name="Oval 13"/>
              <p:cNvSpPr>
                <a:spLocks noChangeArrowheads="1"/>
              </p:cNvSpPr>
              <p:nvPr/>
            </p:nvSpPr>
            <p:spPr bwMode="auto">
              <a:xfrm>
                <a:off x="1536" y="2832"/>
                <a:ext cx="240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I</a:t>
                </a:r>
              </a:p>
            </p:txBody>
          </p:sp>
          <p:sp>
            <p:nvSpPr>
              <p:cNvPr id="97297" name="Oval 14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240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K</a:t>
                </a:r>
              </a:p>
            </p:txBody>
          </p:sp>
          <p:sp>
            <p:nvSpPr>
              <p:cNvPr id="97298" name="Oval 15"/>
              <p:cNvSpPr>
                <a:spLocks noChangeArrowheads="1"/>
              </p:cNvSpPr>
              <p:nvPr/>
            </p:nvSpPr>
            <p:spPr bwMode="auto">
              <a:xfrm>
                <a:off x="1776" y="2256"/>
                <a:ext cx="240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F</a:t>
                </a:r>
              </a:p>
            </p:txBody>
          </p:sp>
          <p:sp>
            <p:nvSpPr>
              <p:cNvPr id="97299" name="Oval 16"/>
              <p:cNvSpPr>
                <a:spLocks noChangeArrowheads="1"/>
              </p:cNvSpPr>
              <p:nvPr/>
            </p:nvSpPr>
            <p:spPr bwMode="auto">
              <a:xfrm>
                <a:off x="1152" y="2256"/>
                <a:ext cx="240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E</a:t>
                </a:r>
              </a:p>
            </p:txBody>
          </p:sp>
          <p:sp>
            <p:nvSpPr>
              <p:cNvPr id="97300" name="Oval 17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240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D</a:t>
                </a:r>
              </a:p>
            </p:txBody>
          </p:sp>
          <p:sp>
            <p:nvSpPr>
              <p:cNvPr id="97301" name="Oval 18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240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B</a:t>
                </a:r>
              </a:p>
            </p:txBody>
          </p:sp>
          <p:sp>
            <p:nvSpPr>
              <p:cNvPr id="97302" name="Oval 19"/>
              <p:cNvSpPr>
                <a:spLocks noChangeArrowheads="1"/>
              </p:cNvSpPr>
              <p:nvPr/>
            </p:nvSpPr>
            <p:spPr bwMode="auto">
              <a:xfrm>
                <a:off x="1968" y="1728"/>
                <a:ext cx="240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C</a:t>
                </a:r>
              </a:p>
            </p:txBody>
          </p:sp>
          <p:sp>
            <p:nvSpPr>
              <p:cNvPr id="97303" name="Oval 20"/>
              <p:cNvSpPr>
                <a:spLocks noChangeArrowheads="1"/>
              </p:cNvSpPr>
              <p:nvPr/>
            </p:nvSpPr>
            <p:spPr bwMode="auto">
              <a:xfrm>
                <a:off x="1392" y="1152"/>
                <a:ext cx="240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A</a:t>
                </a:r>
              </a:p>
            </p:txBody>
          </p:sp>
          <p:sp>
            <p:nvSpPr>
              <p:cNvPr id="97304" name="Line 21"/>
              <p:cNvSpPr>
                <a:spLocks noChangeShapeType="1"/>
              </p:cNvSpPr>
              <p:nvPr/>
            </p:nvSpPr>
            <p:spPr bwMode="auto">
              <a:xfrm flipV="1">
                <a:off x="1056" y="1344"/>
                <a:ext cx="384" cy="3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305" name="Line 22"/>
              <p:cNvSpPr>
                <a:spLocks noChangeShapeType="1"/>
              </p:cNvSpPr>
              <p:nvPr/>
            </p:nvSpPr>
            <p:spPr bwMode="auto">
              <a:xfrm>
                <a:off x="1584" y="1344"/>
                <a:ext cx="432" cy="43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306" name="Line 23"/>
              <p:cNvSpPr>
                <a:spLocks noChangeShapeType="1"/>
              </p:cNvSpPr>
              <p:nvPr/>
            </p:nvSpPr>
            <p:spPr bwMode="auto">
              <a:xfrm flipH="1">
                <a:off x="720" y="1968"/>
                <a:ext cx="192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307" name="Line 25"/>
              <p:cNvSpPr>
                <a:spLocks noChangeShapeType="1"/>
              </p:cNvSpPr>
              <p:nvPr/>
            </p:nvSpPr>
            <p:spPr bwMode="auto">
              <a:xfrm>
                <a:off x="1056" y="1968"/>
                <a:ext cx="192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308" name="Line 26"/>
              <p:cNvSpPr>
                <a:spLocks noChangeShapeType="1"/>
              </p:cNvSpPr>
              <p:nvPr/>
            </p:nvSpPr>
            <p:spPr bwMode="auto">
              <a:xfrm flipH="1">
                <a:off x="1920" y="1968"/>
                <a:ext cx="96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309" name="Line 27"/>
              <p:cNvSpPr>
                <a:spLocks noChangeShapeType="1"/>
              </p:cNvSpPr>
              <p:nvPr/>
            </p:nvSpPr>
            <p:spPr bwMode="auto">
              <a:xfrm>
                <a:off x="2160" y="1968"/>
                <a:ext cx="144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310" name="Line 28"/>
              <p:cNvSpPr>
                <a:spLocks noChangeShapeType="1"/>
              </p:cNvSpPr>
              <p:nvPr/>
            </p:nvSpPr>
            <p:spPr bwMode="auto">
              <a:xfrm flipV="1">
                <a:off x="816" y="2448"/>
                <a:ext cx="384" cy="3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311" name="Line 29"/>
              <p:cNvSpPr>
                <a:spLocks noChangeShapeType="1"/>
              </p:cNvSpPr>
              <p:nvPr/>
            </p:nvSpPr>
            <p:spPr bwMode="auto">
              <a:xfrm flipH="1" flipV="1">
                <a:off x="1344" y="2448"/>
                <a:ext cx="240" cy="3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312" name="Line 30"/>
              <p:cNvSpPr>
                <a:spLocks noChangeShapeType="1"/>
              </p:cNvSpPr>
              <p:nvPr/>
            </p:nvSpPr>
            <p:spPr bwMode="auto">
              <a:xfrm flipV="1">
                <a:off x="2160" y="2496"/>
                <a:ext cx="144" cy="3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313" name="Line 31"/>
              <p:cNvSpPr>
                <a:spLocks noChangeShapeType="1"/>
              </p:cNvSpPr>
              <p:nvPr/>
            </p:nvSpPr>
            <p:spPr bwMode="auto">
              <a:xfrm flipH="1" flipV="1">
                <a:off x="2352" y="2496"/>
                <a:ext cx="144" cy="3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314" name="Line 32"/>
              <p:cNvSpPr>
                <a:spLocks noChangeShapeType="1"/>
              </p:cNvSpPr>
              <p:nvPr/>
            </p:nvSpPr>
            <p:spPr bwMode="auto">
              <a:xfrm flipV="1">
                <a:off x="528" y="3024"/>
                <a:ext cx="240" cy="3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315" name="Line 33"/>
              <p:cNvSpPr>
                <a:spLocks noChangeShapeType="1"/>
              </p:cNvSpPr>
              <p:nvPr/>
            </p:nvSpPr>
            <p:spPr bwMode="auto">
              <a:xfrm flipV="1">
                <a:off x="816" y="3072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316" name="Line 34"/>
              <p:cNvSpPr>
                <a:spLocks noChangeShapeType="1"/>
              </p:cNvSpPr>
              <p:nvPr/>
            </p:nvSpPr>
            <p:spPr bwMode="auto">
              <a:xfrm flipH="1" flipV="1">
                <a:off x="912" y="3072"/>
                <a:ext cx="24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317" name="Line 35"/>
              <p:cNvSpPr>
                <a:spLocks noChangeShapeType="1"/>
              </p:cNvSpPr>
              <p:nvPr/>
            </p:nvSpPr>
            <p:spPr bwMode="auto">
              <a:xfrm flipV="1">
                <a:off x="1536" y="3072"/>
                <a:ext cx="96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318" name="Line 36"/>
              <p:cNvSpPr>
                <a:spLocks noChangeShapeType="1"/>
              </p:cNvSpPr>
              <p:nvPr/>
            </p:nvSpPr>
            <p:spPr bwMode="auto">
              <a:xfrm flipH="1" flipV="1">
                <a:off x="1680" y="3072"/>
                <a:ext cx="144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319" name="Line 37"/>
              <p:cNvSpPr>
                <a:spLocks noChangeShapeType="1"/>
              </p:cNvSpPr>
              <p:nvPr/>
            </p:nvSpPr>
            <p:spPr bwMode="auto">
              <a:xfrm flipV="1">
                <a:off x="2496" y="3072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7284" name="Text Box 40"/>
            <p:cNvSpPr txBox="1">
              <a:spLocks noChangeArrowheads="1"/>
            </p:cNvSpPr>
            <p:nvPr/>
          </p:nvSpPr>
          <p:spPr bwMode="auto">
            <a:xfrm>
              <a:off x="2592" y="3792"/>
              <a:ext cx="1152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2500">
                  <a:solidFill>
                    <a:srgbClr val="FF0000"/>
                  </a:solidFill>
                  <a:latin typeface="Times New Roman" panose="02020603050405020304" pitchFamily="18" charset="0"/>
                </a:rPr>
                <a:t>Goal nodes</a:t>
              </a:r>
            </a:p>
          </p:txBody>
        </p:sp>
        <p:sp>
          <p:nvSpPr>
            <p:cNvPr id="97285" name="Freeform 41"/>
            <p:cNvSpPr>
              <a:spLocks/>
            </p:cNvSpPr>
            <p:nvPr/>
          </p:nvSpPr>
          <p:spPr bwMode="auto">
            <a:xfrm>
              <a:off x="1241" y="3640"/>
              <a:ext cx="1351" cy="312"/>
            </a:xfrm>
            <a:custGeom>
              <a:avLst/>
              <a:gdLst>
                <a:gd name="T0" fmla="*/ 1351 w 1351"/>
                <a:gd name="T1" fmla="*/ 296 h 312"/>
                <a:gd name="T2" fmla="*/ 679 w 1351"/>
                <a:gd name="T3" fmla="*/ 296 h 312"/>
                <a:gd name="T4" fmla="*/ 283 w 1351"/>
                <a:gd name="T5" fmla="*/ 263 h 312"/>
                <a:gd name="T6" fmla="*/ 0 w 1351"/>
                <a:gd name="T7" fmla="*/ 0 h 3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51"/>
                <a:gd name="T13" fmla="*/ 0 h 312"/>
                <a:gd name="T14" fmla="*/ 1351 w 1351"/>
                <a:gd name="T15" fmla="*/ 312 h 3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51" h="312">
                  <a:moveTo>
                    <a:pt x="1351" y="296"/>
                  </a:moveTo>
                  <a:cubicBezTo>
                    <a:pt x="1123" y="304"/>
                    <a:pt x="857" y="302"/>
                    <a:pt x="679" y="296"/>
                  </a:cubicBezTo>
                  <a:cubicBezTo>
                    <a:pt x="501" y="290"/>
                    <a:pt x="396" y="312"/>
                    <a:pt x="283" y="263"/>
                  </a:cubicBezTo>
                  <a:cubicBezTo>
                    <a:pt x="170" y="214"/>
                    <a:pt x="59" y="55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286" name="Freeform 42"/>
            <p:cNvSpPr>
              <a:spLocks/>
            </p:cNvSpPr>
            <p:nvPr/>
          </p:nvSpPr>
          <p:spPr bwMode="auto">
            <a:xfrm>
              <a:off x="2096" y="3120"/>
              <a:ext cx="496" cy="816"/>
            </a:xfrm>
            <a:custGeom>
              <a:avLst/>
              <a:gdLst>
                <a:gd name="T0" fmla="*/ 496 w 496"/>
                <a:gd name="T1" fmla="*/ 816 h 816"/>
                <a:gd name="T2" fmla="*/ 112 w 496"/>
                <a:gd name="T3" fmla="*/ 720 h 816"/>
                <a:gd name="T4" fmla="*/ 16 w 496"/>
                <a:gd name="T5" fmla="*/ 432 h 816"/>
                <a:gd name="T6" fmla="*/ 16 w 496"/>
                <a:gd name="T7" fmla="*/ 0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816"/>
                <a:gd name="T14" fmla="*/ 496 w 496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816">
                  <a:moveTo>
                    <a:pt x="496" y="816"/>
                  </a:moveTo>
                  <a:cubicBezTo>
                    <a:pt x="344" y="800"/>
                    <a:pt x="192" y="784"/>
                    <a:pt x="112" y="720"/>
                  </a:cubicBezTo>
                  <a:cubicBezTo>
                    <a:pt x="32" y="656"/>
                    <a:pt x="32" y="552"/>
                    <a:pt x="16" y="432"/>
                  </a:cubicBezTo>
                  <a:cubicBezTo>
                    <a:pt x="0" y="312"/>
                    <a:pt x="8" y="156"/>
                    <a:pt x="16" y="0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424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Group 38"/>
          <p:cNvGrpSpPr>
            <a:grpSpLocks/>
          </p:cNvGrpSpPr>
          <p:nvPr/>
        </p:nvGrpSpPr>
        <p:grpSpPr bwMode="auto">
          <a:xfrm>
            <a:off x="2181225" y="1539875"/>
            <a:ext cx="3581400" cy="3886200"/>
            <a:chOff x="384" y="1152"/>
            <a:chExt cx="2256" cy="2448"/>
          </a:xfrm>
        </p:grpSpPr>
        <p:sp>
          <p:nvSpPr>
            <p:cNvPr id="98307" name="Oval 5"/>
            <p:cNvSpPr>
              <a:spLocks noChangeArrowheads="1"/>
            </p:cNvSpPr>
            <p:nvPr/>
          </p:nvSpPr>
          <p:spPr bwMode="auto">
            <a:xfrm>
              <a:off x="384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L</a:t>
              </a:r>
            </a:p>
          </p:txBody>
        </p:sp>
        <p:sp>
          <p:nvSpPr>
            <p:cNvPr id="98308" name="Oval 6"/>
            <p:cNvSpPr>
              <a:spLocks noChangeArrowheads="1"/>
            </p:cNvSpPr>
            <p:nvPr/>
          </p:nvSpPr>
          <p:spPr bwMode="auto">
            <a:xfrm>
              <a:off x="720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M</a:t>
              </a:r>
            </a:p>
          </p:txBody>
        </p:sp>
        <p:sp>
          <p:nvSpPr>
            <p:cNvPr id="98309" name="Oval 7"/>
            <p:cNvSpPr>
              <a:spLocks noChangeArrowheads="1"/>
            </p:cNvSpPr>
            <p:nvPr/>
          </p:nvSpPr>
          <p:spPr bwMode="auto">
            <a:xfrm>
              <a:off x="1056" y="3360"/>
              <a:ext cx="240" cy="24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N</a:t>
              </a:r>
            </a:p>
          </p:txBody>
        </p:sp>
        <p:sp>
          <p:nvSpPr>
            <p:cNvPr id="98310" name="Oval 8"/>
            <p:cNvSpPr>
              <a:spLocks noChangeArrowheads="1"/>
            </p:cNvSpPr>
            <p:nvPr/>
          </p:nvSpPr>
          <p:spPr bwMode="auto">
            <a:xfrm>
              <a:off x="1392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O</a:t>
              </a:r>
            </a:p>
          </p:txBody>
        </p:sp>
        <p:sp>
          <p:nvSpPr>
            <p:cNvPr id="98311" name="Oval 9"/>
            <p:cNvSpPr>
              <a:spLocks noChangeArrowheads="1"/>
            </p:cNvSpPr>
            <p:nvPr/>
          </p:nvSpPr>
          <p:spPr bwMode="auto">
            <a:xfrm>
              <a:off x="1728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P</a:t>
              </a:r>
            </a:p>
          </p:txBody>
        </p:sp>
        <p:sp>
          <p:nvSpPr>
            <p:cNvPr id="98312" name="Oval 10"/>
            <p:cNvSpPr>
              <a:spLocks noChangeArrowheads="1"/>
            </p:cNvSpPr>
            <p:nvPr/>
          </p:nvSpPr>
          <p:spPr bwMode="auto">
            <a:xfrm>
              <a:off x="2208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G</a:t>
              </a:r>
            </a:p>
          </p:txBody>
        </p:sp>
        <p:sp>
          <p:nvSpPr>
            <p:cNvPr id="98313" name="Oval 11"/>
            <p:cNvSpPr>
              <a:spLocks noChangeArrowheads="1"/>
            </p:cNvSpPr>
            <p:nvPr/>
          </p:nvSpPr>
          <p:spPr bwMode="auto">
            <a:xfrm>
              <a:off x="2400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Q</a:t>
              </a:r>
            </a:p>
          </p:txBody>
        </p:sp>
        <p:sp>
          <p:nvSpPr>
            <p:cNvPr id="98314" name="Oval 12"/>
            <p:cNvSpPr>
              <a:spLocks noChangeArrowheads="1"/>
            </p:cNvSpPr>
            <p:nvPr/>
          </p:nvSpPr>
          <p:spPr bwMode="auto">
            <a:xfrm>
              <a:off x="720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</a:t>
              </a:r>
            </a:p>
          </p:txBody>
        </p:sp>
        <p:sp>
          <p:nvSpPr>
            <p:cNvPr id="98315" name="Oval 13"/>
            <p:cNvSpPr>
              <a:spLocks noChangeArrowheads="1"/>
            </p:cNvSpPr>
            <p:nvPr/>
          </p:nvSpPr>
          <p:spPr bwMode="auto">
            <a:xfrm>
              <a:off x="2016" y="2832"/>
              <a:ext cx="240" cy="24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J</a:t>
              </a:r>
            </a:p>
          </p:txBody>
        </p:sp>
        <p:sp>
          <p:nvSpPr>
            <p:cNvPr id="98316" name="Oval 14"/>
            <p:cNvSpPr>
              <a:spLocks noChangeArrowheads="1"/>
            </p:cNvSpPr>
            <p:nvPr/>
          </p:nvSpPr>
          <p:spPr bwMode="auto">
            <a:xfrm>
              <a:off x="1536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I</a:t>
              </a:r>
            </a:p>
          </p:txBody>
        </p:sp>
        <p:sp>
          <p:nvSpPr>
            <p:cNvPr id="98317" name="Oval 15"/>
            <p:cNvSpPr>
              <a:spLocks noChangeArrowheads="1"/>
            </p:cNvSpPr>
            <p:nvPr/>
          </p:nvSpPr>
          <p:spPr bwMode="auto">
            <a:xfrm>
              <a:off x="2400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K</a:t>
              </a:r>
            </a:p>
          </p:txBody>
        </p:sp>
        <p:sp>
          <p:nvSpPr>
            <p:cNvPr id="98318" name="Oval 16"/>
            <p:cNvSpPr>
              <a:spLocks noChangeArrowheads="1"/>
            </p:cNvSpPr>
            <p:nvPr/>
          </p:nvSpPr>
          <p:spPr bwMode="auto">
            <a:xfrm>
              <a:off x="1776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</a:t>
              </a:r>
            </a:p>
          </p:txBody>
        </p:sp>
        <p:sp>
          <p:nvSpPr>
            <p:cNvPr id="98319" name="Oval 17"/>
            <p:cNvSpPr>
              <a:spLocks noChangeArrowheads="1"/>
            </p:cNvSpPr>
            <p:nvPr/>
          </p:nvSpPr>
          <p:spPr bwMode="auto">
            <a:xfrm>
              <a:off x="1152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E</a:t>
              </a:r>
            </a:p>
          </p:txBody>
        </p:sp>
        <p:sp>
          <p:nvSpPr>
            <p:cNvPr id="98320" name="Oval 18"/>
            <p:cNvSpPr>
              <a:spLocks noChangeArrowheads="1"/>
            </p:cNvSpPr>
            <p:nvPr/>
          </p:nvSpPr>
          <p:spPr bwMode="auto">
            <a:xfrm>
              <a:off x="576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sp>
          <p:nvSpPr>
            <p:cNvPr id="98321" name="Oval 19"/>
            <p:cNvSpPr>
              <a:spLocks noChangeArrowheads="1"/>
            </p:cNvSpPr>
            <p:nvPr/>
          </p:nvSpPr>
          <p:spPr bwMode="auto">
            <a:xfrm>
              <a:off x="864" y="1728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98322" name="Oval 20"/>
            <p:cNvSpPr>
              <a:spLocks noChangeArrowheads="1"/>
            </p:cNvSpPr>
            <p:nvPr/>
          </p:nvSpPr>
          <p:spPr bwMode="auto">
            <a:xfrm>
              <a:off x="1968" y="1728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98323" name="Oval 21"/>
            <p:cNvSpPr>
              <a:spLocks noChangeArrowheads="1"/>
            </p:cNvSpPr>
            <p:nvPr/>
          </p:nvSpPr>
          <p:spPr bwMode="auto">
            <a:xfrm>
              <a:off x="1392" y="1152"/>
              <a:ext cx="240" cy="240"/>
            </a:xfrm>
            <a:prstGeom prst="ellipse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98324" name="Line 22"/>
            <p:cNvSpPr>
              <a:spLocks noChangeShapeType="1"/>
            </p:cNvSpPr>
            <p:nvPr/>
          </p:nvSpPr>
          <p:spPr bwMode="auto">
            <a:xfrm flipV="1">
              <a:off x="1056" y="1344"/>
              <a:ext cx="384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25" name="Line 23"/>
            <p:cNvSpPr>
              <a:spLocks noChangeShapeType="1"/>
            </p:cNvSpPr>
            <p:nvPr/>
          </p:nvSpPr>
          <p:spPr bwMode="auto">
            <a:xfrm>
              <a:off x="1584" y="1344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26" name="Line 24"/>
            <p:cNvSpPr>
              <a:spLocks noChangeShapeType="1"/>
            </p:cNvSpPr>
            <p:nvPr/>
          </p:nvSpPr>
          <p:spPr bwMode="auto">
            <a:xfrm flipH="1">
              <a:off x="720" y="1968"/>
              <a:ext cx="192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27" name="Line 25"/>
            <p:cNvSpPr>
              <a:spLocks noChangeShapeType="1"/>
            </p:cNvSpPr>
            <p:nvPr/>
          </p:nvSpPr>
          <p:spPr bwMode="auto">
            <a:xfrm>
              <a:off x="1056" y="1968"/>
              <a:ext cx="192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28" name="Line 26"/>
            <p:cNvSpPr>
              <a:spLocks noChangeShapeType="1"/>
            </p:cNvSpPr>
            <p:nvPr/>
          </p:nvSpPr>
          <p:spPr bwMode="auto">
            <a:xfrm flipH="1">
              <a:off x="1920" y="1968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29" name="Line 27"/>
            <p:cNvSpPr>
              <a:spLocks noChangeShapeType="1"/>
            </p:cNvSpPr>
            <p:nvPr/>
          </p:nvSpPr>
          <p:spPr bwMode="auto">
            <a:xfrm>
              <a:off x="2160" y="1968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0" name="Line 28"/>
            <p:cNvSpPr>
              <a:spLocks noChangeShapeType="1"/>
            </p:cNvSpPr>
            <p:nvPr/>
          </p:nvSpPr>
          <p:spPr bwMode="auto">
            <a:xfrm flipV="1">
              <a:off x="816" y="2448"/>
              <a:ext cx="384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1" name="Line 29"/>
            <p:cNvSpPr>
              <a:spLocks noChangeShapeType="1"/>
            </p:cNvSpPr>
            <p:nvPr/>
          </p:nvSpPr>
          <p:spPr bwMode="auto">
            <a:xfrm flipH="1" flipV="1">
              <a:off x="1344" y="2448"/>
              <a:ext cx="24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2" name="Line 30"/>
            <p:cNvSpPr>
              <a:spLocks noChangeShapeType="1"/>
            </p:cNvSpPr>
            <p:nvPr/>
          </p:nvSpPr>
          <p:spPr bwMode="auto">
            <a:xfrm flipV="1">
              <a:off x="2160" y="2496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3" name="Line 31"/>
            <p:cNvSpPr>
              <a:spLocks noChangeShapeType="1"/>
            </p:cNvSpPr>
            <p:nvPr/>
          </p:nvSpPr>
          <p:spPr bwMode="auto">
            <a:xfrm flipH="1" flipV="1">
              <a:off x="2352" y="2496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4" name="Line 32"/>
            <p:cNvSpPr>
              <a:spLocks noChangeShapeType="1"/>
            </p:cNvSpPr>
            <p:nvPr/>
          </p:nvSpPr>
          <p:spPr bwMode="auto">
            <a:xfrm flipV="1">
              <a:off x="528" y="3024"/>
              <a:ext cx="24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5" name="Line 33"/>
            <p:cNvSpPr>
              <a:spLocks noChangeShapeType="1"/>
            </p:cNvSpPr>
            <p:nvPr/>
          </p:nvSpPr>
          <p:spPr bwMode="auto">
            <a:xfrm flipV="1">
              <a:off x="816" y="3072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6" name="Line 34"/>
            <p:cNvSpPr>
              <a:spLocks noChangeShapeType="1"/>
            </p:cNvSpPr>
            <p:nvPr/>
          </p:nvSpPr>
          <p:spPr bwMode="auto">
            <a:xfrm flipH="1" flipV="1">
              <a:off x="912" y="3072"/>
              <a:ext cx="24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7" name="Line 35"/>
            <p:cNvSpPr>
              <a:spLocks noChangeShapeType="1"/>
            </p:cNvSpPr>
            <p:nvPr/>
          </p:nvSpPr>
          <p:spPr bwMode="auto">
            <a:xfrm flipV="1">
              <a:off x="1536" y="3072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8" name="Line 36"/>
            <p:cNvSpPr>
              <a:spLocks noChangeShapeType="1"/>
            </p:cNvSpPr>
            <p:nvPr/>
          </p:nvSpPr>
          <p:spPr bwMode="auto">
            <a:xfrm flipH="1" flipV="1">
              <a:off x="1680" y="3072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9" name="Line 37"/>
            <p:cNvSpPr>
              <a:spLocks noChangeShapeType="1"/>
            </p:cNvSpPr>
            <p:nvPr/>
          </p:nvSpPr>
          <p:spPr bwMode="auto">
            <a:xfrm flipV="1">
              <a:off x="2496" y="3072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491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38"/>
          <p:cNvGrpSpPr>
            <a:grpSpLocks/>
          </p:cNvGrpSpPr>
          <p:nvPr/>
        </p:nvGrpSpPr>
        <p:grpSpPr bwMode="auto">
          <a:xfrm>
            <a:off x="2181225" y="1539875"/>
            <a:ext cx="3581400" cy="3886200"/>
            <a:chOff x="384" y="1152"/>
            <a:chExt cx="2256" cy="2448"/>
          </a:xfrm>
        </p:grpSpPr>
        <p:sp>
          <p:nvSpPr>
            <p:cNvPr id="99331" name="Oval 5"/>
            <p:cNvSpPr>
              <a:spLocks noChangeArrowheads="1"/>
            </p:cNvSpPr>
            <p:nvPr/>
          </p:nvSpPr>
          <p:spPr bwMode="auto">
            <a:xfrm>
              <a:off x="384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L</a:t>
              </a:r>
            </a:p>
          </p:txBody>
        </p:sp>
        <p:sp>
          <p:nvSpPr>
            <p:cNvPr id="99332" name="Oval 6"/>
            <p:cNvSpPr>
              <a:spLocks noChangeArrowheads="1"/>
            </p:cNvSpPr>
            <p:nvPr/>
          </p:nvSpPr>
          <p:spPr bwMode="auto">
            <a:xfrm>
              <a:off x="720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M</a:t>
              </a:r>
            </a:p>
          </p:txBody>
        </p:sp>
        <p:sp>
          <p:nvSpPr>
            <p:cNvPr id="99333" name="Oval 7"/>
            <p:cNvSpPr>
              <a:spLocks noChangeArrowheads="1"/>
            </p:cNvSpPr>
            <p:nvPr/>
          </p:nvSpPr>
          <p:spPr bwMode="auto">
            <a:xfrm>
              <a:off x="1056" y="3360"/>
              <a:ext cx="240" cy="24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N</a:t>
              </a:r>
            </a:p>
          </p:txBody>
        </p:sp>
        <p:sp>
          <p:nvSpPr>
            <p:cNvPr id="99334" name="Oval 8"/>
            <p:cNvSpPr>
              <a:spLocks noChangeArrowheads="1"/>
            </p:cNvSpPr>
            <p:nvPr/>
          </p:nvSpPr>
          <p:spPr bwMode="auto">
            <a:xfrm>
              <a:off x="1392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O</a:t>
              </a:r>
            </a:p>
          </p:txBody>
        </p:sp>
        <p:sp>
          <p:nvSpPr>
            <p:cNvPr id="99335" name="Oval 9"/>
            <p:cNvSpPr>
              <a:spLocks noChangeArrowheads="1"/>
            </p:cNvSpPr>
            <p:nvPr/>
          </p:nvSpPr>
          <p:spPr bwMode="auto">
            <a:xfrm>
              <a:off x="1728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P</a:t>
              </a:r>
            </a:p>
          </p:txBody>
        </p:sp>
        <p:sp>
          <p:nvSpPr>
            <p:cNvPr id="99336" name="Oval 10"/>
            <p:cNvSpPr>
              <a:spLocks noChangeArrowheads="1"/>
            </p:cNvSpPr>
            <p:nvPr/>
          </p:nvSpPr>
          <p:spPr bwMode="auto">
            <a:xfrm>
              <a:off x="2208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G</a:t>
              </a:r>
            </a:p>
          </p:txBody>
        </p:sp>
        <p:sp>
          <p:nvSpPr>
            <p:cNvPr id="99337" name="Oval 11"/>
            <p:cNvSpPr>
              <a:spLocks noChangeArrowheads="1"/>
            </p:cNvSpPr>
            <p:nvPr/>
          </p:nvSpPr>
          <p:spPr bwMode="auto">
            <a:xfrm>
              <a:off x="2400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Q</a:t>
              </a:r>
            </a:p>
          </p:txBody>
        </p:sp>
        <p:sp>
          <p:nvSpPr>
            <p:cNvPr id="99338" name="Oval 12"/>
            <p:cNvSpPr>
              <a:spLocks noChangeArrowheads="1"/>
            </p:cNvSpPr>
            <p:nvPr/>
          </p:nvSpPr>
          <p:spPr bwMode="auto">
            <a:xfrm>
              <a:off x="720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</a:t>
              </a:r>
            </a:p>
          </p:txBody>
        </p:sp>
        <p:sp>
          <p:nvSpPr>
            <p:cNvPr id="99339" name="Oval 13"/>
            <p:cNvSpPr>
              <a:spLocks noChangeArrowheads="1"/>
            </p:cNvSpPr>
            <p:nvPr/>
          </p:nvSpPr>
          <p:spPr bwMode="auto">
            <a:xfrm>
              <a:off x="2016" y="2832"/>
              <a:ext cx="240" cy="24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J</a:t>
              </a:r>
            </a:p>
          </p:txBody>
        </p:sp>
        <p:sp>
          <p:nvSpPr>
            <p:cNvPr id="99340" name="Oval 14"/>
            <p:cNvSpPr>
              <a:spLocks noChangeArrowheads="1"/>
            </p:cNvSpPr>
            <p:nvPr/>
          </p:nvSpPr>
          <p:spPr bwMode="auto">
            <a:xfrm>
              <a:off x="1536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I</a:t>
              </a:r>
            </a:p>
          </p:txBody>
        </p:sp>
        <p:sp>
          <p:nvSpPr>
            <p:cNvPr id="99341" name="Oval 15"/>
            <p:cNvSpPr>
              <a:spLocks noChangeArrowheads="1"/>
            </p:cNvSpPr>
            <p:nvPr/>
          </p:nvSpPr>
          <p:spPr bwMode="auto">
            <a:xfrm>
              <a:off x="2400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K</a:t>
              </a:r>
            </a:p>
          </p:txBody>
        </p:sp>
        <p:sp>
          <p:nvSpPr>
            <p:cNvPr id="99342" name="Oval 16"/>
            <p:cNvSpPr>
              <a:spLocks noChangeArrowheads="1"/>
            </p:cNvSpPr>
            <p:nvPr/>
          </p:nvSpPr>
          <p:spPr bwMode="auto">
            <a:xfrm>
              <a:off x="1776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</a:t>
              </a:r>
            </a:p>
          </p:txBody>
        </p:sp>
        <p:sp>
          <p:nvSpPr>
            <p:cNvPr id="99343" name="Oval 17"/>
            <p:cNvSpPr>
              <a:spLocks noChangeArrowheads="1"/>
            </p:cNvSpPr>
            <p:nvPr/>
          </p:nvSpPr>
          <p:spPr bwMode="auto">
            <a:xfrm>
              <a:off x="1152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E</a:t>
              </a:r>
            </a:p>
          </p:txBody>
        </p:sp>
        <p:sp>
          <p:nvSpPr>
            <p:cNvPr id="99344" name="Oval 18"/>
            <p:cNvSpPr>
              <a:spLocks noChangeArrowheads="1"/>
            </p:cNvSpPr>
            <p:nvPr/>
          </p:nvSpPr>
          <p:spPr bwMode="auto">
            <a:xfrm>
              <a:off x="576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sp>
          <p:nvSpPr>
            <p:cNvPr id="99345" name="Oval 19"/>
            <p:cNvSpPr>
              <a:spLocks noChangeArrowheads="1"/>
            </p:cNvSpPr>
            <p:nvPr/>
          </p:nvSpPr>
          <p:spPr bwMode="auto">
            <a:xfrm>
              <a:off x="864" y="1728"/>
              <a:ext cx="240" cy="240"/>
            </a:xfrm>
            <a:prstGeom prst="ellipse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99346" name="Oval 20"/>
            <p:cNvSpPr>
              <a:spLocks noChangeArrowheads="1"/>
            </p:cNvSpPr>
            <p:nvPr/>
          </p:nvSpPr>
          <p:spPr bwMode="auto">
            <a:xfrm>
              <a:off x="1968" y="1728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99347" name="Oval 21"/>
            <p:cNvSpPr>
              <a:spLocks noChangeArrowheads="1"/>
            </p:cNvSpPr>
            <p:nvPr/>
          </p:nvSpPr>
          <p:spPr bwMode="auto">
            <a:xfrm>
              <a:off x="1392" y="1152"/>
              <a:ext cx="240" cy="240"/>
            </a:xfrm>
            <a:prstGeom prst="ellipse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99348" name="Line 22"/>
            <p:cNvSpPr>
              <a:spLocks noChangeShapeType="1"/>
            </p:cNvSpPr>
            <p:nvPr/>
          </p:nvSpPr>
          <p:spPr bwMode="auto">
            <a:xfrm flipV="1">
              <a:off x="1056" y="1344"/>
              <a:ext cx="384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49" name="Line 23"/>
            <p:cNvSpPr>
              <a:spLocks noChangeShapeType="1"/>
            </p:cNvSpPr>
            <p:nvPr/>
          </p:nvSpPr>
          <p:spPr bwMode="auto">
            <a:xfrm>
              <a:off x="1584" y="1344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50" name="Line 24"/>
            <p:cNvSpPr>
              <a:spLocks noChangeShapeType="1"/>
            </p:cNvSpPr>
            <p:nvPr/>
          </p:nvSpPr>
          <p:spPr bwMode="auto">
            <a:xfrm flipH="1">
              <a:off x="720" y="1968"/>
              <a:ext cx="192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51" name="Line 25"/>
            <p:cNvSpPr>
              <a:spLocks noChangeShapeType="1"/>
            </p:cNvSpPr>
            <p:nvPr/>
          </p:nvSpPr>
          <p:spPr bwMode="auto">
            <a:xfrm>
              <a:off x="1056" y="1968"/>
              <a:ext cx="192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52" name="Line 26"/>
            <p:cNvSpPr>
              <a:spLocks noChangeShapeType="1"/>
            </p:cNvSpPr>
            <p:nvPr/>
          </p:nvSpPr>
          <p:spPr bwMode="auto">
            <a:xfrm flipH="1">
              <a:off x="1920" y="1968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53" name="Line 27"/>
            <p:cNvSpPr>
              <a:spLocks noChangeShapeType="1"/>
            </p:cNvSpPr>
            <p:nvPr/>
          </p:nvSpPr>
          <p:spPr bwMode="auto">
            <a:xfrm>
              <a:off x="2160" y="1968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54" name="Line 28"/>
            <p:cNvSpPr>
              <a:spLocks noChangeShapeType="1"/>
            </p:cNvSpPr>
            <p:nvPr/>
          </p:nvSpPr>
          <p:spPr bwMode="auto">
            <a:xfrm flipV="1">
              <a:off x="816" y="2448"/>
              <a:ext cx="384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55" name="Line 29"/>
            <p:cNvSpPr>
              <a:spLocks noChangeShapeType="1"/>
            </p:cNvSpPr>
            <p:nvPr/>
          </p:nvSpPr>
          <p:spPr bwMode="auto">
            <a:xfrm flipH="1" flipV="1">
              <a:off x="1344" y="2448"/>
              <a:ext cx="24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56" name="Line 30"/>
            <p:cNvSpPr>
              <a:spLocks noChangeShapeType="1"/>
            </p:cNvSpPr>
            <p:nvPr/>
          </p:nvSpPr>
          <p:spPr bwMode="auto">
            <a:xfrm flipV="1">
              <a:off x="2160" y="2496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57" name="Line 31"/>
            <p:cNvSpPr>
              <a:spLocks noChangeShapeType="1"/>
            </p:cNvSpPr>
            <p:nvPr/>
          </p:nvSpPr>
          <p:spPr bwMode="auto">
            <a:xfrm flipH="1" flipV="1">
              <a:off x="2352" y="2496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58" name="Line 32"/>
            <p:cNvSpPr>
              <a:spLocks noChangeShapeType="1"/>
            </p:cNvSpPr>
            <p:nvPr/>
          </p:nvSpPr>
          <p:spPr bwMode="auto">
            <a:xfrm flipV="1">
              <a:off x="528" y="3024"/>
              <a:ext cx="24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59" name="Line 33"/>
            <p:cNvSpPr>
              <a:spLocks noChangeShapeType="1"/>
            </p:cNvSpPr>
            <p:nvPr/>
          </p:nvSpPr>
          <p:spPr bwMode="auto">
            <a:xfrm flipV="1">
              <a:off x="816" y="3072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0" name="Line 34"/>
            <p:cNvSpPr>
              <a:spLocks noChangeShapeType="1"/>
            </p:cNvSpPr>
            <p:nvPr/>
          </p:nvSpPr>
          <p:spPr bwMode="auto">
            <a:xfrm flipH="1" flipV="1">
              <a:off x="912" y="3072"/>
              <a:ext cx="24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1" name="Line 35"/>
            <p:cNvSpPr>
              <a:spLocks noChangeShapeType="1"/>
            </p:cNvSpPr>
            <p:nvPr/>
          </p:nvSpPr>
          <p:spPr bwMode="auto">
            <a:xfrm flipV="1">
              <a:off x="1536" y="3072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2" name="Line 36"/>
            <p:cNvSpPr>
              <a:spLocks noChangeShapeType="1"/>
            </p:cNvSpPr>
            <p:nvPr/>
          </p:nvSpPr>
          <p:spPr bwMode="auto">
            <a:xfrm flipH="1" flipV="1">
              <a:off x="1680" y="3072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3" name="Line 37"/>
            <p:cNvSpPr>
              <a:spLocks noChangeShapeType="1"/>
            </p:cNvSpPr>
            <p:nvPr/>
          </p:nvSpPr>
          <p:spPr bwMode="auto">
            <a:xfrm flipV="1">
              <a:off x="2496" y="3072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13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Graphs</a:t>
            </a:r>
            <a:endParaRPr lang="en-US" altLang="en-US" smtClean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851" y="1234226"/>
            <a:ext cx="11603865" cy="4471988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 smtClean="0">
                <a:cs typeface="Times New Roman" panose="02020603050405020304" pitchFamily="18" charset="0"/>
              </a:rPr>
              <a:t>“Graphs” are the mathematical and computer science abstraction that capture many shared and common concepts of real-life objects such as</a:t>
            </a:r>
          </a:p>
          <a:p>
            <a:pPr lvl="1" eaLnBrk="1" hangingPunct="1"/>
            <a:r>
              <a:rPr lang="en-US" altLang="en-US" sz="2800" dirty="0" smtClean="0">
                <a:cs typeface="Times New Roman" panose="02020603050405020304" pitchFamily="18" charset="0"/>
              </a:rPr>
              <a:t>networks, e.g.</a:t>
            </a:r>
          </a:p>
          <a:p>
            <a:pPr lvl="2" eaLnBrk="1" hangingPunct="1"/>
            <a:r>
              <a:rPr lang="en-US" altLang="en-US" sz="2400" dirty="0" smtClean="0">
                <a:cs typeface="Times New Roman" panose="02020603050405020304" pitchFamily="18" charset="0"/>
              </a:rPr>
              <a:t>water</a:t>
            </a:r>
          </a:p>
          <a:p>
            <a:pPr lvl="2" eaLnBrk="1" hangingPunct="1"/>
            <a:r>
              <a:rPr lang="en-US" altLang="en-US" sz="2400" dirty="0" smtClean="0">
                <a:cs typeface="Times New Roman" panose="02020603050405020304" pitchFamily="18" charset="0"/>
              </a:rPr>
              <a:t>electricity</a:t>
            </a:r>
          </a:p>
          <a:p>
            <a:pPr lvl="2" eaLnBrk="1" hangingPunct="1"/>
            <a:r>
              <a:rPr lang="en-US" altLang="en-US" sz="2400" dirty="0" smtClean="0">
                <a:cs typeface="Times New Roman" panose="02020603050405020304" pitchFamily="18" charset="0"/>
              </a:rPr>
              <a:t>internet</a:t>
            </a:r>
          </a:p>
          <a:p>
            <a:pPr lvl="1" eaLnBrk="1" hangingPunct="1"/>
            <a:r>
              <a:rPr lang="en-US" altLang="en-US" sz="2800" dirty="0" smtClean="0">
                <a:cs typeface="Times New Roman" panose="02020603050405020304" pitchFamily="18" charset="0"/>
              </a:rPr>
              <a:t>mazes</a:t>
            </a:r>
          </a:p>
          <a:p>
            <a:pPr lvl="1" eaLnBrk="1" hangingPunct="1"/>
            <a:r>
              <a:rPr lang="en-US" altLang="en-US" sz="2800" dirty="0" smtClean="0">
                <a:cs typeface="Times New Roman" panose="02020603050405020304" pitchFamily="18" charset="0"/>
              </a:rPr>
              <a:t>road maps</a:t>
            </a:r>
          </a:p>
        </p:txBody>
      </p:sp>
    </p:spTree>
    <p:extLst>
      <p:ext uri="{BB962C8B-B14F-4D97-AF65-F5344CB8AC3E}">
        <p14:creationId xmlns:p14="http://schemas.microsoft.com/office/powerpoint/2010/main" val="163357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Group 38"/>
          <p:cNvGrpSpPr>
            <a:grpSpLocks/>
          </p:cNvGrpSpPr>
          <p:nvPr/>
        </p:nvGrpSpPr>
        <p:grpSpPr bwMode="auto">
          <a:xfrm>
            <a:off x="2181225" y="1539875"/>
            <a:ext cx="3581400" cy="3886200"/>
            <a:chOff x="384" y="1152"/>
            <a:chExt cx="2256" cy="2448"/>
          </a:xfrm>
        </p:grpSpPr>
        <p:sp>
          <p:nvSpPr>
            <p:cNvPr id="100355" name="Oval 5"/>
            <p:cNvSpPr>
              <a:spLocks noChangeArrowheads="1"/>
            </p:cNvSpPr>
            <p:nvPr/>
          </p:nvSpPr>
          <p:spPr bwMode="auto">
            <a:xfrm>
              <a:off x="384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L</a:t>
              </a:r>
            </a:p>
          </p:txBody>
        </p:sp>
        <p:sp>
          <p:nvSpPr>
            <p:cNvPr id="100356" name="Oval 6"/>
            <p:cNvSpPr>
              <a:spLocks noChangeArrowheads="1"/>
            </p:cNvSpPr>
            <p:nvPr/>
          </p:nvSpPr>
          <p:spPr bwMode="auto">
            <a:xfrm>
              <a:off x="720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M</a:t>
              </a:r>
            </a:p>
          </p:txBody>
        </p:sp>
        <p:sp>
          <p:nvSpPr>
            <p:cNvPr id="100357" name="Oval 7"/>
            <p:cNvSpPr>
              <a:spLocks noChangeArrowheads="1"/>
            </p:cNvSpPr>
            <p:nvPr/>
          </p:nvSpPr>
          <p:spPr bwMode="auto">
            <a:xfrm>
              <a:off x="1056" y="3360"/>
              <a:ext cx="240" cy="24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N</a:t>
              </a:r>
            </a:p>
          </p:txBody>
        </p:sp>
        <p:sp>
          <p:nvSpPr>
            <p:cNvPr id="100358" name="Oval 8"/>
            <p:cNvSpPr>
              <a:spLocks noChangeArrowheads="1"/>
            </p:cNvSpPr>
            <p:nvPr/>
          </p:nvSpPr>
          <p:spPr bwMode="auto">
            <a:xfrm>
              <a:off x="1392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O</a:t>
              </a:r>
            </a:p>
          </p:txBody>
        </p:sp>
        <p:sp>
          <p:nvSpPr>
            <p:cNvPr id="100359" name="Oval 9"/>
            <p:cNvSpPr>
              <a:spLocks noChangeArrowheads="1"/>
            </p:cNvSpPr>
            <p:nvPr/>
          </p:nvSpPr>
          <p:spPr bwMode="auto">
            <a:xfrm>
              <a:off x="1728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P</a:t>
              </a:r>
            </a:p>
          </p:txBody>
        </p:sp>
        <p:sp>
          <p:nvSpPr>
            <p:cNvPr id="100360" name="Oval 10"/>
            <p:cNvSpPr>
              <a:spLocks noChangeArrowheads="1"/>
            </p:cNvSpPr>
            <p:nvPr/>
          </p:nvSpPr>
          <p:spPr bwMode="auto">
            <a:xfrm>
              <a:off x="2208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G</a:t>
              </a:r>
            </a:p>
          </p:txBody>
        </p:sp>
        <p:sp>
          <p:nvSpPr>
            <p:cNvPr id="100361" name="Oval 11"/>
            <p:cNvSpPr>
              <a:spLocks noChangeArrowheads="1"/>
            </p:cNvSpPr>
            <p:nvPr/>
          </p:nvSpPr>
          <p:spPr bwMode="auto">
            <a:xfrm>
              <a:off x="2400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Q</a:t>
              </a:r>
            </a:p>
          </p:txBody>
        </p:sp>
        <p:sp>
          <p:nvSpPr>
            <p:cNvPr id="100362" name="Oval 12"/>
            <p:cNvSpPr>
              <a:spLocks noChangeArrowheads="1"/>
            </p:cNvSpPr>
            <p:nvPr/>
          </p:nvSpPr>
          <p:spPr bwMode="auto">
            <a:xfrm>
              <a:off x="720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</a:t>
              </a:r>
            </a:p>
          </p:txBody>
        </p:sp>
        <p:sp>
          <p:nvSpPr>
            <p:cNvPr id="100363" name="Oval 13"/>
            <p:cNvSpPr>
              <a:spLocks noChangeArrowheads="1"/>
            </p:cNvSpPr>
            <p:nvPr/>
          </p:nvSpPr>
          <p:spPr bwMode="auto">
            <a:xfrm>
              <a:off x="2016" y="2832"/>
              <a:ext cx="240" cy="24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J</a:t>
              </a:r>
            </a:p>
          </p:txBody>
        </p:sp>
        <p:sp>
          <p:nvSpPr>
            <p:cNvPr id="100364" name="Oval 14"/>
            <p:cNvSpPr>
              <a:spLocks noChangeArrowheads="1"/>
            </p:cNvSpPr>
            <p:nvPr/>
          </p:nvSpPr>
          <p:spPr bwMode="auto">
            <a:xfrm>
              <a:off x="1536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I</a:t>
              </a:r>
            </a:p>
          </p:txBody>
        </p:sp>
        <p:sp>
          <p:nvSpPr>
            <p:cNvPr id="100365" name="Oval 15"/>
            <p:cNvSpPr>
              <a:spLocks noChangeArrowheads="1"/>
            </p:cNvSpPr>
            <p:nvPr/>
          </p:nvSpPr>
          <p:spPr bwMode="auto">
            <a:xfrm>
              <a:off x="2400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K</a:t>
              </a:r>
            </a:p>
          </p:txBody>
        </p:sp>
        <p:sp>
          <p:nvSpPr>
            <p:cNvPr id="100366" name="Oval 16"/>
            <p:cNvSpPr>
              <a:spLocks noChangeArrowheads="1"/>
            </p:cNvSpPr>
            <p:nvPr/>
          </p:nvSpPr>
          <p:spPr bwMode="auto">
            <a:xfrm>
              <a:off x="1776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</a:t>
              </a:r>
            </a:p>
          </p:txBody>
        </p:sp>
        <p:sp>
          <p:nvSpPr>
            <p:cNvPr id="100367" name="Oval 17"/>
            <p:cNvSpPr>
              <a:spLocks noChangeArrowheads="1"/>
            </p:cNvSpPr>
            <p:nvPr/>
          </p:nvSpPr>
          <p:spPr bwMode="auto">
            <a:xfrm>
              <a:off x="1152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E</a:t>
              </a:r>
            </a:p>
          </p:txBody>
        </p:sp>
        <p:sp>
          <p:nvSpPr>
            <p:cNvPr id="100368" name="Oval 18"/>
            <p:cNvSpPr>
              <a:spLocks noChangeArrowheads="1"/>
            </p:cNvSpPr>
            <p:nvPr/>
          </p:nvSpPr>
          <p:spPr bwMode="auto">
            <a:xfrm>
              <a:off x="576" y="2256"/>
              <a:ext cx="240" cy="240"/>
            </a:xfrm>
            <a:prstGeom prst="ellipse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sp>
          <p:nvSpPr>
            <p:cNvPr id="100369" name="Oval 19"/>
            <p:cNvSpPr>
              <a:spLocks noChangeArrowheads="1"/>
            </p:cNvSpPr>
            <p:nvPr/>
          </p:nvSpPr>
          <p:spPr bwMode="auto">
            <a:xfrm>
              <a:off x="864" y="1728"/>
              <a:ext cx="240" cy="240"/>
            </a:xfrm>
            <a:prstGeom prst="ellipse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100370" name="Oval 20"/>
            <p:cNvSpPr>
              <a:spLocks noChangeArrowheads="1"/>
            </p:cNvSpPr>
            <p:nvPr/>
          </p:nvSpPr>
          <p:spPr bwMode="auto">
            <a:xfrm>
              <a:off x="1968" y="1728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100371" name="Oval 21"/>
            <p:cNvSpPr>
              <a:spLocks noChangeArrowheads="1"/>
            </p:cNvSpPr>
            <p:nvPr/>
          </p:nvSpPr>
          <p:spPr bwMode="auto">
            <a:xfrm>
              <a:off x="1392" y="1152"/>
              <a:ext cx="240" cy="240"/>
            </a:xfrm>
            <a:prstGeom prst="ellipse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100372" name="Line 22"/>
            <p:cNvSpPr>
              <a:spLocks noChangeShapeType="1"/>
            </p:cNvSpPr>
            <p:nvPr/>
          </p:nvSpPr>
          <p:spPr bwMode="auto">
            <a:xfrm flipV="1">
              <a:off x="1056" y="1344"/>
              <a:ext cx="384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3" name="Line 23"/>
            <p:cNvSpPr>
              <a:spLocks noChangeShapeType="1"/>
            </p:cNvSpPr>
            <p:nvPr/>
          </p:nvSpPr>
          <p:spPr bwMode="auto">
            <a:xfrm>
              <a:off x="1584" y="1344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4" name="Line 24"/>
            <p:cNvSpPr>
              <a:spLocks noChangeShapeType="1"/>
            </p:cNvSpPr>
            <p:nvPr/>
          </p:nvSpPr>
          <p:spPr bwMode="auto">
            <a:xfrm flipH="1">
              <a:off x="720" y="1968"/>
              <a:ext cx="192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5" name="Line 25"/>
            <p:cNvSpPr>
              <a:spLocks noChangeShapeType="1"/>
            </p:cNvSpPr>
            <p:nvPr/>
          </p:nvSpPr>
          <p:spPr bwMode="auto">
            <a:xfrm>
              <a:off x="1056" y="1968"/>
              <a:ext cx="192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6" name="Line 26"/>
            <p:cNvSpPr>
              <a:spLocks noChangeShapeType="1"/>
            </p:cNvSpPr>
            <p:nvPr/>
          </p:nvSpPr>
          <p:spPr bwMode="auto">
            <a:xfrm flipH="1">
              <a:off x="1920" y="1968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7" name="Line 27"/>
            <p:cNvSpPr>
              <a:spLocks noChangeShapeType="1"/>
            </p:cNvSpPr>
            <p:nvPr/>
          </p:nvSpPr>
          <p:spPr bwMode="auto">
            <a:xfrm>
              <a:off x="2160" y="1968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8" name="Line 28"/>
            <p:cNvSpPr>
              <a:spLocks noChangeShapeType="1"/>
            </p:cNvSpPr>
            <p:nvPr/>
          </p:nvSpPr>
          <p:spPr bwMode="auto">
            <a:xfrm flipV="1">
              <a:off x="816" y="2448"/>
              <a:ext cx="384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9" name="Line 29"/>
            <p:cNvSpPr>
              <a:spLocks noChangeShapeType="1"/>
            </p:cNvSpPr>
            <p:nvPr/>
          </p:nvSpPr>
          <p:spPr bwMode="auto">
            <a:xfrm flipH="1" flipV="1">
              <a:off x="1344" y="2448"/>
              <a:ext cx="24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0" name="Line 30"/>
            <p:cNvSpPr>
              <a:spLocks noChangeShapeType="1"/>
            </p:cNvSpPr>
            <p:nvPr/>
          </p:nvSpPr>
          <p:spPr bwMode="auto">
            <a:xfrm flipV="1">
              <a:off x="2160" y="2496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1" name="Line 31"/>
            <p:cNvSpPr>
              <a:spLocks noChangeShapeType="1"/>
            </p:cNvSpPr>
            <p:nvPr/>
          </p:nvSpPr>
          <p:spPr bwMode="auto">
            <a:xfrm flipH="1" flipV="1">
              <a:off x="2352" y="2496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2" name="Line 32"/>
            <p:cNvSpPr>
              <a:spLocks noChangeShapeType="1"/>
            </p:cNvSpPr>
            <p:nvPr/>
          </p:nvSpPr>
          <p:spPr bwMode="auto">
            <a:xfrm flipV="1">
              <a:off x="528" y="3024"/>
              <a:ext cx="24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3" name="Line 33"/>
            <p:cNvSpPr>
              <a:spLocks noChangeShapeType="1"/>
            </p:cNvSpPr>
            <p:nvPr/>
          </p:nvSpPr>
          <p:spPr bwMode="auto">
            <a:xfrm flipV="1">
              <a:off x="816" y="3072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4" name="Line 34"/>
            <p:cNvSpPr>
              <a:spLocks noChangeShapeType="1"/>
            </p:cNvSpPr>
            <p:nvPr/>
          </p:nvSpPr>
          <p:spPr bwMode="auto">
            <a:xfrm flipH="1" flipV="1">
              <a:off x="912" y="3072"/>
              <a:ext cx="24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5" name="Line 35"/>
            <p:cNvSpPr>
              <a:spLocks noChangeShapeType="1"/>
            </p:cNvSpPr>
            <p:nvPr/>
          </p:nvSpPr>
          <p:spPr bwMode="auto">
            <a:xfrm flipV="1">
              <a:off x="1536" y="3072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6" name="Line 36"/>
            <p:cNvSpPr>
              <a:spLocks noChangeShapeType="1"/>
            </p:cNvSpPr>
            <p:nvPr/>
          </p:nvSpPr>
          <p:spPr bwMode="auto">
            <a:xfrm flipH="1" flipV="1">
              <a:off x="1680" y="3072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7" name="Line 37"/>
            <p:cNvSpPr>
              <a:spLocks noChangeShapeType="1"/>
            </p:cNvSpPr>
            <p:nvPr/>
          </p:nvSpPr>
          <p:spPr bwMode="auto">
            <a:xfrm flipV="1">
              <a:off x="2496" y="3072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863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78" name="Group 38"/>
          <p:cNvGrpSpPr>
            <a:grpSpLocks/>
          </p:cNvGrpSpPr>
          <p:nvPr/>
        </p:nvGrpSpPr>
        <p:grpSpPr bwMode="auto">
          <a:xfrm>
            <a:off x="2181225" y="1539875"/>
            <a:ext cx="3581400" cy="3886200"/>
            <a:chOff x="384" y="1152"/>
            <a:chExt cx="2256" cy="2448"/>
          </a:xfrm>
        </p:grpSpPr>
        <p:sp>
          <p:nvSpPr>
            <p:cNvPr id="101379" name="Oval 5"/>
            <p:cNvSpPr>
              <a:spLocks noChangeArrowheads="1"/>
            </p:cNvSpPr>
            <p:nvPr/>
          </p:nvSpPr>
          <p:spPr bwMode="auto">
            <a:xfrm>
              <a:off x="384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L</a:t>
              </a:r>
            </a:p>
          </p:txBody>
        </p:sp>
        <p:sp>
          <p:nvSpPr>
            <p:cNvPr id="101380" name="Oval 6"/>
            <p:cNvSpPr>
              <a:spLocks noChangeArrowheads="1"/>
            </p:cNvSpPr>
            <p:nvPr/>
          </p:nvSpPr>
          <p:spPr bwMode="auto">
            <a:xfrm>
              <a:off x="720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M</a:t>
              </a:r>
            </a:p>
          </p:txBody>
        </p:sp>
        <p:sp>
          <p:nvSpPr>
            <p:cNvPr id="101381" name="Oval 7"/>
            <p:cNvSpPr>
              <a:spLocks noChangeArrowheads="1"/>
            </p:cNvSpPr>
            <p:nvPr/>
          </p:nvSpPr>
          <p:spPr bwMode="auto">
            <a:xfrm>
              <a:off x="1056" y="3360"/>
              <a:ext cx="240" cy="24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N</a:t>
              </a:r>
            </a:p>
          </p:txBody>
        </p:sp>
        <p:sp>
          <p:nvSpPr>
            <p:cNvPr id="101382" name="Oval 8"/>
            <p:cNvSpPr>
              <a:spLocks noChangeArrowheads="1"/>
            </p:cNvSpPr>
            <p:nvPr/>
          </p:nvSpPr>
          <p:spPr bwMode="auto">
            <a:xfrm>
              <a:off x="1392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O</a:t>
              </a:r>
            </a:p>
          </p:txBody>
        </p:sp>
        <p:sp>
          <p:nvSpPr>
            <p:cNvPr id="101383" name="Oval 9"/>
            <p:cNvSpPr>
              <a:spLocks noChangeArrowheads="1"/>
            </p:cNvSpPr>
            <p:nvPr/>
          </p:nvSpPr>
          <p:spPr bwMode="auto">
            <a:xfrm>
              <a:off x="1728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P</a:t>
              </a:r>
            </a:p>
          </p:txBody>
        </p:sp>
        <p:sp>
          <p:nvSpPr>
            <p:cNvPr id="101384" name="Oval 10"/>
            <p:cNvSpPr>
              <a:spLocks noChangeArrowheads="1"/>
            </p:cNvSpPr>
            <p:nvPr/>
          </p:nvSpPr>
          <p:spPr bwMode="auto">
            <a:xfrm>
              <a:off x="2208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G</a:t>
              </a:r>
            </a:p>
          </p:txBody>
        </p:sp>
        <p:sp>
          <p:nvSpPr>
            <p:cNvPr id="101385" name="Oval 11"/>
            <p:cNvSpPr>
              <a:spLocks noChangeArrowheads="1"/>
            </p:cNvSpPr>
            <p:nvPr/>
          </p:nvSpPr>
          <p:spPr bwMode="auto">
            <a:xfrm>
              <a:off x="2400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Q</a:t>
              </a:r>
            </a:p>
          </p:txBody>
        </p:sp>
        <p:sp>
          <p:nvSpPr>
            <p:cNvPr id="101386" name="Oval 12"/>
            <p:cNvSpPr>
              <a:spLocks noChangeArrowheads="1"/>
            </p:cNvSpPr>
            <p:nvPr/>
          </p:nvSpPr>
          <p:spPr bwMode="auto">
            <a:xfrm>
              <a:off x="720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</a:t>
              </a:r>
            </a:p>
          </p:txBody>
        </p:sp>
        <p:sp>
          <p:nvSpPr>
            <p:cNvPr id="101387" name="Oval 13"/>
            <p:cNvSpPr>
              <a:spLocks noChangeArrowheads="1"/>
            </p:cNvSpPr>
            <p:nvPr/>
          </p:nvSpPr>
          <p:spPr bwMode="auto">
            <a:xfrm>
              <a:off x="2016" y="2832"/>
              <a:ext cx="240" cy="24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J</a:t>
              </a:r>
            </a:p>
          </p:txBody>
        </p:sp>
        <p:sp>
          <p:nvSpPr>
            <p:cNvPr id="101388" name="Oval 14"/>
            <p:cNvSpPr>
              <a:spLocks noChangeArrowheads="1"/>
            </p:cNvSpPr>
            <p:nvPr/>
          </p:nvSpPr>
          <p:spPr bwMode="auto">
            <a:xfrm>
              <a:off x="1536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I</a:t>
              </a:r>
            </a:p>
          </p:txBody>
        </p:sp>
        <p:sp>
          <p:nvSpPr>
            <p:cNvPr id="101389" name="Oval 15"/>
            <p:cNvSpPr>
              <a:spLocks noChangeArrowheads="1"/>
            </p:cNvSpPr>
            <p:nvPr/>
          </p:nvSpPr>
          <p:spPr bwMode="auto">
            <a:xfrm>
              <a:off x="2400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K</a:t>
              </a:r>
            </a:p>
          </p:txBody>
        </p:sp>
        <p:sp>
          <p:nvSpPr>
            <p:cNvPr id="101390" name="Oval 16"/>
            <p:cNvSpPr>
              <a:spLocks noChangeArrowheads="1"/>
            </p:cNvSpPr>
            <p:nvPr/>
          </p:nvSpPr>
          <p:spPr bwMode="auto">
            <a:xfrm>
              <a:off x="1776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</a:t>
              </a:r>
            </a:p>
          </p:txBody>
        </p:sp>
        <p:sp>
          <p:nvSpPr>
            <p:cNvPr id="101391" name="Oval 17"/>
            <p:cNvSpPr>
              <a:spLocks noChangeArrowheads="1"/>
            </p:cNvSpPr>
            <p:nvPr/>
          </p:nvSpPr>
          <p:spPr bwMode="auto">
            <a:xfrm>
              <a:off x="1152" y="2256"/>
              <a:ext cx="240" cy="240"/>
            </a:xfrm>
            <a:prstGeom prst="ellipse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E</a:t>
              </a:r>
            </a:p>
          </p:txBody>
        </p:sp>
        <p:sp>
          <p:nvSpPr>
            <p:cNvPr id="101392" name="Oval 18"/>
            <p:cNvSpPr>
              <a:spLocks noChangeArrowheads="1"/>
            </p:cNvSpPr>
            <p:nvPr/>
          </p:nvSpPr>
          <p:spPr bwMode="auto">
            <a:xfrm>
              <a:off x="576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sp>
          <p:nvSpPr>
            <p:cNvPr id="101393" name="Oval 19"/>
            <p:cNvSpPr>
              <a:spLocks noChangeArrowheads="1"/>
            </p:cNvSpPr>
            <p:nvPr/>
          </p:nvSpPr>
          <p:spPr bwMode="auto">
            <a:xfrm>
              <a:off x="864" y="1728"/>
              <a:ext cx="240" cy="240"/>
            </a:xfrm>
            <a:prstGeom prst="ellipse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101394" name="Oval 20"/>
            <p:cNvSpPr>
              <a:spLocks noChangeArrowheads="1"/>
            </p:cNvSpPr>
            <p:nvPr/>
          </p:nvSpPr>
          <p:spPr bwMode="auto">
            <a:xfrm>
              <a:off x="1968" y="1728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101395" name="Oval 21"/>
            <p:cNvSpPr>
              <a:spLocks noChangeArrowheads="1"/>
            </p:cNvSpPr>
            <p:nvPr/>
          </p:nvSpPr>
          <p:spPr bwMode="auto">
            <a:xfrm>
              <a:off x="1392" y="1152"/>
              <a:ext cx="240" cy="240"/>
            </a:xfrm>
            <a:prstGeom prst="ellipse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101396" name="Line 22"/>
            <p:cNvSpPr>
              <a:spLocks noChangeShapeType="1"/>
            </p:cNvSpPr>
            <p:nvPr/>
          </p:nvSpPr>
          <p:spPr bwMode="auto">
            <a:xfrm flipV="1">
              <a:off x="1056" y="1344"/>
              <a:ext cx="384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7" name="Line 23"/>
            <p:cNvSpPr>
              <a:spLocks noChangeShapeType="1"/>
            </p:cNvSpPr>
            <p:nvPr/>
          </p:nvSpPr>
          <p:spPr bwMode="auto">
            <a:xfrm>
              <a:off x="1584" y="1344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8" name="Line 24"/>
            <p:cNvSpPr>
              <a:spLocks noChangeShapeType="1"/>
            </p:cNvSpPr>
            <p:nvPr/>
          </p:nvSpPr>
          <p:spPr bwMode="auto">
            <a:xfrm flipH="1">
              <a:off x="720" y="1968"/>
              <a:ext cx="192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9" name="Line 25"/>
            <p:cNvSpPr>
              <a:spLocks noChangeShapeType="1"/>
            </p:cNvSpPr>
            <p:nvPr/>
          </p:nvSpPr>
          <p:spPr bwMode="auto">
            <a:xfrm>
              <a:off x="1056" y="1968"/>
              <a:ext cx="192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00" name="Line 26"/>
            <p:cNvSpPr>
              <a:spLocks noChangeShapeType="1"/>
            </p:cNvSpPr>
            <p:nvPr/>
          </p:nvSpPr>
          <p:spPr bwMode="auto">
            <a:xfrm flipH="1">
              <a:off x="1920" y="1968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01" name="Line 27"/>
            <p:cNvSpPr>
              <a:spLocks noChangeShapeType="1"/>
            </p:cNvSpPr>
            <p:nvPr/>
          </p:nvSpPr>
          <p:spPr bwMode="auto">
            <a:xfrm>
              <a:off x="2160" y="1968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02" name="Line 28"/>
            <p:cNvSpPr>
              <a:spLocks noChangeShapeType="1"/>
            </p:cNvSpPr>
            <p:nvPr/>
          </p:nvSpPr>
          <p:spPr bwMode="auto">
            <a:xfrm flipV="1">
              <a:off x="816" y="2448"/>
              <a:ext cx="384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03" name="Line 29"/>
            <p:cNvSpPr>
              <a:spLocks noChangeShapeType="1"/>
            </p:cNvSpPr>
            <p:nvPr/>
          </p:nvSpPr>
          <p:spPr bwMode="auto">
            <a:xfrm flipH="1" flipV="1">
              <a:off x="1344" y="2448"/>
              <a:ext cx="24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04" name="Line 30"/>
            <p:cNvSpPr>
              <a:spLocks noChangeShapeType="1"/>
            </p:cNvSpPr>
            <p:nvPr/>
          </p:nvSpPr>
          <p:spPr bwMode="auto">
            <a:xfrm flipV="1">
              <a:off x="2160" y="2496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05" name="Line 31"/>
            <p:cNvSpPr>
              <a:spLocks noChangeShapeType="1"/>
            </p:cNvSpPr>
            <p:nvPr/>
          </p:nvSpPr>
          <p:spPr bwMode="auto">
            <a:xfrm flipH="1" flipV="1">
              <a:off x="2352" y="2496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06" name="Line 32"/>
            <p:cNvSpPr>
              <a:spLocks noChangeShapeType="1"/>
            </p:cNvSpPr>
            <p:nvPr/>
          </p:nvSpPr>
          <p:spPr bwMode="auto">
            <a:xfrm flipV="1">
              <a:off x="528" y="3024"/>
              <a:ext cx="24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07" name="Line 33"/>
            <p:cNvSpPr>
              <a:spLocks noChangeShapeType="1"/>
            </p:cNvSpPr>
            <p:nvPr/>
          </p:nvSpPr>
          <p:spPr bwMode="auto">
            <a:xfrm flipV="1">
              <a:off x="816" y="3072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08" name="Line 34"/>
            <p:cNvSpPr>
              <a:spLocks noChangeShapeType="1"/>
            </p:cNvSpPr>
            <p:nvPr/>
          </p:nvSpPr>
          <p:spPr bwMode="auto">
            <a:xfrm flipH="1" flipV="1">
              <a:off x="912" y="3072"/>
              <a:ext cx="24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09" name="Line 35"/>
            <p:cNvSpPr>
              <a:spLocks noChangeShapeType="1"/>
            </p:cNvSpPr>
            <p:nvPr/>
          </p:nvSpPr>
          <p:spPr bwMode="auto">
            <a:xfrm flipV="1">
              <a:off x="1536" y="3072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10" name="Line 36"/>
            <p:cNvSpPr>
              <a:spLocks noChangeShapeType="1"/>
            </p:cNvSpPr>
            <p:nvPr/>
          </p:nvSpPr>
          <p:spPr bwMode="auto">
            <a:xfrm flipH="1" flipV="1">
              <a:off x="1680" y="3072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11" name="Line 37"/>
            <p:cNvSpPr>
              <a:spLocks noChangeShapeType="1"/>
            </p:cNvSpPr>
            <p:nvPr/>
          </p:nvSpPr>
          <p:spPr bwMode="auto">
            <a:xfrm flipV="1">
              <a:off x="2496" y="3072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031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02" name="Group 38"/>
          <p:cNvGrpSpPr>
            <a:grpSpLocks/>
          </p:cNvGrpSpPr>
          <p:nvPr/>
        </p:nvGrpSpPr>
        <p:grpSpPr bwMode="auto">
          <a:xfrm>
            <a:off x="2181225" y="1539875"/>
            <a:ext cx="3581400" cy="3886200"/>
            <a:chOff x="384" y="1152"/>
            <a:chExt cx="2256" cy="2448"/>
          </a:xfrm>
        </p:grpSpPr>
        <p:sp>
          <p:nvSpPr>
            <p:cNvPr id="102403" name="Oval 5"/>
            <p:cNvSpPr>
              <a:spLocks noChangeArrowheads="1"/>
            </p:cNvSpPr>
            <p:nvPr/>
          </p:nvSpPr>
          <p:spPr bwMode="auto">
            <a:xfrm>
              <a:off x="384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L</a:t>
              </a:r>
            </a:p>
          </p:txBody>
        </p:sp>
        <p:sp>
          <p:nvSpPr>
            <p:cNvPr id="102404" name="Oval 6"/>
            <p:cNvSpPr>
              <a:spLocks noChangeArrowheads="1"/>
            </p:cNvSpPr>
            <p:nvPr/>
          </p:nvSpPr>
          <p:spPr bwMode="auto">
            <a:xfrm>
              <a:off x="720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M</a:t>
              </a:r>
            </a:p>
          </p:txBody>
        </p:sp>
        <p:sp>
          <p:nvSpPr>
            <p:cNvPr id="102405" name="Oval 7"/>
            <p:cNvSpPr>
              <a:spLocks noChangeArrowheads="1"/>
            </p:cNvSpPr>
            <p:nvPr/>
          </p:nvSpPr>
          <p:spPr bwMode="auto">
            <a:xfrm>
              <a:off x="1056" y="3360"/>
              <a:ext cx="240" cy="24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N</a:t>
              </a:r>
            </a:p>
          </p:txBody>
        </p:sp>
        <p:sp>
          <p:nvSpPr>
            <p:cNvPr id="102406" name="Oval 8"/>
            <p:cNvSpPr>
              <a:spLocks noChangeArrowheads="1"/>
            </p:cNvSpPr>
            <p:nvPr/>
          </p:nvSpPr>
          <p:spPr bwMode="auto">
            <a:xfrm>
              <a:off x="1392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O</a:t>
              </a:r>
            </a:p>
          </p:txBody>
        </p:sp>
        <p:sp>
          <p:nvSpPr>
            <p:cNvPr id="102407" name="Oval 9"/>
            <p:cNvSpPr>
              <a:spLocks noChangeArrowheads="1"/>
            </p:cNvSpPr>
            <p:nvPr/>
          </p:nvSpPr>
          <p:spPr bwMode="auto">
            <a:xfrm>
              <a:off x="1728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P</a:t>
              </a:r>
            </a:p>
          </p:txBody>
        </p:sp>
        <p:sp>
          <p:nvSpPr>
            <p:cNvPr id="102408" name="Oval 10"/>
            <p:cNvSpPr>
              <a:spLocks noChangeArrowheads="1"/>
            </p:cNvSpPr>
            <p:nvPr/>
          </p:nvSpPr>
          <p:spPr bwMode="auto">
            <a:xfrm>
              <a:off x="2208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G</a:t>
              </a:r>
            </a:p>
          </p:txBody>
        </p:sp>
        <p:sp>
          <p:nvSpPr>
            <p:cNvPr id="102409" name="Oval 11"/>
            <p:cNvSpPr>
              <a:spLocks noChangeArrowheads="1"/>
            </p:cNvSpPr>
            <p:nvPr/>
          </p:nvSpPr>
          <p:spPr bwMode="auto">
            <a:xfrm>
              <a:off x="2400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Q</a:t>
              </a:r>
            </a:p>
          </p:txBody>
        </p:sp>
        <p:sp>
          <p:nvSpPr>
            <p:cNvPr id="102410" name="Oval 12"/>
            <p:cNvSpPr>
              <a:spLocks noChangeArrowheads="1"/>
            </p:cNvSpPr>
            <p:nvPr/>
          </p:nvSpPr>
          <p:spPr bwMode="auto">
            <a:xfrm>
              <a:off x="720" y="2832"/>
              <a:ext cx="240" cy="240"/>
            </a:xfrm>
            <a:prstGeom prst="ellipse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</a:t>
              </a:r>
            </a:p>
          </p:txBody>
        </p:sp>
        <p:sp>
          <p:nvSpPr>
            <p:cNvPr id="102411" name="Oval 13"/>
            <p:cNvSpPr>
              <a:spLocks noChangeArrowheads="1"/>
            </p:cNvSpPr>
            <p:nvPr/>
          </p:nvSpPr>
          <p:spPr bwMode="auto">
            <a:xfrm>
              <a:off x="2016" y="2832"/>
              <a:ext cx="240" cy="24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J</a:t>
              </a:r>
            </a:p>
          </p:txBody>
        </p:sp>
        <p:sp>
          <p:nvSpPr>
            <p:cNvPr id="102412" name="Oval 14"/>
            <p:cNvSpPr>
              <a:spLocks noChangeArrowheads="1"/>
            </p:cNvSpPr>
            <p:nvPr/>
          </p:nvSpPr>
          <p:spPr bwMode="auto">
            <a:xfrm>
              <a:off x="1536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I</a:t>
              </a:r>
            </a:p>
          </p:txBody>
        </p:sp>
        <p:sp>
          <p:nvSpPr>
            <p:cNvPr id="102413" name="Oval 15"/>
            <p:cNvSpPr>
              <a:spLocks noChangeArrowheads="1"/>
            </p:cNvSpPr>
            <p:nvPr/>
          </p:nvSpPr>
          <p:spPr bwMode="auto">
            <a:xfrm>
              <a:off x="2400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K</a:t>
              </a:r>
            </a:p>
          </p:txBody>
        </p:sp>
        <p:sp>
          <p:nvSpPr>
            <p:cNvPr id="102414" name="Oval 16"/>
            <p:cNvSpPr>
              <a:spLocks noChangeArrowheads="1"/>
            </p:cNvSpPr>
            <p:nvPr/>
          </p:nvSpPr>
          <p:spPr bwMode="auto">
            <a:xfrm>
              <a:off x="1776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</a:t>
              </a:r>
            </a:p>
          </p:txBody>
        </p:sp>
        <p:sp>
          <p:nvSpPr>
            <p:cNvPr id="102415" name="Oval 17"/>
            <p:cNvSpPr>
              <a:spLocks noChangeArrowheads="1"/>
            </p:cNvSpPr>
            <p:nvPr/>
          </p:nvSpPr>
          <p:spPr bwMode="auto">
            <a:xfrm>
              <a:off x="1152" y="2256"/>
              <a:ext cx="240" cy="240"/>
            </a:xfrm>
            <a:prstGeom prst="ellipse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E</a:t>
              </a:r>
            </a:p>
          </p:txBody>
        </p:sp>
        <p:sp>
          <p:nvSpPr>
            <p:cNvPr id="102416" name="Oval 18"/>
            <p:cNvSpPr>
              <a:spLocks noChangeArrowheads="1"/>
            </p:cNvSpPr>
            <p:nvPr/>
          </p:nvSpPr>
          <p:spPr bwMode="auto">
            <a:xfrm>
              <a:off x="576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sp>
          <p:nvSpPr>
            <p:cNvPr id="102417" name="Oval 19"/>
            <p:cNvSpPr>
              <a:spLocks noChangeArrowheads="1"/>
            </p:cNvSpPr>
            <p:nvPr/>
          </p:nvSpPr>
          <p:spPr bwMode="auto">
            <a:xfrm>
              <a:off x="864" y="1728"/>
              <a:ext cx="240" cy="240"/>
            </a:xfrm>
            <a:prstGeom prst="ellipse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102418" name="Oval 20"/>
            <p:cNvSpPr>
              <a:spLocks noChangeArrowheads="1"/>
            </p:cNvSpPr>
            <p:nvPr/>
          </p:nvSpPr>
          <p:spPr bwMode="auto">
            <a:xfrm>
              <a:off x="1968" y="1728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102419" name="Oval 21"/>
            <p:cNvSpPr>
              <a:spLocks noChangeArrowheads="1"/>
            </p:cNvSpPr>
            <p:nvPr/>
          </p:nvSpPr>
          <p:spPr bwMode="auto">
            <a:xfrm>
              <a:off x="1392" y="1152"/>
              <a:ext cx="240" cy="240"/>
            </a:xfrm>
            <a:prstGeom prst="ellipse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102420" name="Line 22"/>
            <p:cNvSpPr>
              <a:spLocks noChangeShapeType="1"/>
            </p:cNvSpPr>
            <p:nvPr/>
          </p:nvSpPr>
          <p:spPr bwMode="auto">
            <a:xfrm flipV="1">
              <a:off x="1056" y="1344"/>
              <a:ext cx="384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21" name="Line 23"/>
            <p:cNvSpPr>
              <a:spLocks noChangeShapeType="1"/>
            </p:cNvSpPr>
            <p:nvPr/>
          </p:nvSpPr>
          <p:spPr bwMode="auto">
            <a:xfrm>
              <a:off x="1584" y="1344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22" name="Line 24"/>
            <p:cNvSpPr>
              <a:spLocks noChangeShapeType="1"/>
            </p:cNvSpPr>
            <p:nvPr/>
          </p:nvSpPr>
          <p:spPr bwMode="auto">
            <a:xfrm flipH="1">
              <a:off x="720" y="1968"/>
              <a:ext cx="192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23" name="Line 25"/>
            <p:cNvSpPr>
              <a:spLocks noChangeShapeType="1"/>
            </p:cNvSpPr>
            <p:nvPr/>
          </p:nvSpPr>
          <p:spPr bwMode="auto">
            <a:xfrm>
              <a:off x="1056" y="1968"/>
              <a:ext cx="192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24" name="Line 26"/>
            <p:cNvSpPr>
              <a:spLocks noChangeShapeType="1"/>
            </p:cNvSpPr>
            <p:nvPr/>
          </p:nvSpPr>
          <p:spPr bwMode="auto">
            <a:xfrm flipH="1">
              <a:off x="1920" y="1968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25" name="Line 27"/>
            <p:cNvSpPr>
              <a:spLocks noChangeShapeType="1"/>
            </p:cNvSpPr>
            <p:nvPr/>
          </p:nvSpPr>
          <p:spPr bwMode="auto">
            <a:xfrm>
              <a:off x="2160" y="1968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26" name="Line 28"/>
            <p:cNvSpPr>
              <a:spLocks noChangeShapeType="1"/>
            </p:cNvSpPr>
            <p:nvPr/>
          </p:nvSpPr>
          <p:spPr bwMode="auto">
            <a:xfrm flipV="1">
              <a:off x="816" y="2448"/>
              <a:ext cx="384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27" name="Line 29"/>
            <p:cNvSpPr>
              <a:spLocks noChangeShapeType="1"/>
            </p:cNvSpPr>
            <p:nvPr/>
          </p:nvSpPr>
          <p:spPr bwMode="auto">
            <a:xfrm flipH="1" flipV="1">
              <a:off x="1344" y="2448"/>
              <a:ext cx="24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28" name="Line 30"/>
            <p:cNvSpPr>
              <a:spLocks noChangeShapeType="1"/>
            </p:cNvSpPr>
            <p:nvPr/>
          </p:nvSpPr>
          <p:spPr bwMode="auto">
            <a:xfrm flipV="1">
              <a:off x="2160" y="2496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29" name="Line 31"/>
            <p:cNvSpPr>
              <a:spLocks noChangeShapeType="1"/>
            </p:cNvSpPr>
            <p:nvPr/>
          </p:nvSpPr>
          <p:spPr bwMode="auto">
            <a:xfrm flipH="1" flipV="1">
              <a:off x="2352" y="2496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30" name="Line 32"/>
            <p:cNvSpPr>
              <a:spLocks noChangeShapeType="1"/>
            </p:cNvSpPr>
            <p:nvPr/>
          </p:nvSpPr>
          <p:spPr bwMode="auto">
            <a:xfrm flipV="1">
              <a:off x="528" y="3024"/>
              <a:ext cx="24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31" name="Line 33"/>
            <p:cNvSpPr>
              <a:spLocks noChangeShapeType="1"/>
            </p:cNvSpPr>
            <p:nvPr/>
          </p:nvSpPr>
          <p:spPr bwMode="auto">
            <a:xfrm flipV="1">
              <a:off x="816" y="3072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32" name="Line 34"/>
            <p:cNvSpPr>
              <a:spLocks noChangeShapeType="1"/>
            </p:cNvSpPr>
            <p:nvPr/>
          </p:nvSpPr>
          <p:spPr bwMode="auto">
            <a:xfrm flipH="1" flipV="1">
              <a:off x="912" y="3072"/>
              <a:ext cx="24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33" name="Line 35"/>
            <p:cNvSpPr>
              <a:spLocks noChangeShapeType="1"/>
            </p:cNvSpPr>
            <p:nvPr/>
          </p:nvSpPr>
          <p:spPr bwMode="auto">
            <a:xfrm flipV="1">
              <a:off x="1536" y="3072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34" name="Line 36"/>
            <p:cNvSpPr>
              <a:spLocks noChangeShapeType="1"/>
            </p:cNvSpPr>
            <p:nvPr/>
          </p:nvSpPr>
          <p:spPr bwMode="auto">
            <a:xfrm flipH="1" flipV="1">
              <a:off x="1680" y="3072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35" name="Line 37"/>
            <p:cNvSpPr>
              <a:spLocks noChangeShapeType="1"/>
            </p:cNvSpPr>
            <p:nvPr/>
          </p:nvSpPr>
          <p:spPr bwMode="auto">
            <a:xfrm flipV="1">
              <a:off x="2496" y="3072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624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26" name="Group 38"/>
          <p:cNvGrpSpPr>
            <a:grpSpLocks/>
          </p:cNvGrpSpPr>
          <p:nvPr/>
        </p:nvGrpSpPr>
        <p:grpSpPr bwMode="auto">
          <a:xfrm>
            <a:off x="2181225" y="1539875"/>
            <a:ext cx="3581400" cy="3886200"/>
            <a:chOff x="384" y="1152"/>
            <a:chExt cx="2256" cy="2448"/>
          </a:xfrm>
        </p:grpSpPr>
        <p:sp>
          <p:nvSpPr>
            <p:cNvPr id="103427" name="Oval 5"/>
            <p:cNvSpPr>
              <a:spLocks noChangeArrowheads="1"/>
            </p:cNvSpPr>
            <p:nvPr/>
          </p:nvSpPr>
          <p:spPr bwMode="auto">
            <a:xfrm>
              <a:off x="384" y="3360"/>
              <a:ext cx="240" cy="240"/>
            </a:xfrm>
            <a:prstGeom prst="ellipse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L</a:t>
              </a:r>
            </a:p>
          </p:txBody>
        </p:sp>
        <p:sp>
          <p:nvSpPr>
            <p:cNvPr id="103428" name="Oval 6"/>
            <p:cNvSpPr>
              <a:spLocks noChangeArrowheads="1"/>
            </p:cNvSpPr>
            <p:nvPr/>
          </p:nvSpPr>
          <p:spPr bwMode="auto">
            <a:xfrm>
              <a:off x="720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M</a:t>
              </a:r>
            </a:p>
          </p:txBody>
        </p:sp>
        <p:sp>
          <p:nvSpPr>
            <p:cNvPr id="103429" name="Oval 7"/>
            <p:cNvSpPr>
              <a:spLocks noChangeArrowheads="1"/>
            </p:cNvSpPr>
            <p:nvPr/>
          </p:nvSpPr>
          <p:spPr bwMode="auto">
            <a:xfrm>
              <a:off x="1056" y="3360"/>
              <a:ext cx="240" cy="24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N</a:t>
              </a:r>
            </a:p>
          </p:txBody>
        </p:sp>
        <p:sp>
          <p:nvSpPr>
            <p:cNvPr id="103430" name="Oval 8"/>
            <p:cNvSpPr>
              <a:spLocks noChangeArrowheads="1"/>
            </p:cNvSpPr>
            <p:nvPr/>
          </p:nvSpPr>
          <p:spPr bwMode="auto">
            <a:xfrm>
              <a:off x="1392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O</a:t>
              </a:r>
            </a:p>
          </p:txBody>
        </p:sp>
        <p:sp>
          <p:nvSpPr>
            <p:cNvPr id="103431" name="Oval 9"/>
            <p:cNvSpPr>
              <a:spLocks noChangeArrowheads="1"/>
            </p:cNvSpPr>
            <p:nvPr/>
          </p:nvSpPr>
          <p:spPr bwMode="auto">
            <a:xfrm>
              <a:off x="1728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P</a:t>
              </a:r>
            </a:p>
          </p:txBody>
        </p:sp>
        <p:sp>
          <p:nvSpPr>
            <p:cNvPr id="103432" name="Oval 10"/>
            <p:cNvSpPr>
              <a:spLocks noChangeArrowheads="1"/>
            </p:cNvSpPr>
            <p:nvPr/>
          </p:nvSpPr>
          <p:spPr bwMode="auto">
            <a:xfrm>
              <a:off x="2208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G</a:t>
              </a:r>
            </a:p>
          </p:txBody>
        </p:sp>
        <p:sp>
          <p:nvSpPr>
            <p:cNvPr id="103433" name="Oval 11"/>
            <p:cNvSpPr>
              <a:spLocks noChangeArrowheads="1"/>
            </p:cNvSpPr>
            <p:nvPr/>
          </p:nvSpPr>
          <p:spPr bwMode="auto">
            <a:xfrm>
              <a:off x="2400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Q</a:t>
              </a:r>
            </a:p>
          </p:txBody>
        </p:sp>
        <p:sp>
          <p:nvSpPr>
            <p:cNvPr id="103434" name="Oval 12"/>
            <p:cNvSpPr>
              <a:spLocks noChangeArrowheads="1"/>
            </p:cNvSpPr>
            <p:nvPr/>
          </p:nvSpPr>
          <p:spPr bwMode="auto">
            <a:xfrm>
              <a:off x="720" y="2832"/>
              <a:ext cx="240" cy="240"/>
            </a:xfrm>
            <a:prstGeom prst="ellipse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</a:t>
              </a:r>
            </a:p>
          </p:txBody>
        </p:sp>
        <p:sp>
          <p:nvSpPr>
            <p:cNvPr id="103435" name="Oval 13"/>
            <p:cNvSpPr>
              <a:spLocks noChangeArrowheads="1"/>
            </p:cNvSpPr>
            <p:nvPr/>
          </p:nvSpPr>
          <p:spPr bwMode="auto">
            <a:xfrm>
              <a:off x="2016" y="2832"/>
              <a:ext cx="240" cy="24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J</a:t>
              </a:r>
            </a:p>
          </p:txBody>
        </p:sp>
        <p:sp>
          <p:nvSpPr>
            <p:cNvPr id="103436" name="Oval 14"/>
            <p:cNvSpPr>
              <a:spLocks noChangeArrowheads="1"/>
            </p:cNvSpPr>
            <p:nvPr/>
          </p:nvSpPr>
          <p:spPr bwMode="auto">
            <a:xfrm>
              <a:off x="1536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I</a:t>
              </a:r>
            </a:p>
          </p:txBody>
        </p:sp>
        <p:sp>
          <p:nvSpPr>
            <p:cNvPr id="103437" name="Oval 15"/>
            <p:cNvSpPr>
              <a:spLocks noChangeArrowheads="1"/>
            </p:cNvSpPr>
            <p:nvPr/>
          </p:nvSpPr>
          <p:spPr bwMode="auto">
            <a:xfrm>
              <a:off x="2400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K</a:t>
              </a:r>
            </a:p>
          </p:txBody>
        </p:sp>
        <p:sp>
          <p:nvSpPr>
            <p:cNvPr id="103438" name="Oval 16"/>
            <p:cNvSpPr>
              <a:spLocks noChangeArrowheads="1"/>
            </p:cNvSpPr>
            <p:nvPr/>
          </p:nvSpPr>
          <p:spPr bwMode="auto">
            <a:xfrm>
              <a:off x="1776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</a:t>
              </a:r>
            </a:p>
          </p:txBody>
        </p:sp>
        <p:sp>
          <p:nvSpPr>
            <p:cNvPr id="103439" name="Oval 17"/>
            <p:cNvSpPr>
              <a:spLocks noChangeArrowheads="1"/>
            </p:cNvSpPr>
            <p:nvPr/>
          </p:nvSpPr>
          <p:spPr bwMode="auto">
            <a:xfrm>
              <a:off x="1152" y="2256"/>
              <a:ext cx="240" cy="240"/>
            </a:xfrm>
            <a:prstGeom prst="ellipse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E</a:t>
              </a:r>
            </a:p>
          </p:txBody>
        </p:sp>
        <p:sp>
          <p:nvSpPr>
            <p:cNvPr id="103440" name="Oval 18"/>
            <p:cNvSpPr>
              <a:spLocks noChangeArrowheads="1"/>
            </p:cNvSpPr>
            <p:nvPr/>
          </p:nvSpPr>
          <p:spPr bwMode="auto">
            <a:xfrm>
              <a:off x="576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sp>
          <p:nvSpPr>
            <p:cNvPr id="103441" name="Oval 19"/>
            <p:cNvSpPr>
              <a:spLocks noChangeArrowheads="1"/>
            </p:cNvSpPr>
            <p:nvPr/>
          </p:nvSpPr>
          <p:spPr bwMode="auto">
            <a:xfrm>
              <a:off x="864" y="1728"/>
              <a:ext cx="240" cy="240"/>
            </a:xfrm>
            <a:prstGeom prst="ellipse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103442" name="Oval 20"/>
            <p:cNvSpPr>
              <a:spLocks noChangeArrowheads="1"/>
            </p:cNvSpPr>
            <p:nvPr/>
          </p:nvSpPr>
          <p:spPr bwMode="auto">
            <a:xfrm>
              <a:off x="1968" y="1728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103443" name="Oval 21"/>
            <p:cNvSpPr>
              <a:spLocks noChangeArrowheads="1"/>
            </p:cNvSpPr>
            <p:nvPr/>
          </p:nvSpPr>
          <p:spPr bwMode="auto">
            <a:xfrm>
              <a:off x="1392" y="1152"/>
              <a:ext cx="240" cy="240"/>
            </a:xfrm>
            <a:prstGeom prst="ellipse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103444" name="Line 22"/>
            <p:cNvSpPr>
              <a:spLocks noChangeShapeType="1"/>
            </p:cNvSpPr>
            <p:nvPr/>
          </p:nvSpPr>
          <p:spPr bwMode="auto">
            <a:xfrm flipV="1">
              <a:off x="1056" y="1344"/>
              <a:ext cx="384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5" name="Line 23"/>
            <p:cNvSpPr>
              <a:spLocks noChangeShapeType="1"/>
            </p:cNvSpPr>
            <p:nvPr/>
          </p:nvSpPr>
          <p:spPr bwMode="auto">
            <a:xfrm>
              <a:off x="1584" y="1344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6" name="Line 24"/>
            <p:cNvSpPr>
              <a:spLocks noChangeShapeType="1"/>
            </p:cNvSpPr>
            <p:nvPr/>
          </p:nvSpPr>
          <p:spPr bwMode="auto">
            <a:xfrm flipH="1">
              <a:off x="720" y="1968"/>
              <a:ext cx="192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7" name="Line 25"/>
            <p:cNvSpPr>
              <a:spLocks noChangeShapeType="1"/>
            </p:cNvSpPr>
            <p:nvPr/>
          </p:nvSpPr>
          <p:spPr bwMode="auto">
            <a:xfrm>
              <a:off x="1056" y="1968"/>
              <a:ext cx="192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8" name="Line 26"/>
            <p:cNvSpPr>
              <a:spLocks noChangeShapeType="1"/>
            </p:cNvSpPr>
            <p:nvPr/>
          </p:nvSpPr>
          <p:spPr bwMode="auto">
            <a:xfrm flipH="1">
              <a:off x="1920" y="1968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9" name="Line 27"/>
            <p:cNvSpPr>
              <a:spLocks noChangeShapeType="1"/>
            </p:cNvSpPr>
            <p:nvPr/>
          </p:nvSpPr>
          <p:spPr bwMode="auto">
            <a:xfrm>
              <a:off x="2160" y="1968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0" name="Line 28"/>
            <p:cNvSpPr>
              <a:spLocks noChangeShapeType="1"/>
            </p:cNvSpPr>
            <p:nvPr/>
          </p:nvSpPr>
          <p:spPr bwMode="auto">
            <a:xfrm flipV="1">
              <a:off x="816" y="2448"/>
              <a:ext cx="384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1" name="Line 29"/>
            <p:cNvSpPr>
              <a:spLocks noChangeShapeType="1"/>
            </p:cNvSpPr>
            <p:nvPr/>
          </p:nvSpPr>
          <p:spPr bwMode="auto">
            <a:xfrm flipH="1" flipV="1">
              <a:off x="1344" y="2448"/>
              <a:ext cx="24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2" name="Line 30"/>
            <p:cNvSpPr>
              <a:spLocks noChangeShapeType="1"/>
            </p:cNvSpPr>
            <p:nvPr/>
          </p:nvSpPr>
          <p:spPr bwMode="auto">
            <a:xfrm flipV="1">
              <a:off x="2160" y="2496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3" name="Line 31"/>
            <p:cNvSpPr>
              <a:spLocks noChangeShapeType="1"/>
            </p:cNvSpPr>
            <p:nvPr/>
          </p:nvSpPr>
          <p:spPr bwMode="auto">
            <a:xfrm flipH="1" flipV="1">
              <a:off x="2352" y="2496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4" name="Line 32"/>
            <p:cNvSpPr>
              <a:spLocks noChangeShapeType="1"/>
            </p:cNvSpPr>
            <p:nvPr/>
          </p:nvSpPr>
          <p:spPr bwMode="auto">
            <a:xfrm flipV="1">
              <a:off x="528" y="3024"/>
              <a:ext cx="24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5" name="Line 33"/>
            <p:cNvSpPr>
              <a:spLocks noChangeShapeType="1"/>
            </p:cNvSpPr>
            <p:nvPr/>
          </p:nvSpPr>
          <p:spPr bwMode="auto">
            <a:xfrm flipV="1">
              <a:off x="816" y="3072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6" name="Line 34"/>
            <p:cNvSpPr>
              <a:spLocks noChangeShapeType="1"/>
            </p:cNvSpPr>
            <p:nvPr/>
          </p:nvSpPr>
          <p:spPr bwMode="auto">
            <a:xfrm flipH="1" flipV="1">
              <a:off x="912" y="3072"/>
              <a:ext cx="24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7" name="Line 35"/>
            <p:cNvSpPr>
              <a:spLocks noChangeShapeType="1"/>
            </p:cNvSpPr>
            <p:nvPr/>
          </p:nvSpPr>
          <p:spPr bwMode="auto">
            <a:xfrm flipV="1">
              <a:off x="1536" y="3072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8" name="Line 36"/>
            <p:cNvSpPr>
              <a:spLocks noChangeShapeType="1"/>
            </p:cNvSpPr>
            <p:nvPr/>
          </p:nvSpPr>
          <p:spPr bwMode="auto">
            <a:xfrm flipH="1" flipV="1">
              <a:off x="1680" y="3072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9" name="Line 37"/>
            <p:cNvSpPr>
              <a:spLocks noChangeShapeType="1"/>
            </p:cNvSpPr>
            <p:nvPr/>
          </p:nvSpPr>
          <p:spPr bwMode="auto">
            <a:xfrm flipV="1">
              <a:off x="2496" y="3072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218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50" name="Group 38"/>
          <p:cNvGrpSpPr>
            <a:grpSpLocks/>
          </p:cNvGrpSpPr>
          <p:nvPr/>
        </p:nvGrpSpPr>
        <p:grpSpPr bwMode="auto">
          <a:xfrm>
            <a:off x="2181225" y="1539875"/>
            <a:ext cx="3581400" cy="3886200"/>
            <a:chOff x="384" y="1152"/>
            <a:chExt cx="2256" cy="2448"/>
          </a:xfrm>
        </p:grpSpPr>
        <p:sp>
          <p:nvSpPr>
            <p:cNvPr id="104451" name="Oval 5"/>
            <p:cNvSpPr>
              <a:spLocks noChangeArrowheads="1"/>
            </p:cNvSpPr>
            <p:nvPr/>
          </p:nvSpPr>
          <p:spPr bwMode="auto">
            <a:xfrm>
              <a:off x="384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L</a:t>
              </a:r>
            </a:p>
          </p:txBody>
        </p:sp>
        <p:sp>
          <p:nvSpPr>
            <p:cNvPr id="104452" name="Oval 6"/>
            <p:cNvSpPr>
              <a:spLocks noChangeArrowheads="1"/>
            </p:cNvSpPr>
            <p:nvPr/>
          </p:nvSpPr>
          <p:spPr bwMode="auto">
            <a:xfrm>
              <a:off x="720" y="3360"/>
              <a:ext cx="240" cy="240"/>
            </a:xfrm>
            <a:prstGeom prst="ellipse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M</a:t>
              </a:r>
            </a:p>
          </p:txBody>
        </p:sp>
        <p:sp>
          <p:nvSpPr>
            <p:cNvPr id="104453" name="Oval 7"/>
            <p:cNvSpPr>
              <a:spLocks noChangeArrowheads="1"/>
            </p:cNvSpPr>
            <p:nvPr/>
          </p:nvSpPr>
          <p:spPr bwMode="auto">
            <a:xfrm>
              <a:off x="1056" y="3360"/>
              <a:ext cx="240" cy="24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N</a:t>
              </a:r>
            </a:p>
          </p:txBody>
        </p:sp>
        <p:sp>
          <p:nvSpPr>
            <p:cNvPr id="104454" name="Oval 8"/>
            <p:cNvSpPr>
              <a:spLocks noChangeArrowheads="1"/>
            </p:cNvSpPr>
            <p:nvPr/>
          </p:nvSpPr>
          <p:spPr bwMode="auto">
            <a:xfrm>
              <a:off x="1392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O</a:t>
              </a:r>
            </a:p>
          </p:txBody>
        </p:sp>
        <p:sp>
          <p:nvSpPr>
            <p:cNvPr id="104455" name="Oval 9"/>
            <p:cNvSpPr>
              <a:spLocks noChangeArrowheads="1"/>
            </p:cNvSpPr>
            <p:nvPr/>
          </p:nvSpPr>
          <p:spPr bwMode="auto">
            <a:xfrm>
              <a:off x="1728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P</a:t>
              </a:r>
            </a:p>
          </p:txBody>
        </p:sp>
        <p:sp>
          <p:nvSpPr>
            <p:cNvPr id="104456" name="Oval 10"/>
            <p:cNvSpPr>
              <a:spLocks noChangeArrowheads="1"/>
            </p:cNvSpPr>
            <p:nvPr/>
          </p:nvSpPr>
          <p:spPr bwMode="auto">
            <a:xfrm>
              <a:off x="2208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G</a:t>
              </a:r>
            </a:p>
          </p:txBody>
        </p:sp>
        <p:sp>
          <p:nvSpPr>
            <p:cNvPr id="104457" name="Oval 11"/>
            <p:cNvSpPr>
              <a:spLocks noChangeArrowheads="1"/>
            </p:cNvSpPr>
            <p:nvPr/>
          </p:nvSpPr>
          <p:spPr bwMode="auto">
            <a:xfrm>
              <a:off x="2400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Q</a:t>
              </a:r>
            </a:p>
          </p:txBody>
        </p:sp>
        <p:sp>
          <p:nvSpPr>
            <p:cNvPr id="104458" name="Oval 12"/>
            <p:cNvSpPr>
              <a:spLocks noChangeArrowheads="1"/>
            </p:cNvSpPr>
            <p:nvPr/>
          </p:nvSpPr>
          <p:spPr bwMode="auto">
            <a:xfrm>
              <a:off x="720" y="2832"/>
              <a:ext cx="240" cy="240"/>
            </a:xfrm>
            <a:prstGeom prst="ellipse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</a:t>
              </a:r>
            </a:p>
          </p:txBody>
        </p:sp>
        <p:sp>
          <p:nvSpPr>
            <p:cNvPr id="104459" name="Oval 13"/>
            <p:cNvSpPr>
              <a:spLocks noChangeArrowheads="1"/>
            </p:cNvSpPr>
            <p:nvPr/>
          </p:nvSpPr>
          <p:spPr bwMode="auto">
            <a:xfrm>
              <a:off x="2016" y="2832"/>
              <a:ext cx="240" cy="24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J</a:t>
              </a:r>
            </a:p>
          </p:txBody>
        </p:sp>
        <p:sp>
          <p:nvSpPr>
            <p:cNvPr id="104460" name="Oval 14"/>
            <p:cNvSpPr>
              <a:spLocks noChangeArrowheads="1"/>
            </p:cNvSpPr>
            <p:nvPr/>
          </p:nvSpPr>
          <p:spPr bwMode="auto">
            <a:xfrm>
              <a:off x="1536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I</a:t>
              </a:r>
            </a:p>
          </p:txBody>
        </p:sp>
        <p:sp>
          <p:nvSpPr>
            <p:cNvPr id="104461" name="Oval 15"/>
            <p:cNvSpPr>
              <a:spLocks noChangeArrowheads="1"/>
            </p:cNvSpPr>
            <p:nvPr/>
          </p:nvSpPr>
          <p:spPr bwMode="auto">
            <a:xfrm>
              <a:off x="2400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K</a:t>
              </a:r>
            </a:p>
          </p:txBody>
        </p:sp>
        <p:sp>
          <p:nvSpPr>
            <p:cNvPr id="104462" name="Oval 16"/>
            <p:cNvSpPr>
              <a:spLocks noChangeArrowheads="1"/>
            </p:cNvSpPr>
            <p:nvPr/>
          </p:nvSpPr>
          <p:spPr bwMode="auto">
            <a:xfrm>
              <a:off x="1776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</a:t>
              </a:r>
            </a:p>
          </p:txBody>
        </p:sp>
        <p:sp>
          <p:nvSpPr>
            <p:cNvPr id="104463" name="Oval 17"/>
            <p:cNvSpPr>
              <a:spLocks noChangeArrowheads="1"/>
            </p:cNvSpPr>
            <p:nvPr/>
          </p:nvSpPr>
          <p:spPr bwMode="auto">
            <a:xfrm>
              <a:off x="1152" y="2256"/>
              <a:ext cx="240" cy="240"/>
            </a:xfrm>
            <a:prstGeom prst="ellipse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E</a:t>
              </a:r>
            </a:p>
          </p:txBody>
        </p:sp>
        <p:sp>
          <p:nvSpPr>
            <p:cNvPr id="104464" name="Oval 18"/>
            <p:cNvSpPr>
              <a:spLocks noChangeArrowheads="1"/>
            </p:cNvSpPr>
            <p:nvPr/>
          </p:nvSpPr>
          <p:spPr bwMode="auto">
            <a:xfrm>
              <a:off x="576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sp>
          <p:nvSpPr>
            <p:cNvPr id="104465" name="Oval 19"/>
            <p:cNvSpPr>
              <a:spLocks noChangeArrowheads="1"/>
            </p:cNvSpPr>
            <p:nvPr/>
          </p:nvSpPr>
          <p:spPr bwMode="auto">
            <a:xfrm>
              <a:off x="864" y="1728"/>
              <a:ext cx="240" cy="240"/>
            </a:xfrm>
            <a:prstGeom prst="ellipse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104466" name="Oval 20"/>
            <p:cNvSpPr>
              <a:spLocks noChangeArrowheads="1"/>
            </p:cNvSpPr>
            <p:nvPr/>
          </p:nvSpPr>
          <p:spPr bwMode="auto">
            <a:xfrm>
              <a:off x="1968" y="1728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104467" name="Oval 21"/>
            <p:cNvSpPr>
              <a:spLocks noChangeArrowheads="1"/>
            </p:cNvSpPr>
            <p:nvPr/>
          </p:nvSpPr>
          <p:spPr bwMode="auto">
            <a:xfrm>
              <a:off x="1392" y="1152"/>
              <a:ext cx="240" cy="240"/>
            </a:xfrm>
            <a:prstGeom prst="ellipse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104468" name="Line 22"/>
            <p:cNvSpPr>
              <a:spLocks noChangeShapeType="1"/>
            </p:cNvSpPr>
            <p:nvPr/>
          </p:nvSpPr>
          <p:spPr bwMode="auto">
            <a:xfrm flipV="1">
              <a:off x="1056" y="1344"/>
              <a:ext cx="384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69" name="Line 23"/>
            <p:cNvSpPr>
              <a:spLocks noChangeShapeType="1"/>
            </p:cNvSpPr>
            <p:nvPr/>
          </p:nvSpPr>
          <p:spPr bwMode="auto">
            <a:xfrm>
              <a:off x="1584" y="1344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70" name="Line 24"/>
            <p:cNvSpPr>
              <a:spLocks noChangeShapeType="1"/>
            </p:cNvSpPr>
            <p:nvPr/>
          </p:nvSpPr>
          <p:spPr bwMode="auto">
            <a:xfrm flipH="1">
              <a:off x="720" y="1968"/>
              <a:ext cx="192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71" name="Line 25"/>
            <p:cNvSpPr>
              <a:spLocks noChangeShapeType="1"/>
            </p:cNvSpPr>
            <p:nvPr/>
          </p:nvSpPr>
          <p:spPr bwMode="auto">
            <a:xfrm>
              <a:off x="1056" y="1968"/>
              <a:ext cx="192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72" name="Line 26"/>
            <p:cNvSpPr>
              <a:spLocks noChangeShapeType="1"/>
            </p:cNvSpPr>
            <p:nvPr/>
          </p:nvSpPr>
          <p:spPr bwMode="auto">
            <a:xfrm flipH="1">
              <a:off x="1920" y="1968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73" name="Line 27"/>
            <p:cNvSpPr>
              <a:spLocks noChangeShapeType="1"/>
            </p:cNvSpPr>
            <p:nvPr/>
          </p:nvSpPr>
          <p:spPr bwMode="auto">
            <a:xfrm>
              <a:off x="2160" y="1968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74" name="Line 28"/>
            <p:cNvSpPr>
              <a:spLocks noChangeShapeType="1"/>
            </p:cNvSpPr>
            <p:nvPr/>
          </p:nvSpPr>
          <p:spPr bwMode="auto">
            <a:xfrm flipV="1">
              <a:off x="816" y="2448"/>
              <a:ext cx="384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75" name="Line 29"/>
            <p:cNvSpPr>
              <a:spLocks noChangeShapeType="1"/>
            </p:cNvSpPr>
            <p:nvPr/>
          </p:nvSpPr>
          <p:spPr bwMode="auto">
            <a:xfrm flipH="1" flipV="1">
              <a:off x="1344" y="2448"/>
              <a:ext cx="24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76" name="Line 30"/>
            <p:cNvSpPr>
              <a:spLocks noChangeShapeType="1"/>
            </p:cNvSpPr>
            <p:nvPr/>
          </p:nvSpPr>
          <p:spPr bwMode="auto">
            <a:xfrm flipV="1">
              <a:off x="2160" y="2496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77" name="Line 31"/>
            <p:cNvSpPr>
              <a:spLocks noChangeShapeType="1"/>
            </p:cNvSpPr>
            <p:nvPr/>
          </p:nvSpPr>
          <p:spPr bwMode="auto">
            <a:xfrm flipH="1" flipV="1">
              <a:off x="2352" y="2496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78" name="Line 32"/>
            <p:cNvSpPr>
              <a:spLocks noChangeShapeType="1"/>
            </p:cNvSpPr>
            <p:nvPr/>
          </p:nvSpPr>
          <p:spPr bwMode="auto">
            <a:xfrm flipV="1">
              <a:off x="528" y="3024"/>
              <a:ext cx="24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79" name="Line 33"/>
            <p:cNvSpPr>
              <a:spLocks noChangeShapeType="1"/>
            </p:cNvSpPr>
            <p:nvPr/>
          </p:nvSpPr>
          <p:spPr bwMode="auto">
            <a:xfrm flipV="1">
              <a:off x="816" y="3072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80" name="Line 34"/>
            <p:cNvSpPr>
              <a:spLocks noChangeShapeType="1"/>
            </p:cNvSpPr>
            <p:nvPr/>
          </p:nvSpPr>
          <p:spPr bwMode="auto">
            <a:xfrm flipH="1" flipV="1">
              <a:off x="912" y="3072"/>
              <a:ext cx="24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81" name="Line 35"/>
            <p:cNvSpPr>
              <a:spLocks noChangeShapeType="1"/>
            </p:cNvSpPr>
            <p:nvPr/>
          </p:nvSpPr>
          <p:spPr bwMode="auto">
            <a:xfrm flipV="1">
              <a:off x="1536" y="3072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82" name="Line 36"/>
            <p:cNvSpPr>
              <a:spLocks noChangeShapeType="1"/>
            </p:cNvSpPr>
            <p:nvPr/>
          </p:nvSpPr>
          <p:spPr bwMode="auto">
            <a:xfrm flipH="1" flipV="1">
              <a:off x="1680" y="3072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83" name="Line 37"/>
            <p:cNvSpPr>
              <a:spLocks noChangeShapeType="1"/>
            </p:cNvSpPr>
            <p:nvPr/>
          </p:nvSpPr>
          <p:spPr bwMode="auto">
            <a:xfrm flipV="1">
              <a:off x="2496" y="3072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096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74" name="Group 38"/>
          <p:cNvGrpSpPr>
            <a:grpSpLocks/>
          </p:cNvGrpSpPr>
          <p:nvPr/>
        </p:nvGrpSpPr>
        <p:grpSpPr bwMode="auto">
          <a:xfrm>
            <a:off x="2181225" y="1539875"/>
            <a:ext cx="3581400" cy="3886200"/>
            <a:chOff x="384" y="1152"/>
            <a:chExt cx="2256" cy="2448"/>
          </a:xfrm>
        </p:grpSpPr>
        <p:sp>
          <p:nvSpPr>
            <p:cNvPr id="105476" name="Oval 5"/>
            <p:cNvSpPr>
              <a:spLocks noChangeArrowheads="1"/>
            </p:cNvSpPr>
            <p:nvPr/>
          </p:nvSpPr>
          <p:spPr bwMode="auto">
            <a:xfrm>
              <a:off x="384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L</a:t>
              </a:r>
            </a:p>
          </p:txBody>
        </p:sp>
        <p:sp>
          <p:nvSpPr>
            <p:cNvPr id="105477" name="Oval 6"/>
            <p:cNvSpPr>
              <a:spLocks noChangeArrowheads="1"/>
            </p:cNvSpPr>
            <p:nvPr/>
          </p:nvSpPr>
          <p:spPr bwMode="auto">
            <a:xfrm>
              <a:off x="720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M</a:t>
              </a:r>
            </a:p>
          </p:txBody>
        </p:sp>
        <p:sp>
          <p:nvSpPr>
            <p:cNvPr id="105478" name="Oval 7"/>
            <p:cNvSpPr>
              <a:spLocks noChangeArrowheads="1"/>
            </p:cNvSpPr>
            <p:nvPr/>
          </p:nvSpPr>
          <p:spPr bwMode="auto">
            <a:xfrm>
              <a:off x="1056" y="3360"/>
              <a:ext cx="240" cy="240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N</a:t>
              </a:r>
            </a:p>
          </p:txBody>
        </p:sp>
        <p:sp>
          <p:nvSpPr>
            <p:cNvPr id="105479" name="Oval 8"/>
            <p:cNvSpPr>
              <a:spLocks noChangeArrowheads="1"/>
            </p:cNvSpPr>
            <p:nvPr/>
          </p:nvSpPr>
          <p:spPr bwMode="auto">
            <a:xfrm>
              <a:off x="1392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O</a:t>
              </a:r>
            </a:p>
          </p:txBody>
        </p:sp>
        <p:sp>
          <p:nvSpPr>
            <p:cNvPr id="105480" name="Oval 9"/>
            <p:cNvSpPr>
              <a:spLocks noChangeArrowheads="1"/>
            </p:cNvSpPr>
            <p:nvPr/>
          </p:nvSpPr>
          <p:spPr bwMode="auto">
            <a:xfrm>
              <a:off x="1728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P</a:t>
              </a:r>
            </a:p>
          </p:txBody>
        </p:sp>
        <p:sp>
          <p:nvSpPr>
            <p:cNvPr id="105481" name="Oval 10"/>
            <p:cNvSpPr>
              <a:spLocks noChangeArrowheads="1"/>
            </p:cNvSpPr>
            <p:nvPr/>
          </p:nvSpPr>
          <p:spPr bwMode="auto">
            <a:xfrm>
              <a:off x="2208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G</a:t>
              </a:r>
            </a:p>
          </p:txBody>
        </p:sp>
        <p:sp>
          <p:nvSpPr>
            <p:cNvPr id="105482" name="Oval 11"/>
            <p:cNvSpPr>
              <a:spLocks noChangeArrowheads="1"/>
            </p:cNvSpPr>
            <p:nvPr/>
          </p:nvSpPr>
          <p:spPr bwMode="auto">
            <a:xfrm>
              <a:off x="2400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Q</a:t>
              </a:r>
            </a:p>
          </p:txBody>
        </p:sp>
        <p:sp>
          <p:nvSpPr>
            <p:cNvPr id="105483" name="Oval 12"/>
            <p:cNvSpPr>
              <a:spLocks noChangeArrowheads="1"/>
            </p:cNvSpPr>
            <p:nvPr/>
          </p:nvSpPr>
          <p:spPr bwMode="auto">
            <a:xfrm>
              <a:off x="720" y="2832"/>
              <a:ext cx="240" cy="240"/>
            </a:xfrm>
            <a:prstGeom prst="ellipse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</a:t>
              </a:r>
            </a:p>
          </p:txBody>
        </p:sp>
        <p:sp>
          <p:nvSpPr>
            <p:cNvPr id="105484" name="Oval 13"/>
            <p:cNvSpPr>
              <a:spLocks noChangeArrowheads="1"/>
            </p:cNvSpPr>
            <p:nvPr/>
          </p:nvSpPr>
          <p:spPr bwMode="auto">
            <a:xfrm>
              <a:off x="2016" y="2832"/>
              <a:ext cx="240" cy="24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J</a:t>
              </a:r>
            </a:p>
          </p:txBody>
        </p:sp>
        <p:sp>
          <p:nvSpPr>
            <p:cNvPr id="105485" name="Oval 14"/>
            <p:cNvSpPr>
              <a:spLocks noChangeArrowheads="1"/>
            </p:cNvSpPr>
            <p:nvPr/>
          </p:nvSpPr>
          <p:spPr bwMode="auto">
            <a:xfrm>
              <a:off x="1536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I</a:t>
              </a:r>
            </a:p>
          </p:txBody>
        </p:sp>
        <p:sp>
          <p:nvSpPr>
            <p:cNvPr id="105486" name="Oval 15"/>
            <p:cNvSpPr>
              <a:spLocks noChangeArrowheads="1"/>
            </p:cNvSpPr>
            <p:nvPr/>
          </p:nvSpPr>
          <p:spPr bwMode="auto">
            <a:xfrm>
              <a:off x="2400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K</a:t>
              </a:r>
            </a:p>
          </p:txBody>
        </p:sp>
        <p:sp>
          <p:nvSpPr>
            <p:cNvPr id="105487" name="Oval 16"/>
            <p:cNvSpPr>
              <a:spLocks noChangeArrowheads="1"/>
            </p:cNvSpPr>
            <p:nvPr/>
          </p:nvSpPr>
          <p:spPr bwMode="auto">
            <a:xfrm>
              <a:off x="1776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</a:t>
              </a:r>
            </a:p>
          </p:txBody>
        </p:sp>
        <p:sp>
          <p:nvSpPr>
            <p:cNvPr id="105488" name="Oval 17"/>
            <p:cNvSpPr>
              <a:spLocks noChangeArrowheads="1"/>
            </p:cNvSpPr>
            <p:nvPr/>
          </p:nvSpPr>
          <p:spPr bwMode="auto">
            <a:xfrm>
              <a:off x="1152" y="2256"/>
              <a:ext cx="240" cy="240"/>
            </a:xfrm>
            <a:prstGeom prst="ellipse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E</a:t>
              </a:r>
            </a:p>
          </p:txBody>
        </p:sp>
        <p:sp>
          <p:nvSpPr>
            <p:cNvPr id="105489" name="Oval 18"/>
            <p:cNvSpPr>
              <a:spLocks noChangeArrowheads="1"/>
            </p:cNvSpPr>
            <p:nvPr/>
          </p:nvSpPr>
          <p:spPr bwMode="auto">
            <a:xfrm>
              <a:off x="576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sp>
          <p:nvSpPr>
            <p:cNvPr id="105490" name="Oval 19"/>
            <p:cNvSpPr>
              <a:spLocks noChangeArrowheads="1"/>
            </p:cNvSpPr>
            <p:nvPr/>
          </p:nvSpPr>
          <p:spPr bwMode="auto">
            <a:xfrm>
              <a:off x="864" y="1728"/>
              <a:ext cx="240" cy="240"/>
            </a:xfrm>
            <a:prstGeom prst="ellipse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105491" name="Oval 20"/>
            <p:cNvSpPr>
              <a:spLocks noChangeArrowheads="1"/>
            </p:cNvSpPr>
            <p:nvPr/>
          </p:nvSpPr>
          <p:spPr bwMode="auto">
            <a:xfrm>
              <a:off x="1968" y="1728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105492" name="Oval 21"/>
            <p:cNvSpPr>
              <a:spLocks noChangeArrowheads="1"/>
            </p:cNvSpPr>
            <p:nvPr/>
          </p:nvSpPr>
          <p:spPr bwMode="auto">
            <a:xfrm>
              <a:off x="1392" y="1152"/>
              <a:ext cx="240" cy="240"/>
            </a:xfrm>
            <a:prstGeom prst="ellipse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105493" name="Line 22"/>
            <p:cNvSpPr>
              <a:spLocks noChangeShapeType="1"/>
            </p:cNvSpPr>
            <p:nvPr/>
          </p:nvSpPr>
          <p:spPr bwMode="auto">
            <a:xfrm flipV="1">
              <a:off x="1056" y="1344"/>
              <a:ext cx="384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94" name="Line 23"/>
            <p:cNvSpPr>
              <a:spLocks noChangeShapeType="1"/>
            </p:cNvSpPr>
            <p:nvPr/>
          </p:nvSpPr>
          <p:spPr bwMode="auto">
            <a:xfrm>
              <a:off x="1584" y="1344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95" name="Line 24"/>
            <p:cNvSpPr>
              <a:spLocks noChangeShapeType="1"/>
            </p:cNvSpPr>
            <p:nvPr/>
          </p:nvSpPr>
          <p:spPr bwMode="auto">
            <a:xfrm flipH="1">
              <a:off x="720" y="1968"/>
              <a:ext cx="192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96" name="Line 25"/>
            <p:cNvSpPr>
              <a:spLocks noChangeShapeType="1"/>
            </p:cNvSpPr>
            <p:nvPr/>
          </p:nvSpPr>
          <p:spPr bwMode="auto">
            <a:xfrm>
              <a:off x="1056" y="1968"/>
              <a:ext cx="192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97" name="Line 26"/>
            <p:cNvSpPr>
              <a:spLocks noChangeShapeType="1"/>
            </p:cNvSpPr>
            <p:nvPr/>
          </p:nvSpPr>
          <p:spPr bwMode="auto">
            <a:xfrm flipH="1">
              <a:off x="1920" y="1968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98" name="Line 27"/>
            <p:cNvSpPr>
              <a:spLocks noChangeShapeType="1"/>
            </p:cNvSpPr>
            <p:nvPr/>
          </p:nvSpPr>
          <p:spPr bwMode="auto">
            <a:xfrm>
              <a:off x="2160" y="1968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99" name="Line 28"/>
            <p:cNvSpPr>
              <a:spLocks noChangeShapeType="1"/>
            </p:cNvSpPr>
            <p:nvPr/>
          </p:nvSpPr>
          <p:spPr bwMode="auto">
            <a:xfrm flipV="1">
              <a:off x="816" y="2448"/>
              <a:ext cx="384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00" name="Line 29"/>
            <p:cNvSpPr>
              <a:spLocks noChangeShapeType="1"/>
            </p:cNvSpPr>
            <p:nvPr/>
          </p:nvSpPr>
          <p:spPr bwMode="auto">
            <a:xfrm flipH="1" flipV="1">
              <a:off x="1344" y="2448"/>
              <a:ext cx="24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01" name="Line 30"/>
            <p:cNvSpPr>
              <a:spLocks noChangeShapeType="1"/>
            </p:cNvSpPr>
            <p:nvPr/>
          </p:nvSpPr>
          <p:spPr bwMode="auto">
            <a:xfrm flipV="1">
              <a:off x="2160" y="2496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02" name="Line 31"/>
            <p:cNvSpPr>
              <a:spLocks noChangeShapeType="1"/>
            </p:cNvSpPr>
            <p:nvPr/>
          </p:nvSpPr>
          <p:spPr bwMode="auto">
            <a:xfrm flipH="1" flipV="1">
              <a:off x="2352" y="2496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03" name="Line 32"/>
            <p:cNvSpPr>
              <a:spLocks noChangeShapeType="1"/>
            </p:cNvSpPr>
            <p:nvPr/>
          </p:nvSpPr>
          <p:spPr bwMode="auto">
            <a:xfrm flipV="1">
              <a:off x="528" y="3024"/>
              <a:ext cx="24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04" name="Line 33"/>
            <p:cNvSpPr>
              <a:spLocks noChangeShapeType="1"/>
            </p:cNvSpPr>
            <p:nvPr/>
          </p:nvSpPr>
          <p:spPr bwMode="auto">
            <a:xfrm flipV="1">
              <a:off x="816" y="3072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05" name="Line 34"/>
            <p:cNvSpPr>
              <a:spLocks noChangeShapeType="1"/>
            </p:cNvSpPr>
            <p:nvPr/>
          </p:nvSpPr>
          <p:spPr bwMode="auto">
            <a:xfrm flipH="1" flipV="1">
              <a:off x="912" y="3072"/>
              <a:ext cx="24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06" name="Line 35"/>
            <p:cNvSpPr>
              <a:spLocks noChangeShapeType="1"/>
            </p:cNvSpPr>
            <p:nvPr/>
          </p:nvSpPr>
          <p:spPr bwMode="auto">
            <a:xfrm flipV="1">
              <a:off x="1536" y="3072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07" name="Line 36"/>
            <p:cNvSpPr>
              <a:spLocks noChangeShapeType="1"/>
            </p:cNvSpPr>
            <p:nvPr/>
          </p:nvSpPr>
          <p:spPr bwMode="auto">
            <a:xfrm flipH="1" flipV="1">
              <a:off x="1680" y="3072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08" name="Line 37"/>
            <p:cNvSpPr>
              <a:spLocks noChangeShapeType="1"/>
            </p:cNvSpPr>
            <p:nvPr/>
          </p:nvSpPr>
          <p:spPr bwMode="auto">
            <a:xfrm flipV="1">
              <a:off x="2496" y="3072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5475" name="TextBox 35"/>
          <p:cNvSpPr txBox="1">
            <a:spLocks noChangeArrowheads="1"/>
          </p:cNvSpPr>
          <p:nvPr/>
        </p:nvSpPr>
        <p:spPr bwMode="auto">
          <a:xfrm>
            <a:off x="7988300" y="3597275"/>
            <a:ext cx="375761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8000"/>
              <a:t>GOAL !!!</a:t>
            </a:r>
          </a:p>
        </p:txBody>
      </p:sp>
    </p:spTree>
    <p:extLst>
      <p:ext uri="{BB962C8B-B14F-4D97-AF65-F5344CB8AC3E}">
        <p14:creationId xmlns:p14="http://schemas.microsoft.com/office/powerpoint/2010/main" val="350251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98" name="Group 38"/>
          <p:cNvGrpSpPr>
            <a:grpSpLocks/>
          </p:cNvGrpSpPr>
          <p:nvPr/>
        </p:nvGrpSpPr>
        <p:grpSpPr bwMode="auto">
          <a:xfrm>
            <a:off x="2181225" y="1539875"/>
            <a:ext cx="3581400" cy="3886200"/>
            <a:chOff x="384" y="1152"/>
            <a:chExt cx="2256" cy="2448"/>
          </a:xfrm>
        </p:grpSpPr>
        <p:sp>
          <p:nvSpPr>
            <p:cNvPr id="106501" name="Oval 5"/>
            <p:cNvSpPr>
              <a:spLocks noChangeArrowheads="1"/>
            </p:cNvSpPr>
            <p:nvPr/>
          </p:nvSpPr>
          <p:spPr bwMode="auto">
            <a:xfrm>
              <a:off x="384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L</a:t>
              </a:r>
            </a:p>
          </p:txBody>
        </p:sp>
        <p:sp>
          <p:nvSpPr>
            <p:cNvPr id="106502" name="Oval 6"/>
            <p:cNvSpPr>
              <a:spLocks noChangeArrowheads="1"/>
            </p:cNvSpPr>
            <p:nvPr/>
          </p:nvSpPr>
          <p:spPr bwMode="auto">
            <a:xfrm>
              <a:off x="720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M</a:t>
              </a:r>
            </a:p>
          </p:txBody>
        </p:sp>
        <p:sp>
          <p:nvSpPr>
            <p:cNvPr id="106503" name="Oval 7"/>
            <p:cNvSpPr>
              <a:spLocks noChangeArrowheads="1"/>
            </p:cNvSpPr>
            <p:nvPr/>
          </p:nvSpPr>
          <p:spPr bwMode="auto">
            <a:xfrm>
              <a:off x="1056" y="3360"/>
              <a:ext cx="240" cy="240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N</a:t>
              </a:r>
            </a:p>
          </p:txBody>
        </p:sp>
        <p:sp>
          <p:nvSpPr>
            <p:cNvPr id="106504" name="Oval 8"/>
            <p:cNvSpPr>
              <a:spLocks noChangeArrowheads="1"/>
            </p:cNvSpPr>
            <p:nvPr/>
          </p:nvSpPr>
          <p:spPr bwMode="auto">
            <a:xfrm>
              <a:off x="1392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O</a:t>
              </a:r>
            </a:p>
          </p:txBody>
        </p:sp>
        <p:sp>
          <p:nvSpPr>
            <p:cNvPr id="106505" name="Oval 9"/>
            <p:cNvSpPr>
              <a:spLocks noChangeArrowheads="1"/>
            </p:cNvSpPr>
            <p:nvPr/>
          </p:nvSpPr>
          <p:spPr bwMode="auto">
            <a:xfrm>
              <a:off x="1728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P</a:t>
              </a:r>
            </a:p>
          </p:txBody>
        </p:sp>
        <p:sp>
          <p:nvSpPr>
            <p:cNvPr id="106506" name="Oval 10"/>
            <p:cNvSpPr>
              <a:spLocks noChangeArrowheads="1"/>
            </p:cNvSpPr>
            <p:nvPr/>
          </p:nvSpPr>
          <p:spPr bwMode="auto">
            <a:xfrm>
              <a:off x="2208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G</a:t>
              </a:r>
            </a:p>
          </p:txBody>
        </p:sp>
        <p:sp>
          <p:nvSpPr>
            <p:cNvPr id="106507" name="Oval 11"/>
            <p:cNvSpPr>
              <a:spLocks noChangeArrowheads="1"/>
            </p:cNvSpPr>
            <p:nvPr/>
          </p:nvSpPr>
          <p:spPr bwMode="auto">
            <a:xfrm>
              <a:off x="2400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Q</a:t>
              </a:r>
            </a:p>
          </p:txBody>
        </p:sp>
        <p:sp>
          <p:nvSpPr>
            <p:cNvPr id="106508" name="Oval 12"/>
            <p:cNvSpPr>
              <a:spLocks noChangeArrowheads="1"/>
            </p:cNvSpPr>
            <p:nvPr/>
          </p:nvSpPr>
          <p:spPr bwMode="auto">
            <a:xfrm>
              <a:off x="720" y="2832"/>
              <a:ext cx="240" cy="240"/>
            </a:xfrm>
            <a:prstGeom prst="ellipse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</a:t>
              </a:r>
            </a:p>
          </p:txBody>
        </p:sp>
        <p:sp>
          <p:nvSpPr>
            <p:cNvPr id="106509" name="Oval 13"/>
            <p:cNvSpPr>
              <a:spLocks noChangeArrowheads="1"/>
            </p:cNvSpPr>
            <p:nvPr/>
          </p:nvSpPr>
          <p:spPr bwMode="auto">
            <a:xfrm>
              <a:off x="2016" y="2832"/>
              <a:ext cx="240" cy="24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J</a:t>
              </a:r>
            </a:p>
          </p:txBody>
        </p:sp>
        <p:sp>
          <p:nvSpPr>
            <p:cNvPr id="106510" name="Oval 14"/>
            <p:cNvSpPr>
              <a:spLocks noChangeArrowheads="1"/>
            </p:cNvSpPr>
            <p:nvPr/>
          </p:nvSpPr>
          <p:spPr bwMode="auto">
            <a:xfrm>
              <a:off x="1536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I</a:t>
              </a:r>
            </a:p>
          </p:txBody>
        </p:sp>
        <p:sp>
          <p:nvSpPr>
            <p:cNvPr id="106511" name="Oval 15"/>
            <p:cNvSpPr>
              <a:spLocks noChangeArrowheads="1"/>
            </p:cNvSpPr>
            <p:nvPr/>
          </p:nvSpPr>
          <p:spPr bwMode="auto">
            <a:xfrm>
              <a:off x="2400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K</a:t>
              </a:r>
            </a:p>
          </p:txBody>
        </p:sp>
        <p:sp>
          <p:nvSpPr>
            <p:cNvPr id="106512" name="Oval 16"/>
            <p:cNvSpPr>
              <a:spLocks noChangeArrowheads="1"/>
            </p:cNvSpPr>
            <p:nvPr/>
          </p:nvSpPr>
          <p:spPr bwMode="auto">
            <a:xfrm>
              <a:off x="1776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</a:t>
              </a:r>
            </a:p>
          </p:txBody>
        </p:sp>
        <p:sp>
          <p:nvSpPr>
            <p:cNvPr id="106513" name="Oval 17"/>
            <p:cNvSpPr>
              <a:spLocks noChangeArrowheads="1"/>
            </p:cNvSpPr>
            <p:nvPr/>
          </p:nvSpPr>
          <p:spPr bwMode="auto">
            <a:xfrm>
              <a:off x="1152" y="2256"/>
              <a:ext cx="240" cy="240"/>
            </a:xfrm>
            <a:prstGeom prst="ellipse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E</a:t>
              </a:r>
            </a:p>
          </p:txBody>
        </p:sp>
        <p:sp>
          <p:nvSpPr>
            <p:cNvPr id="106514" name="Oval 18"/>
            <p:cNvSpPr>
              <a:spLocks noChangeArrowheads="1"/>
            </p:cNvSpPr>
            <p:nvPr/>
          </p:nvSpPr>
          <p:spPr bwMode="auto">
            <a:xfrm>
              <a:off x="576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sp>
          <p:nvSpPr>
            <p:cNvPr id="106515" name="Oval 19"/>
            <p:cNvSpPr>
              <a:spLocks noChangeArrowheads="1"/>
            </p:cNvSpPr>
            <p:nvPr/>
          </p:nvSpPr>
          <p:spPr bwMode="auto">
            <a:xfrm>
              <a:off x="864" y="1728"/>
              <a:ext cx="240" cy="240"/>
            </a:xfrm>
            <a:prstGeom prst="ellipse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106516" name="Oval 20"/>
            <p:cNvSpPr>
              <a:spLocks noChangeArrowheads="1"/>
            </p:cNvSpPr>
            <p:nvPr/>
          </p:nvSpPr>
          <p:spPr bwMode="auto">
            <a:xfrm>
              <a:off x="1968" y="1728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106517" name="Oval 21"/>
            <p:cNvSpPr>
              <a:spLocks noChangeArrowheads="1"/>
            </p:cNvSpPr>
            <p:nvPr/>
          </p:nvSpPr>
          <p:spPr bwMode="auto">
            <a:xfrm>
              <a:off x="1392" y="1152"/>
              <a:ext cx="240" cy="240"/>
            </a:xfrm>
            <a:prstGeom prst="ellipse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106518" name="Line 22"/>
            <p:cNvSpPr>
              <a:spLocks noChangeShapeType="1"/>
            </p:cNvSpPr>
            <p:nvPr/>
          </p:nvSpPr>
          <p:spPr bwMode="auto">
            <a:xfrm flipV="1">
              <a:off x="1056" y="1344"/>
              <a:ext cx="384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19" name="Line 23"/>
            <p:cNvSpPr>
              <a:spLocks noChangeShapeType="1"/>
            </p:cNvSpPr>
            <p:nvPr/>
          </p:nvSpPr>
          <p:spPr bwMode="auto">
            <a:xfrm>
              <a:off x="1584" y="1344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20" name="Line 24"/>
            <p:cNvSpPr>
              <a:spLocks noChangeShapeType="1"/>
            </p:cNvSpPr>
            <p:nvPr/>
          </p:nvSpPr>
          <p:spPr bwMode="auto">
            <a:xfrm flipH="1">
              <a:off x="720" y="1968"/>
              <a:ext cx="192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21" name="Line 25"/>
            <p:cNvSpPr>
              <a:spLocks noChangeShapeType="1"/>
            </p:cNvSpPr>
            <p:nvPr/>
          </p:nvSpPr>
          <p:spPr bwMode="auto">
            <a:xfrm>
              <a:off x="1056" y="1968"/>
              <a:ext cx="192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22" name="Line 26"/>
            <p:cNvSpPr>
              <a:spLocks noChangeShapeType="1"/>
            </p:cNvSpPr>
            <p:nvPr/>
          </p:nvSpPr>
          <p:spPr bwMode="auto">
            <a:xfrm flipH="1">
              <a:off x="1920" y="1968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23" name="Line 27"/>
            <p:cNvSpPr>
              <a:spLocks noChangeShapeType="1"/>
            </p:cNvSpPr>
            <p:nvPr/>
          </p:nvSpPr>
          <p:spPr bwMode="auto">
            <a:xfrm>
              <a:off x="2160" y="1968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24" name="Line 28"/>
            <p:cNvSpPr>
              <a:spLocks noChangeShapeType="1"/>
            </p:cNvSpPr>
            <p:nvPr/>
          </p:nvSpPr>
          <p:spPr bwMode="auto">
            <a:xfrm flipV="1">
              <a:off x="816" y="2448"/>
              <a:ext cx="384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25" name="Line 29"/>
            <p:cNvSpPr>
              <a:spLocks noChangeShapeType="1"/>
            </p:cNvSpPr>
            <p:nvPr/>
          </p:nvSpPr>
          <p:spPr bwMode="auto">
            <a:xfrm flipH="1" flipV="1">
              <a:off x="1344" y="2448"/>
              <a:ext cx="24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26" name="Line 30"/>
            <p:cNvSpPr>
              <a:spLocks noChangeShapeType="1"/>
            </p:cNvSpPr>
            <p:nvPr/>
          </p:nvSpPr>
          <p:spPr bwMode="auto">
            <a:xfrm flipV="1">
              <a:off x="2160" y="2496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27" name="Line 31"/>
            <p:cNvSpPr>
              <a:spLocks noChangeShapeType="1"/>
            </p:cNvSpPr>
            <p:nvPr/>
          </p:nvSpPr>
          <p:spPr bwMode="auto">
            <a:xfrm flipH="1" flipV="1">
              <a:off x="2352" y="2496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28" name="Line 32"/>
            <p:cNvSpPr>
              <a:spLocks noChangeShapeType="1"/>
            </p:cNvSpPr>
            <p:nvPr/>
          </p:nvSpPr>
          <p:spPr bwMode="auto">
            <a:xfrm flipV="1">
              <a:off x="528" y="3024"/>
              <a:ext cx="24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29" name="Line 33"/>
            <p:cNvSpPr>
              <a:spLocks noChangeShapeType="1"/>
            </p:cNvSpPr>
            <p:nvPr/>
          </p:nvSpPr>
          <p:spPr bwMode="auto">
            <a:xfrm flipV="1">
              <a:off x="816" y="3072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30" name="Line 34"/>
            <p:cNvSpPr>
              <a:spLocks noChangeShapeType="1"/>
            </p:cNvSpPr>
            <p:nvPr/>
          </p:nvSpPr>
          <p:spPr bwMode="auto">
            <a:xfrm flipH="1" flipV="1">
              <a:off x="912" y="3072"/>
              <a:ext cx="24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31" name="Line 35"/>
            <p:cNvSpPr>
              <a:spLocks noChangeShapeType="1"/>
            </p:cNvSpPr>
            <p:nvPr/>
          </p:nvSpPr>
          <p:spPr bwMode="auto">
            <a:xfrm flipV="1">
              <a:off x="1536" y="3072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32" name="Line 36"/>
            <p:cNvSpPr>
              <a:spLocks noChangeShapeType="1"/>
            </p:cNvSpPr>
            <p:nvPr/>
          </p:nvSpPr>
          <p:spPr bwMode="auto">
            <a:xfrm flipH="1" flipV="1">
              <a:off x="1680" y="3072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33" name="Line 37"/>
            <p:cNvSpPr>
              <a:spLocks noChangeShapeType="1"/>
            </p:cNvSpPr>
            <p:nvPr/>
          </p:nvSpPr>
          <p:spPr bwMode="auto">
            <a:xfrm flipV="1">
              <a:off x="2496" y="3072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6499" name="TextBox 35"/>
          <p:cNvSpPr txBox="1">
            <a:spLocks noChangeArrowheads="1"/>
          </p:cNvSpPr>
          <p:nvPr/>
        </p:nvSpPr>
        <p:spPr bwMode="auto">
          <a:xfrm>
            <a:off x="7988300" y="3597275"/>
            <a:ext cx="375761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8000"/>
              <a:t>GOAL !!!</a:t>
            </a:r>
          </a:p>
        </p:txBody>
      </p:sp>
      <p:sp>
        <p:nvSpPr>
          <p:cNvPr id="3" name="Freeform 2"/>
          <p:cNvSpPr/>
          <p:nvPr/>
        </p:nvSpPr>
        <p:spPr>
          <a:xfrm>
            <a:off x="2239963" y="1604963"/>
            <a:ext cx="1704975" cy="3668712"/>
          </a:xfrm>
          <a:custGeom>
            <a:avLst/>
            <a:gdLst>
              <a:gd name="connsiteX0" fmla="*/ 1646840 w 1706194"/>
              <a:gd name="connsiteY0" fmla="*/ 55756 h 3667699"/>
              <a:gd name="connsiteX1" fmla="*/ 1616360 w 1706194"/>
              <a:gd name="connsiteY1" fmla="*/ 101476 h 3667699"/>
              <a:gd name="connsiteX2" fmla="*/ 793400 w 1706194"/>
              <a:gd name="connsiteY2" fmla="*/ 985396 h 3667699"/>
              <a:gd name="connsiteX3" fmla="*/ 366680 w 1706194"/>
              <a:gd name="connsiteY3" fmla="*/ 1991236 h 3667699"/>
              <a:gd name="connsiteX4" fmla="*/ 976280 w 1706194"/>
              <a:gd name="connsiteY4" fmla="*/ 1076836 h 3667699"/>
              <a:gd name="connsiteX5" fmla="*/ 1342040 w 1706194"/>
              <a:gd name="connsiteY5" fmla="*/ 1854076 h 3667699"/>
              <a:gd name="connsiteX6" fmla="*/ 732440 w 1706194"/>
              <a:gd name="connsiteY6" fmla="*/ 2646556 h 3667699"/>
              <a:gd name="connsiteX7" fmla="*/ 920 w 1706194"/>
              <a:gd name="connsiteY7" fmla="*/ 3454276 h 3667699"/>
              <a:gd name="connsiteX8" fmla="*/ 580040 w 1706194"/>
              <a:gd name="connsiteY8" fmla="*/ 2936116 h 3667699"/>
              <a:gd name="connsiteX9" fmla="*/ 580040 w 1706194"/>
              <a:gd name="connsiteY9" fmla="*/ 3667636 h 3667699"/>
              <a:gd name="connsiteX10" fmla="*/ 717200 w 1706194"/>
              <a:gd name="connsiteY10" fmla="*/ 2981836 h 3667699"/>
              <a:gd name="connsiteX11" fmla="*/ 1067720 w 1706194"/>
              <a:gd name="connsiteY11" fmla="*/ 3591436 h 3667699"/>
              <a:gd name="connsiteX12" fmla="*/ 1052480 w 1706194"/>
              <a:gd name="connsiteY12" fmla="*/ 3545716 h 3667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06194" h="3667699">
                <a:moveTo>
                  <a:pt x="1646840" y="55756"/>
                </a:moveTo>
                <a:cubicBezTo>
                  <a:pt x="1702720" y="1146"/>
                  <a:pt x="1758600" y="-53464"/>
                  <a:pt x="1616360" y="101476"/>
                </a:cubicBezTo>
                <a:cubicBezTo>
                  <a:pt x="1474120" y="256416"/>
                  <a:pt x="1001680" y="670436"/>
                  <a:pt x="793400" y="985396"/>
                </a:cubicBezTo>
                <a:cubicBezTo>
                  <a:pt x="585120" y="1300356"/>
                  <a:pt x="336200" y="1975996"/>
                  <a:pt x="366680" y="1991236"/>
                </a:cubicBezTo>
                <a:cubicBezTo>
                  <a:pt x="397160" y="2006476"/>
                  <a:pt x="813720" y="1099696"/>
                  <a:pt x="976280" y="1076836"/>
                </a:cubicBezTo>
                <a:cubicBezTo>
                  <a:pt x="1138840" y="1053976"/>
                  <a:pt x="1382680" y="1592456"/>
                  <a:pt x="1342040" y="1854076"/>
                </a:cubicBezTo>
                <a:cubicBezTo>
                  <a:pt x="1301400" y="2115696"/>
                  <a:pt x="955960" y="2379856"/>
                  <a:pt x="732440" y="2646556"/>
                </a:cubicBezTo>
                <a:cubicBezTo>
                  <a:pt x="508920" y="2913256"/>
                  <a:pt x="26320" y="3406016"/>
                  <a:pt x="920" y="3454276"/>
                </a:cubicBezTo>
                <a:cubicBezTo>
                  <a:pt x="-24480" y="3502536"/>
                  <a:pt x="483520" y="2900556"/>
                  <a:pt x="580040" y="2936116"/>
                </a:cubicBezTo>
                <a:cubicBezTo>
                  <a:pt x="676560" y="2971676"/>
                  <a:pt x="557180" y="3660016"/>
                  <a:pt x="580040" y="3667636"/>
                </a:cubicBezTo>
                <a:cubicBezTo>
                  <a:pt x="602900" y="3675256"/>
                  <a:pt x="635920" y="2994536"/>
                  <a:pt x="717200" y="2981836"/>
                </a:cubicBezTo>
                <a:cubicBezTo>
                  <a:pt x="798480" y="2969136"/>
                  <a:pt x="1011840" y="3497456"/>
                  <a:pt x="1067720" y="3591436"/>
                </a:cubicBezTo>
                <a:cubicBezTo>
                  <a:pt x="1123600" y="3685416"/>
                  <a:pt x="1088040" y="3615566"/>
                  <a:pt x="1052480" y="3545716"/>
                </a:cubicBezTo>
              </a:path>
            </a:pathLst>
          </a:cu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8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Box 3"/>
          <p:cNvSpPr txBox="1">
            <a:spLocks noChangeArrowheads="1"/>
          </p:cNvSpPr>
          <p:nvPr/>
        </p:nvSpPr>
        <p:spPr bwMode="auto">
          <a:xfrm>
            <a:off x="1797050" y="2501900"/>
            <a:ext cx="85407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8000"/>
              <a:t>Breadth First Search</a:t>
            </a:r>
          </a:p>
        </p:txBody>
      </p:sp>
    </p:spTree>
    <p:extLst>
      <p:ext uri="{BB962C8B-B14F-4D97-AF65-F5344CB8AC3E}">
        <p14:creationId xmlns:p14="http://schemas.microsoft.com/office/powerpoint/2010/main" val="390493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1187450" y="1508125"/>
            <a:ext cx="5334000" cy="4668838"/>
            <a:chOff x="384" y="1152"/>
            <a:chExt cx="3360" cy="2941"/>
          </a:xfrm>
        </p:grpSpPr>
        <p:grpSp>
          <p:nvGrpSpPr>
            <p:cNvPr id="108547" name="Group 39"/>
            <p:cNvGrpSpPr>
              <a:grpSpLocks/>
            </p:cNvGrpSpPr>
            <p:nvPr/>
          </p:nvGrpSpPr>
          <p:grpSpPr bwMode="auto">
            <a:xfrm>
              <a:off x="384" y="1152"/>
              <a:ext cx="2256" cy="2448"/>
              <a:chOff x="384" y="1152"/>
              <a:chExt cx="2256" cy="2448"/>
            </a:xfrm>
          </p:grpSpPr>
          <p:sp>
            <p:nvSpPr>
              <p:cNvPr id="108551" name="Oval 4"/>
              <p:cNvSpPr>
                <a:spLocks noChangeArrowheads="1"/>
              </p:cNvSpPr>
              <p:nvPr/>
            </p:nvSpPr>
            <p:spPr bwMode="auto">
              <a:xfrm>
                <a:off x="384" y="3360"/>
                <a:ext cx="240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L</a:t>
                </a:r>
              </a:p>
            </p:txBody>
          </p:sp>
          <p:sp>
            <p:nvSpPr>
              <p:cNvPr id="108552" name="Oval 5"/>
              <p:cNvSpPr>
                <a:spLocks noChangeArrowheads="1"/>
              </p:cNvSpPr>
              <p:nvPr/>
            </p:nvSpPr>
            <p:spPr bwMode="auto">
              <a:xfrm>
                <a:off x="720" y="3360"/>
                <a:ext cx="240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M</a:t>
                </a:r>
              </a:p>
            </p:txBody>
          </p:sp>
          <p:sp>
            <p:nvSpPr>
              <p:cNvPr id="108553" name="Oval 6"/>
              <p:cNvSpPr>
                <a:spLocks noChangeArrowheads="1"/>
              </p:cNvSpPr>
              <p:nvPr/>
            </p:nvSpPr>
            <p:spPr bwMode="auto">
              <a:xfrm>
                <a:off x="1056" y="3360"/>
                <a:ext cx="240" cy="240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N</a:t>
                </a:r>
              </a:p>
            </p:txBody>
          </p:sp>
          <p:sp>
            <p:nvSpPr>
              <p:cNvPr id="108554" name="Oval 7"/>
              <p:cNvSpPr>
                <a:spLocks noChangeArrowheads="1"/>
              </p:cNvSpPr>
              <p:nvPr/>
            </p:nvSpPr>
            <p:spPr bwMode="auto">
              <a:xfrm>
                <a:off x="1392" y="3360"/>
                <a:ext cx="240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O</a:t>
                </a:r>
              </a:p>
            </p:txBody>
          </p:sp>
          <p:sp>
            <p:nvSpPr>
              <p:cNvPr id="108555" name="Oval 8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240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P</a:t>
                </a:r>
              </a:p>
            </p:txBody>
          </p:sp>
          <p:sp>
            <p:nvSpPr>
              <p:cNvPr id="108556" name="Oval 9"/>
              <p:cNvSpPr>
                <a:spLocks noChangeArrowheads="1"/>
              </p:cNvSpPr>
              <p:nvPr/>
            </p:nvSpPr>
            <p:spPr bwMode="auto">
              <a:xfrm>
                <a:off x="2208" y="2256"/>
                <a:ext cx="240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G</a:t>
                </a:r>
              </a:p>
            </p:txBody>
          </p:sp>
          <p:sp>
            <p:nvSpPr>
              <p:cNvPr id="108557" name="Oval 10"/>
              <p:cNvSpPr>
                <a:spLocks noChangeArrowheads="1"/>
              </p:cNvSpPr>
              <p:nvPr/>
            </p:nvSpPr>
            <p:spPr bwMode="auto">
              <a:xfrm>
                <a:off x="2400" y="3360"/>
                <a:ext cx="240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Q</a:t>
                </a:r>
              </a:p>
            </p:txBody>
          </p:sp>
          <p:sp>
            <p:nvSpPr>
              <p:cNvPr id="108558" name="Oval 11"/>
              <p:cNvSpPr>
                <a:spLocks noChangeArrowheads="1"/>
              </p:cNvSpPr>
              <p:nvPr/>
            </p:nvSpPr>
            <p:spPr bwMode="auto">
              <a:xfrm>
                <a:off x="720" y="2832"/>
                <a:ext cx="240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H</a:t>
                </a:r>
              </a:p>
            </p:txBody>
          </p:sp>
          <p:sp>
            <p:nvSpPr>
              <p:cNvPr id="108559" name="Oval 12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J</a:t>
                </a:r>
              </a:p>
            </p:txBody>
          </p:sp>
          <p:sp>
            <p:nvSpPr>
              <p:cNvPr id="108560" name="Oval 13"/>
              <p:cNvSpPr>
                <a:spLocks noChangeArrowheads="1"/>
              </p:cNvSpPr>
              <p:nvPr/>
            </p:nvSpPr>
            <p:spPr bwMode="auto">
              <a:xfrm>
                <a:off x="1536" y="2832"/>
                <a:ext cx="240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I</a:t>
                </a:r>
              </a:p>
            </p:txBody>
          </p:sp>
          <p:sp>
            <p:nvSpPr>
              <p:cNvPr id="108561" name="Oval 14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240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K</a:t>
                </a:r>
              </a:p>
            </p:txBody>
          </p:sp>
          <p:sp>
            <p:nvSpPr>
              <p:cNvPr id="108562" name="Oval 15"/>
              <p:cNvSpPr>
                <a:spLocks noChangeArrowheads="1"/>
              </p:cNvSpPr>
              <p:nvPr/>
            </p:nvSpPr>
            <p:spPr bwMode="auto">
              <a:xfrm>
                <a:off x="1776" y="2256"/>
                <a:ext cx="240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F</a:t>
                </a:r>
              </a:p>
            </p:txBody>
          </p:sp>
          <p:sp>
            <p:nvSpPr>
              <p:cNvPr id="108563" name="Oval 16"/>
              <p:cNvSpPr>
                <a:spLocks noChangeArrowheads="1"/>
              </p:cNvSpPr>
              <p:nvPr/>
            </p:nvSpPr>
            <p:spPr bwMode="auto">
              <a:xfrm>
                <a:off x="1152" y="2256"/>
                <a:ext cx="240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E</a:t>
                </a:r>
              </a:p>
            </p:txBody>
          </p:sp>
          <p:sp>
            <p:nvSpPr>
              <p:cNvPr id="108564" name="Oval 17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240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D</a:t>
                </a:r>
              </a:p>
            </p:txBody>
          </p:sp>
          <p:sp>
            <p:nvSpPr>
              <p:cNvPr id="108565" name="Oval 18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240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B</a:t>
                </a:r>
              </a:p>
            </p:txBody>
          </p:sp>
          <p:sp>
            <p:nvSpPr>
              <p:cNvPr id="108566" name="Oval 19"/>
              <p:cNvSpPr>
                <a:spLocks noChangeArrowheads="1"/>
              </p:cNvSpPr>
              <p:nvPr/>
            </p:nvSpPr>
            <p:spPr bwMode="auto">
              <a:xfrm>
                <a:off x="1968" y="1728"/>
                <a:ext cx="240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C</a:t>
                </a:r>
              </a:p>
            </p:txBody>
          </p:sp>
          <p:sp>
            <p:nvSpPr>
              <p:cNvPr id="108567" name="Oval 20"/>
              <p:cNvSpPr>
                <a:spLocks noChangeArrowheads="1"/>
              </p:cNvSpPr>
              <p:nvPr/>
            </p:nvSpPr>
            <p:spPr bwMode="auto">
              <a:xfrm>
                <a:off x="1392" y="1152"/>
                <a:ext cx="240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A</a:t>
                </a:r>
              </a:p>
            </p:txBody>
          </p:sp>
          <p:sp>
            <p:nvSpPr>
              <p:cNvPr id="108568" name="Line 21"/>
              <p:cNvSpPr>
                <a:spLocks noChangeShapeType="1"/>
              </p:cNvSpPr>
              <p:nvPr/>
            </p:nvSpPr>
            <p:spPr bwMode="auto">
              <a:xfrm flipV="1">
                <a:off x="1056" y="1344"/>
                <a:ext cx="384" cy="3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69" name="Line 22"/>
              <p:cNvSpPr>
                <a:spLocks noChangeShapeType="1"/>
              </p:cNvSpPr>
              <p:nvPr/>
            </p:nvSpPr>
            <p:spPr bwMode="auto">
              <a:xfrm>
                <a:off x="1584" y="1344"/>
                <a:ext cx="432" cy="43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70" name="Line 23"/>
              <p:cNvSpPr>
                <a:spLocks noChangeShapeType="1"/>
              </p:cNvSpPr>
              <p:nvPr/>
            </p:nvSpPr>
            <p:spPr bwMode="auto">
              <a:xfrm flipH="1">
                <a:off x="720" y="1968"/>
                <a:ext cx="192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71" name="Line 25"/>
              <p:cNvSpPr>
                <a:spLocks noChangeShapeType="1"/>
              </p:cNvSpPr>
              <p:nvPr/>
            </p:nvSpPr>
            <p:spPr bwMode="auto">
              <a:xfrm>
                <a:off x="1056" y="1968"/>
                <a:ext cx="192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72" name="Line 26"/>
              <p:cNvSpPr>
                <a:spLocks noChangeShapeType="1"/>
              </p:cNvSpPr>
              <p:nvPr/>
            </p:nvSpPr>
            <p:spPr bwMode="auto">
              <a:xfrm flipH="1">
                <a:off x="1920" y="1968"/>
                <a:ext cx="96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73" name="Line 27"/>
              <p:cNvSpPr>
                <a:spLocks noChangeShapeType="1"/>
              </p:cNvSpPr>
              <p:nvPr/>
            </p:nvSpPr>
            <p:spPr bwMode="auto">
              <a:xfrm>
                <a:off x="2160" y="1968"/>
                <a:ext cx="144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74" name="Line 28"/>
              <p:cNvSpPr>
                <a:spLocks noChangeShapeType="1"/>
              </p:cNvSpPr>
              <p:nvPr/>
            </p:nvSpPr>
            <p:spPr bwMode="auto">
              <a:xfrm flipV="1">
                <a:off x="816" y="2448"/>
                <a:ext cx="384" cy="3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75" name="Line 29"/>
              <p:cNvSpPr>
                <a:spLocks noChangeShapeType="1"/>
              </p:cNvSpPr>
              <p:nvPr/>
            </p:nvSpPr>
            <p:spPr bwMode="auto">
              <a:xfrm flipH="1" flipV="1">
                <a:off x="1344" y="2448"/>
                <a:ext cx="240" cy="3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76" name="Line 30"/>
              <p:cNvSpPr>
                <a:spLocks noChangeShapeType="1"/>
              </p:cNvSpPr>
              <p:nvPr/>
            </p:nvSpPr>
            <p:spPr bwMode="auto">
              <a:xfrm flipV="1">
                <a:off x="2160" y="2496"/>
                <a:ext cx="144" cy="3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77" name="Line 31"/>
              <p:cNvSpPr>
                <a:spLocks noChangeShapeType="1"/>
              </p:cNvSpPr>
              <p:nvPr/>
            </p:nvSpPr>
            <p:spPr bwMode="auto">
              <a:xfrm flipH="1" flipV="1">
                <a:off x="2352" y="2496"/>
                <a:ext cx="144" cy="3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78" name="Line 32"/>
              <p:cNvSpPr>
                <a:spLocks noChangeShapeType="1"/>
              </p:cNvSpPr>
              <p:nvPr/>
            </p:nvSpPr>
            <p:spPr bwMode="auto">
              <a:xfrm flipV="1">
                <a:off x="528" y="3024"/>
                <a:ext cx="240" cy="3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79" name="Line 33"/>
              <p:cNvSpPr>
                <a:spLocks noChangeShapeType="1"/>
              </p:cNvSpPr>
              <p:nvPr/>
            </p:nvSpPr>
            <p:spPr bwMode="auto">
              <a:xfrm flipV="1">
                <a:off x="816" y="3072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80" name="Line 34"/>
              <p:cNvSpPr>
                <a:spLocks noChangeShapeType="1"/>
              </p:cNvSpPr>
              <p:nvPr/>
            </p:nvSpPr>
            <p:spPr bwMode="auto">
              <a:xfrm flipH="1" flipV="1">
                <a:off x="912" y="3072"/>
                <a:ext cx="24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81" name="Line 35"/>
              <p:cNvSpPr>
                <a:spLocks noChangeShapeType="1"/>
              </p:cNvSpPr>
              <p:nvPr/>
            </p:nvSpPr>
            <p:spPr bwMode="auto">
              <a:xfrm flipV="1">
                <a:off x="1536" y="3072"/>
                <a:ext cx="96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82" name="Line 36"/>
              <p:cNvSpPr>
                <a:spLocks noChangeShapeType="1"/>
              </p:cNvSpPr>
              <p:nvPr/>
            </p:nvSpPr>
            <p:spPr bwMode="auto">
              <a:xfrm flipH="1" flipV="1">
                <a:off x="1680" y="3072"/>
                <a:ext cx="144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83" name="Line 37"/>
              <p:cNvSpPr>
                <a:spLocks noChangeShapeType="1"/>
              </p:cNvSpPr>
              <p:nvPr/>
            </p:nvSpPr>
            <p:spPr bwMode="auto">
              <a:xfrm flipV="1">
                <a:off x="2496" y="3072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8548" name="Text Box 40"/>
            <p:cNvSpPr txBox="1">
              <a:spLocks noChangeArrowheads="1"/>
            </p:cNvSpPr>
            <p:nvPr/>
          </p:nvSpPr>
          <p:spPr bwMode="auto">
            <a:xfrm>
              <a:off x="2592" y="3792"/>
              <a:ext cx="1152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2500">
                  <a:solidFill>
                    <a:srgbClr val="FF0000"/>
                  </a:solidFill>
                  <a:latin typeface="Times New Roman" panose="02020603050405020304" pitchFamily="18" charset="0"/>
                </a:rPr>
                <a:t>Goal nodes</a:t>
              </a:r>
            </a:p>
          </p:txBody>
        </p:sp>
        <p:sp>
          <p:nvSpPr>
            <p:cNvPr id="108549" name="Freeform 41"/>
            <p:cNvSpPr>
              <a:spLocks/>
            </p:cNvSpPr>
            <p:nvPr/>
          </p:nvSpPr>
          <p:spPr bwMode="auto">
            <a:xfrm>
              <a:off x="1241" y="3640"/>
              <a:ext cx="1351" cy="312"/>
            </a:xfrm>
            <a:custGeom>
              <a:avLst/>
              <a:gdLst>
                <a:gd name="T0" fmla="*/ 1351 w 1351"/>
                <a:gd name="T1" fmla="*/ 296 h 312"/>
                <a:gd name="T2" fmla="*/ 679 w 1351"/>
                <a:gd name="T3" fmla="*/ 296 h 312"/>
                <a:gd name="T4" fmla="*/ 283 w 1351"/>
                <a:gd name="T5" fmla="*/ 263 h 312"/>
                <a:gd name="T6" fmla="*/ 0 w 1351"/>
                <a:gd name="T7" fmla="*/ 0 h 3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51"/>
                <a:gd name="T13" fmla="*/ 0 h 312"/>
                <a:gd name="T14" fmla="*/ 1351 w 1351"/>
                <a:gd name="T15" fmla="*/ 312 h 3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51" h="312">
                  <a:moveTo>
                    <a:pt x="1351" y="296"/>
                  </a:moveTo>
                  <a:cubicBezTo>
                    <a:pt x="1123" y="304"/>
                    <a:pt x="857" y="302"/>
                    <a:pt x="679" y="296"/>
                  </a:cubicBezTo>
                  <a:cubicBezTo>
                    <a:pt x="501" y="290"/>
                    <a:pt x="396" y="312"/>
                    <a:pt x="283" y="263"/>
                  </a:cubicBezTo>
                  <a:cubicBezTo>
                    <a:pt x="170" y="214"/>
                    <a:pt x="59" y="55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50" name="Freeform 42"/>
            <p:cNvSpPr>
              <a:spLocks/>
            </p:cNvSpPr>
            <p:nvPr/>
          </p:nvSpPr>
          <p:spPr bwMode="auto">
            <a:xfrm>
              <a:off x="2096" y="3120"/>
              <a:ext cx="496" cy="816"/>
            </a:xfrm>
            <a:custGeom>
              <a:avLst/>
              <a:gdLst>
                <a:gd name="T0" fmla="*/ 496 w 496"/>
                <a:gd name="T1" fmla="*/ 816 h 816"/>
                <a:gd name="T2" fmla="*/ 112 w 496"/>
                <a:gd name="T3" fmla="*/ 720 h 816"/>
                <a:gd name="T4" fmla="*/ 16 w 496"/>
                <a:gd name="T5" fmla="*/ 432 h 816"/>
                <a:gd name="T6" fmla="*/ 16 w 496"/>
                <a:gd name="T7" fmla="*/ 0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816"/>
                <a:gd name="T14" fmla="*/ 496 w 496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816">
                  <a:moveTo>
                    <a:pt x="496" y="816"/>
                  </a:moveTo>
                  <a:cubicBezTo>
                    <a:pt x="344" y="800"/>
                    <a:pt x="192" y="784"/>
                    <a:pt x="112" y="720"/>
                  </a:cubicBezTo>
                  <a:cubicBezTo>
                    <a:pt x="32" y="656"/>
                    <a:pt x="32" y="552"/>
                    <a:pt x="16" y="432"/>
                  </a:cubicBezTo>
                  <a:cubicBezTo>
                    <a:pt x="0" y="312"/>
                    <a:pt x="8" y="156"/>
                    <a:pt x="16" y="0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356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570" name="Group 38"/>
          <p:cNvGrpSpPr>
            <a:grpSpLocks/>
          </p:cNvGrpSpPr>
          <p:nvPr/>
        </p:nvGrpSpPr>
        <p:grpSpPr bwMode="auto">
          <a:xfrm>
            <a:off x="609600" y="1828800"/>
            <a:ext cx="3581400" cy="3886200"/>
            <a:chOff x="384" y="1152"/>
            <a:chExt cx="2256" cy="2448"/>
          </a:xfrm>
        </p:grpSpPr>
        <p:sp>
          <p:nvSpPr>
            <p:cNvPr id="109571" name="Oval 5"/>
            <p:cNvSpPr>
              <a:spLocks noChangeArrowheads="1"/>
            </p:cNvSpPr>
            <p:nvPr/>
          </p:nvSpPr>
          <p:spPr bwMode="auto">
            <a:xfrm>
              <a:off x="384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L</a:t>
              </a:r>
            </a:p>
          </p:txBody>
        </p:sp>
        <p:sp>
          <p:nvSpPr>
            <p:cNvPr id="109572" name="Oval 6"/>
            <p:cNvSpPr>
              <a:spLocks noChangeArrowheads="1"/>
            </p:cNvSpPr>
            <p:nvPr/>
          </p:nvSpPr>
          <p:spPr bwMode="auto">
            <a:xfrm>
              <a:off x="720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M</a:t>
              </a:r>
            </a:p>
          </p:txBody>
        </p:sp>
        <p:sp>
          <p:nvSpPr>
            <p:cNvPr id="109573" name="Oval 7"/>
            <p:cNvSpPr>
              <a:spLocks noChangeArrowheads="1"/>
            </p:cNvSpPr>
            <p:nvPr/>
          </p:nvSpPr>
          <p:spPr bwMode="auto">
            <a:xfrm>
              <a:off x="1056" y="3360"/>
              <a:ext cx="240" cy="24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N</a:t>
              </a:r>
            </a:p>
          </p:txBody>
        </p:sp>
        <p:sp>
          <p:nvSpPr>
            <p:cNvPr id="109574" name="Oval 8"/>
            <p:cNvSpPr>
              <a:spLocks noChangeArrowheads="1"/>
            </p:cNvSpPr>
            <p:nvPr/>
          </p:nvSpPr>
          <p:spPr bwMode="auto">
            <a:xfrm>
              <a:off x="1392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O</a:t>
              </a:r>
            </a:p>
          </p:txBody>
        </p:sp>
        <p:sp>
          <p:nvSpPr>
            <p:cNvPr id="109575" name="Oval 9"/>
            <p:cNvSpPr>
              <a:spLocks noChangeArrowheads="1"/>
            </p:cNvSpPr>
            <p:nvPr/>
          </p:nvSpPr>
          <p:spPr bwMode="auto">
            <a:xfrm>
              <a:off x="1728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P</a:t>
              </a:r>
            </a:p>
          </p:txBody>
        </p:sp>
        <p:sp>
          <p:nvSpPr>
            <p:cNvPr id="109576" name="Oval 10"/>
            <p:cNvSpPr>
              <a:spLocks noChangeArrowheads="1"/>
            </p:cNvSpPr>
            <p:nvPr/>
          </p:nvSpPr>
          <p:spPr bwMode="auto">
            <a:xfrm>
              <a:off x="2208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G</a:t>
              </a:r>
            </a:p>
          </p:txBody>
        </p:sp>
        <p:sp>
          <p:nvSpPr>
            <p:cNvPr id="109577" name="Oval 11"/>
            <p:cNvSpPr>
              <a:spLocks noChangeArrowheads="1"/>
            </p:cNvSpPr>
            <p:nvPr/>
          </p:nvSpPr>
          <p:spPr bwMode="auto">
            <a:xfrm>
              <a:off x="2400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Q</a:t>
              </a:r>
            </a:p>
          </p:txBody>
        </p:sp>
        <p:sp>
          <p:nvSpPr>
            <p:cNvPr id="109578" name="Oval 12"/>
            <p:cNvSpPr>
              <a:spLocks noChangeArrowheads="1"/>
            </p:cNvSpPr>
            <p:nvPr/>
          </p:nvSpPr>
          <p:spPr bwMode="auto">
            <a:xfrm>
              <a:off x="720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</a:t>
              </a:r>
            </a:p>
          </p:txBody>
        </p:sp>
        <p:sp>
          <p:nvSpPr>
            <p:cNvPr id="109579" name="Oval 13"/>
            <p:cNvSpPr>
              <a:spLocks noChangeArrowheads="1"/>
            </p:cNvSpPr>
            <p:nvPr/>
          </p:nvSpPr>
          <p:spPr bwMode="auto">
            <a:xfrm>
              <a:off x="2016" y="2832"/>
              <a:ext cx="240" cy="24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J</a:t>
              </a:r>
            </a:p>
          </p:txBody>
        </p:sp>
        <p:sp>
          <p:nvSpPr>
            <p:cNvPr id="109580" name="Oval 14"/>
            <p:cNvSpPr>
              <a:spLocks noChangeArrowheads="1"/>
            </p:cNvSpPr>
            <p:nvPr/>
          </p:nvSpPr>
          <p:spPr bwMode="auto">
            <a:xfrm>
              <a:off x="1536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I</a:t>
              </a:r>
            </a:p>
          </p:txBody>
        </p:sp>
        <p:sp>
          <p:nvSpPr>
            <p:cNvPr id="109581" name="Oval 15"/>
            <p:cNvSpPr>
              <a:spLocks noChangeArrowheads="1"/>
            </p:cNvSpPr>
            <p:nvPr/>
          </p:nvSpPr>
          <p:spPr bwMode="auto">
            <a:xfrm>
              <a:off x="2400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K</a:t>
              </a:r>
            </a:p>
          </p:txBody>
        </p:sp>
        <p:sp>
          <p:nvSpPr>
            <p:cNvPr id="109582" name="Oval 16"/>
            <p:cNvSpPr>
              <a:spLocks noChangeArrowheads="1"/>
            </p:cNvSpPr>
            <p:nvPr/>
          </p:nvSpPr>
          <p:spPr bwMode="auto">
            <a:xfrm>
              <a:off x="1776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</a:t>
              </a:r>
            </a:p>
          </p:txBody>
        </p:sp>
        <p:sp>
          <p:nvSpPr>
            <p:cNvPr id="109583" name="Oval 17"/>
            <p:cNvSpPr>
              <a:spLocks noChangeArrowheads="1"/>
            </p:cNvSpPr>
            <p:nvPr/>
          </p:nvSpPr>
          <p:spPr bwMode="auto">
            <a:xfrm>
              <a:off x="1152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E</a:t>
              </a:r>
            </a:p>
          </p:txBody>
        </p:sp>
        <p:sp>
          <p:nvSpPr>
            <p:cNvPr id="109584" name="Oval 18"/>
            <p:cNvSpPr>
              <a:spLocks noChangeArrowheads="1"/>
            </p:cNvSpPr>
            <p:nvPr/>
          </p:nvSpPr>
          <p:spPr bwMode="auto">
            <a:xfrm>
              <a:off x="576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sp>
          <p:nvSpPr>
            <p:cNvPr id="109585" name="Oval 19"/>
            <p:cNvSpPr>
              <a:spLocks noChangeArrowheads="1"/>
            </p:cNvSpPr>
            <p:nvPr/>
          </p:nvSpPr>
          <p:spPr bwMode="auto">
            <a:xfrm>
              <a:off x="864" y="1728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109586" name="Oval 20"/>
            <p:cNvSpPr>
              <a:spLocks noChangeArrowheads="1"/>
            </p:cNvSpPr>
            <p:nvPr/>
          </p:nvSpPr>
          <p:spPr bwMode="auto">
            <a:xfrm>
              <a:off x="1968" y="1728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109587" name="Oval 21"/>
            <p:cNvSpPr>
              <a:spLocks noChangeArrowheads="1"/>
            </p:cNvSpPr>
            <p:nvPr/>
          </p:nvSpPr>
          <p:spPr bwMode="auto">
            <a:xfrm>
              <a:off x="1392" y="1152"/>
              <a:ext cx="240" cy="240"/>
            </a:xfrm>
            <a:prstGeom prst="ellipse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109588" name="Line 22"/>
            <p:cNvSpPr>
              <a:spLocks noChangeShapeType="1"/>
            </p:cNvSpPr>
            <p:nvPr/>
          </p:nvSpPr>
          <p:spPr bwMode="auto">
            <a:xfrm flipV="1">
              <a:off x="1056" y="1344"/>
              <a:ext cx="384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89" name="Line 23"/>
            <p:cNvSpPr>
              <a:spLocks noChangeShapeType="1"/>
            </p:cNvSpPr>
            <p:nvPr/>
          </p:nvSpPr>
          <p:spPr bwMode="auto">
            <a:xfrm>
              <a:off x="1584" y="1344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90" name="Line 24"/>
            <p:cNvSpPr>
              <a:spLocks noChangeShapeType="1"/>
            </p:cNvSpPr>
            <p:nvPr/>
          </p:nvSpPr>
          <p:spPr bwMode="auto">
            <a:xfrm flipH="1">
              <a:off x="720" y="1968"/>
              <a:ext cx="192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91" name="Line 25"/>
            <p:cNvSpPr>
              <a:spLocks noChangeShapeType="1"/>
            </p:cNvSpPr>
            <p:nvPr/>
          </p:nvSpPr>
          <p:spPr bwMode="auto">
            <a:xfrm>
              <a:off x="1056" y="1968"/>
              <a:ext cx="192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92" name="Line 26"/>
            <p:cNvSpPr>
              <a:spLocks noChangeShapeType="1"/>
            </p:cNvSpPr>
            <p:nvPr/>
          </p:nvSpPr>
          <p:spPr bwMode="auto">
            <a:xfrm flipH="1">
              <a:off x="1920" y="1968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93" name="Line 27"/>
            <p:cNvSpPr>
              <a:spLocks noChangeShapeType="1"/>
            </p:cNvSpPr>
            <p:nvPr/>
          </p:nvSpPr>
          <p:spPr bwMode="auto">
            <a:xfrm>
              <a:off x="2160" y="1968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94" name="Line 28"/>
            <p:cNvSpPr>
              <a:spLocks noChangeShapeType="1"/>
            </p:cNvSpPr>
            <p:nvPr/>
          </p:nvSpPr>
          <p:spPr bwMode="auto">
            <a:xfrm flipV="1">
              <a:off x="816" y="2448"/>
              <a:ext cx="384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95" name="Line 29"/>
            <p:cNvSpPr>
              <a:spLocks noChangeShapeType="1"/>
            </p:cNvSpPr>
            <p:nvPr/>
          </p:nvSpPr>
          <p:spPr bwMode="auto">
            <a:xfrm flipH="1" flipV="1">
              <a:off x="1344" y="2448"/>
              <a:ext cx="24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96" name="Line 30"/>
            <p:cNvSpPr>
              <a:spLocks noChangeShapeType="1"/>
            </p:cNvSpPr>
            <p:nvPr/>
          </p:nvSpPr>
          <p:spPr bwMode="auto">
            <a:xfrm flipV="1">
              <a:off x="2160" y="2496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97" name="Line 31"/>
            <p:cNvSpPr>
              <a:spLocks noChangeShapeType="1"/>
            </p:cNvSpPr>
            <p:nvPr/>
          </p:nvSpPr>
          <p:spPr bwMode="auto">
            <a:xfrm flipH="1" flipV="1">
              <a:off x="2352" y="2496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98" name="Line 32"/>
            <p:cNvSpPr>
              <a:spLocks noChangeShapeType="1"/>
            </p:cNvSpPr>
            <p:nvPr/>
          </p:nvSpPr>
          <p:spPr bwMode="auto">
            <a:xfrm flipV="1">
              <a:off x="528" y="3024"/>
              <a:ext cx="24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99" name="Line 33"/>
            <p:cNvSpPr>
              <a:spLocks noChangeShapeType="1"/>
            </p:cNvSpPr>
            <p:nvPr/>
          </p:nvSpPr>
          <p:spPr bwMode="auto">
            <a:xfrm flipV="1">
              <a:off x="816" y="3072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00" name="Line 34"/>
            <p:cNvSpPr>
              <a:spLocks noChangeShapeType="1"/>
            </p:cNvSpPr>
            <p:nvPr/>
          </p:nvSpPr>
          <p:spPr bwMode="auto">
            <a:xfrm flipH="1" flipV="1">
              <a:off x="912" y="3072"/>
              <a:ext cx="24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01" name="Line 35"/>
            <p:cNvSpPr>
              <a:spLocks noChangeShapeType="1"/>
            </p:cNvSpPr>
            <p:nvPr/>
          </p:nvSpPr>
          <p:spPr bwMode="auto">
            <a:xfrm flipV="1">
              <a:off x="1536" y="3072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02" name="Line 36"/>
            <p:cNvSpPr>
              <a:spLocks noChangeShapeType="1"/>
            </p:cNvSpPr>
            <p:nvPr/>
          </p:nvSpPr>
          <p:spPr bwMode="auto">
            <a:xfrm flipH="1" flipV="1">
              <a:off x="1680" y="3072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03" name="Line 37"/>
            <p:cNvSpPr>
              <a:spLocks noChangeShapeType="1"/>
            </p:cNvSpPr>
            <p:nvPr/>
          </p:nvSpPr>
          <p:spPr bwMode="auto">
            <a:xfrm flipV="1">
              <a:off x="2496" y="3072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271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59678"/>
            <a:ext cx="6282744" cy="4952492"/>
          </a:xfrm>
        </p:spPr>
        <p:txBody>
          <a:bodyPr/>
          <a:lstStyle/>
          <a:p>
            <a:pPr eaLnBrk="1" hangingPunct="1"/>
            <a:r>
              <a:rPr lang="en-GB" altLang="en-US" sz="4000" dirty="0" smtClean="0"/>
              <a:t>Terminology of Graphs</a:t>
            </a:r>
            <a:endParaRPr lang="en-US" altLang="en-US" sz="4000" dirty="0" smtClean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7988" y="1231676"/>
            <a:ext cx="9785350" cy="50752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3600" dirty="0" smtClean="0">
                <a:cs typeface="Times New Roman" panose="02020603050405020304" pitchFamily="18" charset="0"/>
              </a:rPr>
              <a:t>A Graph consists of a set V of  nodes, and a set E of edges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600" dirty="0" smtClean="0">
                <a:cs typeface="Times New Roman" panose="02020603050405020304" pitchFamily="18" charset="0"/>
              </a:rPr>
              <a:t>Node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3200" dirty="0" smtClean="0">
                <a:cs typeface="Times New Roman" panose="02020603050405020304" pitchFamily="18" charset="0"/>
              </a:rPr>
              <a:t>has a unique label for identification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600" dirty="0" smtClean="0">
                <a:cs typeface="Times New Roman" panose="02020603050405020304" pitchFamily="18" charset="0"/>
              </a:rPr>
              <a:t>Edge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3200" dirty="0" smtClean="0">
                <a:cs typeface="Times New Roman" panose="02020603050405020304" pitchFamily="18" charset="0"/>
              </a:rPr>
              <a:t>connects two nodes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3200" dirty="0" smtClean="0">
                <a:cs typeface="Times New Roman" panose="02020603050405020304" pitchFamily="18" charset="0"/>
              </a:rPr>
              <a:t>any two nodes have at most one edge between them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3200" dirty="0" smtClean="0">
                <a:cs typeface="Times New Roman" panose="02020603050405020304" pitchFamily="18" charset="0"/>
              </a:rPr>
              <a:t>can be a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800" dirty="0" smtClean="0">
                <a:cs typeface="Times New Roman" panose="02020603050405020304" pitchFamily="18" charset="0"/>
              </a:rPr>
              <a:t>“directed edge”:  e.g. “from A to B” – a “one-way street”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800" dirty="0" smtClean="0">
                <a:cs typeface="Times New Roman" panose="02020603050405020304" pitchFamily="18" charset="0"/>
              </a:rPr>
              <a:t>“undirected edge”: e.g. “between A and B” – a “standard street”</a:t>
            </a:r>
            <a:endParaRPr lang="en-US" altLang="en-US" sz="2800" dirty="0" smtClean="0"/>
          </a:p>
        </p:txBody>
      </p:sp>
      <p:sp>
        <p:nvSpPr>
          <p:cNvPr id="81924" name="Rectangle 1"/>
          <p:cNvSpPr>
            <a:spLocks noChangeArrowheads="1"/>
          </p:cNvSpPr>
          <p:nvPr/>
        </p:nvSpPr>
        <p:spPr bwMode="auto">
          <a:xfrm>
            <a:off x="465138" y="6489700"/>
            <a:ext cx="4343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/>
              <a:t>Taken from : http://www.cs.nott.ac.uk/~ajp/</a:t>
            </a:r>
          </a:p>
        </p:txBody>
      </p:sp>
    </p:spTree>
    <p:extLst>
      <p:ext uri="{BB962C8B-B14F-4D97-AF65-F5344CB8AC3E}">
        <p14:creationId xmlns:p14="http://schemas.microsoft.com/office/powerpoint/2010/main" val="411381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594" name="Group 38"/>
          <p:cNvGrpSpPr>
            <a:grpSpLocks/>
          </p:cNvGrpSpPr>
          <p:nvPr/>
        </p:nvGrpSpPr>
        <p:grpSpPr bwMode="auto">
          <a:xfrm>
            <a:off x="1042988" y="1539875"/>
            <a:ext cx="3581400" cy="3886200"/>
            <a:chOff x="384" y="1152"/>
            <a:chExt cx="2256" cy="2448"/>
          </a:xfrm>
        </p:grpSpPr>
        <p:sp>
          <p:nvSpPr>
            <p:cNvPr id="110595" name="Oval 5"/>
            <p:cNvSpPr>
              <a:spLocks noChangeArrowheads="1"/>
            </p:cNvSpPr>
            <p:nvPr/>
          </p:nvSpPr>
          <p:spPr bwMode="auto">
            <a:xfrm>
              <a:off x="384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L</a:t>
              </a:r>
            </a:p>
          </p:txBody>
        </p:sp>
        <p:sp>
          <p:nvSpPr>
            <p:cNvPr id="110596" name="Oval 6"/>
            <p:cNvSpPr>
              <a:spLocks noChangeArrowheads="1"/>
            </p:cNvSpPr>
            <p:nvPr/>
          </p:nvSpPr>
          <p:spPr bwMode="auto">
            <a:xfrm>
              <a:off x="720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M</a:t>
              </a:r>
            </a:p>
          </p:txBody>
        </p:sp>
        <p:sp>
          <p:nvSpPr>
            <p:cNvPr id="110597" name="Oval 7"/>
            <p:cNvSpPr>
              <a:spLocks noChangeArrowheads="1"/>
            </p:cNvSpPr>
            <p:nvPr/>
          </p:nvSpPr>
          <p:spPr bwMode="auto">
            <a:xfrm>
              <a:off x="1056" y="3360"/>
              <a:ext cx="240" cy="24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N</a:t>
              </a:r>
            </a:p>
          </p:txBody>
        </p:sp>
        <p:sp>
          <p:nvSpPr>
            <p:cNvPr id="110598" name="Oval 8"/>
            <p:cNvSpPr>
              <a:spLocks noChangeArrowheads="1"/>
            </p:cNvSpPr>
            <p:nvPr/>
          </p:nvSpPr>
          <p:spPr bwMode="auto">
            <a:xfrm>
              <a:off x="1392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O</a:t>
              </a:r>
            </a:p>
          </p:txBody>
        </p:sp>
        <p:sp>
          <p:nvSpPr>
            <p:cNvPr id="110599" name="Oval 9"/>
            <p:cNvSpPr>
              <a:spLocks noChangeArrowheads="1"/>
            </p:cNvSpPr>
            <p:nvPr/>
          </p:nvSpPr>
          <p:spPr bwMode="auto">
            <a:xfrm>
              <a:off x="1728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P</a:t>
              </a:r>
            </a:p>
          </p:txBody>
        </p:sp>
        <p:sp>
          <p:nvSpPr>
            <p:cNvPr id="110600" name="Oval 10"/>
            <p:cNvSpPr>
              <a:spLocks noChangeArrowheads="1"/>
            </p:cNvSpPr>
            <p:nvPr/>
          </p:nvSpPr>
          <p:spPr bwMode="auto">
            <a:xfrm>
              <a:off x="2208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G</a:t>
              </a:r>
            </a:p>
          </p:txBody>
        </p:sp>
        <p:sp>
          <p:nvSpPr>
            <p:cNvPr id="110601" name="Oval 11"/>
            <p:cNvSpPr>
              <a:spLocks noChangeArrowheads="1"/>
            </p:cNvSpPr>
            <p:nvPr/>
          </p:nvSpPr>
          <p:spPr bwMode="auto">
            <a:xfrm>
              <a:off x="2400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Q</a:t>
              </a:r>
            </a:p>
          </p:txBody>
        </p:sp>
        <p:sp>
          <p:nvSpPr>
            <p:cNvPr id="110602" name="Oval 12"/>
            <p:cNvSpPr>
              <a:spLocks noChangeArrowheads="1"/>
            </p:cNvSpPr>
            <p:nvPr/>
          </p:nvSpPr>
          <p:spPr bwMode="auto">
            <a:xfrm>
              <a:off x="720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</a:t>
              </a:r>
            </a:p>
          </p:txBody>
        </p:sp>
        <p:sp>
          <p:nvSpPr>
            <p:cNvPr id="110603" name="Oval 13"/>
            <p:cNvSpPr>
              <a:spLocks noChangeArrowheads="1"/>
            </p:cNvSpPr>
            <p:nvPr/>
          </p:nvSpPr>
          <p:spPr bwMode="auto">
            <a:xfrm>
              <a:off x="2016" y="2832"/>
              <a:ext cx="240" cy="24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J</a:t>
              </a:r>
            </a:p>
          </p:txBody>
        </p:sp>
        <p:sp>
          <p:nvSpPr>
            <p:cNvPr id="110604" name="Oval 14"/>
            <p:cNvSpPr>
              <a:spLocks noChangeArrowheads="1"/>
            </p:cNvSpPr>
            <p:nvPr/>
          </p:nvSpPr>
          <p:spPr bwMode="auto">
            <a:xfrm>
              <a:off x="1536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I</a:t>
              </a:r>
            </a:p>
          </p:txBody>
        </p:sp>
        <p:sp>
          <p:nvSpPr>
            <p:cNvPr id="110605" name="Oval 15"/>
            <p:cNvSpPr>
              <a:spLocks noChangeArrowheads="1"/>
            </p:cNvSpPr>
            <p:nvPr/>
          </p:nvSpPr>
          <p:spPr bwMode="auto">
            <a:xfrm>
              <a:off x="2400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K</a:t>
              </a:r>
            </a:p>
          </p:txBody>
        </p:sp>
        <p:sp>
          <p:nvSpPr>
            <p:cNvPr id="110606" name="Oval 16"/>
            <p:cNvSpPr>
              <a:spLocks noChangeArrowheads="1"/>
            </p:cNvSpPr>
            <p:nvPr/>
          </p:nvSpPr>
          <p:spPr bwMode="auto">
            <a:xfrm>
              <a:off x="1776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</a:t>
              </a:r>
            </a:p>
          </p:txBody>
        </p:sp>
        <p:sp>
          <p:nvSpPr>
            <p:cNvPr id="110607" name="Oval 17"/>
            <p:cNvSpPr>
              <a:spLocks noChangeArrowheads="1"/>
            </p:cNvSpPr>
            <p:nvPr/>
          </p:nvSpPr>
          <p:spPr bwMode="auto">
            <a:xfrm>
              <a:off x="1152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E</a:t>
              </a:r>
            </a:p>
          </p:txBody>
        </p:sp>
        <p:sp>
          <p:nvSpPr>
            <p:cNvPr id="110608" name="Oval 18"/>
            <p:cNvSpPr>
              <a:spLocks noChangeArrowheads="1"/>
            </p:cNvSpPr>
            <p:nvPr/>
          </p:nvSpPr>
          <p:spPr bwMode="auto">
            <a:xfrm>
              <a:off x="576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sp>
          <p:nvSpPr>
            <p:cNvPr id="110609" name="Oval 19"/>
            <p:cNvSpPr>
              <a:spLocks noChangeArrowheads="1"/>
            </p:cNvSpPr>
            <p:nvPr/>
          </p:nvSpPr>
          <p:spPr bwMode="auto">
            <a:xfrm>
              <a:off x="864" y="1728"/>
              <a:ext cx="240" cy="240"/>
            </a:xfrm>
            <a:prstGeom prst="ellipse">
              <a:avLst/>
            </a:prstGeom>
            <a:solidFill>
              <a:srgbClr val="92D05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110610" name="Oval 20"/>
            <p:cNvSpPr>
              <a:spLocks noChangeArrowheads="1"/>
            </p:cNvSpPr>
            <p:nvPr/>
          </p:nvSpPr>
          <p:spPr bwMode="auto">
            <a:xfrm>
              <a:off x="1968" y="1728"/>
              <a:ext cx="240" cy="240"/>
            </a:xfrm>
            <a:prstGeom prst="ellipse">
              <a:avLst/>
            </a:prstGeom>
            <a:solidFill>
              <a:srgbClr val="92D05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auto">
            <a:xfrm>
              <a:off x="1392" y="1152"/>
              <a:ext cx="240" cy="2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cs typeface="+mn-cs"/>
                </a:rPr>
                <a:t>A</a:t>
              </a:r>
            </a:p>
          </p:txBody>
        </p:sp>
        <p:sp>
          <p:nvSpPr>
            <p:cNvPr id="110612" name="Line 22"/>
            <p:cNvSpPr>
              <a:spLocks noChangeShapeType="1"/>
            </p:cNvSpPr>
            <p:nvPr/>
          </p:nvSpPr>
          <p:spPr bwMode="auto">
            <a:xfrm flipV="1">
              <a:off x="1056" y="1344"/>
              <a:ext cx="384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3" name="Line 23"/>
            <p:cNvSpPr>
              <a:spLocks noChangeShapeType="1"/>
            </p:cNvSpPr>
            <p:nvPr/>
          </p:nvSpPr>
          <p:spPr bwMode="auto">
            <a:xfrm>
              <a:off x="1584" y="1344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4" name="Line 24"/>
            <p:cNvSpPr>
              <a:spLocks noChangeShapeType="1"/>
            </p:cNvSpPr>
            <p:nvPr/>
          </p:nvSpPr>
          <p:spPr bwMode="auto">
            <a:xfrm flipH="1">
              <a:off x="720" y="1968"/>
              <a:ext cx="192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5" name="Line 25"/>
            <p:cNvSpPr>
              <a:spLocks noChangeShapeType="1"/>
            </p:cNvSpPr>
            <p:nvPr/>
          </p:nvSpPr>
          <p:spPr bwMode="auto">
            <a:xfrm>
              <a:off x="1056" y="1968"/>
              <a:ext cx="192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6" name="Line 26"/>
            <p:cNvSpPr>
              <a:spLocks noChangeShapeType="1"/>
            </p:cNvSpPr>
            <p:nvPr/>
          </p:nvSpPr>
          <p:spPr bwMode="auto">
            <a:xfrm flipH="1">
              <a:off x="1920" y="1968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7" name="Line 27"/>
            <p:cNvSpPr>
              <a:spLocks noChangeShapeType="1"/>
            </p:cNvSpPr>
            <p:nvPr/>
          </p:nvSpPr>
          <p:spPr bwMode="auto">
            <a:xfrm>
              <a:off x="2160" y="1968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8" name="Line 28"/>
            <p:cNvSpPr>
              <a:spLocks noChangeShapeType="1"/>
            </p:cNvSpPr>
            <p:nvPr/>
          </p:nvSpPr>
          <p:spPr bwMode="auto">
            <a:xfrm flipV="1">
              <a:off x="816" y="2448"/>
              <a:ext cx="384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9" name="Line 29"/>
            <p:cNvSpPr>
              <a:spLocks noChangeShapeType="1"/>
            </p:cNvSpPr>
            <p:nvPr/>
          </p:nvSpPr>
          <p:spPr bwMode="auto">
            <a:xfrm flipH="1" flipV="1">
              <a:off x="1344" y="2448"/>
              <a:ext cx="24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0" name="Line 30"/>
            <p:cNvSpPr>
              <a:spLocks noChangeShapeType="1"/>
            </p:cNvSpPr>
            <p:nvPr/>
          </p:nvSpPr>
          <p:spPr bwMode="auto">
            <a:xfrm flipV="1">
              <a:off x="2160" y="2496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1" name="Line 31"/>
            <p:cNvSpPr>
              <a:spLocks noChangeShapeType="1"/>
            </p:cNvSpPr>
            <p:nvPr/>
          </p:nvSpPr>
          <p:spPr bwMode="auto">
            <a:xfrm flipH="1" flipV="1">
              <a:off x="2352" y="2496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2" name="Line 32"/>
            <p:cNvSpPr>
              <a:spLocks noChangeShapeType="1"/>
            </p:cNvSpPr>
            <p:nvPr/>
          </p:nvSpPr>
          <p:spPr bwMode="auto">
            <a:xfrm flipV="1">
              <a:off x="528" y="3024"/>
              <a:ext cx="24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3" name="Line 33"/>
            <p:cNvSpPr>
              <a:spLocks noChangeShapeType="1"/>
            </p:cNvSpPr>
            <p:nvPr/>
          </p:nvSpPr>
          <p:spPr bwMode="auto">
            <a:xfrm flipV="1">
              <a:off x="816" y="3072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4" name="Line 34"/>
            <p:cNvSpPr>
              <a:spLocks noChangeShapeType="1"/>
            </p:cNvSpPr>
            <p:nvPr/>
          </p:nvSpPr>
          <p:spPr bwMode="auto">
            <a:xfrm flipH="1" flipV="1">
              <a:off x="912" y="3072"/>
              <a:ext cx="24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5" name="Line 35"/>
            <p:cNvSpPr>
              <a:spLocks noChangeShapeType="1"/>
            </p:cNvSpPr>
            <p:nvPr/>
          </p:nvSpPr>
          <p:spPr bwMode="auto">
            <a:xfrm flipV="1">
              <a:off x="1536" y="3072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6" name="Line 36"/>
            <p:cNvSpPr>
              <a:spLocks noChangeShapeType="1"/>
            </p:cNvSpPr>
            <p:nvPr/>
          </p:nvSpPr>
          <p:spPr bwMode="auto">
            <a:xfrm flipH="1" flipV="1">
              <a:off x="1680" y="3072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7" name="Line 37"/>
            <p:cNvSpPr>
              <a:spLocks noChangeShapeType="1"/>
            </p:cNvSpPr>
            <p:nvPr/>
          </p:nvSpPr>
          <p:spPr bwMode="auto">
            <a:xfrm flipV="1">
              <a:off x="2496" y="3072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525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8" name="Group 38"/>
          <p:cNvGrpSpPr>
            <a:grpSpLocks/>
          </p:cNvGrpSpPr>
          <p:nvPr/>
        </p:nvGrpSpPr>
        <p:grpSpPr bwMode="auto">
          <a:xfrm>
            <a:off x="1042988" y="1539875"/>
            <a:ext cx="3581400" cy="3886200"/>
            <a:chOff x="384" y="1152"/>
            <a:chExt cx="2256" cy="2448"/>
          </a:xfrm>
        </p:grpSpPr>
        <p:sp>
          <p:nvSpPr>
            <p:cNvPr id="111619" name="Oval 5"/>
            <p:cNvSpPr>
              <a:spLocks noChangeArrowheads="1"/>
            </p:cNvSpPr>
            <p:nvPr/>
          </p:nvSpPr>
          <p:spPr bwMode="auto">
            <a:xfrm>
              <a:off x="384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L</a:t>
              </a:r>
            </a:p>
          </p:txBody>
        </p:sp>
        <p:sp>
          <p:nvSpPr>
            <p:cNvPr id="111620" name="Oval 6"/>
            <p:cNvSpPr>
              <a:spLocks noChangeArrowheads="1"/>
            </p:cNvSpPr>
            <p:nvPr/>
          </p:nvSpPr>
          <p:spPr bwMode="auto">
            <a:xfrm>
              <a:off x="720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M</a:t>
              </a:r>
            </a:p>
          </p:txBody>
        </p:sp>
        <p:sp>
          <p:nvSpPr>
            <p:cNvPr id="111621" name="Oval 7"/>
            <p:cNvSpPr>
              <a:spLocks noChangeArrowheads="1"/>
            </p:cNvSpPr>
            <p:nvPr/>
          </p:nvSpPr>
          <p:spPr bwMode="auto">
            <a:xfrm>
              <a:off x="1056" y="3360"/>
              <a:ext cx="240" cy="24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N</a:t>
              </a:r>
            </a:p>
          </p:txBody>
        </p:sp>
        <p:sp>
          <p:nvSpPr>
            <p:cNvPr id="111622" name="Oval 8"/>
            <p:cNvSpPr>
              <a:spLocks noChangeArrowheads="1"/>
            </p:cNvSpPr>
            <p:nvPr/>
          </p:nvSpPr>
          <p:spPr bwMode="auto">
            <a:xfrm>
              <a:off x="1392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O</a:t>
              </a:r>
            </a:p>
          </p:txBody>
        </p:sp>
        <p:sp>
          <p:nvSpPr>
            <p:cNvPr id="111623" name="Oval 9"/>
            <p:cNvSpPr>
              <a:spLocks noChangeArrowheads="1"/>
            </p:cNvSpPr>
            <p:nvPr/>
          </p:nvSpPr>
          <p:spPr bwMode="auto">
            <a:xfrm>
              <a:off x="1728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P</a:t>
              </a:r>
            </a:p>
          </p:txBody>
        </p:sp>
        <p:sp>
          <p:nvSpPr>
            <p:cNvPr id="111624" name="Oval 10"/>
            <p:cNvSpPr>
              <a:spLocks noChangeArrowheads="1"/>
            </p:cNvSpPr>
            <p:nvPr/>
          </p:nvSpPr>
          <p:spPr bwMode="auto">
            <a:xfrm>
              <a:off x="2208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G</a:t>
              </a:r>
            </a:p>
          </p:txBody>
        </p:sp>
        <p:sp>
          <p:nvSpPr>
            <p:cNvPr id="111625" name="Oval 11"/>
            <p:cNvSpPr>
              <a:spLocks noChangeArrowheads="1"/>
            </p:cNvSpPr>
            <p:nvPr/>
          </p:nvSpPr>
          <p:spPr bwMode="auto">
            <a:xfrm>
              <a:off x="2400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Q</a:t>
              </a:r>
            </a:p>
          </p:txBody>
        </p:sp>
        <p:sp>
          <p:nvSpPr>
            <p:cNvPr id="111626" name="Oval 12"/>
            <p:cNvSpPr>
              <a:spLocks noChangeArrowheads="1"/>
            </p:cNvSpPr>
            <p:nvPr/>
          </p:nvSpPr>
          <p:spPr bwMode="auto">
            <a:xfrm>
              <a:off x="720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</a:t>
              </a:r>
            </a:p>
          </p:txBody>
        </p:sp>
        <p:sp>
          <p:nvSpPr>
            <p:cNvPr id="111627" name="Oval 13"/>
            <p:cNvSpPr>
              <a:spLocks noChangeArrowheads="1"/>
            </p:cNvSpPr>
            <p:nvPr/>
          </p:nvSpPr>
          <p:spPr bwMode="auto">
            <a:xfrm>
              <a:off x="2016" y="2832"/>
              <a:ext cx="240" cy="24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J</a:t>
              </a:r>
            </a:p>
          </p:txBody>
        </p:sp>
        <p:sp>
          <p:nvSpPr>
            <p:cNvPr id="111628" name="Oval 14"/>
            <p:cNvSpPr>
              <a:spLocks noChangeArrowheads="1"/>
            </p:cNvSpPr>
            <p:nvPr/>
          </p:nvSpPr>
          <p:spPr bwMode="auto">
            <a:xfrm>
              <a:off x="1536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I</a:t>
              </a:r>
            </a:p>
          </p:txBody>
        </p:sp>
        <p:sp>
          <p:nvSpPr>
            <p:cNvPr id="111629" name="Oval 15"/>
            <p:cNvSpPr>
              <a:spLocks noChangeArrowheads="1"/>
            </p:cNvSpPr>
            <p:nvPr/>
          </p:nvSpPr>
          <p:spPr bwMode="auto">
            <a:xfrm>
              <a:off x="2400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K</a:t>
              </a:r>
            </a:p>
          </p:txBody>
        </p:sp>
        <p:sp>
          <p:nvSpPr>
            <p:cNvPr id="111630" name="Oval 16"/>
            <p:cNvSpPr>
              <a:spLocks noChangeArrowheads="1"/>
            </p:cNvSpPr>
            <p:nvPr/>
          </p:nvSpPr>
          <p:spPr bwMode="auto">
            <a:xfrm>
              <a:off x="1776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</a:t>
              </a:r>
            </a:p>
          </p:txBody>
        </p:sp>
        <p:sp>
          <p:nvSpPr>
            <p:cNvPr id="111631" name="Oval 17"/>
            <p:cNvSpPr>
              <a:spLocks noChangeArrowheads="1"/>
            </p:cNvSpPr>
            <p:nvPr/>
          </p:nvSpPr>
          <p:spPr bwMode="auto">
            <a:xfrm>
              <a:off x="1152" y="2256"/>
              <a:ext cx="240" cy="240"/>
            </a:xfrm>
            <a:prstGeom prst="ellipse">
              <a:avLst/>
            </a:prstGeom>
            <a:solidFill>
              <a:srgbClr val="92D05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E</a:t>
              </a:r>
            </a:p>
          </p:txBody>
        </p:sp>
        <p:sp>
          <p:nvSpPr>
            <p:cNvPr id="111632" name="Oval 18"/>
            <p:cNvSpPr>
              <a:spLocks noChangeArrowheads="1"/>
            </p:cNvSpPr>
            <p:nvPr/>
          </p:nvSpPr>
          <p:spPr bwMode="auto">
            <a:xfrm>
              <a:off x="576" y="2256"/>
              <a:ext cx="240" cy="240"/>
            </a:xfrm>
            <a:prstGeom prst="ellipse">
              <a:avLst/>
            </a:prstGeom>
            <a:solidFill>
              <a:srgbClr val="92D05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sp>
          <p:nvSpPr>
            <p:cNvPr id="111633" name="Oval 19"/>
            <p:cNvSpPr>
              <a:spLocks noChangeArrowheads="1"/>
            </p:cNvSpPr>
            <p:nvPr/>
          </p:nvSpPr>
          <p:spPr bwMode="auto">
            <a:xfrm>
              <a:off x="864" y="1728"/>
              <a:ext cx="240" cy="240"/>
            </a:xfrm>
            <a:prstGeom prst="ellipse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111634" name="Oval 20"/>
            <p:cNvSpPr>
              <a:spLocks noChangeArrowheads="1"/>
            </p:cNvSpPr>
            <p:nvPr/>
          </p:nvSpPr>
          <p:spPr bwMode="auto">
            <a:xfrm>
              <a:off x="1968" y="1728"/>
              <a:ext cx="240" cy="240"/>
            </a:xfrm>
            <a:prstGeom prst="ellipse">
              <a:avLst/>
            </a:prstGeom>
            <a:solidFill>
              <a:srgbClr val="92D05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auto">
            <a:xfrm>
              <a:off x="1392" y="1152"/>
              <a:ext cx="240" cy="2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cs typeface="+mn-cs"/>
                </a:rPr>
                <a:t>A</a:t>
              </a:r>
            </a:p>
          </p:txBody>
        </p:sp>
        <p:sp>
          <p:nvSpPr>
            <p:cNvPr id="111636" name="Line 22"/>
            <p:cNvSpPr>
              <a:spLocks noChangeShapeType="1"/>
            </p:cNvSpPr>
            <p:nvPr/>
          </p:nvSpPr>
          <p:spPr bwMode="auto">
            <a:xfrm flipV="1">
              <a:off x="1056" y="1344"/>
              <a:ext cx="384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7" name="Line 23"/>
            <p:cNvSpPr>
              <a:spLocks noChangeShapeType="1"/>
            </p:cNvSpPr>
            <p:nvPr/>
          </p:nvSpPr>
          <p:spPr bwMode="auto">
            <a:xfrm>
              <a:off x="1584" y="1344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8" name="Line 24"/>
            <p:cNvSpPr>
              <a:spLocks noChangeShapeType="1"/>
            </p:cNvSpPr>
            <p:nvPr/>
          </p:nvSpPr>
          <p:spPr bwMode="auto">
            <a:xfrm flipH="1">
              <a:off x="720" y="1968"/>
              <a:ext cx="192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9" name="Line 25"/>
            <p:cNvSpPr>
              <a:spLocks noChangeShapeType="1"/>
            </p:cNvSpPr>
            <p:nvPr/>
          </p:nvSpPr>
          <p:spPr bwMode="auto">
            <a:xfrm>
              <a:off x="1056" y="1968"/>
              <a:ext cx="192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0" name="Line 26"/>
            <p:cNvSpPr>
              <a:spLocks noChangeShapeType="1"/>
            </p:cNvSpPr>
            <p:nvPr/>
          </p:nvSpPr>
          <p:spPr bwMode="auto">
            <a:xfrm flipH="1">
              <a:off x="1920" y="1968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1" name="Line 27"/>
            <p:cNvSpPr>
              <a:spLocks noChangeShapeType="1"/>
            </p:cNvSpPr>
            <p:nvPr/>
          </p:nvSpPr>
          <p:spPr bwMode="auto">
            <a:xfrm>
              <a:off x="2160" y="1968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2" name="Line 28"/>
            <p:cNvSpPr>
              <a:spLocks noChangeShapeType="1"/>
            </p:cNvSpPr>
            <p:nvPr/>
          </p:nvSpPr>
          <p:spPr bwMode="auto">
            <a:xfrm flipV="1">
              <a:off x="816" y="2448"/>
              <a:ext cx="384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3" name="Line 29"/>
            <p:cNvSpPr>
              <a:spLocks noChangeShapeType="1"/>
            </p:cNvSpPr>
            <p:nvPr/>
          </p:nvSpPr>
          <p:spPr bwMode="auto">
            <a:xfrm flipH="1" flipV="1">
              <a:off x="1344" y="2448"/>
              <a:ext cx="24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4" name="Line 30"/>
            <p:cNvSpPr>
              <a:spLocks noChangeShapeType="1"/>
            </p:cNvSpPr>
            <p:nvPr/>
          </p:nvSpPr>
          <p:spPr bwMode="auto">
            <a:xfrm flipV="1">
              <a:off x="2160" y="2496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5" name="Line 31"/>
            <p:cNvSpPr>
              <a:spLocks noChangeShapeType="1"/>
            </p:cNvSpPr>
            <p:nvPr/>
          </p:nvSpPr>
          <p:spPr bwMode="auto">
            <a:xfrm flipH="1" flipV="1">
              <a:off x="2352" y="2496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6" name="Line 32"/>
            <p:cNvSpPr>
              <a:spLocks noChangeShapeType="1"/>
            </p:cNvSpPr>
            <p:nvPr/>
          </p:nvSpPr>
          <p:spPr bwMode="auto">
            <a:xfrm flipV="1">
              <a:off x="528" y="3024"/>
              <a:ext cx="24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7" name="Line 33"/>
            <p:cNvSpPr>
              <a:spLocks noChangeShapeType="1"/>
            </p:cNvSpPr>
            <p:nvPr/>
          </p:nvSpPr>
          <p:spPr bwMode="auto">
            <a:xfrm flipV="1">
              <a:off x="816" y="3072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8" name="Line 34"/>
            <p:cNvSpPr>
              <a:spLocks noChangeShapeType="1"/>
            </p:cNvSpPr>
            <p:nvPr/>
          </p:nvSpPr>
          <p:spPr bwMode="auto">
            <a:xfrm flipH="1" flipV="1">
              <a:off x="912" y="3072"/>
              <a:ext cx="24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9" name="Line 35"/>
            <p:cNvSpPr>
              <a:spLocks noChangeShapeType="1"/>
            </p:cNvSpPr>
            <p:nvPr/>
          </p:nvSpPr>
          <p:spPr bwMode="auto">
            <a:xfrm flipV="1">
              <a:off x="1536" y="3072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50" name="Line 36"/>
            <p:cNvSpPr>
              <a:spLocks noChangeShapeType="1"/>
            </p:cNvSpPr>
            <p:nvPr/>
          </p:nvSpPr>
          <p:spPr bwMode="auto">
            <a:xfrm flipH="1" flipV="1">
              <a:off x="1680" y="3072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51" name="Line 37"/>
            <p:cNvSpPr>
              <a:spLocks noChangeShapeType="1"/>
            </p:cNvSpPr>
            <p:nvPr/>
          </p:nvSpPr>
          <p:spPr bwMode="auto">
            <a:xfrm flipV="1">
              <a:off x="2496" y="3072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456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42" name="Group 38"/>
          <p:cNvGrpSpPr>
            <a:grpSpLocks/>
          </p:cNvGrpSpPr>
          <p:nvPr/>
        </p:nvGrpSpPr>
        <p:grpSpPr bwMode="auto">
          <a:xfrm>
            <a:off x="1042988" y="1539875"/>
            <a:ext cx="3581400" cy="3886200"/>
            <a:chOff x="384" y="1152"/>
            <a:chExt cx="2256" cy="2448"/>
          </a:xfrm>
        </p:grpSpPr>
        <p:sp>
          <p:nvSpPr>
            <p:cNvPr id="112643" name="Oval 5"/>
            <p:cNvSpPr>
              <a:spLocks noChangeArrowheads="1"/>
            </p:cNvSpPr>
            <p:nvPr/>
          </p:nvSpPr>
          <p:spPr bwMode="auto">
            <a:xfrm>
              <a:off x="384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L</a:t>
              </a:r>
            </a:p>
          </p:txBody>
        </p:sp>
        <p:sp>
          <p:nvSpPr>
            <p:cNvPr id="112644" name="Oval 6"/>
            <p:cNvSpPr>
              <a:spLocks noChangeArrowheads="1"/>
            </p:cNvSpPr>
            <p:nvPr/>
          </p:nvSpPr>
          <p:spPr bwMode="auto">
            <a:xfrm>
              <a:off x="720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M</a:t>
              </a:r>
            </a:p>
          </p:txBody>
        </p:sp>
        <p:sp>
          <p:nvSpPr>
            <p:cNvPr id="112645" name="Oval 7"/>
            <p:cNvSpPr>
              <a:spLocks noChangeArrowheads="1"/>
            </p:cNvSpPr>
            <p:nvPr/>
          </p:nvSpPr>
          <p:spPr bwMode="auto">
            <a:xfrm>
              <a:off x="1056" y="3360"/>
              <a:ext cx="240" cy="24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N</a:t>
              </a:r>
            </a:p>
          </p:txBody>
        </p:sp>
        <p:sp>
          <p:nvSpPr>
            <p:cNvPr id="112646" name="Oval 8"/>
            <p:cNvSpPr>
              <a:spLocks noChangeArrowheads="1"/>
            </p:cNvSpPr>
            <p:nvPr/>
          </p:nvSpPr>
          <p:spPr bwMode="auto">
            <a:xfrm>
              <a:off x="1392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O</a:t>
              </a:r>
            </a:p>
          </p:txBody>
        </p:sp>
        <p:sp>
          <p:nvSpPr>
            <p:cNvPr id="112647" name="Oval 9"/>
            <p:cNvSpPr>
              <a:spLocks noChangeArrowheads="1"/>
            </p:cNvSpPr>
            <p:nvPr/>
          </p:nvSpPr>
          <p:spPr bwMode="auto">
            <a:xfrm>
              <a:off x="1728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P</a:t>
              </a:r>
            </a:p>
          </p:txBody>
        </p:sp>
        <p:sp>
          <p:nvSpPr>
            <p:cNvPr id="112648" name="Oval 10"/>
            <p:cNvSpPr>
              <a:spLocks noChangeArrowheads="1"/>
            </p:cNvSpPr>
            <p:nvPr/>
          </p:nvSpPr>
          <p:spPr bwMode="auto">
            <a:xfrm>
              <a:off x="2208" y="2256"/>
              <a:ext cx="240" cy="240"/>
            </a:xfrm>
            <a:prstGeom prst="ellipse">
              <a:avLst/>
            </a:prstGeom>
            <a:solidFill>
              <a:srgbClr val="92D05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G</a:t>
              </a:r>
            </a:p>
          </p:txBody>
        </p:sp>
        <p:sp>
          <p:nvSpPr>
            <p:cNvPr id="112649" name="Oval 11"/>
            <p:cNvSpPr>
              <a:spLocks noChangeArrowheads="1"/>
            </p:cNvSpPr>
            <p:nvPr/>
          </p:nvSpPr>
          <p:spPr bwMode="auto">
            <a:xfrm>
              <a:off x="2400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Q</a:t>
              </a:r>
            </a:p>
          </p:txBody>
        </p:sp>
        <p:sp>
          <p:nvSpPr>
            <p:cNvPr id="112650" name="Oval 12"/>
            <p:cNvSpPr>
              <a:spLocks noChangeArrowheads="1"/>
            </p:cNvSpPr>
            <p:nvPr/>
          </p:nvSpPr>
          <p:spPr bwMode="auto">
            <a:xfrm>
              <a:off x="720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</a:t>
              </a:r>
            </a:p>
          </p:txBody>
        </p:sp>
        <p:sp>
          <p:nvSpPr>
            <p:cNvPr id="112651" name="Oval 13"/>
            <p:cNvSpPr>
              <a:spLocks noChangeArrowheads="1"/>
            </p:cNvSpPr>
            <p:nvPr/>
          </p:nvSpPr>
          <p:spPr bwMode="auto">
            <a:xfrm>
              <a:off x="2016" y="2832"/>
              <a:ext cx="240" cy="24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J</a:t>
              </a:r>
            </a:p>
          </p:txBody>
        </p:sp>
        <p:sp>
          <p:nvSpPr>
            <p:cNvPr id="112652" name="Oval 14"/>
            <p:cNvSpPr>
              <a:spLocks noChangeArrowheads="1"/>
            </p:cNvSpPr>
            <p:nvPr/>
          </p:nvSpPr>
          <p:spPr bwMode="auto">
            <a:xfrm>
              <a:off x="1536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I</a:t>
              </a:r>
            </a:p>
          </p:txBody>
        </p:sp>
        <p:sp>
          <p:nvSpPr>
            <p:cNvPr id="112653" name="Oval 15"/>
            <p:cNvSpPr>
              <a:spLocks noChangeArrowheads="1"/>
            </p:cNvSpPr>
            <p:nvPr/>
          </p:nvSpPr>
          <p:spPr bwMode="auto">
            <a:xfrm>
              <a:off x="2400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K</a:t>
              </a:r>
            </a:p>
          </p:txBody>
        </p:sp>
        <p:sp>
          <p:nvSpPr>
            <p:cNvPr id="112654" name="Oval 16"/>
            <p:cNvSpPr>
              <a:spLocks noChangeArrowheads="1"/>
            </p:cNvSpPr>
            <p:nvPr/>
          </p:nvSpPr>
          <p:spPr bwMode="auto">
            <a:xfrm>
              <a:off x="1776" y="2256"/>
              <a:ext cx="240" cy="240"/>
            </a:xfrm>
            <a:prstGeom prst="ellipse">
              <a:avLst/>
            </a:prstGeom>
            <a:solidFill>
              <a:srgbClr val="92D05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</a:t>
              </a:r>
            </a:p>
          </p:txBody>
        </p:sp>
        <p:sp>
          <p:nvSpPr>
            <p:cNvPr id="112655" name="Oval 17"/>
            <p:cNvSpPr>
              <a:spLocks noChangeArrowheads="1"/>
            </p:cNvSpPr>
            <p:nvPr/>
          </p:nvSpPr>
          <p:spPr bwMode="auto">
            <a:xfrm>
              <a:off x="1152" y="2256"/>
              <a:ext cx="240" cy="240"/>
            </a:xfrm>
            <a:prstGeom prst="ellipse">
              <a:avLst/>
            </a:prstGeom>
            <a:solidFill>
              <a:srgbClr val="92D05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E</a:t>
              </a:r>
            </a:p>
          </p:txBody>
        </p:sp>
        <p:sp>
          <p:nvSpPr>
            <p:cNvPr id="112656" name="Oval 18"/>
            <p:cNvSpPr>
              <a:spLocks noChangeArrowheads="1"/>
            </p:cNvSpPr>
            <p:nvPr/>
          </p:nvSpPr>
          <p:spPr bwMode="auto">
            <a:xfrm>
              <a:off x="576" y="2256"/>
              <a:ext cx="240" cy="240"/>
            </a:xfrm>
            <a:prstGeom prst="ellipse">
              <a:avLst/>
            </a:prstGeom>
            <a:solidFill>
              <a:srgbClr val="92D05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864" y="1728"/>
              <a:ext cx="240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cs typeface="+mn-cs"/>
                </a:rPr>
                <a:t>B</a:t>
              </a:r>
            </a:p>
          </p:txBody>
        </p:sp>
        <p:sp>
          <p:nvSpPr>
            <p:cNvPr id="112658" name="Oval 20"/>
            <p:cNvSpPr>
              <a:spLocks noChangeArrowheads="1"/>
            </p:cNvSpPr>
            <p:nvPr/>
          </p:nvSpPr>
          <p:spPr bwMode="auto">
            <a:xfrm>
              <a:off x="1968" y="1728"/>
              <a:ext cx="240" cy="240"/>
            </a:xfrm>
            <a:prstGeom prst="ellipse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auto">
            <a:xfrm>
              <a:off x="1392" y="1152"/>
              <a:ext cx="240" cy="2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cs typeface="+mn-cs"/>
                </a:rPr>
                <a:t>A</a:t>
              </a:r>
            </a:p>
          </p:txBody>
        </p:sp>
        <p:sp>
          <p:nvSpPr>
            <p:cNvPr id="112660" name="Line 22"/>
            <p:cNvSpPr>
              <a:spLocks noChangeShapeType="1"/>
            </p:cNvSpPr>
            <p:nvPr/>
          </p:nvSpPr>
          <p:spPr bwMode="auto">
            <a:xfrm flipV="1">
              <a:off x="1056" y="1344"/>
              <a:ext cx="384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61" name="Line 23"/>
            <p:cNvSpPr>
              <a:spLocks noChangeShapeType="1"/>
            </p:cNvSpPr>
            <p:nvPr/>
          </p:nvSpPr>
          <p:spPr bwMode="auto">
            <a:xfrm>
              <a:off x="1584" y="1344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62" name="Line 24"/>
            <p:cNvSpPr>
              <a:spLocks noChangeShapeType="1"/>
            </p:cNvSpPr>
            <p:nvPr/>
          </p:nvSpPr>
          <p:spPr bwMode="auto">
            <a:xfrm flipH="1">
              <a:off x="720" y="1968"/>
              <a:ext cx="192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63" name="Line 25"/>
            <p:cNvSpPr>
              <a:spLocks noChangeShapeType="1"/>
            </p:cNvSpPr>
            <p:nvPr/>
          </p:nvSpPr>
          <p:spPr bwMode="auto">
            <a:xfrm>
              <a:off x="1056" y="1968"/>
              <a:ext cx="192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64" name="Line 26"/>
            <p:cNvSpPr>
              <a:spLocks noChangeShapeType="1"/>
            </p:cNvSpPr>
            <p:nvPr/>
          </p:nvSpPr>
          <p:spPr bwMode="auto">
            <a:xfrm flipH="1">
              <a:off x="1920" y="1968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65" name="Line 27"/>
            <p:cNvSpPr>
              <a:spLocks noChangeShapeType="1"/>
            </p:cNvSpPr>
            <p:nvPr/>
          </p:nvSpPr>
          <p:spPr bwMode="auto">
            <a:xfrm>
              <a:off x="2160" y="1968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66" name="Line 28"/>
            <p:cNvSpPr>
              <a:spLocks noChangeShapeType="1"/>
            </p:cNvSpPr>
            <p:nvPr/>
          </p:nvSpPr>
          <p:spPr bwMode="auto">
            <a:xfrm flipV="1">
              <a:off x="816" y="2448"/>
              <a:ext cx="384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67" name="Line 29"/>
            <p:cNvSpPr>
              <a:spLocks noChangeShapeType="1"/>
            </p:cNvSpPr>
            <p:nvPr/>
          </p:nvSpPr>
          <p:spPr bwMode="auto">
            <a:xfrm flipH="1" flipV="1">
              <a:off x="1344" y="2448"/>
              <a:ext cx="24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68" name="Line 30"/>
            <p:cNvSpPr>
              <a:spLocks noChangeShapeType="1"/>
            </p:cNvSpPr>
            <p:nvPr/>
          </p:nvSpPr>
          <p:spPr bwMode="auto">
            <a:xfrm flipV="1">
              <a:off x="2160" y="2496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69" name="Line 31"/>
            <p:cNvSpPr>
              <a:spLocks noChangeShapeType="1"/>
            </p:cNvSpPr>
            <p:nvPr/>
          </p:nvSpPr>
          <p:spPr bwMode="auto">
            <a:xfrm flipH="1" flipV="1">
              <a:off x="2352" y="2496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70" name="Line 32"/>
            <p:cNvSpPr>
              <a:spLocks noChangeShapeType="1"/>
            </p:cNvSpPr>
            <p:nvPr/>
          </p:nvSpPr>
          <p:spPr bwMode="auto">
            <a:xfrm flipV="1">
              <a:off x="528" y="3024"/>
              <a:ext cx="24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71" name="Line 33"/>
            <p:cNvSpPr>
              <a:spLocks noChangeShapeType="1"/>
            </p:cNvSpPr>
            <p:nvPr/>
          </p:nvSpPr>
          <p:spPr bwMode="auto">
            <a:xfrm flipV="1">
              <a:off x="816" y="3072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72" name="Line 34"/>
            <p:cNvSpPr>
              <a:spLocks noChangeShapeType="1"/>
            </p:cNvSpPr>
            <p:nvPr/>
          </p:nvSpPr>
          <p:spPr bwMode="auto">
            <a:xfrm flipH="1" flipV="1">
              <a:off x="912" y="3072"/>
              <a:ext cx="24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73" name="Line 35"/>
            <p:cNvSpPr>
              <a:spLocks noChangeShapeType="1"/>
            </p:cNvSpPr>
            <p:nvPr/>
          </p:nvSpPr>
          <p:spPr bwMode="auto">
            <a:xfrm flipV="1">
              <a:off x="1536" y="3072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74" name="Line 36"/>
            <p:cNvSpPr>
              <a:spLocks noChangeShapeType="1"/>
            </p:cNvSpPr>
            <p:nvPr/>
          </p:nvSpPr>
          <p:spPr bwMode="auto">
            <a:xfrm flipH="1" flipV="1">
              <a:off x="1680" y="3072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75" name="Line 37"/>
            <p:cNvSpPr>
              <a:spLocks noChangeShapeType="1"/>
            </p:cNvSpPr>
            <p:nvPr/>
          </p:nvSpPr>
          <p:spPr bwMode="auto">
            <a:xfrm flipV="1">
              <a:off x="2496" y="3072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546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666" name="Group 38"/>
          <p:cNvGrpSpPr>
            <a:grpSpLocks/>
          </p:cNvGrpSpPr>
          <p:nvPr/>
        </p:nvGrpSpPr>
        <p:grpSpPr bwMode="auto">
          <a:xfrm>
            <a:off x="1042988" y="1539875"/>
            <a:ext cx="3581400" cy="3886200"/>
            <a:chOff x="384" y="1152"/>
            <a:chExt cx="2256" cy="2448"/>
          </a:xfrm>
        </p:grpSpPr>
        <p:sp>
          <p:nvSpPr>
            <p:cNvPr id="113667" name="Oval 5"/>
            <p:cNvSpPr>
              <a:spLocks noChangeArrowheads="1"/>
            </p:cNvSpPr>
            <p:nvPr/>
          </p:nvSpPr>
          <p:spPr bwMode="auto">
            <a:xfrm>
              <a:off x="384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L</a:t>
              </a:r>
            </a:p>
          </p:txBody>
        </p:sp>
        <p:sp>
          <p:nvSpPr>
            <p:cNvPr id="113668" name="Oval 6"/>
            <p:cNvSpPr>
              <a:spLocks noChangeArrowheads="1"/>
            </p:cNvSpPr>
            <p:nvPr/>
          </p:nvSpPr>
          <p:spPr bwMode="auto">
            <a:xfrm>
              <a:off x="720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M</a:t>
              </a:r>
            </a:p>
          </p:txBody>
        </p:sp>
        <p:sp>
          <p:nvSpPr>
            <p:cNvPr id="113669" name="Oval 7"/>
            <p:cNvSpPr>
              <a:spLocks noChangeArrowheads="1"/>
            </p:cNvSpPr>
            <p:nvPr/>
          </p:nvSpPr>
          <p:spPr bwMode="auto">
            <a:xfrm>
              <a:off x="1056" y="3360"/>
              <a:ext cx="240" cy="24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N</a:t>
              </a:r>
            </a:p>
          </p:txBody>
        </p:sp>
        <p:sp>
          <p:nvSpPr>
            <p:cNvPr id="113670" name="Oval 8"/>
            <p:cNvSpPr>
              <a:spLocks noChangeArrowheads="1"/>
            </p:cNvSpPr>
            <p:nvPr/>
          </p:nvSpPr>
          <p:spPr bwMode="auto">
            <a:xfrm>
              <a:off x="1392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O</a:t>
              </a:r>
            </a:p>
          </p:txBody>
        </p:sp>
        <p:sp>
          <p:nvSpPr>
            <p:cNvPr id="113671" name="Oval 9"/>
            <p:cNvSpPr>
              <a:spLocks noChangeArrowheads="1"/>
            </p:cNvSpPr>
            <p:nvPr/>
          </p:nvSpPr>
          <p:spPr bwMode="auto">
            <a:xfrm>
              <a:off x="1728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P</a:t>
              </a:r>
            </a:p>
          </p:txBody>
        </p:sp>
        <p:sp>
          <p:nvSpPr>
            <p:cNvPr id="113672" name="Oval 10"/>
            <p:cNvSpPr>
              <a:spLocks noChangeArrowheads="1"/>
            </p:cNvSpPr>
            <p:nvPr/>
          </p:nvSpPr>
          <p:spPr bwMode="auto">
            <a:xfrm>
              <a:off x="2208" y="2256"/>
              <a:ext cx="240" cy="240"/>
            </a:xfrm>
            <a:prstGeom prst="ellipse">
              <a:avLst/>
            </a:prstGeom>
            <a:solidFill>
              <a:srgbClr val="92D05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G</a:t>
              </a:r>
            </a:p>
          </p:txBody>
        </p:sp>
        <p:sp>
          <p:nvSpPr>
            <p:cNvPr id="113673" name="Oval 11"/>
            <p:cNvSpPr>
              <a:spLocks noChangeArrowheads="1"/>
            </p:cNvSpPr>
            <p:nvPr/>
          </p:nvSpPr>
          <p:spPr bwMode="auto">
            <a:xfrm>
              <a:off x="2400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Q</a:t>
              </a:r>
            </a:p>
          </p:txBody>
        </p:sp>
        <p:sp>
          <p:nvSpPr>
            <p:cNvPr id="113674" name="Oval 12"/>
            <p:cNvSpPr>
              <a:spLocks noChangeArrowheads="1"/>
            </p:cNvSpPr>
            <p:nvPr/>
          </p:nvSpPr>
          <p:spPr bwMode="auto">
            <a:xfrm>
              <a:off x="720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</a:t>
              </a:r>
            </a:p>
          </p:txBody>
        </p:sp>
        <p:sp>
          <p:nvSpPr>
            <p:cNvPr id="113675" name="Oval 13"/>
            <p:cNvSpPr>
              <a:spLocks noChangeArrowheads="1"/>
            </p:cNvSpPr>
            <p:nvPr/>
          </p:nvSpPr>
          <p:spPr bwMode="auto">
            <a:xfrm>
              <a:off x="2016" y="2832"/>
              <a:ext cx="240" cy="24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J</a:t>
              </a:r>
            </a:p>
          </p:txBody>
        </p:sp>
        <p:sp>
          <p:nvSpPr>
            <p:cNvPr id="113676" name="Oval 14"/>
            <p:cNvSpPr>
              <a:spLocks noChangeArrowheads="1"/>
            </p:cNvSpPr>
            <p:nvPr/>
          </p:nvSpPr>
          <p:spPr bwMode="auto">
            <a:xfrm>
              <a:off x="1536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I</a:t>
              </a:r>
            </a:p>
          </p:txBody>
        </p:sp>
        <p:sp>
          <p:nvSpPr>
            <p:cNvPr id="113677" name="Oval 15"/>
            <p:cNvSpPr>
              <a:spLocks noChangeArrowheads="1"/>
            </p:cNvSpPr>
            <p:nvPr/>
          </p:nvSpPr>
          <p:spPr bwMode="auto">
            <a:xfrm>
              <a:off x="2400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K</a:t>
              </a:r>
            </a:p>
          </p:txBody>
        </p:sp>
        <p:sp>
          <p:nvSpPr>
            <p:cNvPr id="113678" name="Oval 16"/>
            <p:cNvSpPr>
              <a:spLocks noChangeArrowheads="1"/>
            </p:cNvSpPr>
            <p:nvPr/>
          </p:nvSpPr>
          <p:spPr bwMode="auto">
            <a:xfrm>
              <a:off x="1776" y="2256"/>
              <a:ext cx="240" cy="240"/>
            </a:xfrm>
            <a:prstGeom prst="ellipse">
              <a:avLst/>
            </a:prstGeom>
            <a:solidFill>
              <a:srgbClr val="92D05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</a:t>
              </a:r>
            </a:p>
          </p:txBody>
        </p:sp>
        <p:sp>
          <p:nvSpPr>
            <p:cNvPr id="113679" name="Oval 17"/>
            <p:cNvSpPr>
              <a:spLocks noChangeArrowheads="1"/>
            </p:cNvSpPr>
            <p:nvPr/>
          </p:nvSpPr>
          <p:spPr bwMode="auto">
            <a:xfrm>
              <a:off x="1152" y="2256"/>
              <a:ext cx="240" cy="240"/>
            </a:xfrm>
            <a:prstGeom prst="ellipse">
              <a:avLst/>
            </a:prstGeom>
            <a:solidFill>
              <a:srgbClr val="92D05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E</a:t>
              </a:r>
            </a:p>
          </p:txBody>
        </p:sp>
        <p:sp>
          <p:nvSpPr>
            <p:cNvPr id="113680" name="Oval 18"/>
            <p:cNvSpPr>
              <a:spLocks noChangeArrowheads="1"/>
            </p:cNvSpPr>
            <p:nvPr/>
          </p:nvSpPr>
          <p:spPr bwMode="auto">
            <a:xfrm>
              <a:off x="576" y="2256"/>
              <a:ext cx="240" cy="240"/>
            </a:xfrm>
            <a:prstGeom prst="ellipse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864" y="1728"/>
              <a:ext cx="240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cs typeface="+mn-cs"/>
                </a:rPr>
                <a:t>B</a:t>
              </a:r>
            </a:p>
          </p:txBody>
        </p:sp>
        <p:sp>
          <p:nvSpPr>
            <p:cNvPr id="18" name="Oval 20"/>
            <p:cNvSpPr>
              <a:spLocks noChangeArrowheads="1"/>
            </p:cNvSpPr>
            <p:nvPr/>
          </p:nvSpPr>
          <p:spPr bwMode="auto">
            <a:xfrm>
              <a:off x="1968" y="1728"/>
              <a:ext cx="240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cs typeface="+mn-cs"/>
                </a:rPr>
                <a:t>C</a:t>
              </a:r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auto">
            <a:xfrm>
              <a:off x="1392" y="1152"/>
              <a:ext cx="240" cy="2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cs typeface="+mn-cs"/>
                </a:rPr>
                <a:t>A</a:t>
              </a:r>
            </a:p>
          </p:txBody>
        </p:sp>
        <p:sp>
          <p:nvSpPr>
            <p:cNvPr id="113684" name="Line 22"/>
            <p:cNvSpPr>
              <a:spLocks noChangeShapeType="1"/>
            </p:cNvSpPr>
            <p:nvPr/>
          </p:nvSpPr>
          <p:spPr bwMode="auto">
            <a:xfrm flipV="1">
              <a:off x="1056" y="1344"/>
              <a:ext cx="384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5" name="Line 23"/>
            <p:cNvSpPr>
              <a:spLocks noChangeShapeType="1"/>
            </p:cNvSpPr>
            <p:nvPr/>
          </p:nvSpPr>
          <p:spPr bwMode="auto">
            <a:xfrm>
              <a:off x="1584" y="1344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6" name="Line 24"/>
            <p:cNvSpPr>
              <a:spLocks noChangeShapeType="1"/>
            </p:cNvSpPr>
            <p:nvPr/>
          </p:nvSpPr>
          <p:spPr bwMode="auto">
            <a:xfrm flipH="1">
              <a:off x="720" y="1968"/>
              <a:ext cx="192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7" name="Line 25"/>
            <p:cNvSpPr>
              <a:spLocks noChangeShapeType="1"/>
            </p:cNvSpPr>
            <p:nvPr/>
          </p:nvSpPr>
          <p:spPr bwMode="auto">
            <a:xfrm>
              <a:off x="1056" y="1968"/>
              <a:ext cx="192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8" name="Line 26"/>
            <p:cNvSpPr>
              <a:spLocks noChangeShapeType="1"/>
            </p:cNvSpPr>
            <p:nvPr/>
          </p:nvSpPr>
          <p:spPr bwMode="auto">
            <a:xfrm flipH="1">
              <a:off x="1920" y="1968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9" name="Line 27"/>
            <p:cNvSpPr>
              <a:spLocks noChangeShapeType="1"/>
            </p:cNvSpPr>
            <p:nvPr/>
          </p:nvSpPr>
          <p:spPr bwMode="auto">
            <a:xfrm>
              <a:off x="2160" y="1968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0" name="Line 28"/>
            <p:cNvSpPr>
              <a:spLocks noChangeShapeType="1"/>
            </p:cNvSpPr>
            <p:nvPr/>
          </p:nvSpPr>
          <p:spPr bwMode="auto">
            <a:xfrm flipV="1">
              <a:off x="816" y="2448"/>
              <a:ext cx="384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1" name="Line 29"/>
            <p:cNvSpPr>
              <a:spLocks noChangeShapeType="1"/>
            </p:cNvSpPr>
            <p:nvPr/>
          </p:nvSpPr>
          <p:spPr bwMode="auto">
            <a:xfrm flipH="1" flipV="1">
              <a:off x="1344" y="2448"/>
              <a:ext cx="24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2" name="Line 30"/>
            <p:cNvSpPr>
              <a:spLocks noChangeShapeType="1"/>
            </p:cNvSpPr>
            <p:nvPr/>
          </p:nvSpPr>
          <p:spPr bwMode="auto">
            <a:xfrm flipV="1">
              <a:off x="2160" y="2496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3" name="Line 31"/>
            <p:cNvSpPr>
              <a:spLocks noChangeShapeType="1"/>
            </p:cNvSpPr>
            <p:nvPr/>
          </p:nvSpPr>
          <p:spPr bwMode="auto">
            <a:xfrm flipH="1" flipV="1">
              <a:off x="2352" y="2496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4" name="Line 32"/>
            <p:cNvSpPr>
              <a:spLocks noChangeShapeType="1"/>
            </p:cNvSpPr>
            <p:nvPr/>
          </p:nvSpPr>
          <p:spPr bwMode="auto">
            <a:xfrm flipV="1">
              <a:off x="528" y="3024"/>
              <a:ext cx="24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5" name="Line 33"/>
            <p:cNvSpPr>
              <a:spLocks noChangeShapeType="1"/>
            </p:cNvSpPr>
            <p:nvPr/>
          </p:nvSpPr>
          <p:spPr bwMode="auto">
            <a:xfrm flipV="1">
              <a:off x="816" y="3072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6" name="Line 34"/>
            <p:cNvSpPr>
              <a:spLocks noChangeShapeType="1"/>
            </p:cNvSpPr>
            <p:nvPr/>
          </p:nvSpPr>
          <p:spPr bwMode="auto">
            <a:xfrm flipH="1" flipV="1">
              <a:off x="912" y="3072"/>
              <a:ext cx="24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7" name="Line 35"/>
            <p:cNvSpPr>
              <a:spLocks noChangeShapeType="1"/>
            </p:cNvSpPr>
            <p:nvPr/>
          </p:nvSpPr>
          <p:spPr bwMode="auto">
            <a:xfrm flipV="1">
              <a:off x="1536" y="3072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8" name="Line 36"/>
            <p:cNvSpPr>
              <a:spLocks noChangeShapeType="1"/>
            </p:cNvSpPr>
            <p:nvPr/>
          </p:nvSpPr>
          <p:spPr bwMode="auto">
            <a:xfrm flipH="1" flipV="1">
              <a:off x="1680" y="3072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9" name="Line 37"/>
            <p:cNvSpPr>
              <a:spLocks noChangeShapeType="1"/>
            </p:cNvSpPr>
            <p:nvPr/>
          </p:nvSpPr>
          <p:spPr bwMode="auto">
            <a:xfrm flipV="1">
              <a:off x="2496" y="3072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205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690" name="Group 38"/>
          <p:cNvGrpSpPr>
            <a:grpSpLocks/>
          </p:cNvGrpSpPr>
          <p:nvPr/>
        </p:nvGrpSpPr>
        <p:grpSpPr bwMode="auto">
          <a:xfrm>
            <a:off x="1042988" y="1539875"/>
            <a:ext cx="3581400" cy="3886200"/>
            <a:chOff x="384" y="1152"/>
            <a:chExt cx="2256" cy="2448"/>
          </a:xfrm>
        </p:grpSpPr>
        <p:sp>
          <p:nvSpPr>
            <p:cNvPr id="114691" name="Oval 5"/>
            <p:cNvSpPr>
              <a:spLocks noChangeArrowheads="1"/>
            </p:cNvSpPr>
            <p:nvPr/>
          </p:nvSpPr>
          <p:spPr bwMode="auto">
            <a:xfrm>
              <a:off x="384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L</a:t>
              </a:r>
            </a:p>
          </p:txBody>
        </p:sp>
        <p:sp>
          <p:nvSpPr>
            <p:cNvPr id="114692" name="Oval 6"/>
            <p:cNvSpPr>
              <a:spLocks noChangeArrowheads="1"/>
            </p:cNvSpPr>
            <p:nvPr/>
          </p:nvSpPr>
          <p:spPr bwMode="auto">
            <a:xfrm>
              <a:off x="720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M</a:t>
              </a:r>
            </a:p>
          </p:txBody>
        </p:sp>
        <p:sp>
          <p:nvSpPr>
            <p:cNvPr id="114693" name="Oval 7"/>
            <p:cNvSpPr>
              <a:spLocks noChangeArrowheads="1"/>
            </p:cNvSpPr>
            <p:nvPr/>
          </p:nvSpPr>
          <p:spPr bwMode="auto">
            <a:xfrm>
              <a:off x="1056" y="3360"/>
              <a:ext cx="240" cy="24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N</a:t>
              </a:r>
            </a:p>
          </p:txBody>
        </p:sp>
        <p:sp>
          <p:nvSpPr>
            <p:cNvPr id="114694" name="Oval 8"/>
            <p:cNvSpPr>
              <a:spLocks noChangeArrowheads="1"/>
            </p:cNvSpPr>
            <p:nvPr/>
          </p:nvSpPr>
          <p:spPr bwMode="auto">
            <a:xfrm>
              <a:off x="1392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O</a:t>
              </a:r>
            </a:p>
          </p:txBody>
        </p:sp>
        <p:sp>
          <p:nvSpPr>
            <p:cNvPr id="114695" name="Oval 9"/>
            <p:cNvSpPr>
              <a:spLocks noChangeArrowheads="1"/>
            </p:cNvSpPr>
            <p:nvPr/>
          </p:nvSpPr>
          <p:spPr bwMode="auto">
            <a:xfrm>
              <a:off x="1728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P</a:t>
              </a:r>
            </a:p>
          </p:txBody>
        </p:sp>
        <p:sp>
          <p:nvSpPr>
            <p:cNvPr id="114696" name="Oval 10"/>
            <p:cNvSpPr>
              <a:spLocks noChangeArrowheads="1"/>
            </p:cNvSpPr>
            <p:nvPr/>
          </p:nvSpPr>
          <p:spPr bwMode="auto">
            <a:xfrm>
              <a:off x="2208" y="2256"/>
              <a:ext cx="240" cy="240"/>
            </a:xfrm>
            <a:prstGeom prst="ellipse">
              <a:avLst/>
            </a:prstGeom>
            <a:solidFill>
              <a:srgbClr val="92D05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G</a:t>
              </a:r>
            </a:p>
          </p:txBody>
        </p:sp>
        <p:sp>
          <p:nvSpPr>
            <p:cNvPr id="114697" name="Oval 11"/>
            <p:cNvSpPr>
              <a:spLocks noChangeArrowheads="1"/>
            </p:cNvSpPr>
            <p:nvPr/>
          </p:nvSpPr>
          <p:spPr bwMode="auto">
            <a:xfrm>
              <a:off x="2400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Q</a:t>
              </a:r>
            </a:p>
          </p:txBody>
        </p:sp>
        <p:sp>
          <p:nvSpPr>
            <p:cNvPr id="114698" name="Oval 12"/>
            <p:cNvSpPr>
              <a:spLocks noChangeArrowheads="1"/>
            </p:cNvSpPr>
            <p:nvPr/>
          </p:nvSpPr>
          <p:spPr bwMode="auto">
            <a:xfrm>
              <a:off x="720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</a:t>
              </a:r>
            </a:p>
          </p:txBody>
        </p:sp>
        <p:sp>
          <p:nvSpPr>
            <p:cNvPr id="114699" name="Oval 13"/>
            <p:cNvSpPr>
              <a:spLocks noChangeArrowheads="1"/>
            </p:cNvSpPr>
            <p:nvPr/>
          </p:nvSpPr>
          <p:spPr bwMode="auto">
            <a:xfrm>
              <a:off x="2016" y="2832"/>
              <a:ext cx="240" cy="24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J</a:t>
              </a:r>
            </a:p>
          </p:txBody>
        </p:sp>
        <p:sp>
          <p:nvSpPr>
            <p:cNvPr id="114700" name="Oval 14"/>
            <p:cNvSpPr>
              <a:spLocks noChangeArrowheads="1"/>
            </p:cNvSpPr>
            <p:nvPr/>
          </p:nvSpPr>
          <p:spPr bwMode="auto">
            <a:xfrm>
              <a:off x="1536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I</a:t>
              </a:r>
            </a:p>
          </p:txBody>
        </p:sp>
        <p:sp>
          <p:nvSpPr>
            <p:cNvPr id="114701" name="Oval 15"/>
            <p:cNvSpPr>
              <a:spLocks noChangeArrowheads="1"/>
            </p:cNvSpPr>
            <p:nvPr/>
          </p:nvSpPr>
          <p:spPr bwMode="auto">
            <a:xfrm>
              <a:off x="2400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K</a:t>
              </a:r>
            </a:p>
          </p:txBody>
        </p:sp>
        <p:sp>
          <p:nvSpPr>
            <p:cNvPr id="114702" name="Oval 16"/>
            <p:cNvSpPr>
              <a:spLocks noChangeArrowheads="1"/>
            </p:cNvSpPr>
            <p:nvPr/>
          </p:nvSpPr>
          <p:spPr bwMode="auto">
            <a:xfrm>
              <a:off x="1776" y="2256"/>
              <a:ext cx="240" cy="240"/>
            </a:xfrm>
            <a:prstGeom prst="ellipse">
              <a:avLst/>
            </a:prstGeom>
            <a:solidFill>
              <a:srgbClr val="92D05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</a:t>
              </a:r>
            </a:p>
          </p:txBody>
        </p:sp>
        <p:sp>
          <p:nvSpPr>
            <p:cNvPr id="114703" name="Oval 17"/>
            <p:cNvSpPr>
              <a:spLocks noChangeArrowheads="1"/>
            </p:cNvSpPr>
            <p:nvPr/>
          </p:nvSpPr>
          <p:spPr bwMode="auto">
            <a:xfrm>
              <a:off x="1152" y="2256"/>
              <a:ext cx="240" cy="240"/>
            </a:xfrm>
            <a:prstGeom prst="ellipse">
              <a:avLst/>
            </a:prstGeom>
            <a:solidFill>
              <a:srgbClr val="92D05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E</a:t>
              </a:r>
            </a:p>
          </p:txBody>
        </p:sp>
        <p:sp>
          <p:nvSpPr>
            <p:cNvPr id="16" name="Oval 18"/>
            <p:cNvSpPr>
              <a:spLocks noChangeArrowheads="1"/>
            </p:cNvSpPr>
            <p:nvPr/>
          </p:nvSpPr>
          <p:spPr bwMode="auto">
            <a:xfrm>
              <a:off x="576" y="2256"/>
              <a:ext cx="240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cs typeface="+mn-cs"/>
                </a:rPr>
                <a:t>D</a:t>
              </a:r>
            </a:p>
          </p:txBody>
        </p:sp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864" y="1728"/>
              <a:ext cx="240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cs typeface="+mn-cs"/>
                </a:rPr>
                <a:t>B</a:t>
              </a:r>
            </a:p>
          </p:txBody>
        </p:sp>
        <p:sp>
          <p:nvSpPr>
            <p:cNvPr id="18" name="Oval 20"/>
            <p:cNvSpPr>
              <a:spLocks noChangeArrowheads="1"/>
            </p:cNvSpPr>
            <p:nvPr/>
          </p:nvSpPr>
          <p:spPr bwMode="auto">
            <a:xfrm>
              <a:off x="1968" y="1728"/>
              <a:ext cx="240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cs typeface="+mn-cs"/>
                </a:rPr>
                <a:t>C</a:t>
              </a:r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auto">
            <a:xfrm>
              <a:off x="1392" y="1152"/>
              <a:ext cx="240" cy="2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cs typeface="+mn-cs"/>
                </a:rPr>
                <a:t>A</a:t>
              </a:r>
            </a:p>
          </p:txBody>
        </p:sp>
        <p:sp>
          <p:nvSpPr>
            <p:cNvPr id="114708" name="Line 22"/>
            <p:cNvSpPr>
              <a:spLocks noChangeShapeType="1"/>
            </p:cNvSpPr>
            <p:nvPr/>
          </p:nvSpPr>
          <p:spPr bwMode="auto">
            <a:xfrm flipV="1">
              <a:off x="1056" y="1344"/>
              <a:ext cx="384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9" name="Line 23"/>
            <p:cNvSpPr>
              <a:spLocks noChangeShapeType="1"/>
            </p:cNvSpPr>
            <p:nvPr/>
          </p:nvSpPr>
          <p:spPr bwMode="auto">
            <a:xfrm>
              <a:off x="1584" y="1344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10" name="Line 24"/>
            <p:cNvSpPr>
              <a:spLocks noChangeShapeType="1"/>
            </p:cNvSpPr>
            <p:nvPr/>
          </p:nvSpPr>
          <p:spPr bwMode="auto">
            <a:xfrm flipH="1">
              <a:off x="720" y="1968"/>
              <a:ext cx="192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11" name="Line 25"/>
            <p:cNvSpPr>
              <a:spLocks noChangeShapeType="1"/>
            </p:cNvSpPr>
            <p:nvPr/>
          </p:nvSpPr>
          <p:spPr bwMode="auto">
            <a:xfrm>
              <a:off x="1056" y="1968"/>
              <a:ext cx="192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12" name="Line 26"/>
            <p:cNvSpPr>
              <a:spLocks noChangeShapeType="1"/>
            </p:cNvSpPr>
            <p:nvPr/>
          </p:nvSpPr>
          <p:spPr bwMode="auto">
            <a:xfrm flipH="1">
              <a:off x="1920" y="1968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13" name="Line 27"/>
            <p:cNvSpPr>
              <a:spLocks noChangeShapeType="1"/>
            </p:cNvSpPr>
            <p:nvPr/>
          </p:nvSpPr>
          <p:spPr bwMode="auto">
            <a:xfrm>
              <a:off x="2160" y="1968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14" name="Line 28"/>
            <p:cNvSpPr>
              <a:spLocks noChangeShapeType="1"/>
            </p:cNvSpPr>
            <p:nvPr/>
          </p:nvSpPr>
          <p:spPr bwMode="auto">
            <a:xfrm flipV="1">
              <a:off x="816" y="2448"/>
              <a:ext cx="384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15" name="Line 29"/>
            <p:cNvSpPr>
              <a:spLocks noChangeShapeType="1"/>
            </p:cNvSpPr>
            <p:nvPr/>
          </p:nvSpPr>
          <p:spPr bwMode="auto">
            <a:xfrm flipH="1" flipV="1">
              <a:off x="1344" y="2448"/>
              <a:ext cx="24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16" name="Line 30"/>
            <p:cNvSpPr>
              <a:spLocks noChangeShapeType="1"/>
            </p:cNvSpPr>
            <p:nvPr/>
          </p:nvSpPr>
          <p:spPr bwMode="auto">
            <a:xfrm flipV="1">
              <a:off x="2160" y="2496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17" name="Line 31"/>
            <p:cNvSpPr>
              <a:spLocks noChangeShapeType="1"/>
            </p:cNvSpPr>
            <p:nvPr/>
          </p:nvSpPr>
          <p:spPr bwMode="auto">
            <a:xfrm flipH="1" flipV="1">
              <a:off x="2352" y="2496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18" name="Line 32"/>
            <p:cNvSpPr>
              <a:spLocks noChangeShapeType="1"/>
            </p:cNvSpPr>
            <p:nvPr/>
          </p:nvSpPr>
          <p:spPr bwMode="auto">
            <a:xfrm flipV="1">
              <a:off x="528" y="3024"/>
              <a:ext cx="24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19" name="Line 33"/>
            <p:cNvSpPr>
              <a:spLocks noChangeShapeType="1"/>
            </p:cNvSpPr>
            <p:nvPr/>
          </p:nvSpPr>
          <p:spPr bwMode="auto">
            <a:xfrm flipV="1">
              <a:off x="816" y="3072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20" name="Line 34"/>
            <p:cNvSpPr>
              <a:spLocks noChangeShapeType="1"/>
            </p:cNvSpPr>
            <p:nvPr/>
          </p:nvSpPr>
          <p:spPr bwMode="auto">
            <a:xfrm flipH="1" flipV="1">
              <a:off x="912" y="3072"/>
              <a:ext cx="24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21" name="Line 35"/>
            <p:cNvSpPr>
              <a:spLocks noChangeShapeType="1"/>
            </p:cNvSpPr>
            <p:nvPr/>
          </p:nvSpPr>
          <p:spPr bwMode="auto">
            <a:xfrm flipV="1">
              <a:off x="1536" y="3072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22" name="Line 36"/>
            <p:cNvSpPr>
              <a:spLocks noChangeShapeType="1"/>
            </p:cNvSpPr>
            <p:nvPr/>
          </p:nvSpPr>
          <p:spPr bwMode="auto">
            <a:xfrm flipH="1" flipV="1">
              <a:off x="1680" y="3072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23" name="Line 37"/>
            <p:cNvSpPr>
              <a:spLocks noChangeShapeType="1"/>
            </p:cNvSpPr>
            <p:nvPr/>
          </p:nvSpPr>
          <p:spPr bwMode="auto">
            <a:xfrm flipV="1">
              <a:off x="2496" y="3072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325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14" name="Group 38"/>
          <p:cNvGrpSpPr>
            <a:grpSpLocks/>
          </p:cNvGrpSpPr>
          <p:nvPr/>
        </p:nvGrpSpPr>
        <p:grpSpPr bwMode="auto">
          <a:xfrm>
            <a:off x="1042988" y="1539875"/>
            <a:ext cx="3581400" cy="3886200"/>
            <a:chOff x="384" y="1152"/>
            <a:chExt cx="2256" cy="2448"/>
          </a:xfrm>
        </p:grpSpPr>
        <p:sp>
          <p:nvSpPr>
            <p:cNvPr id="115715" name="Oval 5"/>
            <p:cNvSpPr>
              <a:spLocks noChangeArrowheads="1"/>
            </p:cNvSpPr>
            <p:nvPr/>
          </p:nvSpPr>
          <p:spPr bwMode="auto">
            <a:xfrm>
              <a:off x="384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L</a:t>
              </a:r>
            </a:p>
          </p:txBody>
        </p:sp>
        <p:sp>
          <p:nvSpPr>
            <p:cNvPr id="115716" name="Oval 6"/>
            <p:cNvSpPr>
              <a:spLocks noChangeArrowheads="1"/>
            </p:cNvSpPr>
            <p:nvPr/>
          </p:nvSpPr>
          <p:spPr bwMode="auto">
            <a:xfrm>
              <a:off x="720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M</a:t>
              </a:r>
            </a:p>
          </p:txBody>
        </p:sp>
        <p:sp>
          <p:nvSpPr>
            <p:cNvPr id="115717" name="Oval 7"/>
            <p:cNvSpPr>
              <a:spLocks noChangeArrowheads="1"/>
            </p:cNvSpPr>
            <p:nvPr/>
          </p:nvSpPr>
          <p:spPr bwMode="auto">
            <a:xfrm>
              <a:off x="1056" y="3360"/>
              <a:ext cx="240" cy="24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N</a:t>
              </a:r>
            </a:p>
          </p:txBody>
        </p:sp>
        <p:sp>
          <p:nvSpPr>
            <p:cNvPr id="115718" name="Oval 8"/>
            <p:cNvSpPr>
              <a:spLocks noChangeArrowheads="1"/>
            </p:cNvSpPr>
            <p:nvPr/>
          </p:nvSpPr>
          <p:spPr bwMode="auto">
            <a:xfrm>
              <a:off x="1392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O</a:t>
              </a:r>
            </a:p>
          </p:txBody>
        </p:sp>
        <p:sp>
          <p:nvSpPr>
            <p:cNvPr id="115719" name="Oval 9"/>
            <p:cNvSpPr>
              <a:spLocks noChangeArrowheads="1"/>
            </p:cNvSpPr>
            <p:nvPr/>
          </p:nvSpPr>
          <p:spPr bwMode="auto">
            <a:xfrm>
              <a:off x="1728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P</a:t>
              </a:r>
            </a:p>
          </p:txBody>
        </p:sp>
        <p:sp>
          <p:nvSpPr>
            <p:cNvPr id="115720" name="Oval 10"/>
            <p:cNvSpPr>
              <a:spLocks noChangeArrowheads="1"/>
            </p:cNvSpPr>
            <p:nvPr/>
          </p:nvSpPr>
          <p:spPr bwMode="auto">
            <a:xfrm>
              <a:off x="2208" y="2256"/>
              <a:ext cx="240" cy="240"/>
            </a:xfrm>
            <a:prstGeom prst="ellipse">
              <a:avLst/>
            </a:prstGeom>
            <a:solidFill>
              <a:srgbClr val="92D05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G</a:t>
              </a:r>
            </a:p>
          </p:txBody>
        </p:sp>
        <p:sp>
          <p:nvSpPr>
            <p:cNvPr id="115721" name="Oval 11"/>
            <p:cNvSpPr>
              <a:spLocks noChangeArrowheads="1"/>
            </p:cNvSpPr>
            <p:nvPr/>
          </p:nvSpPr>
          <p:spPr bwMode="auto">
            <a:xfrm>
              <a:off x="2400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Q</a:t>
              </a:r>
            </a:p>
          </p:txBody>
        </p:sp>
        <p:sp>
          <p:nvSpPr>
            <p:cNvPr id="115722" name="Oval 12"/>
            <p:cNvSpPr>
              <a:spLocks noChangeArrowheads="1"/>
            </p:cNvSpPr>
            <p:nvPr/>
          </p:nvSpPr>
          <p:spPr bwMode="auto">
            <a:xfrm>
              <a:off x="720" y="2832"/>
              <a:ext cx="240" cy="240"/>
            </a:xfrm>
            <a:prstGeom prst="ellipse">
              <a:avLst/>
            </a:prstGeom>
            <a:solidFill>
              <a:srgbClr val="92D05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</a:t>
              </a:r>
            </a:p>
          </p:txBody>
        </p:sp>
        <p:sp>
          <p:nvSpPr>
            <p:cNvPr id="115723" name="Oval 13"/>
            <p:cNvSpPr>
              <a:spLocks noChangeArrowheads="1"/>
            </p:cNvSpPr>
            <p:nvPr/>
          </p:nvSpPr>
          <p:spPr bwMode="auto">
            <a:xfrm>
              <a:off x="2016" y="2832"/>
              <a:ext cx="240" cy="24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J</a:t>
              </a:r>
            </a:p>
          </p:txBody>
        </p:sp>
        <p:sp>
          <p:nvSpPr>
            <p:cNvPr id="115724" name="Oval 14"/>
            <p:cNvSpPr>
              <a:spLocks noChangeArrowheads="1"/>
            </p:cNvSpPr>
            <p:nvPr/>
          </p:nvSpPr>
          <p:spPr bwMode="auto">
            <a:xfrm>
              <a:off x="1536" y="2832"/>
              <a:ext cx="240" cy="240"/>
            </a:xfrm>
            <a:prstGeom prst="ellipse">
              <a:avLst/>
            </a:prstGeom>
            <a:solidFill>
              <a:srgbClr val="92D05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I</a:t>
              </a:r>
            </a:p>
          </p:txBody>
        </p:sp>
        <p:sp>
          <p:nvSpPr>
            <p:cNvPr id="115725" name="Oval 15"/>
            <p:cNvSpPr>
              <a:spLocks noChangeArrowheads="1"/>
            </p:cNvSpPr>
            <p:nvPr/>
          </p:nvSpPr>
          <p:spPr bwMode="auto">
            <a:xfrm>
              <a:off x="2400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K</a:t>
              </a:r>
            </a:p>
          </p:txBody>
        </p:sp>
        <p:sp>
          <p:nvSpPr>
            <p:cNvPr id="115726" name="Oval 16"/>
            <p:cNvSpPr>
              <a:spLocks noChangeArrowheads="1"/>
            </p:cNvSpPr>
            <p:nvPr/>
          </p:nvSpPr>
          <p:spPr bwMode="auto">
            <a:xfrm>
              <a:off x="1776" y="2256"/>
              <a:ext cx="240" cy="240"/>
            </a:xfrm>
            <a:prstGeom prst="ellipse">
              <a:avLst/>
            </a:prstGeom>
            <a:solidFill>
              <a:srgbClr val="92D05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</a:t>
              </a:r>
            </a:p>
          </p:txBody>
        </p:sp>
        <p:sp>
          <p:nvSpPr>
            <p:cNvPr id="115727" name="Oval 17"/>
            <p:cNvSpPr>
              <a:spLocks noChangeArrowheads="1"/>
            </p:cNvSpPr>
            <p:nvPr/>
          </p:nvSpPr>
          <p:spPr bwMode="auto">
            <a:xfrm>
              <a:off x="1152" y="2256"/>
              <a:ext cx="240" cy="240"/>
            </a:xfrm>
            <a:prstGeom prst="ellipse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E</a:t>
              </a:r>
            </a:p>
          </p:txBody>
        </p:sp>
        <p:sp>
          <p:nvSpPr>
            <p:cNvPr id="16" name="Oval 18"/>
            <p:cNvSpPr>
              <a:spLocks noChangeArrowheads="1"/>
            </p:cNvSpPr>
            <p:nvPr/>
          </p:nvSpPr>
          <p:spPr bwMode="auto">
            <a:xfrm>
              <a:off x="576" y="2256"/>
              <a:ext cx="240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cs typeface="+mn-cs"/>
                </a:rPr>
                <a:t>D</a:t>
              </a:r>
            </a:p>
          </p:txBody>
        </p:sp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864" y="1728"/>
              <a:ext cx="240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cs typeface="+mn-cs"/>
                </a:rPr>
                <a:t>B</a:t>
              </a:r>
            </a:p>
          </p:txBody>
        </p:sp>
        <p:sp>
          <p:nvSpPr>
            <p:cNvPr id="18" name="Oval 20"/>
            <p:cNvSpPr>
              <a:spLocks noChangeArrowheads="1"/>
            </p:cNvSpPr>
            <p:nvPr/>
          </p:nvSpPr>
          <p:spPr bwMode="auto">
            <a:xfrm>
              <a:off x="1968" y="1728"/>
              <a:ext cx="240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cs typeface="+mn-cs"/>
                </a:rPr>
                <a:t>C</a:t>
              </a:r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auto">
            <a:xfrm>
              <a:off x="1392" y="1152"/>
              <a:ext cx="240" cy="2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cs typeface="+mn-cs"/>
                </a:rPr>
                <a:t>A</a:t>
              </a:r>
            </a:p>
          </p:txBody>
        </p:sp>
        <p:sp>
          <p:nvSpPr>
            <p:cNvPr id="115732" name="Line 22"/>
            <p:cNvSpPr>
              <a:spLocks noChangeShapeType="1"/>
            </p:cNvSpPr>
            <p:nvPr/>
          </p:nvSpPr>
          <p:spPr bwMode="auto">
            <a:xfrm flipV="1">
              <a:off x="1056" y="1344"/>
              <a:ext cx="384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3" name="Line 23"/>
            <p:cNvSpPr>
              <a:spLocks noChangeShapeType="1"/>
            </p:cNvSpPr>
            <p:nvPr/>
          </p:nvSpPr>
          <p:spPr bwMode="auto">
            <a:xfrm>
              <a:off x="1584" y="1344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4" name="Line 24"/>
            <p:cNvSpPr>
              <a:spLocks noChangeShapeType="1"/>
            </p:cNvSpPr>
            <p:nvPr/>
          </p:nvSpPr>
          <p:spPr bwMode="auto">
            <a:xfrm flipH="1">
              <a:off x="720" y="1968"/>
              <a:ext cx="192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5" name="Line 25"/>
            <p:cNvSpPr>
              <a:spLocks noChangeShapeType="1"/>
            </p:cNvSpPr>
            <p:nvPr/>
          </p:nvSpPr>
          <p:spPr bwMode="auto">
            <a:xfrm>
              <a:off x="1056" y="1968"/>
              <a:ext cx="192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6" name="Line 26"/>
            <p:cNvSpPr>
              <a:spLocks noChangeShapeType="1"/>
            </p:cNvSpPr>
            <p:nvPr/>
          </p:nvSpPr>
          <p:spPr bwMode="auto">
            <a:xfrm flipH="1">
              <a:off x="1920" y="1968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7" name="Line 27"/>
            <p:cNvSpPr>
              <a:spLocks noChangeShapeType="1"/>
            </p:cNvSpPr>
            <p:nvPr/>
          </p:nvSpPr>
          <p:spPr bwMode="auto">
            <a:xfrm>
              <a:off x="2160" y="1968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8" name="Line 28"/>
            <p:cNvSpPr>
              <a:spLocks noChangeShapeType="1"/>
            </p:cNvSpPr>
            <p:nvPr/>
          </p:nvSpPr>
          <p:spPr bwMode="auto">
            <a:xfrm flipV="1">
              <a:off x="816" y="2448"/>
              <a:ext cx="384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9" name="Line 29"/>
            <p:cNvSpPr>
              <a:spLocks noChangeShapeType="1"/>
            </p:cNvSpPr>
            <p:nvPr/>
          </p:nvSpPr>
          <p:spPr bwMode="auto">
            <a:xfrm flipH="1" flipV="1">
              <a:off x="1344" y="2448"/>
              <a:ext cx="24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40" name="Line 30"/>
            <p:cNvSpPr>
              <a:spLocks noChangeShapeType="1"/>
            </p:cNvSpPr>
            <p:nvPr/>
          </p:nvSpPr>
          <p:spPr bwMode="auto">
            <a:xfrm flipV="1">
              <a:off x="2160" y="2496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41" name="Line 31"/>
            <p:cNvSpPr>
              <a:spLocks noChangeShapeType="1"/>
            </p:cNvSpPr>
            <p:nvPr/>
          </p:nvSpPr>
          <p:spPr bwMode="auto">
            <a:xfrm flipH="1" flipV="1">
              <a:off x="2352" y="2496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42" name="Line 32"/>
            <p:cNvSpPr>
              <a:spLocks noChangeShapeType="1"/>
            </p:cNvSpPr>
            <p:nvPr/>
          </p:nvSpPr>
          <p:spPr bwMode="auto">
            <a:xfrm flipV="1">
              <a:off x="528" y="3024"/>
              <a:ext cx="24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43" name="Line 33"/>
            <p:cNvSpPr>
              <a:spLocks noChangeShapeType="1"/>
            </p:cNvSpPr>
            <p:nvPr/>
          </p:nvSpPr>
          <p:spPr bwMode="auto">
            <a:xfrm flipV="1">
              <a:off x="816" y="3072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44" name="Line 34"/>
            <p:cNvSpPr>
              <a:spLocks noChangeShapeType="1"/>
            </p:cNvSpPr>
            <p:nvPr/>
          </p:nvSpPr>
          <p:spPr bwMode="auto">
            <a:xfrm flipH="1" flipV="1">
              <a:off x="912" y="3072"/>
              <a:ext cx="24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45" name="Line 35"/>
            <p:cNvSpPr>
              <a:spLocks noChangeShapeType="1"/>
            </p:cNvSpPr>
            <p:nvPr/>
          </p:nvSpPr>
          <p:spPr bwMode="auto">
            <a:xfrm flipV="1">
              <a:off x="1536" y="3072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46" name="Line 36"/>
            <p:cNvSpPr>
              <a:spLocks noChangeShapeType="1"/>
            </p:cNvSpPr>
            <p:nvPr/>
          </p:nvSpPr>
          <p:spPr bwMode="auto">
            <a:xfrm flipH="1" flipV="1">
              <a:off x="1680" y="3072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47" name="Line 37"/>
            <p:cNvSpPr>
              <a:spLocks noChangeShapeType="1"/>
            </p:cNvSpPr>
            <p:nvPr/>
          </p:nvSpPr>
          <p:spPr bwMode="auto">
            <a:xfrm flipV="1">
              <a:off x="2496" y="3072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52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38" name="Group 38"/>
          <p:cNvGrpSpPr>
            <a:grpSpLocks/>
          </p:cNvGrpSpPr>
          <p:nvPr/>
        </p:nvGrpSpPr>
        <p:grpSpPr bwMode="auto">
          <a:xfrm>
            <a:off x="1042988" y="1539875"/>
            <a:ext cx="3581400" cy="3886200"/>
            <a:chOff x="384" y="1152"/>
            <a:chExt cx="2256" cy="2448"/>
          </a:xfrm>
        </p:grpSpPr>
        <p:sp>
          <p:nvSpPr>
            <p:cNvPr id="116739" name="Oval 5"/>
            <p:cNvSpPr>
              <a:spLocks noChangeArrowheads="1"/>
            </p:cNvSpPr>
            <p:nvPr/>
          </p:nvSpPr>
          <p:spPr bwMode="auto">
            <a:xfrm>
              <a:off x="384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L</a:t>
              </a:r>
            </a:p>
          </p:txBody>
        </p:sp>
        <p:sp>
          <p:nvSpPr>
            <p:cNvPr id="116740" name="Oval 6"/>
            <p:cNvSpPr>
              <a:spLocks noChangeArrowheads="1"/>
            </p:cNvSpPr>
            <p:nvPr/>
          </p:nvSpPr>
          <p:spPr bwMode="auto">
            <a:xfrm>
              <a:off x="720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M</a:t>
              </a:r>
            </a:p>
          </p:txBody>
        </p:sp>
        <p:sp>
          <p:nvSpPr>
            <p:cNvPr id="116741" name="Oval 7"/>
            <p:cNvSpPr>
              <a:spLocks noChangeArrowheads="1"/>
            </p:cNvSpPr>
            <p:nvPr/>
          </p:nvSpPr>
          <p:spPr bwMode="auto">
            <a:xfrm>
              <a:off x="1056" y="3360"/>
              <a:ext cx="240" cy="24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N</a:t>
              </a:r>
            </a:p>
          </p:txBody>
        </p:sp>
        <p:sp>
          <p:nvSpPr>
            <p:cNvPr id="116742" name="Oval 8"/>
            <p:cNvSpPr>
              <a:spLocks noChangeArrowheads="1"/>
            </p:cNvSpPr>
            <p:nvPr/>
          </p:nvSpPr>
          <p:spPr bwMode="auto">
            <a:xfrm>
              <a:off x="1392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O</a:t>
              </a:r>
            </a:p>
          </p:txBody>
        </p:sp>
        <p:sp>
          <p:nvSpPr>
            <p:cNvPr id="116743" name="Oval 9"/>
            <p:cNvSpPr>
              <a:spLocks noChangeArrowheads="1"/>
            </p:cNvSpPr>
            <p:nvPr/>
          </p:nvSpPr>
          <p:spPr bwMode="auto">
            <a:xfrm>
              <a:off x="1728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P</a:t>
              </a:r>
            </a:p>
          </p:txBody>
        </p:sp>
        <p:sp>
          <p:nvSpPr>
            <p:cNvPr id="116744" name="Oval 10"/>
            <p:cNvSpPr>
              <a:spLocks noChangeArrowheads="1"/>
            </p:cNvSpPr>
            <p:nvPr/>
          </p:nvSpPr>
          <p:spPr bwMode="auto">
            <a:xfrm>
              <a:off x="2208" y="2256"/>
              <a:ext cx="240" cy="240"/>
            </a:xfrm>
            <a:prstGeom prst="ellipse">
              <a:avLst/>
            </a:prstGeom>
            <a:solidFill>
              <a:srgbClr val="92D05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G</a:t>
              </a:r>
            </a:p>
          </p:txBody>
        </p:sp>
        <p:sp>
          <p:nvSpPr>
            <p:cNvPr id="116745" name="Oval 11"/>
            <p:cNvSpPr>
              <a:spLocks noChangeArrowheads="1"/>
            </p:cNvSpPr>
            <p:nvPr/>
          </p:nvSpPr>
          <p:spPr bwMode="auto">
            <a:xfrm>
              <a:off x="2400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Q</a:t>
              </a:r>
            </a:p>
          </p:txBody>
        </p:sp>
        <p:sp>
          <p:nvSpPr>
            <p:cNvPr id="116746" name="Oval 12"/>
            <p:cNvSpPr>
              <a:spLocks noChangeArrowheads="1"/>
            </p:cNvSpPr>
            <p:nvPr/>
          </p:nvSpPr>
          <p:spPr bwMode="auto">
            <a:xfrm>
              <a:off x="720" y="2832"/>
              <a:ext cx="240" cy="240"/>
            </a:xfrm>
            <a:prstGeom prst="ellipse">
              <a:avLst/>
            </a:prstGeom>
            <a:solidFill>
              <a:srgbClr val="92D05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</a:t>
              </a:r>
            </a:p>
          </p:txBody>
        </p:sp>
        <p:sp>
          <p:nvSpPr>
            <p:cNvPr id="116747" name="Oval 13"/>
            <p:cNvSpPr>
              <a:spLocks noChangeArrowheads="1"/>
            </p:cNvSpPr>
            <p:nvPr/>
          </p:nvSpPr>
          <p:spPr bwMode="auto">
            <a:xfrm>
              <a:off x="2016" y="2832"/>
              <a:ext cx="240" cy="24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J</a:t>
              </a:r>
            </a:p>
          </p:txBody>
        </p:sp>
        <p:sp>
          <p:nvSpPr>
            <p:cNvPr id="116748" name="Oval 14"/>
            <p:cNvSpPr>
              <a:spLocks noChangeArrowheads="1"/>
            </p:cNvSpPr>
            <p:nvPr/>
          </p:nvSpPr>
          <p:spPr bwMode="auto">
            <a:xfrm>
              <a:off x="1536" y="2832"/>
              <a:ext cx="240" cy="240"/>
            </a:xfrm>
            <a:prstGeom prst="ellipse">
              <a:avLst/>
            </a:prstGeom>
            <a:solidFill>
              <a:srgbClr val="92D05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I</a:t>
              </a:r>
            </a:p>
          </p:txBody>
        </p:sp>
        <p:sp>
          <p:nvSpPr>
            <p:cNvPr id="116749" name="Oval 15"/>
            <p:cNvSpPr>
              <a:spLocks noChangeArrowheads="1"/>
            </p:cNvSpPr>
            <p:nvPr/>
          </p:nvSpPr>
          <p:spPr bwMode="auto">
            <a:xfrm>
              <a:off x="2400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K</a:t>
              </a:r>
            </a:p>
          </p:txBody>
        </p:sp>
        <p:sp>
          <p:nvSpPr>
            <p:cNvPr id="116750" name="Oval 16"/>
            <p:cNvSpPr>
              <a:spLocks noChangeArrowheads="1"/>
            </p:cNvSpPr>
            <p:nvPr/>
          </p:nvSpPr>
          <p:spPr bwMode="auto">
            <a:xfrm>
              <a:off x="1776" y="2256"/>
              <a:ext cx="240" cy="240"/>
            </a:xfrm>
            <a:prstGeom prst="ellipse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</a:t>
              </a:r>
            </a:p>
          </p:txBody>
        </p:sp>
        <p:sp>
          <p:nvSpPr>
            <p:cNvPr id="15" name="Oval 17"/>
            <p:cNvSpPr>
              <a:spLocks noChangeArrowheads="1"/>
            </p:cNvSpPr>
            <p:nvPr/>
          </p:nvSpPr>
          <p:spPr bwMode="auto">
            <a:xfrm>
              <a:off x="1152" y="2256"/>
              <a:ext cx="240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cs typeface="+mn-cs"/>
                </a:rPr>
                <a:t>E</a:t>
              </a:r>
            </a:p>
          </p:txBody>
        </p:sp>
        <p:sp>
          <p:nvSpPr>
            <p:cNvPr id="16" name="Oval 18"/>
            <p:cNvSpPr>
              <a:spLocks noChangeArrowheads="1"/>
            </p:cNvSpPr>
            <p:nvPr/>
          </p:nvSpPr>
          <p:spPr bwMode="auto">
            <a:xfrm>
              <a:off x="576" y="2256"/>
              <a:ext cx="240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cs typeface="+mn-cs"/>
                </a:rPr>
                <a:t>D</a:t>
              </a:r>
            </a:p>
          </p:txBody>
        </p:sp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864" y="1728"/>
              <a:ext cx="240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cs typeface="+mn-cs"/>
                </a:rPr>
                <a:t>B</a:t>
              </a:r>
            </a:p>
          </p:txBody>
        </p:sp>
        <p:sp>
          <p:nvSpPr>
            <p:cNvPr id="18" name="Oval 20"/>
            <p:cNvSpPr>
              <a:spLocks noChangeArrowheads="1"/>
            </p:cNvSpPr>
            <p:nvPr/>
          </p:nvSpPr>
          <p:spPr bwMode="auto">
            <a:xfrm>
              <a:off x="1968" y="1728"/>
              <a:ext cx="240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cs typeface="+mn-cs"/>
                </a:rPr>
                <a:t>C</a:t>
              </a:r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auto">
            <a:xfrm>
              <a:off x="1392" y="1152"/>
              <a:ext cx="240" cy="2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cs typeface="+mn-cs"/>
                </a:rPr>
                <a:t>A</a:t>
              </a:r>
            </a:p>
          </p:txBody>
        </p:sp>
        <p:sp>
          <p:nvSpPr>
            <p:cNvPr id="116756" name="Line 22"/>
            <p:cNvSpPr>
              <a:spLocks noChangeShapeType="1"/>
            </p:cNvSpPr>
            <p:nvPr/>
          </p:nvSpPr>
          <p:spPr bwMode="auto">
            <a:xfrm flipV="1">
              <a:off x="1056" y="1344"/>
              <a:ext cx="384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7" name="Line 23"/>
            <p:cNvSpPr>
              <a:spLocks noChangeShapeType="1"/>
            </p:cNvSpPr>
            <p:nvPr/>
          </p:nvSpPr>
          <p:spPr bwMode="auto">
            <a:xfrm>
              <a:off x="1584" y="1344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8" name="Line 24"/>
            <p:cNvSpPr>
              <a:spLocks noChangeShapeType="1"/>
            </p:cNvSpPr>
            <p:nvPr/>
          </p:nvSpPr>
          <p:spPr bwMode="auto">
            <a:xfrm flipH="1">
              <a:off x="720" y="1968"/>
              <a:ext cx="192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9" name="Line 25"/>
            <p:cNvSpPr>
              <a:spLocks noChangeShapeType="1"/>
            </p:cNvSpPr>
            <p:nvPr/>
          </p:nvSpPr>
          <p:spPr bwMode="auto">
            <a:xfrm>
              <a:off x="1056" y="1968"/>
              <a:ext cx="192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0" name="Line 26"/>
            <p:cNvSpPr>
              <a:spLocks noChangeShapeType="1"/>
            </p:cNvSpPr>
            <p:nvPr/>
          </p:nvSpPr>
          <p:spPr bwMode="auto">
            <a:xfrm flipH="1">
              <a:off x="1920" y="1968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1" name="Line 27"/>
            <p:cNvSpPr>
              <a:spLocks noChangeShapeType="1"/>
            </p:cNvSpPr>
            <p:nvPr/>
          </p:nvSpPr>
          <p:spPr bwMode="auto">
            <a:xfrm>
              <a:off x="2160" y="1968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2" name="Line 28"/>
            <p:cNvSpPr>
              <a:spLocks noChangeShapeType="1"/>
            </p:cNvSpPr>
            <p:nvPr/>
          </p:nvSpPr>
          <p:spPr bwMode="auto">
            <a:xfrm flipV="1">
              <a:off x="816" y="2448"/>
              <a:ext cx="384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3" name="Line 29"/>
            <p:cNvSpPr>
              <a:spLocks noChangeShapeType="1"/>
            </p:cNvSpPr>
            <p:nvPr/>
          </p:nvSpPr>
          <p:spPr bwMode="auto">
            <a:xfrm flipH="1" flipV="1">
              <a:off x="1344" y="2448"/>
              <a:ext cx="24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4" name="Line 30"/>
            <p:cNvSpPr>
              <a:spLocks noChangeShapeType="1"/>
            </p:cNvSpPr>
            <p:nvPr/>
          </p:nvSpPr>
          <p:spPr bwMode="auto">
            <a:xfrm flipV="1">
              <a:off x="2160" y="2496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5" name="Line 31"/>
            <p:cNvSpPr>
              <a:spLocks noChangeShapeType="1"/>
            </p:cNvSpPr>
            <p:nvPr/>
          </p:nvSpPr>
          <p:spPr bwMode="auto">
            <a:xfrm flipH="1" flipV="1">
              <a:off x="2352" y="2496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6" name="Line 32"/>
            <p:cNvSpPr>
              <a:spLocks noChangeShapeType="1"/>
            </p:cNvSpPr>
            <p:nvPr/>
          </p:nvSpPr>
          <p:spPr bwMode="auto">
            <a:xfrm flipV="1">
              <a:off x="528" y="3024"/>
              <a:ext cx="24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7" name="Line 33"/>
            <p:cNvSpPr>
              <a:spLocks noChangeShapeType="1"/>
            </p:cNvSpPr>
            <p:nvPr/>
          </p:nvSpPr>
          <p:spPr bwMode="auto">
            <a:xfrm flipV="1">
              <a:off x="816" y="3072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8" name="Line 34"/>
            <p:cNvSpPr>
              <a:spLocks noChangeShapeType="1"/>
            </p:cNvSpPr>
            <p:nvPr/>
          </p:nvSpPr>
          <p:spPr bwMode="auto">
            <a:xfrm flipH="1" flipV="1">
              <a:off x="912" y="3072"/>
              <a:ext cx="24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9" name="Line 35"/>
            <p:cNvSpPr>
              <a:spLocks noChangeShapeType="1"/>
            </p:cNvSpPr>
            <p:nvPr/>
          </p:nvSpPr>
          <p:spPr bwMode="auto">
            <a:xfrm flipV="1">
              <a:off x="1536" y="3072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0" name="Line 36"/>
            <p:cNvSpPr>
              <a:spLocks noChangeShapeType="1"/>
            </p:cNvSpPr>
            <p:nvPr/>
          </p:nvSpPr>
          <p:spPr bwMode="auto">
            <a:xfrm flipH="1" flipV="1">
              <a:off x="1680" y="3072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1" name="Line 37"/>
            <p:cNvSpPr>
              <a:spLocks noChangeShapeType="1"/>
            </p:cNvSpPr>
            <p:nvPr/>
          </p:nvSpPr>
          <p:spPr bwMode="auto">
            <a:xfrm flipV="1">
              <a:off x="2496" y="3072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396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762" name="Group 38"/>
          <p:cNvGrpSpPr>
            <a:grpSpLocks/>
          </p:cNvGrpSpPr>
          <p:nvPr/>
        </p:nvGrpSpPr>
        <p:grpSpPr bwMode="auto">
          <a:xfrm>
            <a:off x="1042988" y="1539875"/>
            <a:ext cx="3581400" cy="3886200"/>
            <a:chOff x="384" y="1152"/>
            <a:chExt cx="2256" cy="2448"/>
          </a:xfrm>
        </p:grpSpPr>
        <p:sp>
          <p:nvSpPr>
            <p:cNvPr id="117764" name="Oval 5"/>
            <p:cNvSpPr>
              <a:spLocks noChangeArrowheads="1"/>
            </p:cNvSpPr>
            <p:nvPr/>
          </p:nvSpPr>
          <p:spPr bwMode="auto">
            <a:xfrm>
              <a:off x="384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L</a:t>
              </a:r>
            </a:p>
          </p:txBody>
        </p:sp>
        <p:sp>
          <p:nvSpPr>
            <p:cNvPr id="117765" name="Oval 6"/>
            <p:cNvSpPr>
              <a:spLocks noChangeArrowheads="1"/>
            </p:cNvSpPr>
            <p:nvPr/>
          </p:nvSpPr>
          <p:spPr bwMode="auto">
            <a:xfrm>
              <a:off x="720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M</a:t>
              </a:r>
            </a:p>
          </p:txBody>
        </p:sp>
        <p:sp>
          <p:nvSpPr>
            <p:cNvPr id="117766" name="Oval 7"/>
            <p:cNvSpPr>
              <a:spLocks noChangeArrowheads="1"/>
            </p:cNvSpPr>
            <p:nvPr/>
          </p:nvSpPr>
          <p:spPr bwMode="auto">
            <a:xfrm>
              <a:off x="1056" y="3360"/>
              <a:ext cx="240" cy="24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N</a:t>
              </a:r>
            </a:p>
          </p:txBody>
        </p:sp>
        <p:sp>
          <p:nvSpPr>
            <p:cNvPr id="117767" name="Oval 8"/>
            <p:cNvSpPr>
              <a:spLocks noChangeArrowheads="1"/>
            </p:cNvSpPr>
            <p:nvPr/>
          </p:nvSpPr>
          <p:spPr bwMode="auto">
            <a:xfrm>
              <a:off x="1392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O</a:t>
              </a:r>
            </a:p>
          </p:txBody>
        </p:sp>
        <p:sp>
          <p:nvSpPr>
            <p:cNvPr id="117768" name="Oval 9"/>
            <p:cNvSpPr>
              <a:spLocks noChangeArrowheads="1"/>
            </p:cNvSpPr>
            <p:nvPr/>
          </p:nvSpPr>
          <p:spPr bwMode="auto">
            <a:xfrm>
              <a:off x="1728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P</a:t>
              </a:r>
            </a:p>
          </p:txBody>
        </p:sp>
        <p:sp>
          <p:nvSpPr>
            <p:cNvPr id="117769" name="Oval 10"/>
            <p:cNvSpPr>
              <a:spLocks noChangeArrowheads="1"/>
            </p:cNvSpPr>
            <p:nvPr/>
          </p:nvSpPr>
          <p:spPr bwMode="auto">
            <a:xfrm>
              <a:off x="2208" y="2256"/>
              <a:ext cx="240" cy="240"/>
            </a:xfrm>
            <a:prstGeom prst="ellipse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G</a:t>
              </a:r>
            </a:p>
          </p:txBody>
        </p:sp>
        <p:sp>
          <p:nvSpPr>
            <p:cNvPr id="117770" name="Oval 11"/>
            <p:cNvSpPr>
              <a:spLocks noChangeArrowheads="1"/>
            </p:cNvSpPr>
            <p:nvPr/>
          </p:nvSpPr>
          <p:spPr bwMode="auto">
            <a:xfrm>
              <a:off x="2400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Q</a:t>
              </a:r>
            </a:p>
          </p:txBody>
        </p:sp>
        <p:sp>
          <p:nvSpPr>
            <p:cNvPr id="117771" name="Oval 12"/>
            <p:cNvSpPr>
              <a:spLocks noChangeArrowheads="1"/>
            </p:cNvSpPr>
            <p:nvPr/>
          </p:nvSpPr>
          <p:spPr bwMode="auto">
            <a:xfrm>
              <a:off x="720" y="2832"/>
              <a:ext cx="240" cy="240"/>
            </a:xfrm>
            <a:prstGeom prst="ellipse">
              <a:avLst/>
            </a:prstGeom>
            <a:solidFill>
              <a:srgbClr val="92D05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</a:t>
              </a:r>
            </a:p>
          </p:txBody>
        </p:sp>
        <p:sp>
          <p:nvSpPr>
            <p:cNvPr id="117772" name="Oval 13"/>
            <p:cNvSpPr>
              <a:spLocks noChangeArrowheads="1"/>
            </p:cNvSpPr>
            <p:nvPr/>
          </p:nvSpPr>
          <p:spPr bwMode="auto">
            <a:xfrm>
              <a:off x="2016" y="2832"/>
              <a:ext cx="240" cy="240"/>
            </a:xfrm>
            <a:prstGeom prst="ellipse">
              <a:avLst/>
            </a:prstGeom>
            <a:solidFill>
              <a:srgbClr val="92D050"/>
            </a:solidFill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J</a:t>
              </a:r>
            </a:p>
          </p:txBody>
        </p:sp>
        <p:sp>
          <p:nvSpPr>
            <p:cNvPr id="117773" name="Oval 14"/>
            <p:cNvSpPr>
              <a:spLocks noChangeArrowheads="1"/>
            </p:cNvSpPr>
            <p:nvPr/>
          </p:nvSpPr>
          <p:spPr bwMode="auto">
            <a:xfrm>
              <a:off x="1536" y="2832"/>
              <a:ext cx="240" cy="240"/>
            </a:xfrm>
            <a:prstGeom prst="ellipse">
              <a:avLst/>
            </a:prstGeom>
            <a:solidFill>
              <a:srgbClr val="92D05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I</a:t>
              </a:r>
            </a:p>
          </p:txBody>
        </p:sp>
        <p:sp>
          <p:nvSpPr>
            <p:cNvPr id="117774" name="Oval 15"/>
            <p:cNvSpPr>
              <a:spLocks noChangeArrowheads="1"/>
            </p:cNvSpPr>
            <p:nvPr/>
          </p:nvSpPr>
          <p:spPr bwMode="auto">
            <a:xfrm>
              <a:off x="2400" y="2832"/>
              <a:ext cx="240" cy="240"/>
            </a:xfrm>
            <a:prstGeom prst="ellipse">
              <a:avLst/>
            </a:prstGeom>
            <a:solidFill>
              <a:srgbClr val="92D05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K</a:t>
              </a:r>
            </a:p>
          </p:txBody>
        </p:sp>
        <p:sp>
          <p:nvSpPr>
            <p:cNvPr id="14" name="Oval 16"/>
            <p:cNvSpPr>
              <a:spLocks noChangeArrowheads="1"/>
            </p:cNvSpPr>
            <p:nvPr/>
          </p:nvSpPr>
          <p:spPr bwMode="auto">
            <a:xfrm>
              <a:off x="1776" y="2256"/>
              <a:ext cx="240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cs typeface="+mn-cs"/>
                </a:rPr>
                <a:t>F</a:t>
              </a:r>
            </a:p>
          </p:txBody>
        </p:sp>
        <p:sp>
          <p:nvSpPr>
            <p:cNvPr id="15" name="Oval 17"/>
            <p:cNvSpPr>
              <a:spLocks noChangeArrowheads="1"/>
            </p:cNvSpPr>
            <p:nvPr/>
          </p:nvSpPr>
          <p:spPr bwMode="auto">
            <a:xfrm>
              <a:off x="1152" y="2256"/>
              <a:ext cx="240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cs typeface="+mn-cs"/>
                </a:rPr>
                <a:t>E</a:t>
              </a:r>
            </a:p>
          </p:txBody>
        </p:sp>
        <p:sp>
          <p:nvSpPr>
            <p:cNvPr id="16" name="Oval 18"/>
            <p:cNvSpPr>
              <a:spLocks noChangeArrowheads="1"/>
            </p:cNvSpPr>
            <p:nvPr/>
          </p:nvSpPr>
          <p:spPr bwMode="auto">
            <a:xfrm>
              <a:off x="576" y="2256"/>
              <a:ext cx="240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cs typeface="+mn-cs"/>
                </a:rPr>
                <a:t>D</a:t>
              </a:r>
            </a:p>
          </p:txBody>
        </p:sp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864" y="1728"/>
              <a:ext cx="240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cs typeface="+mn-cs"/>
                </a:rPr>
                <a:t>B</a:t>
              </a:r>
            </a:p>
          </p:txBody>
        </p:sp>
        <p:sp>
          <p:nvSpPr>
            <p:cNvPr id="18" name="Oval 20"/>
            <p:cNvSpPr>
              <a:spLocks noChangeArrowheads="1"/>
            </p:cNvSpPr>
            <p:nvPr/>
          </p:nvSpPr>
          <p:spPr bwMode="auto">
            <a:xfrm>
              <a:off x="1968" y="1728"/>
              <a:ext cx="240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cs typeface="+mn-cs"/>
                </a:rPr>
                <a:t>C</a:t>
              </a:r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auto">
            <a:xfrm>
              <a:off x="1392" y="1152"/>
              <a:ext cx="240" cy="2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cs typeface="+mn-cs"/>
                </a:rPr>
                <a:t>A</a:t>
              </a:r>
            </a:p>
          </p:txBody>
        </p:sp>
        <p:sp>
          <p:nvSpPr>
            <p:cNvPr id="117781" name="Line 22"/>
            <p:cNvSpPr>
              <a:spLocks noChangeShapeType="1"/>
            </p:cNvSpPr>
            <p:nvPr/>
          </p:nvSpPr>
          <p:spPr bwMode="auto">
            <a:xfrm flipV="1">
              <a:off x="1056" y="1344"/>
              <a:ext cx="384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2" name="Line 23"/>
            <p:cNvSpPr>
              <a:spLocks noChangeShapeType="1"/>
            </p:cNvSpPr>
            <p:nvPr/>
          </p:nvSpPr>
          <p:spPr bwMode="auto">
            <a:xfrm>
              <a:off x="1584" y="1344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3" name="Line 24"/>
            <p:cNvSpPr>
              <a:spLocks noChangeShapeType="1"/>
            </p:cNvSpPr>
            <p:nvPr/>
          </p:nvSpPr>
          <p:spPr bwMode="auto">
            <a:xfrm flipH="1">
              <a:off x="720" y="1968"/>
              <a:ext cx="192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4" name="Line 25"/>
            <p:cNvSpPr>
              <a:spLocks noChangeShapeType="1"/>
            </p:cNvSpPr>
            <p:nvPr/>
          </p:nvSpPr>
          <p:spPr bwMode="auto">
            <a:xfrm>
              <a:off x="1056" y="1968"/>
              <a:ext cx="192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5" name="Line 26"/>
            <p:cNvSpPr>
              <a:spLocks noChangeShapeType="1"/>
            </p:cNvSpPr>
            <p:nvPr/>
          </p:nvSpPr>
          <p:spPr bwMode="auto">
            <a:xfrm flipH="1">
              <a:off x="1920" y="1968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6" name="Line 27"/>
            <p:cNvSpPr>
              <a:spLocks noChangeShapeType="1"/>
            </p:cNvSpPr>
            <p:nvPr/>
          </p:nvSpPr>
          <p:spPr bwMode="auto">
            <a:xfrm>
              <a:off x="2160" y="1968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7" name="Line 28"/>
            <p:cNvSpPr>
              <a:spLocks noChangeShapeType="1"/>
            </p:cNvSpPr>
            <p:nvPr/>
          </p:nvSpPr>
          <p:spPr bwMode="auto">
            <a:xfrm flipV="1">
              <a:off x="816" y="2448"/>
              <a:ext cx="384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8" name="Line 29"/>
            <p:cNvSpPr>
              <a:spLocks noChangeShapeType="1"/>
            </p:cNvSpPr>
            <p:nvPr/>
          </p:nvSpPr>
          <p:spPr bwMode="auto">
            <a:xfrm flipH="1" flipV="1">
              <a:off x="1344" y="2448"/>
              <a:ext cx="24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9" name="Line 30"/>
            <p:cNvSpPr>
              <a:spLocks noChangeShapeType="1"/>
            </p:cNvSpPr>
            <p:nvPr/>
          </p:nvSpPr>
          <p:spPr bwMode="auto">
            <a:xfrm flipV="1">
              <a:off x="2160" y="2496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90" name="Line 31"/>
            <p:cNvSpPr>
              <a:spLocks noChangeShapeType="1"/>
            </p:cNvSpPr>
            <p:nvPr/>
          </p:nvSpPr>
          <p:spPr bwMode="auto">
            <a:xfrm flipH="1" flipV="1">
              <a:off x="2352" y="2496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91" name="Line 32"/>
            <p:cNvSpPr>
              <a:spLocks noChangeShapeType="1"/>
            </p:cNvSpPr>
            <p:nvPr/>
          </p:nvSpPr>
          <p:spPr bwMode="auto">
            <a:xfrm flipV="1">
              <a:off x="528" y="3024"/>
              <a:ext cx="24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92" name="Line 33"/>
            <p:cNvSpPr>
              <a:spLocks noChangeShapeType="1"/>
            </p:cNvSpPr>
            <p:nvPr/>
          </p:nvSpPr>
          <p:spPr bwMode="auto">
            <a:xfrm flipV="1">
              <a:off x="816" y="3072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93" name="Line 34"/>
            <p:cNvSpPr>
              <a:spLocks noChangeShapeType="1"/>
            </p:cNvSpPr>
            <p:nvPr/>
          </p:nvSpPr>
          <p:spPr bwMode="auto">
            <a:xfrm flipH="1" flipV="1">
              <a:off x="912" y="3072"/>
              <a:ext cx="24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94" name="Line 35"/>
            <p:cNvSpPr>
              <a:spLocks noChangeShapeType="1"/>
            </p:cNvSpPr>
            <p:nvPr/>
          </p:nvSpPr>
          <p:spPr bwMode="auto">
            <a:xfrm flipV="1">
              <a:off x="1536" y="3072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95" name="Line 36"/>
            <p:cNvSpPr>
              <a:spLocks noChangeShapeType="1"/>
            </p:cNvSpPr>
            <p:nvPr/>
          </p:nvSpPr>
          <p:spPr bwMode="auto">
            <a:xfrm flipH="1" flipV="1">
              <a:off x="1680" y="3072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96" name="Line 37"/>
            <p:cNvSpPr>
              <a:spLocks noChangeShapeType="1"/>
            </p:cNvSpPr>
            <p:nvPr/>
          </p:nvSpPr>
          <p:spPr bwMode="auto">
            <a:xfrm flipV="1">
              <a:off x="2496" y="3072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7763" name="TextBox 35"/>
          <p:cNvSpPr txBox="1">
            <a:spLocks noChangeArrowheads="1"/>
          </p:cNvSpPr>
          <p:nvPr/>
        </p:nvSpPr>
        <p:spPr bwMode="auto">
          <a:xfrm>
            <a:off x="7026275" y="3048000"/>
            <a:ext cx="375761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8000"/>
              <a:t>GOAL !!!</a:t>
            </a:r>
          </a:p>
        </p:txBody>
      </p:sp>
    </p:spTree>
    <p:extLst>
      <p:ext uri="{BB962C8B-B14F-4D97-AF65-F5344CB8AC3E}">
        <p14:creationId xmlns:p14="http://schemas.microsoft.com/office/powerpoint/2010/main" val="33711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786" name="Group 38"/>
          <p:cNvGrpSpPr>
            <a:grpSpLocks/>
          </p:cNvGrpSpPr>
          <p:nvPr/>
        </p:nvGrpSpPr>
        <p:grpSpPr bwMode="auto">
          <a:xfrm>
            <a:off x="1042988" y="1539875"/>
            <a:ext cx="3581400" cy="3886200"/>
            <a:chOff x="384" y="1152"/>
            <a:chExt cx="2256" cy="2448"/>
          </a:xfrm>
        </p:grpSpPr>
        <p:sp>
          <p:nvSpPr>
            <p:cNvPr id="118790" name="Oval 5"/>
            <p:cNvSpPr>
              <a:spLocks noChangeArrowheads="1"/>
            </p:cNvSpPr>
            <p:nvPr/>
          </p:nvSpPr>
          <p:spPr bwMode="auto">
            <a:xfrm>
              <a:off x="384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L</a:t>
              </a:r>
            </a:p>
          </p:txBody>
        </p:sp>
        <p:sp>
          <p:nvSpPr>
            <p:cNvPr id="118791" name="Oval 6"/>
            <p:cNvSpPr>
              <a:spLocks noChangeArrowheads="1"/>
            </p:cNvSpPr>
            <p:nvPr/>
          </p:nvSpPr>
          <p:spPr bwMode="auto">
            <a:xfrm>
              <a:off x="720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M</a:t>
              </a:r>
            </a:p>
          </p:txBody>
        </p:sp>
        <p:sp>
          <p:nvSpPr>
            <p:cNvPr id="118792" name="Oval 7"/>
            <p:cNvSpPr>
              <a:spLocks noChangeArrowheads="1"/>
            </p:cNvSpPr>
            <p:nvPr/>
          </p:nvSpPr>
          <p:spPr bwMode="auto">
            <a:xfrm>
              <a:off x="1056" y="3360"/>
              <a:ext cx="240" cy="24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N</a:t>
              </a:r>
            </a:p>
          </p:txBody>
        </p:sp>
        <p:sp>
          <p:nvSpPr>
            <p:cNvPr id="118793" name="Oval 8"/>
            <p:cNvSpPr>
              <a:spLocks noChangeArrowheads="1"/>
            </p:cNvSpPr>
            <p:nvPr/>
          </p:nvSpPr>
          <p:spPr bwMode="auto">
            <a:xfrm>
              <a:off x="1392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O</a:t>
              </a:r>
            </a:p>
          </p:txBody>
        </p:sp>
        <p:sp>
          <p:nvSpPr>
            <p:cNvPr id="118794" name="Oval 9"/>
            <p:cNvSpPr>
              <a:spLocks noChangeArrowheads="1"/>
            </p:cNvSpPr>
            <p:nvPr/>
          </p:nvSpPr>
          <p:spPr bwMode="auto">
            <a:xfrm>
              <a:off x="1728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P</a:t>
              </a:r>
            </a:p>
          </p:txBody>
        </p:sp>
        <p:sp>
          <p:nvSpPr>
            <p:cNvPr id="118795" name="Oval 10"/>
            <p:cNvSpPr>
              <a:spLocks noChangeArrowheads="1"/>
            </p:cNvSpPr>
            <p:nvPr/>
          </p:nvSpPr>
          <p:spPr bwMode="auto">
            <a:xfrm>
              <a:off x="2208" y="2256"/>
              <a:ext cx="240" cy="240"/>
            </a:xfrm>
            <a:prstGeom prst="ellipse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G</a:t>
              </a:r>
            </a:p>
          </p:txBody>
        </p:sp>
        <p:sp>
          <p:nvSpPr>
            <p:cNvPr id="118796" name="Oval 11"/>
            <p:cNvSpPr>
              <a:spLocks noChangeArrowheads="1"/>
            </p:cNvSpPr>
            <p:nvPr/>
          </p:nvSpPr>
          <p:spPr bwMode="auto">
            <a:xfrm>
              <a:off x="2400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Q</a:t>
              </a:r>
            </a:p>
          </p:txBody>
        </p:sp>
        <p:sp>
          <p:nvSpPr>
            <p:cNvPr id="118797" name="Oval 12"/>
            <p:cNvSpPr>
              <a:spLocks noChangeArrowheads="1"/>
            </p:cNvSpPr>
            <p:nvPr/>
          </p:nvSpPr>
          <p:spPr bwMode="auto">
            <a:xfrm>
              <a:off x="720" y="2832"/>
              <a:ext cx="240" cy="240"/>
            </a:xfrm>
            <a:prstGeom prst="ellipse">
              <a:avLst/>
            </a:prstGeom>
            <a:solidFill>
              <a:srgbClr val="92D05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</a:t>
              </a:r>
            </a:p>
          </p:txBody>
        </p:sp>
        <p:sp>
          <p:nvSpPr>
            <p:cNvPr id="118798" name="Oval 13"/>
            <p:cNvSpPr>
              <a:spLocks noChangeArrowheads="1"/>
            </p:cNvSpPr>
            <p:nvPr/>
          </p:nvSpPr>
          <p:spPr bwMode="auto">
            <a:xfrm>
              <a:off x="2016" y="2832"/>
              <a:ext cx="240" cy="240"/>
            </a:xfrm>
            <a:prstGeom prst="ellipse">
              <a:avLst/>
            </a:prstGeom>
            <a:solidFill>
              <a:srgbClr val="92D050"/>
            </a:solidFill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J</a:t>
              </a:r>
            </a:p>
          </p:txBody>
        </p:sp>
        <p:sp>
          <p:nvSpPr>
            <p:cNvPr id="118799" name="Oval 14"/>
            <p:cNvSpPr>
              <a:spLocks noChangeArrowheads="1"/>
            </p:cNvSpPr>
            <p:nvPr/>
          </p:nvSpPr>
          <p:spPr bwMode="auto">
            <a:xfrm>
              <a:off x="1536" y="2832"/>
              <a:ext cx="240" cy="240"/>
            </a:xfrm>
            <a:prstGeom prst="ellipse">
              <a:avLst/>
            </a:prstGeom>
            <a:solidFill>
              <a:srgbClr val="92D05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I</a:t>
              </a:r>
            </a:p>
          </p:txBody>
        </p:sp>
        <p:sp>
          <p:nvSpPr>
            <p:cNvPr id="118800" name="Oval 15"/>
            <p:cNvSpPr>
              <a:spLocks noChangeArrowheads="1"/>
            </p:cNvSpPr>
            <p:nvPr/>
          </p:nvSpPr>
          <p:spPr bwMode="auto">
            <a:xfrm>
              <a:off x="2400" y="2832"/>
              <a:ext cx="240" cy="240"/>
            </a:xfrm>
            <a:prstGeom prst="ellipse">
              <a:avLst/>
            </a:prstGeom>
            <a:solidFill>
              <a:srgbClr val="92D05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K</a:t>
              </a:r>
            </a:p>
          </p:txBody>
        </p:sp>
        <p:sp>
          <p:nvSpPr>
            <p:cNvPr id="14" name="Oval 16"/>
            <p:cNvSpPr>
              <a:spLocks noChangeArrowheads="1"/>
            </p:cNvSpPr>
            <p:nvPr/>
          </p:nvSpPr>
          <p:spPr bwMode="auto">
            <a:xfrm>
              <a:off x="1776" y="2256"/>
              <a:ext cx="240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cs typeface="+mn-cs"/>
                </a:rPr>
                <a:t>F</a:t>
              </a:r>
            </a:p>
          </p:txBody>
        </p:sp>
        <p:sp>
          <p:nvSpPr>
            <p:cNvPr id="15" name="Oval 17"/>
            <p:cNvSpPr>
              <a:spLocks noChangeArrowheads="1"/>
            </p:cNvSpPr>
            <p:nvPr/>
          </p:nvSpPr>
          <p:spPr bwMode="auto">
            <a:xfrm>
              <a:off x="1152" y="2256"/>
              <a:ext cx="240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cs typeface="+mn-cs"/>
                </a:rPr>
                <a:t>E</a:t>
              </a:r>
            </a:p>
          </p:txBody>
        </p:sp>
        <p:sp>
          <p:nvSpPr>
            <p:cNvPr id="16" name="Oval 18"/>
            <p:cNvSpPr>
              <a:spLocks noChangeArrowheads="1"/>
            </p:cNvSpPr>
            <p:nvPr/>
          </p:nvSpPr>
          <p:spPr bwMode="auto">
            <a:xfrm>
              <a:off x="576" y="2256"/>
              <a:ext cx="240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cs typeface="+mn-cs"/>
                </a:rPr>
                <a:t>D</a:t>
              </a:r>
            </a:p>
          </p:txBody>
        </p:sp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864" y="1728"/>
              <a:ext cx="240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cs typeface="+mn-cs"/>
                </a:rPr>
                <a:t>B</a:t>
              </a:r>
            </a:p>
          </p:txBody>
        </p:sp>
        <p:sp>
          <p:nvSpPr>
            <p:cNvPr id="18" name="Oval 20"/>
            <p:cNvSpPr>
              <a:spLocks noChangeArrowheads="1"/>
            </p:cNvSpPr>
            <p:nvPr/>
          </p:nvSpPr>
          <p:spPr bwMode="auto">
            <a:xfrm>
              <a:off x="1968" y="1728"/>
              <a:ext cx="240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cs typeface="+mn-cs"/>
                </a:rPr>
                <a:t>C</a:t>
              </a:r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auto">
            <a:xfrm>
              <a:off x="1392" y="1152"/>
              <a:ext cx="240" cy="2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cs typeface="+mn-cs"/>
                </a:rPr>
                <a:t>A</a:t>
              </a:r>
            </a:p>
          </p:txBody>
        </p:sp>
        <p:sp>
          <p:nvSpPr>
            <p:cNvPr id="118807" name="Line 22"/>
            <p:cNvSpPr>
              <a:spLocks noChangeShapeType="1"/>
            </p:cNvSpPr>
            <p:nvPr/>
          </p:nvSpPr>
          <p:spPr bwMode="auto">
            <a:xfrm flipV="1">
              <a:off x="1056" y="1344"/>
              <a:ext cx="384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8" name="Line 23"/>
            <p:cNvSpPr>
              <a:spLocks noChangeShapeType="1"/>
            </p:cNvSpPr>
            <p:nvPr/>
          </p:nvSpPr>
          <p:spPr bwMode="auto">
            <a:xfrm>
              <a:off x="1584" y="1344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9" name="Line 24"/>
            <p:cNvSpPr>
              <a:spLocks noChangeShapeType="1"/>
            </p:cNvSpPr>
            <p:nvPr/>
          </p:nvSpPr>
          <p:spPr bwMode="auto">
            <a:xfrm flipH="1">
              <a:off x="720" y="1968"/>
              <a:ext cx="192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10" name="Line 25"/>
            <p:cNvSpPr>
              <a:spLocks noChangeShapeType="1"/>
            </p:cNvSpPr>
            <p:nvPr/>
          </p:nvSpPr>
          <p:spPr bwMode="auto">
            <a:xfrm>
              <a:off x="1056" y="1968"/>
              <a:ext cx="192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11" name="Line 26"/>
            <p:cNvSpPr>
              <a:spLocks noChangeShapeType="1"/>
            </p:cNvSpPr>
            <p:nvPr/>
          </p:nvSpPr>
          <p:spPr bwMode="auto">
            <a:xfrm flipH="1">
              <a:off x="1920" y="1968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12" name="Line 27"/>
            <p:cNvSpPr>
              <a:spLocks noChangeShapeType="1"/>
            </p:cNvSpPr>
            <p:nvPr/>
          </p:nvSpPr>
          <p:spPr bwMode="auto">
            <a:xfrm>
              <a:off x="2160" y="1968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13" name="Line 28"/>
            <p:cNvSpPr>
              <a:spLocks noChangeShapeType="1"/>
            </p:cNvSpPr>
            <p:nvPr/>
          </p:nvSpPr>
          <p:spPr bwMode="auto">
            <a:xfrm flipV="1">
              <a:off x="816" y="2448"/>
              <a:ext cx="384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14" name="Line 29"/>
            <p:cNvSpPr>
              <a:spLocks noChangeShapeType="1"/>
            </p:cNvSpPr>
            <p:nvPr/>
          </p:nvSpPr>
          <p:spPr bwMode="auto">
            <a:xfrm flipH="1" flipV="1">
              <a:off x="1344" y="2448"/>
              <a:ext cx="24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15" name="Line 30"/>
            <p:cNvSpPr>
              <a:spLocks noChangeShapeType="1"/>
            </p:cNvSpPr>
            <p:nvPr/>
          </p:nvSpPr>
          <p:spPr bwMode="auto">
            <a:xfrm flipV="1">
              <a:off x="2160" y="2496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16" name="Line 31"/>
            <p:cNvSpPr>
              <a:spLocks noChangeShapeType="1"/>
            </p:cNvSpPr>
            <p:nvPr/>
          </p:nvSpPr>
          <p:spPr bwMode="auto">
            <a:xfrm flipH="1" flipV="1">
              <a:off x="2352" y="2496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17" name="Line 32"/>
            <p:cNvSpPr>
              <a:spLocks noChangeShapeType="1"/>
            </p:cNvSpPr>
            <p:nvPr/>
          </p:nvSpPr>
          <p:spPr bwMode="auto">
            <a:xfrm flipV="1">
              <a:off x="528" y="3024"/>
              <a:ext cx="24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18" name="Line 33"/>
            <p:cNvSpPr>
              <a:spLocks noChangeShapeType="1"/>
            </p:cNvSpPr>
            <p:nvPr/>
          </p:nvSpPr>
          <p:spPr bwMode="auto">
            <a:xfrm flipV="1">
              <a:off x="816" y="3072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19" name="Line 34"/>
            <p:cNvSpPr>
              <a:spLocks noChangeShapeType="1"/>
            </p:cNvSpPr>
            <p:nvPr/>
          </p:nvSpPr>
          <p:spPr bwMode="auto">
            <a:xfrm flipH="1" flipV="1">
              <a:off x="912" y="3072"/>
              <a:ext cx="24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20" name="Line 35"/>
            <p:cNvSpPr>
              <a:spLocks noChangeShapeType="1"/>
            </p:cNvSpPr>
            <p:nvPr/>
          </p:nvSpPr>
          <p:spPr bwMode="auto">
            <a:xfrm flipV="1">
              <a:off x="1536" y="3072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21" name="Line 36"/>
            <p:cNvSpPr>
              <a:spLocks noChangeShapeType="1"/>
            </p:cNvSpPr>
            <p:nvPr/>
          </p:nvSpPr>
          <p:spPr bwMode="auto">
            <a:xfrm flipH="1" flipV="1">
              <a:off x="1680" y="3072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22" name="Line 37"/>
            <p:cNvSpPr>
              <a:spLocks noChangeShapeType="1"/>
            </p:cNvSpPr>
            <p:nvPr/>
          </p:nvSpPr>
          <p:spPr bwMode="auto">
            <a:xfrm flipV="1">
              <a:off x="2496" y="3072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8787" name="TextBox 35"/>
          <p:cNvSpPr txBox="1">
            <a:spLocks noChangeArrowheads="1"/>
          </p:cNvSpPr>
          <p:nvPr/>
        </p:nvSpPr>
        <p:spPr bwMode="auto">
          <a:xfrm>
            <a:off x="7026275" y="3048000"/>
            <a:ext cx="375761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8000"/>
              <a:t>GOAL !!!</a:t>
            </a:r>
          </a:p>
        </p:txBody>
      </p:sp>
      <p:sp>
        <p:nvSpPr>
          <p:cNvPr id="3" name="Freeform 2"/>
          <p:cNvSpPr/>
          <p:nvPr/>
        </p:nvSpPr>
        <p:spPr>
          <a:xfrm>
            <a:off x="422275" y="1752600"/>
            <a:ext cx="5049838" cy="2755900"/>
          </a:xfrm>
          <a:custGeom>
            <a:avLst/>
            <a:gdLst>
              <a:gd name="connsiteX0" fmla="*/ 2381987 w 5049340"/>
              <a:gd name="connsiteY0" fmla="*/ 0 h 2756398"/>
              <a:gd name="connsiteX1" fmla="*/ 1040867 w 5049340"/>
              <a:gd name="connsiteY1" fmla="*/ 213360 h 2756398"/>
              <a:gd name="connsiteX2" fmla="*/ 1711427 w 5049340"/>
              <a:gd name="connsiteY2" fmla="*/ 914400 h 2756398"/>
              <a:gd name="connsiteX3" fmla="*/ 4500347 w 5049340"/>
              <a:gd name="connsiteY3" fmla="*/ 746760 h 2756398"/>
              <a:gd name="connsiteX4" fmla="*/ 4286987 w 5049340"/>
              <a:gd name="connsiteY4" fmla="*/ 1143000 h 2756398"/>
              <a:gd name="connsiteX5" fmla="*/ 507467 w 5049340"/>
              <a:gd name="connsiteY5" fmla="*/ 1264920 h 2756398"/>
              <a:gd name="connsiteX6" fmla="*/ 476987 w 5049340"/>
              <a:gd name="connsiteY6" fmla="*/ 1737360 h 2756398"/>
              <a:gd name="connsiteX7" fmla="*/ 4561307 w 5049340"/>
              <a:gd name="connsiteY7" fmla="*/ 1752600 h 2756398"/>
              <a:gd name="connsiteX8" fmla="*/ 4530827 w 5049340"/>
              <a:gd name="connsiteY8" fmla="*/ 2164080 h 2756398"/>
              <a:gd name="connsiteX9" fmla="*/ 568427 w 5049340"/>
              <a:gd name="connsiteY9" fmla="*/ 2209800 h 2756398"/>
              <a:gd name="connsiteX10" fmla="*/ 857987 w 5049340"/>
              <a:gd name="connsiteY10" fmla="*/ 2606040 h 2756398"/>
              <a:gd name="connsiteX11" fmla="*/ 4561307 w 5049340"/>
              <a:gd name="connsiteY11" fmla="*/ 2743200 h 2756398"/>
              <a:gd name="connsiteX12" fmla="*/ 4820387 w 5049340"/>
              <a:gd name="connsiteY12" fmla="*/ 2743200 h 2756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049340" h="2756398">
                <a:moveTo>
                  <a:pt x="2381987" y="0"/>
                </a:moveTo>
                <a:cubicBezTo>
                  <a:pt x="1767307" y="30480"/>
                  <a:pt x="1152627" y="60960"/>
                  <a:pt x="1040867" y="213360"/>
                </a:cubicBezTo>
                <a:cubicBezTo>
                  <a:pt x="929107" y="365760"/>
                  <a:pt x="1134847" y="825500"/>
                  <a:pt x="1711427" y="914400"/>
                </a:cubicBezTo>
                <a:cubicBezTo>
                  <a:pt x="2288007" y="1003300"/>
                  <a:pt x="4071087" y="708660"/>
                  <a:pt x="4500347" y="746760"/>
                </a:cubicBezTo>
                <a:cubicBezTo>
                  <a:pt x="4929607" y="784860"/>
                  <a:pt x="4952467" y="1056640"/>
                  <a:pt x="4286987" y="1143000"/>
                </a:cubicBezTo>
                <a:cubicBezTo>
                  <a:pt x="3621507" y="1229360"/>
                  <a:pt x="1142467" y="1165860"/>
                  <a:pt x="507467" y="1264920"/>
                </a:cubicBezTo>
                <a:cubicBezTo>
                  <a:pt x="-127533" y="1363980"/>
                  <a:pt x="-198653" y="1656080"/>
                  <a:pt x="476987" y="1737360"/>
                </a:cubicBezTo>
                <a:cubicBezTo>
                  <a:pt x="1152627" y="1818640"/>
                  <a:pt x="3885667" y="1681480"/>
                  <a:pt x="4561307" y="1752600"/>
                </a:cubicBezTo>
                <a:cubicBezTo>
                  <a:pt x="5236947" y="1823720"/>
                  <a:pt x="5196307" y="2087880"/>
                  <a:pt x="4530827" y="2164080"/>
                </a:cubicBezTo>
                <a:cubicBezTo>
                  <a:pt x="3865347" y="2240280"/>
                  <a:pt x="1180567" y="2136140"/>
                  <a:pt x="568427" y="2209800"/>
                </a:cubicBezTo>
                <a:cubicBezTo>
                  <a:pt x="-43713" y="2283460"/>
                  <a:pt x="192507" y="2517140"/>
                  <a:pt x="857987" y="2606040"/>
                </a:cubicBezTo>
                <a:cubicBezTo>
                  <a:pt x="1523467" y="2694940"/>
                  <a:pt x="3900907" y="2720340"/>
                  <a:pt x="4561307" y="2743200"/>
                </a:cubicBezTo>
                <a:cubicBezTo>
                  <a:pt x="5221707" y="2766060"/>
                  <a:pt x="5021047" y="2754630"/>
                  <a:pt x="4820387" y="2743200"/>
                </a:cubicBezTo>
              </a:path>
            </a:pathLst>
          </a:custGeom>
          <a:noFill/>
          <a:ln w="349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5181600" y="4297363"/>
            <a:ext cx="274638" cy="366712"/>
          </a:xfrm>
          <a:custGeom>
            <a:avLst/>
            <a:gdLst>
              <a:gd name="connsiteX0" fmla="*/ 45720 w 274669"/>
              <a:gd name="connsiteY0" fmla="*/ 0 h 365760"/>
              <a:gd name="connsiteX1" fmla="*/ 274320 w 274669"/>
              <a:gd name="connsiteY1" fmla="*/ 213360 h 365760"/>
              <a:gd name="connsiteX2" fmla="*/ 0 w 274669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669" h="365760">
                <a:moveTo>
                  <a:pt x="45720" y="0"/>
                </a:moveTo>
                <a:cubicBezTo>
                  <a:pt x="163830" y="76200"/>
                  <a:pt x="281940" y="152400"/>
                  <a:pt x="274320" y="213360"/>
                </a:cubicBezTo>
                <a:cubicBezTo>
                  <a:pt x="266700" y="274320"/>
                  <a:pt x="133350" y="320040"/>
                  <a:pt x="0" y="365760"/>
                </a:cubicBezTo>
              </a:path>
            </a:pathLst>
          </a:custGeom>
          <a:noFill/>
          <a:ln w="349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0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Box 3"/>
          <p:cNvSpPr txBox="1">
            <a:spLocks noChangeArrowheads="1"/>
          </p:cNvSpPr>
          <p:nvPr/>
        </p:nvSpPr>
        <p:spPr bwMode="auto">
          <a:xfrm>
            <a:off x="273050" y="433388"/>
            <a:ext cx="75565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4000"/>
              <a:t>FIND ALL THE WORDS WHICH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4000"/>
              <a:t>CAN BE MADE FROM THE MATRIX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4000"/>
              <a:t>AND ARE PRESENT IN DICTIONARY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12800" y="3606800"/>
          <a:ext cx="5507040" cy="303529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917840"/>
                <a:gridCol w="917840"/>
                <a:gridCol w="917840"/>
                <a:gridCol w="917840"/>
                <a:gridCol w="917840"/>
                <a:gridCol w="917840"/>
              </a:tblGrid>
              <a:tr h="505883">
                <a:tc>
                  <a:txBody>
                    <a:bodyPr/>
                    <a:lstStyle/>
                    <a:p>
                      <a:pPr algn="ctr"/>
                      <a:r>
                        <a:rPr lang="en-IN" sz="2500" dirty="0" smtClean="0"/>
                        <a:t>I</a:t>
                      </a:r>
                      <a:endParaRPr lang="en-IN" sz="2500" dirty="0"/>
                    </a:p>
                  </a:txBody>
                  <a:tcPr marL="91428" marR="91428" marT="45737" marB="45737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dirty="0" smtClean="0"/>
                        <a:t>R</a:t>
                      </a:r>
                      <a:endParaRPr lang="en-IN" sz="2500" dirty="0"/>
                    </a:p>
                  </a:txBody>
                  <a:tcPr marL="91428" marR="91428" marT="45737" marB="45737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dirty="0" smtClean="0"/>
                        <a:t>S</a:t>
                      </a:r>
                      <a:endParaRPr lang="en-IN" sz="2500" dirty="0"/>
                    </a:p>
                  </a:txBody>
                  <a:tcPr marL="91428" marR="91428" marT="45737" marB="45737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dirty="0" smtClean="0"/>
                        <a:t>T</a:t>
                      </a:r>
                      <a:endParaRPr lang="en-IN" sz="2500" dirty="0"/>
                    </a:p>
                  </a:txBody>
                  <a:tcPr marL="91428" marR="91428" marT="45737" marB="45737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dirty="0" smtClean="0"/>
                        <a:t>G</a:t>
                      </a:r>
                      <a:endParaRPr lang="en-IN" sz="2500" dirty="0"/>
                    </a:p>
                  </a:txBody>
                  <a:tcPr marL="91428" marR="91428" marT="45737" marB="457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dirty="0" smtClean="0"/>
                        <a:t>E</a:t>
                      </a:r>
                      <a:endParaRPr lang="en-IN" sz="2500" dirty="0"/>
                    </a:p>
                  </a:txBody>
                  <a:tcPr marL="91428" marR="91428" marT="45737" marB="45737"/>
                </a:tc>
              </a:tr>
              <a:tr h="505883">
                <a:tc>
                  <a:txBody>
                    <a:bodyPr/>
                    <a:lstStyle/>
                    <a:p>
                      <a:pPr algn="ctr"/>
                      <a:r>
                        <a:rPr lang="en-IN" sz="2500" dirty="0" smtClean="0"/>
                        <a:t>F</a:t>
                      </a:r>
                      <a:endParaRPr lang="en-IN" sz="2500" dirty="0"/>
                    </a:p>
                  </a:txBody>
                  <a:tcPr marL="91428" marR="91428" marT="45737" marB="45737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dirty="0" smtClean="0"/>
                        <a:t>D</a:t>
                      </a:r>
                      <a:endParaRPr lang="en-IN" sz="2500" dirty="0"/>
                    </a:p>
                  </a:txBody>
                  <a:tcPr marL="91428" marR="91428" marT="45737" marB="45737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dirty="0" smtClean="0"/>
                        <a:t>H</a:t>
                      </a:r>
                      <a:endParaRPr lang="en-IN" sz="2500" dirty="0"/>
                    </a:p>
                  </a:txBody>
                  <a:tcPr marL="91428" marR="91428" marT="45737" marB="4573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dirty="0" smtClean="0"/>
                        <a:t>P</a:t>
                      </a:r>
                      <a:endParaRPr lang="en-IN" sz="2500" dirty="0"/>
                    </a:p>
                  </a:txBody>
                  <a:tcPr marL="91428" marR="91428" marT="45737" marB="45737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dirty="0" smtClean="0"/>
                        <a:t>K</a:t>
                      </a:r>
                      <a:endParaRPr lang="en-IN" sz="2500" dirty="0"/>
                    </a:p>
                  </a:txBody>
                  <a:tcPr marL="91428" marR="91428" marT="45737" marB="457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dirty="0" smtClean="0"/>
                        <a:t>L</a:t>
                      </a:r>
                      <a:endParaRPr lang="en-IN" sz="2500" dirty="0"/>
                    </a:p>
                  </a:txBody>
                  <a:tcPr marL="91428" marR="91428" marT="45737" marB="45737"/>
                </a:tc>
              </a:tr>
              <a:tr h="505883">
                <a:tc>
                  <a:txBody>
                    <a:bodyPr/>
                    <a:lstStyle/>
                    <a:p>
                      <a:pPr algn="ctr"/>
                      <a:r>
                        <a:rPr lang="en-IN" sz="2500" dirty="0" smtClean="0"/>
                        <a:t>W</a:t>
                      </a:r>
                      <a:endParaRPr lang="en-IN" sz="2500" dirty="0"/>
                    </a:p>
                  </a:txBody>
                  <a:tcPr marL="91428" marR="91428" marT="45737" marB="457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dirty="0" smtClean="0"/>
                        <a:t>H</a:t>
                      </a:r>
                      <a:endParaRPr lang="en-IN" sz="2500" dirty="0"/>
                    </a:p>
                  </a:txBody>
                  <a:tcPr marL="91428" marR="91428" marT="45737" marB="457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dirty="0" smtClean="0"/>
                        <a:t>E</a:t>
                      </a:r>
                      <a:endParaRPr lang="en-IN" sz="2500" dirty="0"/>
                    </a:p>
                  </a:txBody>
                  <a:tcPr marL="91428" marR="91428" marT="45737" marB="4573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dirty="0" smtClean="0"/>
                        <a:t>L</a:t>
                      </a:r>
                      <a:endParaRPr lang="en-IN" sz="2500" dirty="0"/>
                    </a:p>
                  </a:txBody>
                  <a:tcPr marL="91428" marR="91428" marT="45737" marB="4573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dirty="0" smtClean="0"/>
                        <a:t>G</a:t>
                      </a:r>
                      <a:endParaRPr lang="en-IN" sz="2500" dirty="0"/>
                    </a:p>
                  </a:txBody>
                  <a:tcPr marL="91428" marR="91428" marT="45737" marB="457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dirty="0" smtClean="0"/>
                        <a:t>D</a:t>
                      </a:r>
                      <a:endParaRPr lang="en-IN" sz="2500" dirty="0"/>
                    </a:p>
                  </a:txBody>
                  <a:tcPr marL="91428" marR="91428" marT="45737" marB="45737">
                    <a:solidFill>
                      <a:srgbClr val="FF0000"/>
                    </a:solidFill>
                  </a:tcPr>
                </a:tc>
              </a:tr>
              <a:tr h="505883">
                <a:tc>
                  <a:txBody>
                    <a:bodyPr/>
                    <a:lstStyle/>
                    <a:p>
                      <a:pPr algn="ctr"/>
                      <a:r>
                        <a:rPr lang="en-IN" sz="2500" dirty="0" smtClean="0"/>
                        <a:t>E</a:t>
                      </a:r>
                      <a:endParaRPr lang="en-IN" sz="2500" dirty="0"/>
                    </a:p>
                  </a:txBody>
                  <a:tcPr marL="91428" marR="91428" marT="45737" marB="457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dirty="0" smtClean="0"/>
                        <a:t>S</a:t>
                      </a:r>
                      <a:endParaRPr lang="en-IN" sz="2500" dirty="0"/>
                    </a:p>
                  </a:txBody>
                  <a:tcPr marL="91428" marR="91428" marT="45737" marB="4573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dirty="0" smtClean="0"/>
                        <a:t>W</a:t>
                      </a:r>
                      <a:endParaRPr lang="en-IN" sz="2500" dirty="0"/>
                    </a:p>
                  </a:txBody>
                  <a:tcPr marL="91428" marR="91428" marT="45737" marB="4573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dirty="0" smtClean="0"/>
                        <a:t>F</a:t>
                      </a:r>
                      <a:endParaRPr lang="en-IN" sz="2500" dirty="0"/>
                    </a:p>
                  </a:txBody>
                  <a:tcPr marL="91428" marR="91428" marT="45737" marB="457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dirty="0" smtClean="0"/>
                        <a:t>L</a:t>
                      </a:r>
                      <a:endParaRPr lang="en-IN" sz="2500" dirty="0"/>
                    </a:p>
                  </a:txBody>
                  <a:tcPr marL="91428" marR="91428" marT="45737" marB="4573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dirty="0" smtClean="0"/>
                        <a:t>C</a:t>
                      </a:r>
                      <a:endParaRPr lang="en-IN" sz="2500" dirty="0"/>
                    </a:p>
                  </a:txBody>
                  <a:tcPr marL="91428" marR="91428" marT="45737" marB="45737"/>
                </a:tc>
              </a:tr>
              <a:tr h="505883">
                <a:tc>
                  <a:txBody>
                    <a:bodyPr/>
                    <a:lstStyle/>
                    <a:p>
                      <a:pPr algn="ctr"/>
                      <a:r>
                        <a:rPr lang="en-IN" sz="2500" dirty="0" smtClean="0"/>
                        <a:t>R</a:t>
                      </a:r>
                      <a:endParaRPr lang="en-IN" sz="2500" dirty="0"/>
                    </a:p>
                  </a:txBody>
                  <a:tcPr marL="91428" marR="91428" marT="45737" marB="457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dirty="0" smtClean="0"/>
                        <a:t>Y</a:t>
                      </a:r>
                      <a:endParaRPr lang="en-IN" sz="2500" dirty="0"/>
                    </a:p>
                  </a:txBody>
                  <a:tcPr marL="91428" marR="91428" marT="45737" marB="457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dirty="0" smtClean="0"/>
                        <a:t>E</a:t>
                      </a:r>
                      <a:endParaRPr lang="en-IN" sz="2500" dirty="0"/>
                    </a:p>
                  </a:txBody>
                  <a:tcPr marL="91428" marR="91428" marT="45737" marB="4573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dirty="0" smtClean="0"/>
                        <a:t>O</a:t>
                      </a:r>
                      <a:endParaRPr lang="en-IN" sz="2500" dirty="0"/>
                    </a:p>
                  </a:txBody>
                  <a:tcPr marL="91428" marR="91428" marT="45737" marB="4573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dirty="0" smtClean="0"/>
                        <a:t>R</a:t>
                      </a:r>
                      <a:endParaRPr lang="en-IN" sz="2500" dirty="0"/>
                    </a:p>
                  </a:txBody>
                  <a:tcPr marL="91428" marR="91428" marT="45737" marB="4573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dirty="0" smtClean="0"/>
                        <a:t>H</a:t>
                      </a:r>
                      <a:endParaRPr lang="en-IN" sz="2500" dirty="0"/>
                    </a:p>
                  </a:txBody>
                  <a:tcPr marL="91428" marR="91428" marT="45737" marB="45737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05883">
                <a:tc>
                  <a:txBody>
                    <a:bodyPr/>
                    <a:lstStyle/>
                    <a:p>
                      <a:pPr algn="ctr"/>
                      <a:r>
                        <a:rPr lang="en-IN" sz="2500" dirty="0" smtClean="0"/>
                        <a:t>T</a:t>
                      </a:r>
                      <a:endParaRPr lang="en-IN" sz="2500" dirty="0"/>
                    </a:p>
                  </a:txBody>
                  <a:tcPr marL="91428" marR="91428" marT="45737" marB="457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dirty="0" smtClean="0"/>
                        <a:t>F</a:t>
                      </a:r>
                      <a:endParaRPr lang="en-IN" sz="2500" dirty="0"/>
                    </a:p>
                  </a:txBody>
                  <a:tcPr marL="91428" marR="91428" marT="45737" marB="457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dirty="0" smtClean="0"/>
                        <a:t>Q</a:t>
                      </a:r>
                      <a:endParaRPr lang="en-IN" sz="2500" dirty="0"/>
                    </a:p>
                  </a:txBody>
                  <a:tcPr marL="91428" marR="91428" marT="45737" marB="457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dirty="0" smtClean="0"/>
                        <a:t>A</a:t>
                      </a:r>
                      <a:endParaRPr lang="en-IN" sz="2500" dirty="0"/>
                    </a:p>
                  </a:txBody>
                  <a:tcPr marL="91428" marR="91428" marT="45737" marB="4573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dirty="0" smtClean="0"/>
                        <a:t>L</a:t>
                      </a:r>
                      <a:endParaRPr lang="en-IN" sz="2500" dirty="0"/>
                    </a:p>
                  </a:txBody>
                  <a:tcPr marL="91428" marR="91428" marT="45737" marB="457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dirty="0" smtClean="0"/>
                        <a:t>G</a:t>
                      </a:r>
                      <a:endParaRPr lang="en-IN" sz="2500" dirty="0"/>
                    </a:p>
                  </a:txBody>
                  <a:tcPr marL="91428" marR="91428" marT="45737" marB="45737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502650" y="3289300"/>
          <a:ext cx="1587500" cy="296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7500"/>
              </a:tblGrid>
              <a:tr h="593408"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HELLO</a:t>
                      </a:r>
                    </a:p>
                  </a:txBody>
                  <a:tcPr marL="91401" marR="91401" marT="45708" marB="45708"/>
                </a:tc>
              </a:tr>
              <a:tr h="593408"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WORLD</a:t>
                      </a:r>
                      <a:endParaRPr lang="en-IN" sz="2800" dirty="0"/>
                    </a:p>
                  </a:txBody>
                  <a:tcPr marL="91401" marR="91401" marT="45708" marB="45708"/>
                </a:tc>
              </a:tr>
              <a:tr h="593408"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DEPTH</a:t>
                      </a:r>
                      <a:endParaRPr lang="en-IN" sz="2800" dirty="0"/>
                    </a:p>
                  </a:txBody>
                  <a:tcPr marL="91401" marR="91401" marT="45708" marB="45708"/>
                </a:tc>
              </a:tr>
              <a:tr h="593408"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FIRST</a:t>
                      </a:r>
                      <a:endParaRPr lang="en-IN" sz="2800" dirty="0"/>
                    </a:p>
                  </a:txBody>
                  <a:tcPr marL="91401" marR="91401" marT="45708" marB="45708"/>
                </a:tc>
              </a:tr>
              <a:tr h="593408"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SEARCH</a:t>
                      </a:r>
                    </a:p>
                  </a:txBody>
                  <a:tcPr marL="91401" marR="91401" marT="45708" marB="45708"/>
                </a:tc>
              </a:tr>
            </a:tbl>
          </a:graphicData>
        </a:graphic>
      </p:graphicFrame>
      <p:sp>
        <p:nvSpPr>
          <p:cNvPr id="119876" name="TextBox 6"/>
          <p:cNvSpPr txBox="1">
            <a:spLocks noChangeArrowheads="1"/>
          </p:cNvSpPr>
          <p:nvPr/>
        </p:nvSpPr>
        <p:spPr bwMode="auto">
          <a:xfrm>
            <a:off x="8293100" y="2725738"/>
            <a:ext cx="1997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/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387486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1999" y="559678"/>
            <a:ext cx="4506913" cy="4952492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Graph Example</a:t>
            </a:r>
            <a:endParaRPr lang="en-US" altLang="en-US" dirty="0" smtClean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0" y="1981200"/>
            <a:ext cx="3240088" cy="4114800"/>
          </a:xfrm>
        </p:spPr>
        <p:txBody>
          <a:bodyPr/>
          <a:lstStyle/>
          <a:p>
            <a:pPr eaLnBrk="1" hangingPunct="1"/>
            <a:r>
              <a:rPr lang="en-GB" altLang="en-US" sz="2400" smtClean="0"/>
              <a:t>This is not a map!</a:t>
            </a:r>
          </a:p>
          <a:p>
            <a:pPr eaLnBrk="1" hangingPunct="1"/>
            <a:r>
              <a:rPr lang="en-GB" altLang="en-US" sz="2400" smtClean="0"/>
              <a:t>The positions of the nodes do not matter, only their interconnections</a:t>
            </a:r>
          </a:p>
          <a:p>
            <a:pPr eaLnBrk="1" hangingPunct="1"/>
            <a:r>
              <a:rPr lang="en-GB" altLang="en-US" sz="2400" smtClean="0"/>
              <a:t>E.g. DELHI METRO “Map” gives interconnections, but not true locations</a:t>
            </a:r>
            <a:endParaRPr lang="en-US" altLang="en-US" sz="2400" smtClean="0"/>
          </a:p>
        </p:txBody>
      </p:sp>
      <p:grpSp>
        <p:nvGrpSpPr>
          <p:cNvPr id="82948" name="Group 24"/>
          <p:cNvGrpSpPr>
            <a:grpSpLocks/>
          </p:cNvGrpSpPr>
          <p:nvPr/>
        </p:nvGrpSpPr>
        <p:grpSpPr bwMode="auto">
          <a:xfrm>
            <a:off x="5519738" y="2414588"/>
            <a:ext cx="4676775" cy="3040062"/>
            <a:chOff x="2064" y="1521"/>
            <a:chExt cx="2946" cy="1915"/>
          </a:xfrm>
        </p:grpSpPr>
        <p:sp>
          <p:nvSpPr>
            <p:cNvPr id="82950" name="Oval 7"/>
            <p:cNvSpPr>
              <a:spLocks noChangeArrowheads="1"/>
            </p:cNvSpPr>
            <p:nvPr/>
          </p:nvSpPr>
          <p:spPr bwMode="auto">
            <a:xfrm>
              <a:off x="3152" y="1521"/>
              <a:ext cx="316" cy="327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B</a:t>
              </a:r>
              <a:endParaRPr lang="en-US" altLang="en-US" sz="1800"/>
            </a:p>
          </p:txBody>
        </p:sp>
        <p:sp>
          <p:nvSpPr>
            <p:cNvPr id="82951" name="Oval 8"/>
            <p:cNvSpPr>
              <a:spLocks noChangeArrowheads="1"/>
            </p:cNvSpPr>
            <p:nvPr/>
          </p:nvSpPr>
          <p:spPr bwMode="auto">
            <a:xfrm>
              <a:off x="4694" y="2564"/>
              <a:ext cx="316" cy="327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C</a:t>
              </a:r>
              <a:endParaRPr lang="en-US" altLang="en-US" sz="1800"/>
            </a:p>
          </p:txBody>
        </p:sp>
        <p:sp>
          <p:nvSpPr>
            <p:cNvPr id="82952" name="Oval 9"/>
            <p:cNvSpPr>
              <a:spLocks noChangeArrowheads="1"/>
            </p:cNvSpPr>
            <p:nvPr/>
          </p:nvSpPr>
          <p:spPr bwMode="auto">
            <a:xfrm>
              <a:off x="3424" y="2247"/>
              <a:ext cx="316" cy="327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D</a:t>
              </a:r>
              <a:endParaRPr lang="en-US" altLang="en-US" sz="1800"/>
            </a:p>
          </p:txBody>
        </p:sp>
        <p:sp>
          <p:nvSpPr>
            <p:cNvPr id="82953" name="Oval 10"/>
            <p:cNvSpPr>
              <a:spLocks noChangeArrowheads="1"/>
            </p:cNvSpPr>
            <p:nvPr/>
          </p:nvSpPr>
          <p:spPr bwMode="auto">
            <a:xfrm>
              <a:off x="2562" y="3109"/>
              <a:ext cx="316" cy="327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E</a:t>
              </a:r>
              <a:endParaRPr lang="en-US" altLang="en-US" sz="1800"/>
            </a:p>
          </p:txBody>
        </p:sp>
        <p:sp>
          <p:nvSpPr>
            <p:cNvPr id="82954" name="Oval 11"/>
            <p:cNvSpPr>
              <a:spLocks noChangeArrowheads="1"/>
            </p:cNvSpPr>
            <p:nvPr/>
          </p:nvSpPr>
          <p:spPr bwMode="auto">
            <a:xfrm>
              <a:off x="4377" y="1975"/>
              <a:ext cx="316" cy="327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F</a:t>
              </a:r>
              <a:endParaRPr lang="en-US" altLang="en-US" sz="1800"/>
            </a:p>
          </p:txBody>
        </p:sp>
        <p:sp>
          <p:nvSpPr>
            <p:cNvPr id="82955" name="Oval 12"/>
            <p:cNvSpPr>
              <a:spLocks noChangeArrowheads="1"/>
            </p:cNvSpPr>
            <p:nvPr/>
          </p:nvSpPr>
          <p:spPr bwMode="auto">
            <a:xfrm>
              <a:off x="3560" y="3109"/>
              <a:ext cx="316" cy="327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G</a:t>
              </a:r>
              <a:endParaRPr lang="en-US" altLang="en-US" sz="1800"/>
            </a:p>
          </p:txBody>
        </p:sp>
        <p:sp>
          <p:nvSpPr>
            <p:cNvPr id="82956" name="Oval 5"/>
            <p:cNvSpPr>
              <a:spLocks noChangeArrowheads="1"/>
            </p:cNvSpPr>
            <p:nvPr/>
          </p:nvSpPr>
          <p:spPr bwMode="auto">
            <a:xfrm>
              <a:off x="2064" y="1748"/>
              <a:ext cx="316" cy="327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A</a:t>
              </a:r>
              <a:endParaRPr lang="en-US" altLang="en-US" sz="1800"/>
            </a:p>
          </p:txBody>
        </p:sp>
        <p:cxnSp>
          <p:nvCxnSpPr>
            <p:cNvPr id="82957" name="AutoShape 17"/>
            <p:cNvCxnSpPr>
              <a:cxnSpLocks noChangeShapeType="1"/>
              <a:stCxn id="82956" idx="6"/>
              <a:endCxn id="82952" idx="2"/>
            </p:cNvCxnSpPr>
            <p:nvPr/>
          </p:nvCxnSpPr>
          <p:spPr bwMode="auto">
            <a:xfrm>
              <a:off x="2380" y="1911"/>
              <a:ext cx="1044" cy="49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58" name="AutoShape 18"/>
            <p:cNvCxnSpPr>
              <a:cxnSpLocks noChangeShapeType="1"/>
              <a:stCxn id="82950" idx="3"/>
              <a:endCxn id="82953" idx="0"/>
            </p:cNvCxnSpPr>
            <p:nvPr/>
          </p:nvCxnSpPr>
          <p:spPr bwMode="auto">
            <a:xfrm flipH="1">
              <a:off x="2720" y="1800"/>
              <a:ext cx="478" cy="130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59" name="AutoShape 19"/>
            <p:cNvCxnSpPr>
              <a:cxnSpLocks noChangeShapeType="1"/>
              <a:stCxn id="82950" idx="6"/>
              <a:endCxn id="82954" idx="1"/>
            </p:cNvCxnSpPr>
            <p:nvPr/>
          </p:nvCxnSpPr>
          <p:spPr bwMode="auto">
            <a:xfrm>
              <a:off x="3468" y="1684"/>
              <a:ext cx="955" cy="3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60" name="AutoShape 20"/>
            <p:cNvCxnSpPr>
              <a:cxnSpLocks noChangeShapeType="1"/>
              <a:stCxn id="82954" idx="5"/>
              <a:endCxn id="82951" idx="1"/>
            </p:cNvCxnSpPr>
            <p:nvPr/>
          </p:nvCxnSpPr>
          <p:spPr bwMode="auto">
            <a:xfrm>
              <a:off x="4647" y="2254"/>
              <a:ext cx="94" cy="35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61" name="AutoShape 21"/>
            <p:cNvCxnSpPr>
              <a:cxnSpLocks noChangeShapeType="1"/>
              <a:stCxn id="82956" idx="4"/>
              <a:endCxn id="82953" idx="1"/>
            </p:cNvCxnSpPr>
            <p:nvPr/>
          </p:nvCxnSpPr>
          <p:spPr bwMode="auto">
            <a:xfrm>
              <a:off x="2222" y="2075"/>
              <a:ext cx="386" cy="10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62" name="AutoShape 22"/>
            <p:cNvCxnSpPr>
              <a:cxnSpLocks noChangeShapeType="1"/>
              <a:stCxn id="82956" idx="7"/>
              <a:endCxn id="82950" idx="2"/>
            </p:cNvCxnSpPr>
            <p:nvPr/>
          </p:nvCxnSpPr>
          <p:spPr bwMode="auto">
            <a:xfrm flipV="1">
              <a:off x="2334" y="1684"/>
              <a:ext cx="818" cy="11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63" name="AutoShape 23"/>
            <p:cNvCxnSpPr>
              <a:cxnSpLocks noChangeShapeType="1"/>
              <a:stCxn id="82951" idx="3"/>
            </p:cNvCxnSpPr>
            <p:nvPr/>
          </p:nvCxnSpPr>
          <p:spPr bwMode="auto">
            <a:xfrm flipH="1">
              <a:off x="3880" y="2843"/>
              <a:ext cx="860" cy="39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2949" name="Rectangle 1"/>
          <p:cNvSpPr>
            <a:spLocks noChangeArrowheads="1"/>
          </p:cNvSpPr>
          <p:nvPr/>
        </p:nvSpPr>
        <p:spPr bwMode="auto">
          <a:xfrm>
            <a:off x="252413" y="6202363"/>
            <a:ext cx="4343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/>
              <a:t>Taken from : http://www.cs.nott.ac.uk/~ajp/</a:t>
            </a:r>
          </a:p>
        </p:txBody>
      </p:sp>
    </p:spTree>
    <p:extLst>
      <p:ext uri="{BB962C8B-B14F-4D97-AF65-F5344CB8AC3E}">
        <p14:creationId xmlns:p14="http://schemas.microsoft.com/office/powerpoint/2010/main" val="120722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Box 3"/>
          <p:cNvSpPr txBox="1">
            <a:spLocks noChangeArrowheads="1"/>
          </p:cNvSpPr>
          <p:nvPr/>
        </p:nvSpPr>
        <p:spPr bwMode="auto">
          <a:xfrm>
            <a:off x="382588" y="177800"/>
            <a:ext cx="11668125" cy="677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400"/>
              <a:t>int dir[][] { {-1,-1},{0,-1},{1,-1},{1,0},{1,1},{0,1},{-1,1},{-1,0}} 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400"/>
              <a:t>int visited [][] 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400"/>
              <a:t>void words (char arr[][], int i , int j, char[] str)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400"/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400"/>
              <a:t>	visited [i][j] = 1 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400"/>
              <a:t>	int len = len(str) 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400"/>
              <a:t>str[len] = arr[i][j] 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400"/>
              <a:t>	str[len+1] = ‘\0’ 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400"/>
              <a:t>if (isWord(str)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400"/>
              <a:t>cout &lt;&lt; str 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400"/>
              <a:t>for (int k = 0 ; k &lt; 8 ; k ++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400"/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400"/>
              <a:t>	if (( (i+dir[k][1])&lt; n &amp;&amp; i+dir[k][1]) &gt;=0 &amp;&amp; j+dir[k][0] &lt;m &amp;&amp; j+dir[k][0] &gt;= 0 ) &amp;&amp;visited[i+dir[k][1]][ j+dir[k][0]]==0)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400"/>
              <a:t>	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400"/>
              <a:t>		words(arr, i+dir[k][0], j+dir[k][1],str )  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400"/>
              <a:t>	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400"/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400"/>
              <a:t>visited [i][j] = 0 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400"/>
              <a:t>str[len] = ‘\0’ 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400"/>
              <a:t>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400"/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400"/>
              <a:t>void printwords ( char arr[100][]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400"/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400"/>
              <a:t>	for ( int i = 0 ; i &lt; n ; i ++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400"/>
              <a:t>		for ( int j =0 ; j &lt; m; j ++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400"/>
              <a:t>		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400"/>
              <a:t>			char str[m*n] 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400"/>
              <a:t>			str[0] = ‘\0’;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400"/>
              <a:t>			words ( arr, i,j, str) 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400"/>
              <a:t>		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40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81808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Box 1"/>
          <p:cNvSpPr txBox="1">
            <a:spLocks noChangeArrowheads="1"/>
          </p:cNvSpPr>
          <p:nvPr/>
        </p:nvSpPr>
        <p:spPr bwMode="auto">
          <a:xfrm>
            <a:off x="176213" y="2020888"/>
            <a:ext cx="11453812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8000"/>
              <a:t>FLOYD WARSHALL ALGORITHM</a:t>
            </a:r>
          </a:p>
        </p:txBody>
      </p:sp>
    </p:spTree>
    <p:extLst>
      <p:ext uri="{BB962C8B-B14F-4D97-AF65-F5344CB8AC3E}">
        <p14:creationId xmlns:p14="http://schemas.microsoft.com/office/powerpoint/2010/main" val="130478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779963" y="882650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3" name="Oval 2"/>
          <p:cNvSpPr/>
          <p:nvPr/>
        </p:nvSpPr>
        <p:spPr>
          <a:xfrm>
            <a:off x="4779963" y="3786188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4" name="Oval 3"/>
          <p:cNvSpPr/>
          <p:nvPr/>
        </p:nvSpPr>
        <p:spPr>
          <a:xfrm>
            <a:off x="7202488" y="2325688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2341563" y="2325688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cxnSp>
        <p:nvCxnSpPr>
          <p:cNvPr id="7" name="Straight Connector 6"/>
          <p:cNvCxnSpPr>
            <a:stCxn id="5" idx="7"/>
            <a:endCxn id="2" idx="2"/>
          </p:cNvCxnSpPr>
          <p:nvPr/>
        </p:nvCxnSpPr>
        <p:spPr>
          <a:xfrm flipV="1">
            <a:off x="3122613" y="1339850"/>
            <a:ext cx="1657350" cy="1120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6"/>
            <a:endCxn id="4" idx="2"/>
          </p:cNvCxnSpPr>
          <p:nvPr/>
        </p:nvCxnSpPr>
        <p:spPr>
          <a:xfrm>
            <a:off x="3255963" y="2782888"/>
            <a:ext cx="39465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694363" y="3106738"/>
            <a:ext cx="1658937" cy="1120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5"/>
            <a:endCxn id="3" idx="2"/>
          </p:cNvCxnSpPr>
          <p:nvPr/>
        </p:nvCxnSpPr>
        <p:spPr>
          <a:xfrm>
            <a:off x="3122613" y="3106738"/>
            <a:ext cx="1657350" cy="1136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16588" y="1390650"/>
            <a:ext cx="1657350" cy="1136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3" idx="0"/>
          </p:cNvCxnSpPr>
          <p:nvPr/>
        </p:nvCxnSpPr>
        <p:spPr>
          <a:xfrm flipH="1">
            <a:off x="5237163" y="1797050"/>
            <a:ext cx="22225" cy="19891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892" name="TextBox 20"/>
          <p:cNvSpPr txBox="1">
            <a:spLocks noChangeArrowheads="1"/>
          </p:cNvSpPr>
          <p:nvPr/>
        </p:nvSpPr>
        <p:spPr bwMode="auto">
          <a:xfrm>
            <a:off x="3865563" y="12192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800"/>
              <a:t>1</a:t>
            </a:r>
          </a:p>
        </p:txBody>
      </p:sp>
      <p:sp>
        <p:nvSpPr>
          <p:cNvPr id="122893" name="TextBox 21"/>
          <p:cNvSpPr txBox="1">
            <a:spLocks noChangeArrowheads="1"/>
          </p:cNvSpPr>
          <p:nvPr/>
        </p:nvSpPr>
        <p:spPr bwMode="auto">
          <a:xfrm>
            <a:off x="5454650" y="2066925"/>
            <a:ext cx="47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800"/>
              <a:t>4</a:t>
            </a:r>
          </a:p>
        </p:txBody>
      </p:sp>
      <p:sp>
        <p:nvSpPr>
          <p:cNvPr id="122894" name="TextBox 22"/>
          <p:cNvSpPr txBox="1">
            <a:spLocks noChangeArrowheads="1"/>
          </p:cNvSpPr>
          <p:nvPr/>
        </p:nvSpPr>
        <p:spPr bwMode="auto">
          <a:xfrm>
            <a:off x="6164263" y="22733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800"/>
              <a:t>2</a:t>
            </a:r>
          </a:p>
        </p:txBody>
      </p:sp>
      <p:sp>
        <p:nvSpPr>
          <p:cNvPr id="122895" name="TextBox 23"/>
          <p:cNvSpPr txBox="1">
            <a:spLocks noChangeArrowheads="1"/>
          </p:cNvSpPr>
          <p:nvPr/>
        </p:nvSpPr>
        <p:spPr bwMode="auto">
          <a:xfrm>
            <a:off x="6761163" y="3659188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800"/>
              <a:t>1</a:t>
            </a:r>
          </a:p>
        </p:txBody>
      </p:sp>
      <p:sp>
        <p:nvSpPr>
          <p:cNvPr id="122896" name="TextBox 24"/>
          <p:cNvSpPr txBox="1">
            <a:spLocks noChangeArrowheads="1"/>
          </p:cNvSpPr>
          <p:nvPr/>
        </p:nvSpPr>
        <p:spPr bwMode="auto">
          <a:xfrm>
            <a:off x="6524625" y="1339850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800"/>
              <a:t>8</a:t>
            </a:r>
          </a:p>
        </p:txBody>
      </p:sp>
      <p:sp>
        <p:nvSpPr>
          <p:cNvPr id="122897" name="TextBox 25"/>
          <p:cNvSpPr txBox="1">
            <a:spLocks noChangeArrowheads="1"/>
          </p:cNvSpPr>
          <p:nvPr/>
        </p:nvSpPr>
        <p:spPr bwMode="auto">
          <a:xfrm>
            <a:off x="3406775" y="3795713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800"/>
              <a:t>9</a:t>
            </a:r>
          </a:p>
        </p:txBody>
      </p:sp>
      <p:sp>
        <p:nvSpPr>
          <p:cNvPr id="30" name="Freeform 29"/>
          <p:cNvSpPr/>
          <p:nvPr/>
        </p:nvSpPr>
        <p:spPr>
          <a:xfrm>
            <a:off x="3111500" y="2165350"/>
            <a:ext cx="322263" cy="347663"/>
          </a:xfrm>
          <a:custGeom>
            <a:avLst/>
            <a:gdLst>
              <a:gd name="connsiteX0" fmla="*/ 65246 w 321920"/>
              <a:gd name="connsiteY0" fmla="*/ 0 h 346906"/>
              <a:gd name="connsiteX1" fmla="*/ 17120 w 321920"/>
              <a:gd name="connsiteY1" fmla="*/ 320842 h 346906"/>
              <a:gd name="connsiteX2" fmla="*/ 321920 w 321920"/>
              <a:gd name="connsiteY2" fmla="*/ 304800 h 346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920" h="346906">
                <a:moveTo>
                  <a:pt x="65246" y="0"/>
                </a:moveTo>
                <a:cubicBezTo>
                  <a:pt x="19793" y="135021"/>
                  <a:pt x="-25659" y="270042"/>
                  <a:pt x="17120" y="320842"/>
                </a:cubicBezTo>
                <a:cubicBezTo>
                  <a:pt x="59899" y="371642"/>
                  <a:pt x="190909" y="338221"/>
                  <a:pt x="321920" y="3048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32" name="Freeform 31"/>
          <p:cNvSpPr/>
          <p:nvPr/>
        </p:nvSpPr>
        <p:spPr>
          <a:xfrm>
            <a:off x="5100638" y="1812925"/>
            <a:ext cx="354012" cy="304800"/>
          </a:xfrm>
          <a:custGeom>
            <a:avLst/>
            <a:gdLst>
              <a:gd name="connsiteX0" fmla="*/ 0 w 352927"/>
              <a:gd name="connsiteY0" fmla="*/ 304949 h 304949"/>
              <a:gd name="connsiteX1" fmla="*/ 128337 w 352927"/>
              <a:gd name="connsiteY1" fmla="*/ 149 h 304949"/>
              <a:gd name="connsiteX2" fmla="*/ 352927 w 352927"/>
              <a:gd name="connsiteY2" fmla="*/ 272865 h 304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927" h="304949">
                <a:moveTo>
                  <a:pt x="0" y="304949"/>
                </a:moveTo>
                <a:cubicBezTo>
                  <a:pt x="34758" y="155222"/>
                  <a:pt x="69516" y="5496"/>
                  <a:pt x="128337" y="149"/>
                </a:cubicBezTo>
                <a:cubicBezTo>
                  <a:pt x="187158" y="-5198"/>
                  <a:pt x="270042" y="133833"/>
                  <a:pt x="352927" y="272865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33" name="Freeform 32"/>
          <p:cNvSpPr/>
          <p:nvPr/>
        </p:nvSpPr>
        <p:spPr>
          <a:xfrm>
            <a:off x="7026275" y="2181225"/>
            <a:ext cx="330200" cy="406400"/>
          </a:xfrm>
          <a:custGeom>
            <a:avLst/>
            <a:gdLst>
              <a:gd name="connsiteX0" fmla="*/ 288758 w 329341"/>
              <a:gd name="connsiteY0" fmla="*/ 0 h 405985"/>
              <a:gd name="connsiteX1" fmla="*/ 304800 w 329341"/>
              <a:gd name="connsiteY1" fmla="*/ 385011 h 405985"/>
              <a:gd name="connsiteX2" fmla="*/ 0 w 329341"/>
              <a:gd name="connsiteY2" fmla="*/ 320842 h 405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341" h="405985">
                <a:moveTo>
                  <a:pt x="288758" y="0"/>
                </a:moveTo>
                <a:cubicBezTo>
                  <a:pt x="320842" y="165768"/>
                  <a:pt x="352926" y="331537"/>
                  <a:pt x="304800" y="385011"/>
                </a:cubicBezTo>
                <a:cubicBezTo>
                  <a:pt x="256674" y="438485"/>
                  <a:pt x="128337" y="379663"/>
                  <a:pt x="0" y="320842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34" name="Freeform 33"/>
          <p:cNvSpPr/>
          <p:nvPr/>
        </p:nvSpPr>
        <p:spPr>
          <a:xfrm>
            <a:off x="5672138" y="3849688"/>
            <a:ext cx="533400" cy="449262"/>
          </a:xfrm>
          <a:custGeom>
            <a:avLst/>
            <a:gdLst>
              <a:gd name="connsiteX0" fmla="*/ 119570 w 534010"/>
              <a:gd name="connsiteY0" fmla="*/ 0 h 449213"/>
              <a:gd name="connsiteX1" fmla="*/ 23317 w 534010"/>
              <a:gd name="connsiteY1" fmla="*/ 417095 h 449213"/>
              <a:gd name="connsiteX2" fmla="*/ 504581 w 534010"/>
              <a:gd name="connsiteY2" fmla="*/ 417095 h 449213"/>
              <a:gd name="connsiteX3" fmla="*/ 440412 w 534010"/>
              <a:gd name="connsiteY3" fmla="*/ 385011 h 449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4010" h="449213">
                <a:moveTo>
                  <a:pt x="119570" y="0"/>
                </a:moveTo>
                <a:cubicBezTo>
                  <a:pt x="39359" y="173789"/>
                  <a:pt x="-40851" y="347579"/>
                  <a:pt x="23317" y="417095"/>
                </a:cubicBezTo>
                <a:cubicBezTo>
                  <a:pt x="87485" y="486611"/>
                  <a:pt x="435065" y="422442"/>
                  <a:pt x="504581" y="417095"/>
                </a:cubicBezTo>
                <a:cubicBezTo>
                  <a:pt x="574097" y="411748"/>
                  <a:pt x="507254" y="398379"/>
                  <a:pt x="440412" y="38501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35" name="Freeform 34"/>
          <p:cNvSpPr/>
          <p:nvPr/>
        </p:nvSpPr>
        <p:spPr>
          <a:xfrm>
            <a:off x="4364038" y="3865563"/>
            <a:ext cx="446087" cy="444500"/>
          </a:xfrm>
          <a:custGeom>
            <a:avLst/>
            <a:gdLst>
              <a:gd name="connsiteX0" fmla="*/ 288758 w 445936"/>
              <a:gd name="connsiteY0" fmla="*/ 0 h 443146"/>
              <a:gd name="connsiteX1" fmla="*/ 433136 w 445936"/>
              <a:gd name="connsiteY1" fmla="*/ 417095 h 443146"/>
              <a:gd name="connsiteX2" fmla="*/ 0 w 445936"/>
              <a:gd name="connsiteY2" fmla="*/ 401053 h 443146"/>
              <a:gd name="connsiteX3" fmla="*/ 0 w 445936"/>
              <a:gd name="connsiteY3" fmla="*/ 401053 h 44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6" h="443146">
                <a:moveTo>
                  <a:pt x="288758" y="0"/>
                </a:moveTo>
                <a:cubicBezTo>
                  <a:pt x="385010" y="175126"/>
                  <a:pt x="481262" y="350253"/>
                  <a:pt x="433136" y="417095"/>
                </a:cubicBezTo>
                <a:cubicBezTo>
                  <a:pt x="385010" y="483937"/>
                  <a:pt x="0" y="401053"/>
                  <a:pt x="0" y="401053"/>
                </a:cubicBezTo>
                <a:lnTo>
                  <a:pt x="0" y="401053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36" name="Freeform 35"/>
          <p:cNvSpPr/>
          <p:nvPr/>
        </p:nvSpPr>
        <p:spPr>
          <a:xfrm>
            <a:off x="6721475" y="2566988"/>
            <a:ext cx="482600" cy="368300"/>
          </a:xfrm>
          <a:custGeom>
            <a:avLst/>
            <a:gdLst>
              <a:gd name="connsiteX0" fmla="*/ 0 w 481648"/>
              <a:gd name="connsiteY0" fmla="*/ 0 h 368968"/>
              <a:gd name="connsiteX1" fmla="*/ 481263 w 481648"/>
              <a:gd name="connsiteY1" fmla="*/ 192505 h 368968"/>
              <a:gd name="connsiteX2" fmla="*/ 64169 w 481648"/>
              <a:gd name="connsiteY2" fmla="*/ 368968 h 368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648" h="368968">
                <a:moveTo>
                  <a:pt x="0" y="0"/>
                </a:moveTo>
                <a:cubicBezTo>
                  <a:pt x="235284" y="65505"/>
                  <a:pt x="470568" y="131010"/>
                  <a:pt x="481263" y="192505"/>
                </a:cubicBezTo>
                <a:cubicBezTo>
                  <a:pt x="491958" y="254000"/>
                  <a:pt x="278063" y="311484"/>
                  <a:pt x="64169" y="368968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122904" name="TextBox 37"/>
          <p:cNvSpPr txBox="1">
            <a:spLocks noChangeArrowheads="1"/>
          </p:cNvSpPr>
          <p:nvPr/>
        </p:nvSpPr>
        <p:spPr bwMode="auto">
          <a:xfrm>
            <a:off x="5100638" y="1171575"/>
            <a:ext cx="303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800"/>
              <a:t>1</a:t>
            </a:r>
          </a:p>
        </p:txBody>
      </p:sp>
      <p:sp>
        <p:nvSpPr>
          <p:cNvPr id="122905" name="TextBox 38"/>
          <p:cNvSpPr txBox="1">
            <a:spLocks noChangeArrowheads="1"/>
          </p:cNvSpPr>
          <p:nvPr/>
        </p:nvSpPr>
        <p:spPr bwMode="auto">
          <a:xfrm>
            <a:off x="7499350" y="2606675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800"/>
              <a:t>2</a:t>
            </a:r>
          </a:p>
        </p:txBody>
      </p:sp>
      <p:sp>
        <p:nvSpPr>
          <p:cNvPr id="122906" name="TextBox 39"/>
          <p:cNvSpPr txBox="1">
            <a:spLocks noChangeArrowheads="1"/>
          </p:cNvSpPr>
          <p:nvPr/>
        </p:nvSpPr>
        <p:spPr bwMode="auto">
          <a:xfrm>
            <a:off x="5094288" y="4035425"/>
            <a:ext cx="301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800"/>
              <a:t>3</a:t>
            </a:r>
          </a:p>
        </p:txBody>
      </p:sp>
      <p:sp>
        <p:nvSpPr>
          <p:cNvPr id="122907" name="TextBox 40"/>
          <p:cNvSpPr txBox="1">
            <a:spLocks noChangeArrowheads="1"/>
          </p:cNvSpPr>
          <p:nvPr/>
        </p:nvSpPr>
        <p:spPr bwMode="auto">
          <a:xfrm>
            <a:off x="2647950" y="2643188"/>
            <a:ext cx="301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80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979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Box 1"/>
          <p:cNvSpPr txBox="1">
            <a:spLocks noChangeArrowheads="1"/>
          </p:cNvSpPr>
          <p:nvPr/>
        </p:nvSpPr>
        <p:spPr bwMode="auto">
          <a:xfrm>
            <a:off x="0" y="-4763"/>
            <a:ext cx="1092835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4000"/>
              <a:t>let dist be a |V| × |V| array of minimum distances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4000"/>
              <a:t>                                                  initialized to ∞ (infinity)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4000"/>
              <a:t>for each vertex v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4000"/>
              <a:t>   dist[v][v] ←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4000"/>
              <a:t>for each edge (u,v)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4000"/>
              <a:t>   dist[u][v] ← w(u,v)  // the weight of the edge (u,v)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4000"/>
              <a:t>for k from 1 to |V|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4000"/>
              <a:t>   for i from 1 to |V|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4000"/>
              <a:t>      for j from 1 to |V|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4000"/>
              <a:t>         if dist[i][k] + dist[k][j] &lt; dist[i][j] then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4000"/>
              <a:t>            dist[i][j] ← dist[i][k] + dist[k][j]</a:t>
            </a:r>
          </a:p>
        </p:txBody>
      </p:sp>
    </p:spTree>
    <p:extLst>
      <p:ext uri="{BB962C8B-B14F-4D97-AF65-F5344CB8AC3E}">
        <p14:creationId xmlns:p14="http://schemas.microsoft.com/office/powerpoint/2010/main" val="198583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Graph Example</a:t>
            </a:r>
            <a:endParaRPr lang="en-US" altLang="en-US" dirty="0" smtClean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251075"/>
            <a:ext cx="4310904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GB" altLang="en-US" sz="3600" dirty="0" smtClean="0"/>
              <a:t>Crossing of edges has no meaning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3200" dirty="0" smtClean="0"/>
              <a:t> A-D and B-E cross in the picture but they do not interconnect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3600" dirty="0" smtClean="0"/>
              <a:t>These two pictures are the same graph</a:t>
            </a:r>
          </a:p>
        </p:txBody>
      </p:sp>
      <p:grpSp>
        <p:nvGrpSpPr>
          <p:cNvPr id="70691" name="Group 35"/>
          <p:cNvGrpSpPr>
            <a:grpSpLocks/>
          </p:cNvGrpSpPr>
          <p:nvPr/>
        </p:nvGrpSpPr>
        <p:grpSpPr bwMode="auto">
          <a:xfrm>
            <a:off x="5375275" y="4575175"/>
            <a:ext cx="3922713" cy="1887538"/>
            <a:chOff x="2426" y="2882"/>
            <a:chExt cx="2471" cy="1189"/>
          </a:xfrm>
        </p:grpSpPr>
        <p:sp>
          <p:nvSpPr>
            <p:cNvPr id="83989" name="Oval 5"/>
            <p:cNvSpPr>
              <a:spLocks noChangeArrowheads="1"/>
            </p:cNvSpPr>
            <p:nvPr/>
          </p:nvSpPr>
          <p:spPr bwMode="auto">
            <a:xfrm>
              <a:off x="4105" y="3744"/>
              <a:ext cx="248" cy="327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B</a:t>
              </a:r>
              <a:endParaRPr lang="en-US" altLang="en-US" sz="1800"/>
            </a:p>
          </p:txBody>
        </p:sp>
        <p:sp>
          <p:nvSpPr>
            <p:cNvPr id="83990" name="Oval 6"/>
            <p:cNvSpPr>
              <a:spLocks noChangeArrowheads="1"/>
            </p:cNvSpPr>
            <p:nvPr/>
          </p:nvSpPr>
          <p:spPr bwMode="auto">
            <a:xfrm>
              <a:off x="4558" y="3381"/>
              <a:ext cx="248" cy="327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C</a:t>
              </a:r>
              <a:endParaRPr lang="en-US" altLang="en-US" sz="1800"/>
            </a:p>
          </p:txBody>
        </p:sp>
        <p:sp>
          <p:nvSpPr>
            <p:cNvPr id="83991" name="Oval 7"/>
            <p:cNvSpPr>
              <a:spLocks noChangeArrowheads="1"/>
            </p:cNvSpPr>
            <p:nvPr/>
          </p:nvSpPr>
          <p:spPr bwMode="auto">
            <a:xfrm>
              <a:off x="2426" y="3245"/>
              <a:ext cx="248" cy="327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D</a:t>
              </a:r>
              <a:endParaRPr lang="en-US" altLang="en-US" sz="1800"/>
            </a:p>
          </p:txBody>
        </p:sp>
        <p:sp>
          <p:nvSpPr>
            <p:cNvPr id="83992" name="Oval 8"/>
            <p:cNvSpPr>
              <a:spLocks noChangeArrowheads="1"/>
            </p:cNvSpPr>
            <p:nvPr/>
          </p:nvSpPr>
          <p:spPr bwMode="auto">
            <a:xfrm>
              <a:off x="3379" y="3335"/>
              <a:ext cx="248" cy="327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E</a:t>
              </a:r>
              <a:endParaRPr lang="en-US" altLang="en-US" sz="1800"/>
            </a:p>
          </p:txBody>
        </p:sp>
        <p:sp>
          <p:nvSpPr>
            <p:cNvPr id="83993" name="Oval 9"/>
            <p:cNvSpPr>
              <a:spLocks noChangeArrowheads="1"/>
            </p:cNvSpPr>
            <p:nvPr/>
          </p:nvSpPr>
          <p:spPr bwMode="auto">
            <a:xfrm>
              <a:off x="3470" y="2882"/>
              <a:ext cx="246" cy="327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F</a:t>
              </a:r>
              <a:endParaRPr lang="en-US" altLang="en-US" sz="1800"/>
            </a:p>
          </p:txBody>
        </p:sp>
        <p:sp>
          <p:nvSpPr>
            <p:cNvPr id="83994" name="Oval 10"/>
            <p:cNvSpPr>
              <a:spLocks noChangeArrowheads="1"/>
            </p:cNvSpPr>
            <p:nvPr/>
          </p:nvSpPr>
          <p:spPr bwMode="auto">
            <a:xfrm>
              <a:off x="4649" y="2882"/>
              <a:ext cx="248" cy="327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G</a:t>
              </a:r>
              <a:endParaRPr lang="en-US" altLang="en-US" sz="1800"/>
            </a:p>
          </p:txBody>
        </p:sp>
        <p:sp>
          <p:nvSpPr>
            <p:cNvPr id="83995" name="Oval 11"/>
            <p:cNvSpPr>
              <a:spLocks noChangeArrowheads="1"/>
            </p:cNvSpPr>
            <p:nvPr/>
          </p:nvSpPr>
          <p:spPr bwMode="auto">
            <a:xfrm>
              <a:off x="3107" y="3653"/>
              <a:ext cx="248" cy="327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A</a:t>
              </a:r>
              <a:endParaRPr lang="en-US" altLang="en-US" sz="1800"/>
            </a:p>
          </p:txBody>
        </p:sp>
        <p:cxnSp>
          <p:nvCxnSpPr>
            <p:cNvPr id="83996" name="AutoShape 12"/>
            <p:cNvCxnSpPr>
              <a:cxnSpLocks noChangeShapeType="1"/>
              <a:stCxn id="83995" idx="2"/>
              <a:endCxn id="83991" idx="6"/>
            </p:cNvCxnSpPr>
            <p:nvPr/>
          </p:nvCxnSpPr>
          <p:spPr bwMode="auto">
            <a:xfrm flipH="1" flipV="1">
              <a:off x="2674" y="3409"/>
              <a:ext cx="433" cy="40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997" name="AutoShape 13"/>
            <p:cNvCxnSpPr>
              <a:cxnSpLocks noChangeShapeType="1"/>
              <a:stCxn id="83989" idx="1"/>
              <a:endCxn id="83992" idx="5"/>
            </p:cNvCxnSpPr>
            <p:nvPr/>
          </p:nvCxnSpPr>
          <p:spPr bwMode="auto">
            <a:xfrm flipH="1" flipV="1">
              <a:off x="3591" y="3614"/>
              <a:ext cx="551" cy="17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998" name="AutoShape 14"/>
            <p:cNvCxnSpPr>
              <a:cxnSpLocks noChangeShapeType="1"/>
              <a:stCxn id="83989" idx="0"/>
            </p:cNvCxnSpPr>
            <p:nvPr/>
          </p:nvCxnSpPr>
          <p:spPr bwMode="auto">
            <a:xfrm flipH="1" flipV="1">
              <a:off x="3606" y="3203"/>
              <a:ext cx="623" cy="54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999" name="AutoShape 15"/>
            <p:cNvCxnSpPr>
              <a:cxnSpLocks noChangeShapeType="1"/>
              <a:stCxn id="83993" idx="6"/>
              <a:endCxn id="83990" idx="1"/>
            </p:cNvCxnSpPr>
            <p:nvPr/>
          </p:nvCxnSpPr>
          <p:spPr bwMode="auto">
            <a:xfrm>
              <a:off x="3716" y="3046"/>
              <a:ext cx="878" cy="38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000" name="AutoShape 16"/>
            <p:cNvCxnSpPr>
              <a:cxnSpLocks noChangeShapeType="1"/>
              <a:stCxn id="83995" idx="0"/>
              <a:endCxn id="83992" idx="2"/>
            </p:cNvCxnSpPr>
            <p:nvPr/>
          </p:nvCxnSpPr>
          <p:spPr bwMode="auto">
            <a:xfrm flipV="1">
              <a:off x="3231" y="3499"/>
              <a:ext cx="148" cy="15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001" name="AutoShape 17"/>
            <p:cNvCxnSpPr>
              <a:cxnSpLocks noChangeShapeType="1"/>
              <a:stCxn id="83995" idx="6"/>
              <a:endCxn id="83989" idx="2"/>
            </p:cNvCxnSpPr>
            <p:nvPr/>
          </p:nvCxnSpPr>
          <p:spPr bwMode="auto">
            <a:xfrm>
              <a:off x="3355" y="3817"/>
              <a:ext cx="750" cy="9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002" name="AutoShape 18"/>
            <p:cNvCxnSpPr>
              <a:cxnSpLocks noChangeShapeType="1"/>
              <a:stCxn id="83990" idx="0"/>
              <a:endCxn id="83994" idx="3"/>
            </p:cNvCxnSpPr>
            <p:nvPr/>
          </p:nvCxnSpPr>
          <p:spPr bwMode="auto">
            <a:xfrm flipV="1">
              <a:off x="4682" y="3161"/>
              <a:ext cx="3" cy="22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0690" name="Group 34"/>
          <p:cNvGrpSpPr>
            <a:grpSpLocks/>
          </p:cNvGrpSpPr>
          <p:nvPr/>
        </p:nvGrpSpPr>
        <p:grpSpPr bwMode="auto">
          <a:xfrm>
            <a:off x="5672138" y="2079625"/>
            <a:ext cx="3671887" cy="1717675"/>
            <a:chOff x="2613" y="1310"/>
            <a:chExt cx="2313" cy="1082"/>
          </a:xfrm>
        </p:grpSpPr>
        <p:sp>
          <p:nvSpPr>
            <p:cNvPr id="83975" name="Oval 20"/>
            <p:cNvSpPr>
              <a:spLocks noChangeArrowheads="1"/>
            </p:cNvSpPr>
            <p:nvPr/>
          </p:nvSpPr>
          <p:spPr bwMode="auto">
            <a:xfrm>
              <a:off x="3468" y="1310"/>
              <a:ext cx="248" cy="327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B</a:t>
              </a:r>
              <a:endParaRPr lang="en-US" altLang="en-US" sz="1800"/>
            </a:p>
          </p:txBody>
        </p:sp>
        <p:sp>
          <p:nvSpPr>
            <p:cNvPr id="83976" name="Oval 21"/>
            <p:cNvSpPr>
              <a:spLocks noChangeArrowheads="1"/>
            </p:cNvSpPr>
            <p:nvPr/>
          </p:nvSpPr>
          <p:spPr bwMode="auto">
            <a:xfrm>
              <a:off x="4678" y="1806"/>
              <a:ext cx="248" cy="327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C</a:t>
              </a:r>
              <a:endParaRPr lang="en-US" altLang="en-US" sz="1800"/>
            </a:p>
          </p:txBody>
        </p:sp>
        <p:sp>
          <p:nvSpPr>
            <p:cNvPr id="83977" name="Oval 22"/>
            <p:cNvSpPr>
              <a:spLocks noChangeArrowheads="1"/>
            </p:cNvSpPr>
            <p:nvPr/>
          </p:nvSpPr>
          <p:spPr bwMode="auto">
            <a:xfrm>
              <a:off x="3681" y="1655"/>
              <a:ext cx="248" cy="327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D</a:t>
              </a:r>
              <a:endParaRPr lang="en-US" altLang="en-US" sz="1800"/>
            </a:p>
          </p:txBody>
        </p:sp>
        <p:sp>
          <p:nvSpPr>
            <p:cNvPr id="83978" name="Oval 23"/>
            <p:cNvSpPr>
              <a:spLocks noChangeArrowheads="1"/>
            </p:cNvSpPr>
            <p:nvPr/>
          </p:nvSpPr>
          <p:spPr bwMode="auto">
            <a:xfrm>
              <a:off x="3003" y="2065"/>
              <a:ext cx="248" cy="327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E</a:t>
              </a:r>
              <a:endParaRPr lang="en-US" altLang="en-US" sz="1800"/>
            </a:p>
          </p:txBody>
        </p:sp>
        <p:sp>
          <p:nvSpPr>
            <p:cNvPr id="83979" name="Oval 24"/>
            <p:cNvSpPr>
              <a:spLocks noChangeArrowheads="1"/>
            </p:cNvSpPr>
            <p:nvPr/>
          </p:nvSpPr>
          <p:spPr bwMode="auto">
            <a:xfrm>
              <a:off x="4430" y="1526"/>
              <a:ext cx="246" cy="327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F</a:t>
              </a:r>
              <a:endParaRPr lang="en-US" altLang="en-US" sz="1800"/>
            </a:p>
          </p:txBody>
        </p:sp>
        <p:sp>
          <p:nvSpPr>
            <p:cNvPr id="83980" name="Oval 25"/>
            <p:cNvSpPr>
              <a:spLocks noChangeArrowheads="1"/>
            </p:cNvSpPr>
            <p:nvPr/>
          </p:nvSpPr>
          <p:spPr bwMode="auto">
            <a:xfrm>
              <a:off x="3787" y="2065"/>
              <a:ext cx="248" cy="327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G</a:t>
              </a:r>
              <a:endParaRPr lang="en-US" altLang="en-US" sz="1800"/>
            </a:p>
          </p:txBody>
        </p:sp>
        <p:sp>
          <p:nvSpPr>
            <p:cNvPr id="83981" name="Oval 26"/>
            <p:cNvSpPr>
              <a:spLocks noChangeArrowheads="1"/>
            </p:cNvSpPr>
            <p:nvPr/>
          </p:nvSpPr>
          <p:spPr bwMode="auto">
            <a:xfrm>
              <a:off x="2613" y="1418"/>
              <a:ext cx="248" cy="327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A</a:t>
              </a:r>
              <a:endParaRPr lang="en-US" altLang="en-US" sz="1800"/>
            </a:p>
          </p:txBody>
        </p:sp>
        <p:cxnSp>
          <p:nvCxnSpPr>
            <p:cNvPr id="83982" name="AutoShape 27"/>
            <p:cNvCxnSpPr>
              <a:cxnSpLocks noChangeShapeType="1"/>
              <a:stCxn id="83981" idx="6"/>
              <a:endCxn id="83977" idx="2"/>
            </p:cNvCxnSpPr>
            <p:nvPr/>
          </p:nvCxnSpPr>
          <p:spPr bwMode="auto">
            <a:xfrm>
              <a:off x="2861" y="1582"/>
              <a:ext cx="820" cy="2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983" name="AutoShape 28"/>
            <p:cNvCxnSpPr>
              <a:cxnSpLocks noChangeShapeType="1"/>
              <a:stCxn id="83975" idx="3"/>
              <a:endCxn id="83978" idx="0"/>
            </p:cNvCxnSpPr>
            <p:nvPr/>
          </p:nvCxnSpPr>
          <p:spPr bwMode="auto">
            <a:xfrm flipH="1">
              <a:off x="3127" y="1589"/>
              <a:ext cx="377" cy="47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984" name="AutoShape 29"/>
            <p:cNvCxnSpPr>
              <a:cxnSpLocks noChangeShapeType="1"/>
              <a:stCxn id="83975" idx="6"/>
              <a:endCxn id="83979" idx="1"/>
            </p:cNvCxnSpPr>
            <p:nvPr/>
          </p:nvCxnSpPr>
          <p:spPr bwMode="auto">
            <a:xfrm>
              <a:off x="3716" y="1474"/>
              <a:ext cx="750" cy="1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985" name="AutoShape 30"/>
            <p:cNvCxnSpPr>
              <a:cxnSpLocks noChangeShapeType="1"/>
              <a:stCxn id="83979" idx="5"/>
              <a:endCxn id="83976" idx="1"/>
            </p:cNvCxnSpPr>
            <p:nvPr/>
          </p:nvCxnSpPr>
          <p:spPr bwMode="auto">
            <a:xfrm>
              <a:off x="4640" y="1805"/>
              <a:ext cx="74" cy="4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986" name="AutoShape 31"/>
            <p:cNvCxnSpPr>
              <a:cxnSpLocks noChangeShapeType="1"/>
              <a:stCxn id="83981" idx="4"/>
              <a:endCxn id="83978" idx="1"/>
            </p:cNvCxnSpPr>
            <p:nvPr/>
          </p:nvCxnSpPr>
          <p:spPr bwMode="auto">
            <a:xfrm>
              <a:off x="2737" y="1745"/>
              <a:ext cx="302" cy="36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987" name="AutoShape 32"/>
            <p:cNvCxnSpPr>
              <a:cxnSpLocks noChangeShapeType="1"/>
              <a:stCxn id="83981" idx="7"/>
              <a:endCxn id="83975" idx="2"/>
            </p:cNvCxnSpPr>
            <p:nvPr/>
          </p:nvCxnSpPr>
          <p:spPr bwMode="auto">
            <a:xfrm>
              <a:off x="2825" y="1466"/>
              <a:ext cx="643" cy="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988" name="AutoShape 33"/>
            <p:cNvCxnSpPr>
              <a:cxnSpLocks noChangeShapeType="1"/>
              <a:stCxn id="83976" idx="3"/>
              <a:endCxn id="83980" idx="6"/>
            </p:cNvCxnSpPr>
            <p:nvPr/>
          </p:nvCxnSpPr>
          <p:spPr bwMode="auto">
            <a:xfrm flipH="1">
              <a:off x="4035" y="2085"/>
              <a:ext cx="679" cy="14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3974" name="Rectangle 1"/>
          <p:cNvSpPr>
            <a:spLocks noChangeArrowheads="1"/>
          </p:cNvSpPr>
          <p:nvPr/>
        </p:nvSpPr>
        <p:spPr bwMode="auto">
          <a:xfrm>
            <a:off x="354013" y="6321425"/>
            <a:ext cx="4343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/>
              <a:t>Taken from : http://www.cs.nott.ac.uk/~ajp/</a:t>
            </a:r>
          </a:p>
        </p:txBody>
      </p:sp>
    </p:spTree>
    <p:extLst>
      <p:ext uri="{BB962C8B-B14F-4D97-AF65-F5344CB8AC3E}">
        <p14:creationId xmlns:p14="http://schemas.microsoft.com/office/powerpoint/2010/main" val="139309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smtClean="0"/>
              <a:t>Terminology of Graphs</a:t>
            </a:r>
            <a:endParaRPr lang="en-US" altLang="en-US" sz="400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15" y="3598863"/>
            <a:ext cx="11204619" cy="266382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 smtClean="0">
                <a:cs typeface="Times New Roman" panose="02020603050405020304" pitchFamily="18" charset="0"/>
              </a:rPr>
              <a:t>Path</a:t>
            </a:r>
          </a:p>
          <a:p>
            <a:pPr lvl="1" eaLnBrk="1" hangingPunct="1"/>
            <a:r>
              <a:rPr lang="en-US" altLang="en-US" sz="2000" dirty="0" smtClean="0">
                <a:cs typeface="Times New Roman" panose="02020603050405020304" pitchFamily="18" charset="0"/>
              </a:rPr>
              <a:t>connected sequence of edges: </a:t>
            </a:r>
          </a:p>
          <a:p>
            <a:pPr lvl="1" eaLnBrk="1" hangingPunct="1"/>
            <a:r>
              <a:rPr lang="en-GB" altLang="en-US" sz="2000" dirty="0" smtClean="0">
                <a:cs typeface="Times New Roman" panose="02020603050405020304" pitchFamily="18" charset="0"/>
              </a:rPr>
              <a:t>e.g.    </a:t>
            </a:r>
            <a:r>
              <a:rPr lang="en-GB" altLang="en-US" sz="2000" dirty="0" smtClean="0">
                <a:solidFill>
                  <a:srgbClr val="FF3300"/>
                </a:solidFill>
                <a:cs typeface="Times New Roman" panose="02020603050405020304" pitchFamily="18" charset="0"/>
              </a:rPr>
              <a:t>A to B to F to C to G</a:t>
            </a:r>
            <a:endParaRPr lang="en-US" altLang="en-US" sz="2000" dirty="0" smtClean="0">
              <a:solidFill>
                <a:srgbClr val="FF3300"/>
              </a:solidFill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000" dirty="0" smtClean="0">
                <a:cs typeface="Times New Roman" panose="02020603050405020304" pitchFamily="18" charset="0"/>
              </a:rPr>
              <a:t>usually not allowed to use the same node (or edge) twice</a:t>
            </a:r>
          </a:p>
          <a:p>
            <a:pPr lvl="1" eaLnBrk="1" hangingPunct="1"/>
            <a:r>
              <a:rPr lang="en-US" altLang="en-US" sz="2000" dirty="0" smtClean="0">
                <a:cs typeface="Times New Roman" panose="02020603050405020304" pitchFamily="18" charset="0"/>
              </a:rPr>
              <a:t>if the edges are directed then the path has to follow the directions of the edges.  E</a:t>
            </a:r>
            <a:r>
              <a:rPr lang="en-GB" altLang="en-US" sz="2000" dirty="0" smtClean="0"/>
              <a:t>.g. follow the one-way streets on a map</a:t>
            </a:r>
            <a:endParaRPr lang="en-US" altLang="en-US" sz="2000" dirty="0" smtClean="0"/>
          </a:p>
        </p:txBody>
      </p:sp>
      <p:sp>
        <p:nvSpPr>
          <p:cNvPr id="84996" name="Oval 5"/>
          <p:cNvSpPr>
            <a:spLocks noChangeArrowheads="1"/>
          </p:cNvSpPr>
          <p:nvPr/>
        </p:nvSpPr>
        <p:spPr bwMode="auto">
          <a:xfrm>
            <a:off x="5672138" y="2168525"/>
            <a:ext cx="463550" cy="519113"/>
          </a:xfrm>
          <a:prstGeom prst="ellipse">
            <a:avLst/>
          </a:prstGeom>
          <a:solidFill>
            <a:srgbClr val="00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/>
              <a:t>B</a:t>
            </a:r>
            <a:endParaRPr lang="en-US" altLang="en-US" sz="1800"/>
          </a:p>
        </p:txBody>
      </p:sp>
      <p:sp>
        <p:nvSpPr>
          <p:cNvPr id="84997" name="Oval 6"/>
          <p:cNvSpPr>
            <a:spLocks noChangeArrowheads="1"/>
          </p:cNvSpPr>
          <p:nvPr/>
        </p:nvSpPr>
        <p:spPr bwMode="auto">
          <a:xfrm>
            <a:off x="7470775" y="2900363"/>
            <a:ext cx="463550" cy="519112"/>
          </a:xfrm>
          <a:prstGeom prst="ellipse">
            <a:avLst/>
          </a:prstGeom>
          <a:solidFill>
            <a:srgbClr val="00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/>
              <a:t>C</a:t>
            </a:r>
            <a:endParaRPr lang="en-US" altLang="en-US" sz="1800"/>
          </a:p>
        </p:txBody>
      </p:sp>
      <p:sp>
        <p:nvSpPr>
          <p:cNvPr id="84998" name="Oval 7"/>
          <p:cNvSpPr>
            <a:spLocks noChangeArrowheads="1"/>
          </p:cNvSpPr>
          <p:nvPr/>
        </p:nvSpPr>
        <p:spPr bwMode="auto">
          <a:xfrm>
            <a:off x="5991225" y="2678113"/>
            <a:ext cx="463550" cy="519112"/>
          </a:xfrm>
          <a:prstGeom prst="ellipse">
            <a:avLst/>
          </a:prstGeom>
          <a:solidFill>
            <a:srgbClr val="00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/>
              <a:t>D</a:t>
            </a:r>
            <a:endParaRPr lang="en-US" altLang="en-US" sz="1800"/>
          </a:p>
        </p:txBody>
      </p:sp>
      <p:sp>
        <p:nvSpPr>
          <p:cNvPr id="84999" name="Oval 8"/>
          <p:cNvSpPr>
            <a:spLocks noChangeArrowheads="1"/>
          </p:cNvSpPr>
          <p:nvPr/>
        </p:nvSpPr>
        <p:spPr bwMode="auto">
          <a:xfrm>
            <a:off x="4989513" y="3281363"/>
            <a:ext cx="455612" cy="519112"/>
          </a:xfrm>
          <a:prstGeom prst="ellipse">
            <a:avLst/>
          </a:prstGeom>
          <a:solidFill>
            <a:srgbClr val="00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/>
              <a:t>E</a:t>
            </a:r>
            <a:endParaRPr lang="en-US" altLang="en-US" sz="1800"/>
          </a:p>
        </p:txBody>
      </p:sp>
      <p:sp>
        <p:nvSpPr>
          <p:cNvPr id="85000" name="Oval 9"/>
          <p:cNvSpPr>
            <a:spLocks noChangeArrowheads="1"/>
          </p:cNvSpPr>
          <p:nvPr/>
        </p:nvSpPr>
        <p:spPr bwMode="auto">
          <a:xfrm>
            <a:off x="6959600" y="2270125"/>
            <a:ext cx="455613" cy="519113"/>
          </a:xfrm>
          <a:prstGeom prst="ellipse">
            <a:avLst/>
          </a:prstGeom>
          <a:solidFill>
            <a:srgbClr val="00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/>
              <a:t>F</a:t>
            </a:r>
            <a:endParaRPr lang="en-US" altLang="en-US" sz="1800"/>
          </a:p>
        </p:txBody>
      </p:sp>
      <p:sp>
        <p:nvSpPr>
          <p:cNvPr id="85001" name="Oval 10"/>
          <p:cNvSpPr>
            <a:spLocks noChangeArrowheads="1"/>
          </p:cNvSpPr>
          <p:nvPr/>
        </p:nvSpPr>
        <p:spPr bwMode="auto">
          <a:xfrm>
            <a:off x="6149975" y="3281363"/>
            <a:ext cx="463550" cy="519112"/>
          </a:xfrm>
          <a:prstGeom prst="ellipse">
            <a:avLst/>
          </a:prstGeom>
          <a:solidFill>
            <a:srgbClr val="00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/>
              <a:t>G</a:t>
            </a:r>
            <a:endParaRPr lang="en-US" altLang="en-US" sz="1800"/>
          </a:p>
        </p:txBody>
      </p:sp>
      <p:sp>
        <p:nvSpPr>
          <p:cNvPr id="85002" name="Oval 11"/>
          <p:cNvSpPr>
            <a:spLocks noChangeArrowheads="1"/>
          </p:cNvSpPr>
          <p:nvPr/>
        </p:nvSpPr>
        <p:spPr bwMode="auto">
          <a:xfrm>
            <a:off x="4405313" y="2328863"/>
            <a:ext cx="463550" cy="519112"/>
          </a:xfrm>
          <a:prstGeom prst="ellipse">
            <a:avLst/>
          </a:prstGeom>
          <a:solidFill>
            <a:srgbClr val="00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/>
              <a:t>A</a:t>
            </a:r>
            <a:endParaRPr lang="en-US" altLang="en-US" sz="1800"/>
          </a:p>
        </p:txBody>
      </p:sp>
      <p:cxnSp>
        <p:nvCxnSpPr>
          <p:cNvPr id="85003" name="AutoShape 12"/>
          <p:cNvCxnSpPr>
            <a:cxnSpLocks noChangeShapeType="1"/>
            <a:stCxn id="85002" idx="6"/>
            <a:endCxn id="84998" idx="2"/>
          </p:cNvCxnSpPr>
          <p:nvPr/>
        </p:nvCxnSpPr>
        <p:spPr bwMode="auto">
          <a:xfrm>
            <a:off x="4868863" y="2589213"/>
            <a:ext cx="1122362" cy="3492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4" name="AutoShape 13"/>
          <p:cNvCxnSpPr>
            <a:cxnSpLocks noChangeShapeType="1"/>
            <a:stCxn id="84996" idx="3"/>
            <a:endCxn id="84999" idx="0"/>
          </p:cNvCxnSpPr>
          <p:nvPr/>
        </p:nvCxnSpPr>
        <p:spPr bwMode="auto">
          <a:xfrm flipH="1">
            <a:off x="5218113" y="2611438"/>
            <a:ext cx="522287" cy="6699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5" name="AutoShape 14"/>
          <p:cNvCxnSpPr>
            <a:cxnSpLocks noChangeShapeType="1"/>
            <a:stCxn id="84996" idx="6"/>
            <a:endCxn id="85000" idx="2"/>
          </p:cNvCxnSpPr>
          <p:nvPr/>
        </p:nvCxnSpPr>
        <p:spPr bwMode="auto">
          <a:xfrm>
            <a:off x="6135688" y="2428875"/>
            <a:ext cx="823912" cy="101600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6" name="AutoShape 15"/>
          <p:cNvCxnSpPr>
            <a:cxnSpLocks noChangeShapeType="1"/>
            <a:stCxn id="85000" idx="5"/>
            <a:endCxn id="84997" idx="1"/>
          </p:cNvCxnSpPr>
          <p:nvPr/>
        </p:nvCxnSpPr>
        <p:spPr bwMode="auto">
          <a:xfrm>
            <a:off x="7348538" y="2713038"/>
            <a:ext cx="190500" cy="263525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7" name="AutoShape 16"/>
          <p:cNvCxnSpPr>
            <a:cxnSpLocks noChangeShapeType="1"/>
            <a:stCxn id="85002" idx="4"/>
            <a:endCxn id="84999" idx="1"/>
          </p:cNvCxnSpPr>
          <p:nvPr/>
        </p:nvCxnSpPr>
        <p:spPr bwMode="auto">
          <a:xfrm>
            <a:off x="4637088" y="2847975"/>
            <a:ext cx="419100" cy="509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8" name="AutoShape 17"/>
          <p:cNvCxnSpPr>
            <a:cxnSpLocks noChangeShapeType="1"/>
            <a:stCxn id="85002" idx="7"/>
            <a:endCxn id="84996" idx="2"/>
          </p:cNvCxnSpPr>
          <p:nvPr/>
        </p:nvCxnSpPr>
        <p:spPr bwMode="auto">
          <a:xfrm>
            <a:off x="4800600" y="2405063"/>
            <a:ext cx="871538" cy="23812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9" name="AutoShape 18"/>
          <p:cNvCxnSpPr>
            <a:cxnSpLocks noChangeShapeType="1"/>
            <a:stCxn id="84997" idx="3"/>
            <a:endCxn id="85001" idx="6"/>
          </p:cNvCxnSpPr>
          <p:nvPr/>
        </p:nvCxnSpPr>
        <p:spPr bwMode="auto">
          <a:xfrm flipH="1">
            <a:off x="6613525" y="3343275"/>
            <a:ext cx="925513" cy="198438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10" name="Rectangle 1"/>
          <p:cNvSpPr>
            <a:spLocks noChangeArrowheads="1"/>
          </p:cNvSpPr>
          <p:nvPr/>
        </p:nvSpPr>
        <p:spPr bwMode="auto">
          <a:xfrm>
            <a:off x="179388" y="6299200"/>
            <a:ext cx="434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/>
              <a:t>Taken from : http://www.cs.nott.ac.uk/~ajp/</a:t>
            </a:r>
          </a:p>
        </p:txBody>
      </p:sp>
    </p:spTree>
    <p:extLst>
      <p:ext uri="{BB962C8B-B14F-4D97-AF65-F5344CB8AC3E}">
        <p14:creationId xmlns:p14="http://schemas.microsoft.com/office/powerpoint/2010/main" val="125711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smtClean="0">
                <a:latin typeface="Segoe UI" panose="020B0502040204020203" pitchFamily="34" charset="0"/>
                <a:cs typeface="Segoe UI" panose="020B0502040204020203" pitchFamily="34" charset="0"/>
              </a:rPr>
              <a:t>SIZE OF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2753" y="2393950"/>
            <a:ext cx="10515600" cy="43513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3200" dirty="0" smtClean="0"/>
              <a:t>Graph G = (V,E)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IN" sz="3200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3200" dirty="0" smtClean="0"/>
              <a:t>	n = | V | = # vertices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3200" dirty="0"/>
              <a:t>	m</a:t>
            </a:r>
            <a:r>
              <a:rPr lang="en-IN" sz="3200" dirty="0" smtClean="0"/>
              <a:t> = | E | = # edges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3200" dirty="0"/>
              <a:t>	</a:t>
            </a:r>
            <a:r>
              <a:rPr lang="en-IN" sz="3200" dirty="0" smtClean="0"/>
              <a:t>size of G is n + m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N" sz="3200" dirty="0"/>
          </a:p>
        </p:txBody>
      </p:sp>
      <p:sp>
        <p:nvSpPr>
          <p:cNvPr id="86020" name="TextBox 4"/>
          <p:cNvSpPr txBox="1">
            <a:spLocks noChangeArrowheads="1"/>
          </p:cNvSpPr>
          <p:nvPr/>
        </p:nvSpPr>
        <p:spPr bwMode="auto">
          <a:xfrm>
            <a:off x="8612188" y="1690688"/>
            <a:ext cx="301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800"/>
              <a:t>1</a:t>
            </a:r>
          </a:p>
        </p:txBody>
      </p:sp>
      <p:sp>
        <p:nvSpPr>
          <p:cNvPr id="86021" name="TextBox 5"/>
          <p:cNvSpPr txBox="1">
            <a:spLocks noChangeArrowheads="1"/>
          </p:cNvSpPr>
          <p:nvPr/>
        </p:nvSpPr>
        <p:spPr bwMode="auto">
          <a:xfrm>
            <a:off x="7994650" y="2778125"/>
            <a:ext cx="301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800"/>
              <a:t>2</a:t>
            </a:r>
          </a:p>
        </p:txBody>
      </p:sp>
      <p:sp>
        <p:nvSpPr>
          <p:cNvPr id="86022" name="TextBox 6"/>
          <p:cNvSpPr txBox="1">
            <a:spLocks noChangeArrowheads="1"/>
          </p:cNvSpPr>
          <p:nvPr/>
        </p:nvSpPr>
        <p:spPr bwMode="auto">
          <a:xfrm>
            <a:off x="9599613" y="2554288"/>
            <a:ext cx="301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800"/>
              <a:t>3</a:t>
            </a:r>
          </a:p>
        </p:txBody>
      </p:sp>
      <p:sp>
        <p:nvSpPr>
          <p:cNvPr id="86023" name="TextBox 7"/>
          <p:cNvSpPr txBox="1">
            <a:spLocks noChangeArrowheads="1"/>
          </p:cNvSpPr>
          <p:nvPr/>
        </p:nvSpPr>
        <p:spPr bwMode="auto">
          <a:xfrm>
            <a:off x="9388475" y="4002088"/>
            <a:ext cx="301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80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9559925" y="2554288"/>
            <a:ext cx="368300" cy="3698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7961313" y="2765425"/>
            <a:ext cx="368300" cy="369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9355138" y="4002088"/>
            <a:ext cx="368300" cy="368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8585200" y="1693863"/>
            <a:ext cx="369888" cy="3698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cxnSp>
        <p:nvCxnSpPr>
          <p:cNvPr id="14" name="Straight Connector 13"/>
          <p:cNvCxnSpPr>
            <a:stCxn id="86021" idx="0"/>
            <a:endCxn id="12" idx="3"/>
          </p:cNvCxnSpPr>
          <p:nvPr/>
        </p:nvCxnSpPr>
        <p:spPr>
          <a:xfrm flipV="1">
            <a:off x="8145463" y="2009775"/>
            <a:ext cx="493712" cy="768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86022" idx="2"/>
          </p:cNvCxnSpPr>
          <p:nvPr/>
        </p:nvCxnSpPr>
        <p:spPr>
          <a:xfrm flipV="1">
            <a:off x="8297863" y="2924175"/>
            <a:ext cx="1452562" cy="168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86020" idx="3"/>
          </p:cNvCxnSpPr>
          <p:nvPr/>
        </p:nvCxnSpPr>
        <p:spPr>
          <a:xfrm flipH="1" flipV="1">
            <a:off x="8913813" y="1874838"/>
            <a:ext cx="776287" cy="822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7"/>
          </p:cNvCxnSpPr>
          <p:nvPr/>
        </p:nvCxnSpPr>
        <p:spPr>
          <a:xfrm flipV="1">
            <a:off x="9669463" y="2924175"/>
            <a:ext cx="149225" cy="113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04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60388" y="1339850"/>
            <a:ext cx="6096000" cy="48942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DAD23"/>
              </a:buClr>
              <a:defRPr/>
            </a:pP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Adj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(v) = list of vertices adjacent to v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FDAD23"/>
              </a:buClr>
              <a:defRPr/>
            </a:pPr>
            <a:endParaRPr lang="en-US" sz="2400" dirty="0">
              <a:solidFill>
                <a:srgbClr val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FDAD23"/>
              </a:buClr>
              <a:defRPr/>
            </a:pPr>
            <a:endParaRPr lang="en-US" sz="2400" dirty="0">
              <a:solidFill>
                <a:srgbClr val="FFFFFF"/>
              </a:solidFill>
              <a:latin typeface="Century Gothic"/>
              <a:cs typeface="+mn-cs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FDAD23"/>
              </a:buClr>
              <a:defRPr/>
            </a:pPr>
            <a:endParaRPr lang="en-US" sz="2400" dirty="0">
              <a:solidFill>
                <a:srgbClr val="FFFFFF"/>
              </a:solidFill>
              <a:latin typeface="Century Gothic"/>
              <a:cs typeface="+mn-cs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FDAD23"/>
              </a:buClr>
              <a:defRPr/>
            </a:pPr>
            <a:endParaRPr lang="en-US" sz="2400" dirty="0">
              <a:solidFill>
                <a:srgbClr val="FFFFFF"/>
              </a:solidFill>
              <a:latin typeface="Century Gothic"/>
              <a:cs typeface="+mn-cs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FDAD23"/>
              </a:buClr>
              <a:defRPr/>
            </a:pPr>
            <a:endParaRPr lang="en-US" sz="2400" dirty="0">
              <a:solidFill>
                <a:srgbClr val="FFFFFF"/>
              </a:solidFill>
              <a:latin typeface="Century Gothic"/>
              <a:cs typeface="+mn-cs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FDAD23"/>
              </a:buClr>
              <a:defRPr/>
            </a:pPr>
            <a:endParaRPr lang="en-US" sz="2400" dirty="0">
              <a:solidFill>
                <a:srgbClr val="FFFFFF"/>
              </a:solidFill>
              <a:latin typeface="Century Gothic"/>
              <a:cs typeface="+mn-cs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FDAD23"/>
              </a:buClr>
              <a:defRPr/>
            </a:pPr>
            <a:endParaRPr lang="en-US" sz="2400" dirty="0">
              <a:solidFill>
                <a:srgbClr val="FFFFFF"/>
              </a:solidFill>
              <a:latin typeface="Century Gothic"/>
              <a:cs typeface="+mn-cs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FDAD23"/>
              </a:buClr>
              <a:defRPr/>
            </a:pPr>
            <a:endParaRPr lang="en-US" sz="2400" dirty="0">
              <a:solidFill>
                <a:srgbClr val="FFFFFF"/>
              </a:solidFill>
              <a:latin typeface="Century Gothic"/>
              <a:cs typeface="+mn-cs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FDAD23"/>
              </a:buClr>
              <a:defRPr/>
            </a:pPr>
            <a:endParaRPr lang="en-US" sz="2400" dirty="0">
              <a:solidFill>
                <a:srgbClr val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FDAD23"/>
              </a:buClr>
              <a:defRPr/>
            </a:pPr>
            <a:endParaRPr lang="en-US" sz="2400" dirty="0">
              <a:solidFill>
                <a:srgbClr val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FDAD23"/>
              </a:buClr>
              <a:defRPr/>
            </a:pPr>
            <a:r>
              <a:rPr lang="en-US" sz="2400" dirty="0">
                <a:solidFill>
                  <a:srgbClr val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space cost  O(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n+m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grpSp>
        <p:nvGrpSpPr>
          <p:cNvPr id="87043" name="Group 59"/>
          <p:cNvGrpSpPr>
            <a:grpSpLocks/>
          </p:cNvGrpSpPr>
          <p:nvPr/>
        </p:nvGrpSpPr>
        <p:grpSpPr bwMode="auto">
          <a:xfrm>
            <a:off x="533400" y="2566988"/>
            <a:ext cx="7315200" cy="2743200"/>
            <a:chOff x="816" y="1728"/>
            <a:chExt cx="4608" cy="1728"/>
          </a:xfrm>
        </p:grpSpPr>
        <p:sp>
          <p:nvSpPr>
            <p:cNvPr id="87057" name="Rectangle 7"/>
            <p:cNvSpPr>
              <a:spLocks noChangeArrowheads="1"/>
            </p:cNvSpPr>
            <p:nvPr/>
          </p:nvSpPr>
          <p:spPr bwMode="auto">
            <a:xfrm>
              <a:off x="1056" y="1728"/>
              <a:ext cx="480" cy="1728"/>
            </a:xfrm>
            <a:prstGeom prst="rect">
              <a:avLst/>
            </a:prstGeom>
            <a:solidFill>
              <a:schemeClr val="tx1"/>
            </a:solidFill>
            <a:ln w="3175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IN" altLang="en-US" sz="1800"/>
            </a:p>
          </p:txBody>
        </p:sp>
        <p:sp>
          <p:nvSpPr>
            <p:cNvPr id="87058" name="Line 8"/>
            <p:cNvSpPr>
              <a:spLocks noChangeShapeType="1"/>
            </p:cNvSpPr>
            <p:nvPr/>
          </p:nvSpPr>
          <p:spPr bwMode="auto">
            <a:xfrm>
              <a:off x="1056" y="2160"/>
              <a:ext cx="480" cy="0"/>
            </a:xfrm>
            <a:prstGeom prst="line">
              <a:avLst/>
            </a:prstGeom>
            <a:noFill/>
            <a:ln w="317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9" name="Line 9"/>
            <p:cNvSpPr>
              <a:spLocks noChangeShapeType="1"/>
            </p:cNvSpPr>
            <p:nvPr/>
          </p:nvSpPr>
          <p:spPr bwMode="auto">
            <a:xfrm>
              <a:off x="1056" y="2592"/>
              <a:ext cx="480" cy="0"/>
            </a:xfrm>
            <a:prstGeom prst="line">
              <a:avLst/>
            </a:prstGeom>
            <a:noFill/>
            <a:ln w="317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0" name="Line 10"/>
            <p:cNvSpPr>
              <a:spLocks noChangeShapeType="1"/>
            </p:cNvSpPr>
            <p:nvPr/>
          </p:nvSpPr>
          <p:spPr bwMode="auto">
            <a:xfrm>
              <a:off x="1056" y="3024"/>
              <a:ext cx="480" cy="0"/>
            </a:xfrm>
            <a:prstGeom prst="line">
              <a:avLst/>
            </a:prstGeom>
            <a:noFill/>
            <a:ln w="317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7061" name="Group 14"/>
            <p:cNvGrpSpPr>
              <a:grpSpLocks/>
            </p:cNvGrpSpPr>
            <p:nvPr/>
          </p:nvGrpSpPr>
          <p:grpSpPr bwMode="auto">
            <a:xfrm>
              <a:off x="2016" y="1776"/>
              <a:ext cx="864" cy="288"/>
              <a:chOff x="2016" y="1776"/>
              <a:chExt cx="864" cy="288"/>
            </a:xfrm>
          </p:grpSpPr>
          <p:sp>
            <p:nvSpPr>
              <p:cNvPr id="87103" name="Rectangle 11"/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864" cy="288"/>
              </a:xfrm>
              <a:prstGeom prst="rect">
                <a:avLst/>
              </a:prstGeom>
              <a:solidFill>
                <a:schemeClr val="tx1"/>
              </a:solidFill>
              <a:ln w="3175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IN" altLang="en-US" sz="1800"/>
              </a:p>
            </p:txBody>
          </p:sp>
          <p:sp>
            <p:nvSpPr>
              <p:cNvPr id="87104" name="Line 13"/>
              <p:cNvSpPr>
                <a:spLocks noChangeShapeType="1"/>
              </p:cNvSpPr>
              <p:nvPr/>
            </p:nvSpPr>
            <p:spPr bwMode="auto">
              <a:xfrm>
                <a:off x="2448" y="1776"/>
                <a:ext cx="0" cy="288"/>
              </a:xfrm>
              <a:prstGeom prst="line">
                <a:avLst/>
              </a:prstGeom>
              <a:noFill/>
              <a:ln w="317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7062" name="Group 18"/>
            <p:cNvGrpSpPr>
              <a:grpSpLocks/>
            </p:cNvGrpSpPr>
            <p:nvPr/>
          </p:nvGrpSpPr>
          <p:grpSpPr bwMode="auto">
            <a:xfrm>
              <a:off x="3312" y="1776"/>
              <a:ext cx="864" cy="288"/>
              <a:chOff x="2016" y="1776"/>
              <a:chExt cx="864" cy="288"/>
            </a:xfrm>
          </p:grpSpPr>
          <p:sp>
            <p:nvSpPr>
              <p:cNvPr id="87101" name="Rectangle 19"/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864" cy="288"/>
              </a:xfrm>
              <a:prstGeom prst="rect">
                <a:avLst/>
              </a:prstGeom>
              <a:solidFill>
                <a:schemeClr val="tx1"/>
              </a:solidFill>
              <a:ln w="3175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IN" altLang="en-US" sz="1800"/>
              </a:p>
            </p:txBody>
          </p:sp>
          <p:sp>
            <p:nvSpPr>
              <p:cNvPr id="87102" name="Line 20"/>
              <p:cNvSpPr>
                <a:spLocks noChangeShapeType="1"/>
              </p:cNvSpPr>
              <p:nvPr/>
            </p:nvSpPr>
            <p:spPr bwMode="auto">
              <a:xfrm>
                <a:off x="2448" y="1776"/>
                <a:ext cx="0" cy="288"/>
              </a:xfrm>
              <a:prstGeom prst="line">
                <a:avLst/>
              </a:prstGeom>
              <a:noFill/>
              <a:ln w="317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7063" name="Group 21"/>
            <p:cNvGrpSpPr>
              <a:grpSpLocks/>
            </p:cNvGrpSpPr>
            <p:nvPr/>
          </p:nvGrpSpPr>
          <p:grpSpPr bwMode="auto">
            <a:xfrm>
              <a:off x="2016" y="3072"/>
              <a:ext cx="864" cy="288"/>
              <a:chOff x="2016" y="1776"/>
              <a:chExt cx="864" cy="288"/>
            </a:xfrm>
          </p:grpSpPr>
          <p:sp>
            <p:nvSpPr>
              <p:cNvPr id="87099" name="Rectangle 22"/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864" cy="288"/>
              </a:xfrm>
              <a:prstGeom prst="rect">
                <a:avLst/>
              </a:prstGeom>
              <a:solidFill>
                <a:schemeClr val="tx1"/>
              </a:solidFill>
              <a:ln w="3175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IN" altLang="en-US" sz="1800"/>
              </a:p>
            </p:txBody>
          </p:sp>
          <p:sp>
            <p:nvSpPr>
              <p:cNvPr id="87100" name="Line 23"/>
              <p:cNvSpPr>
                <a:spLocks noChangeShapeType="1"/>
              </p:cNvSpPr>
              <p:nvPr/>
            </p:nvSpPr>
            <p:spPr bwMode="auto">
              <a:xfrm>
                <a:off x="2448" y="1776"/>
                <a:ext cx="0" cy="288"/>
              </a:xfrm>
              <a:prstGeom prst="line">
                <a:avLst/>
              </a:prstGeom>
              <a:noFill/>
              <a:ln w="317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7064" name="Group 24"/>
            <p:cNvGrpSpPr>
              <a:grpSpLocks/>
            </p:cNvGrpSpPr>
            <p:nvPr/>
          </p:nvGrpSpPr>
          <p:grpSpPr bwMode="auto">
            <a:xfrm>
              <a:off x="3312" y="2208"/>
              <a:ext cx="864" cy="288"/>
              <a:chOff x="2016" y="1776"/>
              <a:chExt cx="864" cy="288"/>
            </a:xfrm>
          </p:grpSpPr>
          <p:sp>
            <p:nvSpPr>
              <p:cNvPr id="87097" name="Rectangle 25"/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864" cy="288"/>
              </a:xfrm>
              <a:prstGeom prst="rect">
                <a:avLst/>
              </a:prstGeom>
              <a:solidFill>
                <a:schemeClr val="tx1"/>
              </a:solidFill>
              <a:ln w="3175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IN" altLang="en-US" sz="1800"/>
              </a:p>
            </p:txBody>
          </p:sp>
          <p:sp>
            <p:nvSpPr>
              <p:cNvPr id="87098" name="Line 26"/>
              <p:cNvSpPr>
                <a:spLocks noChangeShapeType="1"/>
              </p:cNvSpPr>
              <p:nvPr/>
            </p:nvSpPr>
            <p:spPr bwMode="auto">
              <a:xfrm>
                <a:off x="2448" y="1776"/>
                <a:ext cx="0" cy="288"/>
              </a:xfrm>
              <a:prstGeom prst="line">
                <a:avLst/>
              </a:prstGeom>
              <a:noFill/>
              <a:ln w="317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7065" name="Group 27"/>
            <p:cNvGrpSpPr>
              <a:grpSpLocks/>
            </p:cNvGrpSpPr>
            <p:nvPr/>
          </p:nvGrpSpPr>
          <p:grpSpPr bwMode="auto">
            <a:xfrm>
              <a:off x="2016" y="2640"/>
              <a:ext cx="864" cy="288"/>
              <a:chOff x="2016" y="1776"/>
              <a:chExt cx="864" cy="288"/>
            </a:xfrm>
          </p:grpSpPr>
          <p:sp>
            <p:nvSpPr>
              <p:cNvPr id="87095" name="Rectangle 28"/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864" cy="288"/>
              </a:xfrm>
              <a:prstGeom prst="rect">
                <a:avLst/>
              </a:prstGeom>
              <a:solidFill>
                <a:schemeClr val="tx1"/>
              </a:solidFill>
              <a:ln w="3175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IN" altLang="en-US" sz="1800"/>
              </a:p>
            </p:txBody>
          </p:sp>
          <p:sp>
            <p:nvSpPr>
              <p:cNvPr id="87096" name="Line 29"/>
              <p:cNvSpPr>
                <a:spLocks noChangeShapeType="1"/>
              </p:cNvSpPr>
              <p:nvPr/>
            </p:nvSpPr>
            <p:spPr bwMode="auto">
              <a:xfrm>
                <a:off x="2448" y="1776"/>
                <a:ext cx="0" cy="288"/>
              </a:xfrm>
              <a:prstGeom prst="line">
                <a:avLst/>
              </a:prstGeom>
              <a:noFill/>
              <a:ln w="317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7066" name="Group 30"/>
            <p:cNvGrpSpPr>
              <a:grpSpLocks/>
            </p:cNvGrpSpPr>
            <p:nvPr/>
          </p:nvGrpSpPr>
          <p:grpSpPr bwMode="auto">
            <a:xfrm>
              <a:off x="2016" y="2208"/>
              <a:ext cx="864" cy="288"/>
              <a:chOff x="2016" y="1776"/>
              <a:chExt cx="864" cy="288"/>
            </a:xfrm>
          </p:grpSpPr>
          <p:sp>
            <p:nvSpPr>
              <p:cNvPr id="87093" name="Rectangle 31"/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864" cy="288"/>
              </a:xfrm>
              <a:prstGeom prst="rect">
                <a:avLst/>
              </a:prstGeom>
              <a:solidFill>
                <a:schemeClr val="tx1"/>
              </a:solidFill>
              <a:ln w="3175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IN" altLang="en-US" sz="1800"/>
              </a:p>
            </p:txBody>
          </p:sp>
          <p:sp>
            <p:nvSpPr>
              <p:cNvPr id="87094" name="Line 32"/>
              <p:cNvSpPr>
                <a:spLocks noChangeShapeType="1"/>
              </p:cNvSpPr>
              <p:nvPr/>
            </p:nvSpPr>
            <p:spPr bwMode="auto">
              <a:xfrm>
                <a:off x="2448" y="1776"/>
                <a:ext cx="0" cy="288"/>
              </a:xfrm>
              <a:prstGeom prst="line">
                <a:avLst/>
              </a:prstGeom>
              <a:noFill/>
              <a:ln w="317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7067" name="Group 33"/>
            <p:cNvGrpSpPr>
              <a:grpSpLocks/>
            </p:cNvGrpSpPr>
            <p:nvPr/>
          </p:nvGrpSpPr>
          <p:grpSpPr bwMode="auto">
            <a:xfrm>
              <a:off x="3312" y="2640"/>
              <a:ext cx="864" cy="288"/>
              <a:chOff x="2016" y="1776"/>
              <a:chExt cx="864" cy="288"/>
            </a:xfrm>
          </p:grpSpPr>
          <p:sp>
            <p:nvSpPr>
              <p:cNvPr id="87091" name="Rectangle 34"/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864" cy="288"/>
              </a:xfrm>
              <a:prstGeom prst="rect">
                <a:avLst/>
              </a:prstGeom>
              <a:solidFill>
                <a:schemeClr val="tx1"/>
              </a:solidFill>
              <a:ln w="3175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IN" altLang="en-US" sz="1800"/>
              </a:p>
            </p:txBody>
          </p:sp>
          <p:sp>
            <p:nvSpPr>
              <p:cNvPr id="87092" name="Line 35"/>
              <p:cNvSpPr>
                <a:spLocks noChangeShapeType="1"/>
              </p:cNvSpPr>
              <p:nvPr/>
            </p:nvSpPr>
            <p:spPr bwMode="auto">
              <a:xfrm>
                <a:off x="2448" y="1776"/>
                <a:ext cx="0" cy="288"/>
              </a:xfrm>
              <a:prstGeom prst="line">
                <a:avLst/>
              </a:prstGeom>
              <a:noFill/>
              <a:ln w="317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7068" name="Group 36"/>
            <p:cNvGrpSpPr>
              <a:grpSpLocks/>
            </p:cNvGrpSpPr>
            <p:nvPr/>
          </p:nvGrpSpPr>
          <p:grpSpPr bwMode="auto">
            <a:xfrm>
              <a:off x="4560" y="2640"/>
              <a:ext cx="864" cy="288"/>
              <a:chOff x="2016" y="1776"/>
              <a:chExt cx="864" cy="288"/>
            </a:xfrm>
          </p:grpSpPr>
          <p:sp>
            <p:nvSpPr>
              <p:cNvPr id="87089" name="Rectangle 37"/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864" cy="288"/>
              </a:xfrm>
              <a:prstGeom prst="rect">
                <a:avLst/>
              </a:prstGeom>
              <a:solidFill>
                <a:schemeClr val="tx1"/>
              </a:solidFill>
              <a:ln w="3175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IN" altLang="en-US" sz="1800"/>
              </a:p>
            </p:txBody>
          </p:sp>
          <p:sp>
            <p:nvSpPr>
              <p:cNvPr id="87090" name="Line 38"/>
              <p:cNvSpPr>
                <a:spLocks noChangeShapeType="1"/>
              </p:cNvSpPr>
              <p:nvPr/>
            </p:nvSpPr>
            <p:spPr bwMode="auto">
              <a:xfrm>
                <a:off x="2448" y="1776"/>
                <a:ext cx="0" cy="288"/>
              </a:xfrm>
              <a:prstGeom prst="line">
                <a:avLst/>
              </a:prstGeom>
              <a:noFill/>
              <a:ln w="317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7069" name="Line 39"/>
            <p:cNvSpPr>
              <a:spLocks noChangeShapeType="1"/>
            </p:cNvSpPr>
            <p:nvPr/>
          </p:nvSpPr>
          <p:spPr bwMode="auto">
            <a:xfrm>
              <a:off x="1248" y="1920"/>
              <a:ext cx="6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0" name="Line 40"/>
            <p:cNvSpPr>
              <a:spLocks noChangeShapeType="1"/>
            </p:cNvSpPr>
            <p:nvPr/>
          </p:nvSpPr>
          <p:spPr bwMode="auto">
            <a:xfrm>
              <a:off x="1248" y="3216"/>
              <a:ext cx="6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1" name="Line 41"/>
            <p:cNvSpPr>
              <a:spLocks noChangeShapeType="1"/>
            </p:cNvSpPr>
            <p:nvPr/>
          </p:nvSpPr>
          <p:spPr bwMode="auto">
            <a:xfrm>
              <a:off x="1248" y="2784"/>
              <a:ext cx="6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2" name="Line 42"/>
            <p:cNvSpPr>
              <a:spLocks noChangeShapeType="1"/>
            </p:cNvSpPr>
            <p:nvPr/>
          </p:nvSpPr>
          <p:spPr bwMode="auto">
            <a:xfrm>
              <a:off x="1248" y="2352"/>
              <a:ext cx="6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3" name="Line 43"/>
            <p:cNvSpPr>
              <a:spLocks noChangeShapeType="1"/>
            </p:cNvSpPr>
            <p:nvPr/>
          </p:nvSpPr>
          <p:spPr bwMode="auto">
            <a:xfrm>
              <a:off x="2592" y="1920"/>
              <a:ext cx="6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4" name="Line 44"/>
            <p:cNvSpPr>
              <a:spLocks noChangeShapeType="1"/>
            </p:cNvSpPr>
            <p:nvPr/>
          </p:nvSpPr>
          <p:spPr bwMode="auto">
            <a:xfrm>
              <a:off x="2592" y="2352"/>
              <a:ext cx="6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5" name="Line 45"/>
            <p:cNvSpPr>
              <a:spLocks noChangeShapeType="1"/>
            </p:cNvSpPr>
            <p:nvPr/>
          </p:nvSpPr>
          <p:spPr bwMode="auto">
            <a:xfrm>
              <a:off x="2592" y="2784"/>
              <a:ext cx="6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6" name="Line 46"/>
            <p:cNvSpPr>
              <a:spLocks noChangeShapeType="1"/>
            </p:cNvSpPr>
            <p:nvPr/>
          </p:nvSpPr>
          <p:spPr bwMode="auto">
            <a:xfrm>
              <a:off x="3840" y="2784"/>
              <a:ext cx="6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7" name="Text Box 47"/>
            <p:cNvSpPr txBox="1">
              <a:spLocks noChangeArrowheads="1"/>
            </p:cNvSpPr>
            <p:nvPr/>
          </p:nvSpPr>
          <p:spPr bwMode="auto">
            <a:xfrm>
              <a:off x="816" y="177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87078" name="Text Box 48"/>
            <p:cNvSpPr txBox="1">
              <a:spLocks noChangeArrowheads="1"/>
            </p:cNvSpPr>
            <p:nvPr/>
          </p:nvSpPr>
          <p:spPr bwMode="auto">
            <a:xfrm>
              <a:off x="816" y="225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87079" name="Text Box 49"/>
            <p:cNvSpPr txBox="1">
              <a:spLocks noChangeArrowheads="1"/>
            </p:cNvSpPr>
            <p:nvPr/>
          </p:nvSpPr>
          <p:spPr bwMode="auto">
            <a:xfrm>
              <a:off x="816" y="26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87080" name="Text Box 50"/>
            <p:cNvSpPr txBox="1">
              <a:spLocks noChangeArrowheads="1"/>
            </p:cNvSpPr>
            <p:nvPr/>
          </p:nvSpPr>
          <p:spPr bwMode="auto">
            <a:xfrm>
              <a:off x="816" y="30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87081" name="Text Box 51"/>
            <p:cNvSpPr txBox="1">
              <a:spLocks noChangeArrowheads="1"/>
            </p:cNvSpPr>
            <p:nvPr/>
          </p:nvSpPr>
          <p:spPr bwMode="auto">
            <a:xfrm>
              <a:off x="2160" y="177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7082" name="Text Box 52"/>
            <p:cNvSpPr txBox="1">
              <a:spLocks noChangeArrowheads="1"/>
            </p:cNvSpPr>
            <p:nvPr/>
          </p:nvSpPr>
          <p:spPr bwMode="auto">
            <a:xfrm>
              <a:off x="2160" y="30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87083" name="Text Box 53"/>
            <p:cNvSpPr txBox="1">
              <a:spLocks noChangeArrowheads="1"/>
            </p:cNvSpPr>
            <p:nvPr/>
          </p:nvSpPr>
          <p:spPr bwMode="auto">
            <a:xfrm>
              <a:off x="2178" y="2640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7084" name="Text Box 54"/>
            <p:cNvSpPr txBox="1">
              <a:spLocks noChangeArrowheads="1"/>
            </p:cNvSpPr>
            <p:nvPr/>
          </p:nvSpPr>
          <p:spPr bwMode="auto">
            <a:xfrm>
              <a:off x="2160" y="220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7085" name="Text Box 55"/>
            <p:cNvSpPr txBox="1">
              <a:spLocks noChangeArrowheads="1"/>
            </p:cNvSpPr>
            <p:nvPr/>
          </p:nvSpPr>
          <p:spPr bwMode="auto">
            <a:xfrm>
              <a:off x="3456" y="177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87086" name="Text Box 56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87087" name="Text Box 57"/>
            <p:cNvSpPr txBox="1">
              <a:spLocks noChangeArrowheads="1"/>
            </p:cNvSpPr>
            <p:nvPr/>
          </p:nvSpPr>
          <p:spPr bwMode="auto">
            <a:xfrm>
              <a:off x="3456" y="26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7088" name="Text Box 58"/>
            <p:cNvSpPr txBox="1">
              <a:spLocks noChangeArrowheads="1"/>
            </p:cNvSpPr>
            <p:nvPr/>
          </p:nvSpPr>
          <p:spPr bwMode="auto">
            <a:xfrm>
              <a:off x="4752" y="26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87044" name="TextBox 57"/>
          <p:cNvSpPr txBox="1">
            <a:spLocks noChangeArrowheads="1"/>
          </p:cNvSpPr>
          <p:nvPr/>
        </p:nvSpPr>
        <p:spPr bwMode="auto">
          <a:xfrm>
            <a:off x="8612188" y="1690688"/>
            <a:ext cx="301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800"/>
              <a:t>1</a:t>
            </a:r>
          </a:p>
        </p:txBody>
      </p:sp>
      <p:sp>
        <p:nvSpPr>
          <p:cNvPr id="87045" name="TextBox 58"/>
          <p:cNvSpPr txBox="1">
            <a:spLocks noChangeArrowheads="1"/>
          </p:cNvSpPr>
          <p:nvPr/>
        </p:nvSpPr>
        <p:spPr bwMode="auto">
          <a:xfrm>
            <a:off x="7994650" y="2778125"/>
            <a:ext cx="301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800"/>
              <a:t>2</a:t>
            </a:r>
          </a:p>
        </p:txBody>
      </p:sp>
      <p:sp>
        <p:nvSpPr>
          <p:cNvPr id="87046" name="TextBox 59"/>
          <p:cNvSpPr txBox="1">
            <a:spLocks noChangeArrowheads="1"/>
          </p:cNvSpPr>
          <p:nvPr/>
        </p:nvSpPr>
        <p:spPr bwMode="auto">
          <a:xfrm>
            <a:off x="9599613" y="2554288"/>
            <a:ext cx="301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800"/>
              <a:t>3</a:t>
            </a:r>
          </a:p>
        </p:txBody>
      </p:sp>
      <p:sp>
        <p:nvSpPr>
          <p:cNvPr id="87047" name="TextBox 60"/>
          <p:cNvSpPr txBox="1">
            <a:spLocks noChangeArrowheads="1"/>
          </p:cNvSpPr>
          <p:nvPr/>
        </p:nvSpPr>
        <p:spPr bwMode="auto">
          <a:xfrm>
            <a:off x="9388475" y="4002088"/>
            <a:ext cx="301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800"/>
              <a:t>4</a:t>
            </a:r>
          </a:p>
        </p:txBody>
      </p:sp>
      <p:sp>
        <p:nvSpPr>
          <p:cNvPr id="62" name="Oval 61"/>
          <p:cNvSpPr/>
          <p:nvPr/>
        </p:nvSpPr>
        <p:spPr>
          <a:xfrm>
            <a:off x="9559925" y="2554288"/>
            <a:ext cx="368300" cy="3698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63" name="Oval 62"/>
          <p:cNvSpPr/>
          <p:nvPr/>
        </p:nvSpPr>
        <p:spPr>
          <a:xfrm>
            <a:off x="7961313" y="2765425"/>
            <a:ext cx="368300" cy="369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64" name="Oval 63"/>
          <p:cNvSpPr/>
          <p:nvPr/>
        </p:nvSpPr>
        <p:spPr>
          <a:xfrm>
            <a:off x="9355138" y="4002088"/>
            <a:ext cx="368300" cy="368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65" name="Oval 64"/>
          <p:cNvSpPr/>
          <p:nvPr/>
        </p:nvSpPr>
        <p:spPr>
          <a:xfrm>
            <a:off x="8585200" y="1693863"/>
            <a:ext cx="369888" cy="3698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cxnSp>
        <p:nvCxnSpPr>
          <p:cNvPr id="66" name="Straight Connector 65"/>
          <p:cNvCxnSpPr>
            <a:stCxn id="87045" idx="0"/>
            <a:endCxn id="65" idx="3"/>
          </p:cNvCxnSpPr>
          <p:nvPr/>
        </p:nvCxnSpPr>
        <p:spPr>
          <a:xfrm flipV="1">
            <a:off x="8145463" y="2009775"/>
            <a:ext cx="493712" cy="768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87046" idx="2"/>
          </p:cNvCxnSpPr>
          <p:nvPr/>
        </p:nvCxnSpPr>
        <p:spPr>
          <a:xfrm flipV="1">
            <a:off x="8297863" y="2924175"/>
            <a:ext cx="1452562" cy="168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87044" idx="3"/>
          </p:cNvCxnSpPr>
          <p:nvPr/>
        </p:nvCxnSpPr>
        <p:spPr>
          <a:xfrm flipH="1" flipV="1">
            <a:off x="8913813" y="1874838"/>
            <a:ext cx="776287" cy="822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4" idx="7"/>
          </p:cNvCxnSpPr>
          <p:nvPr/>
        </p:nvCxnSpPr>
        <p:spPr>
          <a:xfrm flipV="1">
            <a:off x="9669463" y="2924175"/>
            <a:ext cx="149225" cy="113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056" name="TextBox 69"/>
          <p:cNvSpPr txBox="1">
            <a:spLocks noChangeArrowheads="1"/>
          </p:cNvSpPr>
          <p:nvPr/>
        </p:nvSpPr>
        <p:spPr bwMode="auto">
          <a:xfrm>
            <a:off x="684213" y="314325"/>
            <a:ext cx="404018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4000">
                <a:latin typeface="Segoe UI" panose="020B0502040204020203" pitchFamily="34" charset="0"/>
                <a:cs typeface="Segoe UI" panose="020B0502040204020203" pitchFamily="34" charset="0"/>
              </a:rPr>
              <a:t>Adjacency matrix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IN" altLang="en-US" sz="4000"/>
          </a:p>
        </p:txBody>
      </p:sp>
    </p:spTree>
    <p:extLst>
      <p:ext uri="{BB962C8B-B14F-4D97-AF65-F5344CB8AC3E}">
        <p14:creationId xmlns:p14="http://schemas.microsoft.com/office/powerpoint/2010/main" val="208103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Box 1"/>
          <p:cNvSpPr txBox="1">
            <a:spLocks noChangeArrowheads="1"/>
          </p:cNvSpPr>
          <p:nvPr/>
        </p:nvSpPr>
        <p:spPr bwMode="auto">
          <a:xfrm>
            <a:off x="1365250" y="627063"/>
            <a:ext cx="575945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4000">
                <a:latin typeface="Segoe UI" panose="020B0502040204020203" pitchFamily="34" charset="0"/>
                <a:cs typeface="Segoe UI" panose="020B0502040204020203" pitchFamily="34" charset="0"/>
              </a:rPr>
              <a:t>Adjacency matrix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IN" altLang="en-US" sz="40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4000">
                <a:latin typeface="Segoe UI" panose="020B0502040204020203" pitchFamily="34" charset="0"/>
                <a:cs typeface="Segoe UI" panose="020B0502040204020203" pitchFamily="34" charset="0"/>
              </a:rPr>
              <a:t>A (i,j) =    	1 ,  (i,j) ⋲ 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4000">
                <a:latin typeface="Segoe UI" panose="020B0502040204020203" pitchFamily="34" charset="0"/>
                <a:cs typeface="Segoe UI" panose="020B0502040204020203" pitchFamily="34" charset="0"/>
              </a:rPr>
              <a:t>			      0 , otherwise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405688" y="3862388"/>
          <a:ext cx="2308224" cy="19685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77056"/>
                <a:gridCol w="577056"/>
                <a:gridCol w="577056"/>
                <a:gridCol w="577056"/>
              </a:tblGrid>
              <a:tr h="492125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0</a:t>
                      </a:r>
                      <a:endParaRPr lang="en-IN" sz="1800" dirty="0"/>
                    </a:p>
                  </a:txBody>
                  <a:tcPr marL="91449" marR="91449" marT="45741" marB="457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1</a:t>
                      </a:r>
                      <a:endParaRPr lang="en-IN" sz="1800" dirty="0"/>
                    </a:p>
                  </a:txBody>
                  <a:tcPr marL="91449" marR="91449" marT="45741" marB="457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1</a:t>
                      </a:r>
                      <a:endParaRPr lang="en-IN" sz="1800" dirty="0"/>
                    </a:p>
                  </a:txBody>
                  <a:tcPr marL="91449" marR="91449" marT="45741" marB="457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0</a:t>
                      </a:r>
                      <a:endParaRPr lang="en-IN" sz="1800" dirty="0"/>
                    </a:p>
                  </a:txBody>
                  <a:tcPr marL="91449" marR="91449" marT="45741" marB="45741"/>
                </a:tc>
              </a:tr>
              <a:tr h="492125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1</a:t>
                      </a:r>
                      <a:endParaRPr lang="en-IN" sz="1800" dirty="0"/>
                    </a:p>
                  </a:txBody>
                  <a:tcPr marL="91449" marR="91449" marT="45741" marB="457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0</a:t>
                      </a:r>
                      <a:endParaRPr lang="en-IN" sz="1800" dirty="0"/>
                    </a:p>
                  </a:txBody>
                  <a:tcPr marL="91449" marR="91449" marT="45741" marB="457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1</a:t>
                      </a:r>
                      <a:endParaRPr lang="en-IN" sz="1800" dirty="0"/>
                    </a:p>
                  </a:txBody>
                  <a:tcPr marL="91449" marR="91449" marT="45741" marB="457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0</a:t>
                      </a:r>
                      <a:endParaRPr lang="en-IN" sz="1800" dirty="0"/>
                    </a:p>
                  </a:txBody>
                  <a:tcPr marL="91449" marR="91449" marT="45741" marB="45741"/>
                </a:tc>
              </a:tr>
              <a:tr h="492125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1</a:t>
                      </a:r>
                      <a:endParaRPr lang="en-IN" sz="1800" dirty="0"/>
                    </a:p>
                  </a:txBody>
                  <a:tcPr marL="91449" marR="91449" marT="45741" marB="457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1</a:t>
                      </a:r>
                      <a:endParaRPr lang="en-IN" sz="1800" dirty="0"/>
                    </a:p>
                  </a:txBody>
                  <a:tcPr marL="91449" marR="91449" marT="45741" marB="457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0</a:t>
                      </a:r>
                      <a:endParaRPr lang="en-IN" sz="1800" dirty="0"/>
                    </a:p>
                  </a:txBody>
                  <a:tcPr marL="91449" marR="91449" marT="45741" marB="457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1</a:t>
                      </a:r>
                      <a:endParaRPr lang="en-IN" sz="1800" dirty="0"/>
                    </a:p>
                  </a:txBody>
                  <a:tcPr marL="91449" marR="91449" marT="45741" marB="45741"/>
                </a:tc>
              </a:tr>
              <a:tr h="492125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0</a:t>
                      </a:r>
                      <a:endParaRPr lang="en-IN" sz="1800" dirty="0"/>
                    </a:p>
                  </a:txBody>
                  <a:tcPr marL="91449" marR="91449" marT="45741" marB="457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0</a:t>
                      </a:r>
                      <a:endParaRPr lang="en-IN" sz="1800" dirty="0"/>
                    </a:p>
                  </a:txBody>
                  <a:tcPr marL="91449" marR="91449" marT="45741" marB="457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1</a:t>
                      </a:r>
                      <a:endParaRPr lang="en-IN" sz="1800" dirty="0"/>
                    </a:p>
                  </a:txBody>
                  <a:tcPr marL="91449" marR="91449" marT="45741" marB="457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1</a:t>
                      </a:r>
                      <a:endParaRPr lang="en-IN" sz="1800" dirty="0"/>
                    </a:p>
                  </a:txBody>
                  <a:tcPr marL="91449" marR="91449" marT="45741" marB="45741"/>
                </a:tc>
              </a:tr>
            </a:tbl>
          </a:graphicData>
        </a:graphic>
      </p:graphicFrame>
      <p:sp>
        <p:nvSpPr>
          <p:cNvPr id="89118" name="TextBox 3"/>
          <p:cNvSpPr txBox="1">
            <a:spLocks noChangeArrowheads="1"/>
          </p:cNvSpPr>
          <p:nvPr/>
        </p:nvSpPr>
        <p:spPr bwMode="auto">
          <a:xfrm>
            <a:off x="7493000" y="3494088"/>
            <a:ext cx="2133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800"/>
              <a:t>1          2         3         4</a:t>
            </a:r>
          </a:p>
        </p:txBody>
      </p:sp>
      <p:sp>
        <p:nvSpPr>
          <p:cNvPr id="89119" name="TextBox 4"/>
          <p:cNvSpPr txBox="1">
            <a:spLocks noChangeArrowheads="1"/>
          </p:cNvSpPr>
          <p:nvPr/>
        </p:nvSpPr>
        <p:spPr bwMode="auto">
          <a:xfrm>
            <a:off x="7050088" y="3862388"/>
            <a:ext cx="3016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800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IN" altLang="en-US" sz="18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80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IN" altLang="en-US" sz="18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800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IN" altLang="en-US" sz="18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800"/>
              <a:t>4</a:t>
            </a:r>
          </a:p>
        </p:txBody>
      </p:sp>
      <p:sp>
        <p:nvSpPr>
          <p:cNvPr id="89120" name="TextBox 5"/>
          <p:cNvSpPr txBox="1">
            <a:spLocks noChangeArrowheads="1"/>
          </p:cNvSpPr>
          <p:nvPr/>
        </p:nvSpPr>
        <p:spPr bwMode="auto">
          <a:xfrm>
            <a:off x="9464675" y="912813"/>
            <a:ext cx="301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800"/>
              <a:t>1</a:t>
            </a:r>
          </a:p>
        </p:txBody>
      </p:sp>
      <p:sp>
        <p:nvSpPr>
          <p:cNvPr id="89121" name="TextBox 6"/>
          <p:cNvSpPr txBox="1">
            <a:spLocks noChangeArrowheads="1"/>
          </p:cNvSpPr>
          <p:nvPr/>
        </p:nvSpPr>
        <p:spPr bwMode="auto">
          <a:xfrm>
            <a:off x="8848725" y="2000250"/>
            <a:ext cx="301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800"/>
              <a:t>2</a:t>
            </a:r>
          </a:p>
        </p:txBody>
      </p:sp>
      <p:sp>
        <p:nvSpPr>
          <p:cNvPr id="89122" name="TextBox 7"/>
          <p:cNvSpPr txBox="1">
            <a:spLocks noChangeArrowheads="1"/>
          </p:cNvSpPr>
          <p:nvPr/>
        </p:nvSpPr>
        <p:spPr bwMode="auto">
          <a:xfrm>
            <a:off x="10452100" y="1776413"/>
            <a:ext cx="301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800"/>
              <a:t>3</a:t>
            </a:r>
          </a:p>
        </p:txBody>
      </p:sp>
      <p:sp>
        <p:nvSpPr>
          <p:cNvPr id="89123" name="TextBox 8"/>
          <p:cNvSpPr txBox="1">
            <a:spLocks noChangeArrowheads="1"/>
          </p:cNvSpPr>
          <p:nvPr/>
        </p:nvSpPr>
        <p:spPr bwMode="auto">
          <a:xfrm>
            <a:off x="10242550" y="3224213"/>
            <a:ext cx="301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800"/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10412413" y="1776413"/>
            <a:ext cx="369887" cy="3698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8815388" y="1987550"/>
            <a:ext cx="368300" cy="369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10207625" y="3224213"/>
            <a:ext cx="369888" cy="368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9439275" y="915988"/>
            <a:ext cx="369888" cy="3698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cxnSp>
        <p:nvCxnSpPr>
          <p:cNvPr id="14" name="Straight Connector 13"/>
          <p:cNvCxnSpPr>
            <a:stCxn id="89121" idx="0"/>
            <a:endCxn id="13" idx="3"/>
          </p:cNvCxnSpPr>
          <p:nvPr/>
        </p:nvCxnSpPr>
        <p:spPr>
          <a:xfrm flipV="1">
            <a:off x="8999538" y="1231900"/>
            <a:ext cx="493712" cy="768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89122" idx="2"/>
          </p:cNvCxnSpPr>
          <p:nvPr/>
        </p:nvCxnSpPr>
        <p:spPr>
          <a:xfrm flipV="1">
            <a:off x="9150350" y="2146300"/>
            <a:ext cx="1452563" cy="168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89120" idx="3"/>
          </p:cNvCxnSpPr>
          <p:nvPr/>
        </p:nvCxnSpPr>
        <p:spPr>
          <a:xfrm flipH="1" flipV="1">
            <a:off x="9766300" y="1096963"/>
            <a:ext cx="777875" cy="822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7"/>
          </p:cNvCxnSpPr>
          <p:nvPr/>
        </p:nvCxnSpPr>
        <p:spPr>
          <a:xfrm flipV="1">
            <a:off x="10523538" y="2146300"/>
            <a:ext cx="147637" cy="113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06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B4D9A1B-4D57-4F0E-BBA7-EE1BAB262FC1}" vid="{8E74A1A5-CB27-412A-96A4-96EDDC78F89E}"/>
    </a:ext>
  </a:extLst>
</a:theme>
</file>

<file path=ppt/theme/theme2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5702</TotalTime>
  <Words>1294</Words>
  <Application>Microsoft Office PowerPoint</Application>
  <PresentationFormat>Widescreen</PresentationFormat>
  <Paragraphs>668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Arial</vt:lpstr>
      <vt:lpstr>Calibri</vt:lpstr>
      <vt:lpstr>Calibri Light</vt:lpstr>
      <vt:lpstr>Century Gothic</vt:lpstr>
      <vt:lpstr>Century Schoolbook</vt:lpstr>
      <vt:lpstr>Corbel</vt:lpstr>
      <vt:lpstr>Segoe UI</vt:lpstr>
      <vt:lpstr>Times New Roman</vt:lpstr>
      <vt:lpstr>Wingdings 2</vt:lpstr>
      <vt:lpstr>Theme1</vt:lpstr>
      <vt:lpstr>Headlines</vt:lpstr>
      <vt:lpstr>PowerPoint Presentation</vt:lpstr>
      <vt:lpstr>Graphs</vt:lpstr>
      <vt:lpstr>Terminology of Graphs</vt:lpstr>
      <vt:lpstr>Graph Example</vt:lpstr>
      <vt:lpstr>Graph Example</vt:lpstr>
      <vt:lpstr>Terminology of Graphs</vt:lpstr>
      <vt:lpstr>SIZE OF GRAPH</vt:lpstr>
      <vt:lpstr>PowerPoint Presentation</vt:lpstr>
      <vt:lpstr>PowerPoint Presentation</vt:lpstr>
      <vt:lpstr>“Reachable”</vt:lpstr>
      <vt:lpstr>Connected Graphs</vt:lpstr>
      <vt:lpstr>Connected Graphs</vt:lpstr>
      <vt:lpstr>Cycles</vt:lpstr>
      <vt:lpstr>Tree</vt:lpstr>
      <vt:lpstr>Tree: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Abhinav Aggarwal</dc:creator>
  <cp:lastModifiedBy>Abhinav Aggarwal</cp:lastModifiedBy>
  <cp:revision>14</cp:revision>
  <dcterms:created xsi:type="dcterms:W3CDTF">2015-04-12T02:04:56Z</dcterms:created>
  <dcterms:modified xsi:type="dcterms:W3CDTF">2015-04-16T10:07:47Z</dcterms:modified>
</cp:coreProperties>
</file>