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258" r:id="rId3"/>
    <p:sldId id="259" r:id="rId4"/>
    <p:sldId id="260" r:id="rId5"/>
    <p:sldId id="301" r:id="rId6"/>
    <p:sldId id="303" r:id="rId7"/>
    <p:sldId id="262" r:id="rId8"/>
    <p:sldId id="263" r:id="rId9"/>
    <p:sldId id="264" r:id="rId10"/>
    <p:sldId id="30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10" r:id="rId44"/>
    <p:sldId id="311" r:id="rId45"/>
    <p:sldId id="313" r:id="rId46"/>
    <p:sldId id="314" r:id="rId47"/>
    <p:sldId id="315" r:id="rId48"/>
    <p:sldId id="316" r:id="rId49"/>
    <p:sldId id="317" r:id="rId50"/>
    <p:sldId id="318" r:id="rId51"/>
    <p:sldId id="319" r:id="rId52"/>
    <p:sldId id="320" r:id="rId53"/>
    <p:sldId id="321" r:id="rId54"/>
    <p:sldId id="322" r:id="rId55"/>
    <p:sldId id="307" r:id="rId56"/>
    <p:sldId id="337"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FAF35-79F7-4C8A-86E0-F0CACECE6DF4}" type="datetimeFigureOut">
              <a:rPr lang="en-IN" smtClean="0"/>
              <a:t>18-04-2015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B0172-7670-49C1-BB89-BE4F11F07C75}" type="slidenum">
              <a:rPr lang="en-IN" smtClean="0"/>
              <a:t>‹#›</a:t>
            </a:fld>
            <a:endParaRPr lang="en-IN"/>
          </a:p>
        </p:txBody>
      </p:sp>
    </p:spTree>
    <p:extLst>
      <p:ext uri="{BB962C8B-B14F-4D97-AF65-F5344CB8AC3E}">
        <p14:creationId xmlns:p14="http://schemas.microsoft.com/office/powerpoint/2010/main" val="489518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F6BDDD6-5D48-4934-9FAE-1CFC3AFCE030}" type="slidenum">
              <a:rPr lang="en-IN" altLang="en-US" smtClean="0">
                <a:latin typeface="Calibri" panose="020F0502020204030204" pitchFamily="34" charset="0"/>
              </a:rPr>
              <a:pPr/>
              <a:t>1</a:t>
            </a:fld>
            <a:endParaRPr lang="en-IN" altLang="en-US" smtClean="0">
              <a:latin typeface="Calibri" panose="020F0502020204030204" pitchFamily="34" charset="0"/>
            </a:endParaRPr>
          </a:p>
        </p:txBody>
      </p:sp>
    </p:spTree>
    <p:extLst>
      <p:ext uri="{BB962C8B-B14F-4D97-AF65-F5344CB8AC3E}">
        <p14:creationId xmlns:p14="http://schemas.microsoft.com/office/powerpoint/2010/main" val="237000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D05162-30E0-4DFE-B446-44B8BD474636}" type="slidenum">
              <a:rPr lang="en-IN" altLang="en-US" smtClean="0">
                <a:latin typeface="Calibri" panose="020F0502020204030204" pitchFamily="34" charset="0"/>
              </a:rPr>
              <a:pPr/>
              <a:t>9</a:t>
            </a:fld>
            <a:endParaRPr lang="en-IN" altLang="en-US" smtClean="0">
              <a:latin typeface="Calibri" panose="020F0502020204030204" pitchFamily="34" charset="0"/>
            </a:endParaRPr>
          </a:p>
        </p:txBody>
      </p:sp>
    </p:spTree>
    <p:extLst>
      <p:ext uri="{BB962C8B-B14F-4D97-AF65-F5344CB8AC3E}">
        <p14:creationId xmlns:p14="http://schemas.microsoft.com/office/powerpoint/2010/main" val="422896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D05162-30E0-4DFE-B446-44B8BD474636}" type="slidenum">
              <a:rPr lang="en-IN" altLang="en-US" smtClean="0">
                <a:latin typeface="Calibri" panose="020F0502020204030204" pitchFamily="34" charset="0"/>
              </a:rPr>
              <a:pPr/>
              <a:t>10</a:t>
            </a:fld>
            <a:endParaRPr lang="en-IN" altLang="en-US" smtClean="0">
              <a:latin typeface="Calibri" panose="020F0502020204030204" pitchFamily="34" charset="0"/>
            </a:endParaRPr>
          </a:p>
        </p:txBody>
      </p:sp>
    </p:spTree>
    <p:extLst>
      <p:ext uri="{BB962C8B-B14F-4D97-AF65-F5344CB8AC3E}">
        <p14:creationId xmlns:p14="http://schemas.microsoft.com/office/powerpoint/2010/main" val="266154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C4D8F9-E8C2-42D8-9BD2-6BC9B41D8023}" type="datetimeFigureOut">
              <a:rPr lang="en-IN" smtClean="0"/>
              <a:t>18-04-2015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8A312C-861F-4F6F-9E63-6BB852059A3D}" type="slidenum">
              <a:rPr lang="en-IN" smtClean="0"/>
              <a:t>‹#›</a:t>
            </a:fld>
            <a:endParaRPr lang="en-IN"/>
          </a:p>
        </p:txBody>
      </p:sp>
    </p:spTree>
    <p:extLst>
      <p:ext uri="{BB962C8B-B14F-4D97-AF65-F5344CB8AC3E}">
        <p14:creationId xmlns:p14="http://schemas.microsoft.com/office/powerpoint/2010/main" val="224251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C4D8F9-E8C2-42D8-9BD2-6BC9B41D8023}" type="datetimeFigureOut">
              <a:rPr lang="en-IN" smtClean="0"/>
              <a:t>18-04-2015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8A312C-861F-4F6F-9E63-6BB852059A3D}" type="slidenum">
              <a:rPr lang="en-IN" smtClean="0"/>
              <a:t>‹#›</a:t>
            </a:fld>
            <a:endParaRPr lang="en-IN"/>
          </a:p>
        </p:txBody>
      </p:sp>
    </p:spTree>
    <p:extLst>
      <p:ext uri="{BB962C8B-B14F-4D97-AF65-F5344CB8AC3E}">
        <p14:creationId xmlns:p14="http://schemas.microsoft.com/office/powerpoint/2010/main" val="19000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C4D8F9-E8C2-42D8-9BD2-6BC9B41D8023}" type="datetimeFigureOut">
              <a:rPr lang="en-IN" smtClean="0"/>
              <a:t>18-04-2015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8A312C-861F-4F6F-9E63-6BB852059A3D}" type="slidenum">
              <a:rPr lang="en-IN" smtClean="0"/>
              <a:t>‹#›</a:t>
            </a:fld>
            <a:endParaRPr lang="en-IN"/>
          </a:p>
        </p:txBody>
      </p:sp>
    </p:spTree>
    <p:extLst>
      <p:ext uri="{BB962C8B-B14F-4D97-AF65-F5344CB8AC3E}">
        <p14:creationId xmlns:p14="http://schemas.microsoft.com/office/powerpoint/2010/main" val="364366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C4D8F9-E8C2-42D8-9BD2-6BC9B41D8023}" type="datetimeFigureOut">
              <a:rPr lang="en-IN" smtClean="0"/>
              <a:t>18-04-2015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8A312C-861F-4F6F-9E63-6BB852059A3D}" type="slidenum">
              <a:rPr lang="en-IN" smtClean="0"/>
              <a:t>‹#›</a:t>
            </a:fld>
            <a:endParaRPr lang="en-IN"/>
          </a:p>
        </p:txBody>
      </p:sp>
    </p:spTree>
    <p:extLst>
      <p:ext uri="{BB962C8B-B14F-4D97-AF65-F5344CB8AC3E}">
        <p14:creationId xmlns:p14="http://schemas.microsoft.com/office/powerpoint/2010/main" val="373244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C4D8F9-E8C2-42D8-9BD2-6BC9B41D8023}" type="datetimeFigureOut">
              <a:rPr lang="en-IN" smtClean="0"/>
              <a:t>18-04-2015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8A312C-861F-4F6F-9E63-6BB852059A3D}" type="slidenum">
              <a:rPr lang="en-IN" smtClean="0"/>
              <a:t>‹#›</a:t>
            </a:fld>
            <a:endParaRPr lang="en-IN"/>
          </a:p>
        </p:txBody>
      </p:sp>
    </p:spTree>
    <p:extLst>
      <p:ext uri="{BB962C8B-B14F-4D97-AF65-F5344CB8AC3E}">
        <p14:creationId xmlns:p14="http://schemas.microsoft.com/office/powerpoint/2010/main" val="5453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C4D8F9-E8C2-42D8-9BD2-6BC9B41D8023}" type="datetimeFigureOut">
              <a:rPr lang="en-IN" smtClean="0"/>
              <a:t>18-04-2015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8A312C-861F-4F6F-9E63-6BB852059A3D}" type="slidenum">
              <a:rPr lang="en-IN" smtClean="0"/>
              <a:t>‹#›</a:t>
            </a:fld>
            <a:endParaRPr lang="en-IN"/>
          </a:p>
        </p:txBody>
      </p:sp>
    </p:spTree>
    <p:extLst>
      <p:ext uri="{BB962C8B-B14F-4D97-AF65-F5344CB8AC3E}">
        <p14:creationId xmlns:p14="http://schemas.microsoft.com/office/powerpoint/2010/main" val="342578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C4D8F9-E8C2-42D8-9BD2-6BC9B41D8023}" type="datetimeFigureOut">
              <a:rPr lang="en-IN" smtClean="0"/>
              <a:t>18-04-2015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8A312C-861F-4F6F-9E63-6BB852059A3D}" type="slidenum">
              <a:rPr lang="en-IN" smtClean="0"/>
              <a:t>‹#›</a:t>
            </a:fld>
            <a:endParaRPr lang="en-IN"/>
          </a:p>
        </p:txBody>
      </p:sp>
    </p:spTree>
    <p:extLst>
      <p:ext uri="{BB962C8B-B14F-4D97-AF65-F5344CB8AC3E}">
        <p14:creationId xmlns:p14="http://schemas.microsoft.com/office/powerpoint/2010/main" val="167440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C4D8F9-E8C2-42D8-9BD2-6BC9B41D8023}" type="datetimeFigureOut">
              <a:rPr lang="en-IN" smtClean="0"/>
              <a:t>18-04-2015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8A312C-861F-4F6F-9E63-6BB852059A3D}" type="slidenum">
              <a:rPr lang="en-IN" smtClean="0"/>
              <a:t>‹#›</a:t>
            </a:fld>
            <a:endParaRPr lang="en-IN"/>
          </a:p>
        </p:txBody>
      </p:sp>
    </p:spTree>
    <p:extLst>
      <p:ext uri="{BB962C8B-B14F-4D97-AF65-F5344CB8AC3E}">
        <p14:creationId xmlns:p14="http://schemas.microsoft.com/office/powerpoint/2010/main" val="4227680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4D8F9-E8C2-42D8-9BD2-6BC9B41D8023}" type="datetimeFigureOut">
              <a:rPr lang="en-IN" smtClean="0"/>
              <a:t>18-04-2015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8A312C-861F-4F6F-9E63-6BB852059A3D}" type="slidenum">
              <a:rPr lang="en-IN" smtClean="0"/>
              <a:t>‹#›</a:t>
            </a:fld>
            <a:endParaRPr lang="en-IN"/>
          </a:p>
        </p:txBody>
      </p:sp>
    </p:spTree>
    <p:extLst>
      <p:ext uri="{BB962C8B-B14F-4D97-AF65-F5344CB8AC3E}">
        <p14:creationId xmlns:p14="http://schemas.microsoft.com/office/powerpoint/2010/main" val="115053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C4D8F9-E8C2-42D8-9BD2-6BC9B41D8023}" type="datetimeFigureOut">
              <a:rPr lang="en-IN" smtClean="0"/>
              <a:t>18-04-2015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8A312C-861F-4F6F-9E63-6BB852059A3D}" type="slidenum">
              <a:rPr lang="en-IN" smtClean="0"/>
              <a:t>‹#›</a:t>
            </a:fld>
            <a:endParaRPr lang="en-IN"/>
          </a:p>
        </p:txBody>
      </p:sp>
    </p:spTree>
    <p:extLst>
      <p:ext uri="{BB962C8B-B14F-4D97-AF65-F5344CB8AC3E}">
        <p14:creationId xmlns:p14="http://schemas.microsoft.com/office/powerpoint/2010/main" val="138826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C4D8F9-E8C2-42D8-9BD2-6BC9B41D8023}" type="datetimeFigureOut">
              <a:rPr lang="en-IN" smtClean="0"/>
              <a:t>18-04-2015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8A312C-861F-4F6F-9E63-6BB852059A3D}" type="slidenum">
              <a:rPr lang="en-IN" smtClean="0"/>
              <a:t>‹#›</a:t>
            </a:fld>
            <a:endParaRPr lang="en-IN"/>
          </a:p>
        </p:txBody>
      </p:sp>
    </p:spTree>
    <p:extLst>
      <p:ext uri="{BB962C8B-B14F-4D97-AF65-F5344CB8AC3E}">
        <p14:creationId xmlns:p14="http://schemas.microsoft.com/office/powerpoint/2010/main" val="331362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4D8F9-E8C2-42D8-9BD2-6BC9B41D8023}" type="datetimeFigureOut">
              <a:rPr lang="en-IN" smtClean="0"/>
              <a:t>18-04-2015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A312C-861F-4F6F-9E63-6BB852059A3D}" type="slidenum">
              <a:rPr lang="en-IN" smtClean="0"/>
              <a:t>‹#›</a:t>
            </a:fld>
            <a:endParaRPr lang="en-IN"/>
          </a:p>
        </p:txBody>
      </p:sp>
    </p:spTree>
    <p:extLst>
      <p:ext uri="{BB962C8B-B14F-4D97-AF65-F5344CB8AC3E}">
        <p14:creationId xmlns:p14="http://schemas.microsoft.com/office/powerpoint/2010/main" val="292144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1"/>
          <p:cNvSpPr txBox="1">
            <a:spLocks noChangeArrowheads="1"/>
          </p:cNvSpPr>
          <p:nvPr/>
        </p:nvSpPr>
        <p:spPr bwMode="auto">
          <a:xfrm>
            <a:off x="4092575" y="2473325"/>
            <a:ext cx="36258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8000"/>
              <a:t>GRAPHS</a:t>
            </a:r>
          </a:p>
        </p:txBody>
      </p:sp>
    </p:spTree>
    <p:extLst>
      <p:ext uri="{BB962C8B-B14F-4D97-AF65-F5344CB8AC3E}">
        <p14:creationId xmlns:p14="http://schemas.microsoft.com/office/powerpoint/2010/main" val="281742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25461" y="1796256"/>
            <a:ext cx="9402763" cy="4745915"/>
          </a:xfrm>
          <a:prstGeom prst="rect">
            <a:avLst/>
          </a:prstGeom>
        </p:spPr>
        <p:txBody>
          <a:bodyPr wrap="square">
            <a:spAutoFit/>
          </a:bodyPr>
          <a:lstStyle/>
          <a:p>
            <a:pPr eaLnBrk="1" hangingPunct="1">
              <a:lnSpc>
                <a:spcPct val="90000"/>
              </a:lnSpc>
              <a:spcBef>
                <a:spcPct val="20000"/>
              </a:spcBef>
              <a:buClr>
                <a:srgbClr val="FDAD23"/>
              </a:buClr>
              <a:defRPr/>
            </a:pPr>
            <a:r>
              <a:rPr lang="en-US" sz="2800" dirty="0" err="1">
                <a:solidFill>
                  <a:srgbClr val="000000"/>
                </a:solidFill>
                <a:latin typeface="Segoe UI" panose="020B0502040204020203" pitchFamily="34" charset="0"/>
                <a:ea typeface="Segoe UI" panose="020B0502040204020203" pitchFamily="34" charset="0"/>
                <a:cs typeface="Segoe UI" panose="020B0502040204020203" pitchFamily="34" charset="0"/>
              </a:rPr>
              <a:t>Adj</a:t>
            </a: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(v) = list of vertices adjacent to v</a:t>
            </a:r>
          </a:p>
          <a:p>
            <a:pPr marL="342900" indent="-342900" eaLnBrk="1" hangingPunct="1">
              <a:lnSpc>
                <a:spcPct val="90000"/>
              </a:lnSpc>
              <a:spcBef>
                <a:spcPct val="20000"/>
              </a:spcBef>
              <a:buClr>
                <a:srgbClr val="FDAD23"/>
              </a:buClr>
              <a:defRPr/>
            </a:pPr>
            <a:endParaRPr lang="en-US" sz="2800"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a:p>
            <a:pPr marL="342900" indent="-342900" eaLnBrk="1" hangingPunct="1">
              <a:lnSpc>
                <a:spcPct val="90000"/>
              </a:lnSpc>
              <a:spcBef>
                <a:spcPct val="20000"/>
              </a:spcBef>
              <a:buClr>
                <a:srgbClr val="FDAD23"/>
              </a:buClr>
              <a:defRPr/>
            </a:pPr>
            <a:endParaRPr lang="en-US" sz="2800" dirty="0">
              <a:solidFill>
                <a:srgbClr val="FFFFFF"/>
              </a:solidFill>
              <a:latin typeface="Century Gothic"/>
            </a:endParaRPr>
          </a:p>
          <a:p>
            <a:pPr marL="342900" indent="-342900" eaLnBrk="1" hangingPunct="1">
              <a:lnSpc>
                <a:spcPct val="90000"/>
              </a:lnSpc>
              <a:spcBef>
                <a:spcPct val="20000"/>
              </a:spcBef>
              <a:buClr>
                <a:srgbClr val="FDAD23"/>
              </a:buClr>
              <a:defRPr/>
            </a:pPr>
            <a:endParaRPr lang="en-US" sz="2800" dirty="0">
              <a:solidFill>
                <a:srgbClr val="FFFFFF"/>
              </a:solidFill>
              <a:latin typeface="Century Gothic"/>
            </a:endParaRPr>
          </a:p>
          <a:p>
            <a:pPr marL="342900" indent="-342900" eaLnBrk="1" hangingPunct="1">
              <a:lnSpc>
                <a:spcPct val="90000"/>
              </a:lnSpc>
              <a:spcBef>
                <a:spcPct val="20000"/>
              </a:spcBef>
              <a:buClr>
                <a:srgbClr val="FDAD23"/>
              </a:buClr>
              <a:defRPr/>
            </a:pPr>
            <a:endParaRPr lang="en-US" sz="2800" dirty="0">
              <a:solidFill>
                <a:srgbClr val="FFFFFF"/>
              </a:solidFill>
              <a:latin typeface="Century Gothic"/>
            </a:endParaRPr>
          </a:p>
          <a:p>
            <a:pPr marL="342900" indent="-342900" eaLnBrk="1" hangingPunct="1">
              <a:lnSpc>
                <a:spcPct val="90000"/>
              </a:lnSpc>
              <a:spcBef>
                <a:spcPct val="20000"/>
              </a:spcBef>
              <a:buClr>
                <a:srgbClr val="FDAD23"/>
              </a:buClr>
              <a:defRPr/>
            </a:pPr>
            <a:endParaRPr lang="en-US" sz="2800" dirty="0">
              <a:solidFill>
                <a:srgbClr val="FFFFFF"/>
              </a:solidFill>
              <a:latin typeface="Century Gothic"/>
            </a:endParaRPr>
          </a:p>
          <a:p>
            <a:pPr marL="342900" indent="-342900" eaLnBrk="1" hangingPunct="1">
              <a:lnSpc>
                <a:spcPct val="90000"/>
              </a:lnSpc>
              <a:spcBef>
                <a:spcPct val="20000"/>
              </a:spcBef>
              <a:buClr>
                <a:srgbClr val="FDAD23"/>
              </a:buClr>
              <a:defRPr/>
            </a:pPr>
            <a:endParaRPr lang="en-US" sz="2800" dirty="0">
              <a:solidFill>
                <a:srgbClr val="FFFFFF"/>
              </a:solidFill>
              <a:latin typeface="Century Gothic"/>
            </a:endParaRPr>
          </a:p>
          <a:p>
            <a:pPr marL="342900" indent="-342900" eaLnBrk="1" hangingPunct="1">
              <a:lnSpc>
                <a:spcPct val="90000"/>
              </a:lnSpc>
              <a:spcBef>
                <a:spcPct val="20000"/>
              </a:spcBef>
              <a:buClr>
                <a:srgbClr val="FDAD23"/>
              </a:buClr>
              <a:defRPr/>
            </a:pPr>
            <a:endParaRPr lang="en-US" sz="2800" dirty="0">
              <a:solidFill>
                <a:srgbClr val="FFFFFF"/>
              </a:solidFill>
              <a:latin typeface="Century Gothic"/>
            </a:endParaRPr>
          </a:p>
          <a:p>
            <a:pPr marL="342900" indent="-342900" eaLnBrk="1" hangingPunct="1">
              <a:lnSpc>
                <a:spcPct val="90000"/>
              </a:lnSpc>
              <a:spcBef>
                <a:spcPct val="20000"/>
              </a:spcBef>
              <a:buClr>
                <a:srgbClr val="FDAD23"/>
              </a:buClr>
              <a:defRPr/>
            </a:pPr>
            <a:endParaRPr lang="en-US" sz="2800"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a:p>
            <a:pPr marL="342900" indent="-342900" eaLnBrk="1" hangingPunct="1">
              <a:lnSpc>
                <a:spcPct val="90000"/>
              </a:lnSpc>
              <a:spcBef>
                <a:spcPct val="20000"/>
              </a:spcBef>
              <a:buClr>
                <a:srgbClr val="FDAD23"/>
              </a:buClr>
              <a:defRPr/>
            </a:pPr>
            <a:r>
              <a:rPr lang="en-US" sz="28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space </a:t>
            </a: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cost  O(</a:t>
            </a:r>
            <a:r>
              <a:rPr lang="en-US" sz="2800" dirty="0" err="1">
                <a:solidFill>
                  <a:srgbClr val="000000"/>
                </a:solidFill>
                <a:latin typeface="Segoe UI" panose="020B0502040204020203" pitchFamily="34" charset="0"/>
                <a:ea typeface="Segoe UI" panose="020B0502040204020203" pitchFamily="34" charset="0"/>
                <a:cs typeface="Segoe UI" panose="020B0502040204020203" pitchFamily="34" charset="0"/>
              </a:rPr>
              <a:t>n+m</a:t>
            </a: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a:t>
            </a:r>
          </a:p>
        </p:txBody>
      </p:sp>
      <p:grpSp>
        <p:nvGrpSpPr>
          <p:cNvPr id="87043" name="Group 59"/>
          <p:cNvGrpSpPr>
            <a:grpSpLocks/>
          </p:cNvGrpSpPr>
          <p:nvPr/>
        </p:nvGrpSpPr>
        <p:grpSpPr bwMode="auto">
          <a:xfrm>
            <a:off x="495658" y="2739231"/>
            <a:ext cx="7315200" cy="2743200"/>
            <a:chOff x="816" y="1728"/>
            <a:chExt cx="4608" cy="1728"/>
          </a:xfrm>
        </p:grpSpPr>
        <p:sp>
          <p:nvSpPr>
            <p:cNvPr id="87057" name="Rectangle 7"/>
            <p:cNvSpPr>
              <a:spLocks noChangeArrowheads="1"/>
            </p:cNvSpPr>
            <p:nvPr/>
          </p:nvSpPr>
          <p:spPr bwMode="auto">
            <a:xfrm>
              <a:off x="1056" y="1728"/>
              <a:ext cx="480" cy="1728"/>
            </a:xfrm>
            <a:prstGeom prst="rect">
              <a:avLst/>
            </a:prstGeom>
            <a:solidFill>
              <a:schemeClr val="tx1"/>
            </a:solidFill>
            <a:ln w="31750">
              <a:solidFill>
                <a:srgbClr val="808080"/>
              </a:solidFill>
              <a:miter lim="800000"/>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7058" name="Line 8"/>
            <p:cNvSpPr>
              <a:spLocks noChangeShapeType="1"/>
            </p:cNvSpPr>
            <p:nvPr/>
          </p:nvSpPr>
          <p:spPr bwMode="auto">
            <a:xfrm>
              <a:off x="1056" y="2160"/>
              <a:ext cx="480" cy="0"/>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59" name="Line 9"/>
            <p:cNvSpPr>
              <a:spLocks noChangeShapeType="1"/>
            </p:cNvSpPr>
            <p:nvPr/>
          </p:nvSpPr>
          <p:spPr bwMode="auto">
            <a:xfrm>
              <a:off x="1056" y="2592"/>
              <a:ext cx="480" cy="0"/>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60" name="Line 10"/>
            <p:cNvSpPr>
              <a:spLocks noChangeShapeType="1"/>
            </p:cNvSpPr>
            <p:nvPr/>
          </p:nvSpPr>
          <p:spPr bwMode="auto">
            <a:xfrm>
              <a:off x="1056" y="3024"/>
              <a:ext cx="480" cy="0"/>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87061" name="Group 14"/>
            <p:cNvGrpSpPr>
              <a:grpSpLocks/>
            </p:cNvGrpSpPr>
            <p:nvPr/>
          </p:nvGrpSpPr>
          <p:grpSpPr bwMode="auto">
            <a:xfrm>
              <a:off x="2016" y="1776"/>
              <a:ext cx="864" cy="288"/>
              <a:chOff x="2016" y="1776"/>
              <a:chExt cx="864" cy="288"/>
            </a:xfrm>
          </p:grpSpPr>
          <p:sp>
            <p:nvSpPr>
              <p:cNvPr id="87103" name="Rectangle 11"/>
              <p:cNvSpPr>
                <a:spLocks noChangeArrowheads="1"/>
              </p:cNvSpPr>
              <p:nvPr/>
            </p:nvSpPr>
            <p:spPr bwMode="auto">
              <a:xfrm>
                <a:off x="2016" y="1776"/>
                <a:ext cx="864" cy="288"/>
              </a:xfrm>
              <a:prstGeom prst="rect">
                <a:avLst/>
              </a:prstGeom>
              <a:solidFill>
                <a:schemeClr val="tx1"/>
              </a:solidFill>
              <a:ln w="31750">
                <a:solidFill>
                  <a:srgbClr val="808080"/>
                </a:solidFill>
                <a:miter lim="800000"/>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7104" name="Line 13"/>
              <p:cNvSpPr>
                <a:spLocks noChangeShapeType="1"/>
              </p:cNvSpPr>
              <p:nvPr/>
            </p:nvSpPr>
            <p:spPr bwMode="auto">
              <a:xfrm>
                <a:off x="2448" y="1776"/>
                <a:ext cx="0" cy="288"/>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7062" name="Group 18"/>
            <p:cNvGrpSpPr>
              <a:grpSpLocks/>
            </p:cNvGrpSpPr>
            <p:nvPr/>
          </p:nvGrpSpPr>
          <p:grpSpPr bwMode="auto">
            <a:xfrm>
              <a:off x="3312" y="1776"/>
              <a:ext cx="864" cy="288"/>
              <a:chOff x="2016" y="1776"/>
              <a:chExt cx="864" cy="288"/>
            </a:xfrm>
          </p:grpSpPr>
          <p:sp>
            <p:nvSpPr>
              <p:cNvPr id="87101" name="Rectangle 19"/>
              <p:cNvSpPr>
                <a:spLocks noChangeArrowheads="1"/>
              </p:cNvSpPr>
              <p:nvPr/>
            </p:nvSpPr>
            <p:spPr bwMode="auto">
              <a:xfrm>
                <a:off x="2016" y="1776"/>
                <a:ext cx="864" cy="288"/>
              </a:xfrm>
              <a:prstGeom prst="rect">
                <a:avLst/>
              </a:prstGeom>
              <a:solidFill>
                <a:schemeClr val="tx1"/>
              </a:solidFill>
              <a:ln w="31750">
                <a:solidFill>
                  <a:srgbClr val="808080"/>
                </a:solidFill>
                <a:miter lim="800000"/>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7102" name="Line 20"/>
              <p:cNvSpPr>
                <a:spLocks noChangeShapeType="1"/>
              </p:cNvSpPr>
              <p:nvPr/>
            </p:nvSpPr>
            <p:spPr bwMode="auto">
              <a:xfrm>
                <a:off x="2448" y="1776"/>
                <a:ext cx="0" cy="288"/>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7063" name="Group 21"/>
            <p:cNvGrpSpPr>
              <a:grpSpLocks/>
            </p:cNvGrpSpPr>
            <p:nvPr/>
          </p:nvGrpSpPr>
          <p:grpSpPr bwMode="auto">
            <a:xfrm>
              <a:off x="2016" y="3072"/>
              <a:ext cx="864" cy="288"/>
              <a:chOff x="2016" y="1776"/>
              <a:chExt cx="864" cy="288"/>
            </a:xfrm>
          </p:grpSpPr>
          <p:sp>
            <p:nvSpPr>
              <p:cNvPr id="87099" name="Rectangle 22"/>
              <p:cNvSpPr>
                <a:spLocks noChangeArrowheads="1"/>
              </p:cNvSpPr>
              <p:nvPr/>
            </p:nvSpPr>
            <p:spPr bwMode="auto">
              <a:xfrm>
                <a:off x="2016" y="1776"/>
                <a:ext cx="864" cy="288"/>
              </a:xfrm>
              <a:prstGeom prst="rect">
                <a:avLst/>
              </a:prstGeom>
              <a:solidFill>
                <a:schemeClr val="tx1"/>
              </a:solidFill>
              <a:ln w="31750">
                <a:solidFill>
                  <a:srgbClr val="808080"/>
                </a:solidFill>
                <a:miter lim="800000"/>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7100" name="Line 23"/>
              <p:cNvSpPr>
                <a:spLocks noChangeShapeType="1"/>
              </p:cNvSpPr>
              <p:nvPr/>
            </p:nvSpPr>
            <p:spPr bwMode="auto">
              <a:xfrm>
                <a:off x="2448" y="1776"/>
                <a:ext cx="0" cy="288"/>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7064" name="Group 24"/>
            <p:cNvGrpSpPr>
              <a:grpSpLocks/>
            </p:cNvGrpSpPr>
            <p:nvPr/>
          </p:nvGrpSpPr>
          <p:grpSpPr bwMode="auto">
            <a:xfrm>
              <a:off x="3312" y="2208"/>
              <a:ext cx="864" cy="288"/>
              <a:chOff x="2016" y="1776"/>
              <a:chExt cx="864" cy="288"/>
            </a:xfrm>
          </p:grpSpPr>
          <p:sp>
            <p:nvSpPr>
              <p:cNvPr id="87097" name="Rectangle 25"/>
              <p:cNvSpPr>
                <a:spLocks noChangeArrowheads="1"/>
              </p:cNvSpPr>
              <p:nvPr/>
            </p:nvSpPr>
            <p:spPr bwMode="auto">
              <a:xfrm>
                <a:off x="2016" y="1776"/>
                <a:ext cx="864" cy="288"/>
              </a:xfrm>
              <a:prstGeom prst="rect">
                <a:avLst/>
              </a:prstGeom>
              <a:solidFill>
                <a:schemeClr val="tx1"/>
              </a:solidFill>
              <a:ln w="31750">
                <a:solidFill>
                  <a:srgbClr val="808080"/>
                </a:solidFill>
                <a:miter lim="800000"/>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7098" name="Line 26"/>
              <p:cNvSpPr>
                <a:spLocks noChangeShapeType="1"/>
              </p:cNvSpPr>
              <p:nvPr/>
            </p:nvSpPr>
            <p:spPr bwMode="auto">
              <a:xfrm>
                <a:off x="2448" y="1776"/>
                <a:ext cx="0" cy="288"/>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7065" name="Group 27"/>
            <p:cNvGrpSpPr>
              <a:grpSpLocks/>
            </p:cNvGrpSpPr>
            <p:nvPr/>
          </p:nvGrpSpPr>
          <p:grpSpPr bwMode="auto">
            <a:xfrm>
              <a:off x="2016" y="2640"/>
              <a:ext cx="864" cy="288"/>
              <a:chOff x="2016" y="1776"/>
              <a:chExt cx="864" cy="288"/>
            </a:xfrm>
          </p:grpSpPr>
          <p:sp>
            <p:nvSpPr>
              <p:cNvPr id="87095" name="Rectangle 28"/>
              <p:cNvSpPr>
                <a:spLocks noChangeArrowheads="1"/>
              </p:cNvSpPr>
              <p:nvPr/>
            </p:nvSpPr>
            <p:spPr bwMode="auto">
              <a:xfrm>
                <a:off x="2016" y="1776"/>
                <a:ext cx="864" cy="288"/>
              </a:xfrm>
              <a:prstGeom prst="rect">
                <a:avLst/>
              </a:prstGeom>
              <a:solidFill>
                <a:schemeClr val="tx1"/>
              </a:solidFill>
              <a:ln w="31750">
                <a:solidFill>
                  <a:srgbClr val="808080"/>
                </a:solidFill>
                <a:miter lim="800000"/>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7096" name="Line 29"/>
              <p:cNvSpPr>
                <a:spLocks noChangeShapeType="1"/>
              </p:cNvSpPr>
              <p:nvPr/>
            </p:nvSpPr>
            <p:spPr bwMode="auto">
              <a:xfrm>
                <a:off x="2448" y="1776"/>
                <a:ext cx="0" cy="288"/>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7066" name="Group 30"/>
            <p:cNvGrpSpPr>
              <a:grpSpLocks/>
            </p:cNvGrpSpPr>
            <p:nvPr/>
          </p:nvGrpSpPr>
          <p:grpSpPr bwMode="auto">
            <a:xfrm>
              <a:off x="2016" y="2208"/>
              <a:ext cx="864" cy="288"/>
              <a:chOff x="2016" y="1776"/>
              <a:chExt cx="864" cy="288"/>
            </a:xfrm>
          </p:grpSpPr>
          <p:sp>
            <p:nvSpPr>
              <p:cNvPr id="87093" name="Rectangle 31"/>
              <p:cNvSpPr>
                <a:spLocks noChangeArrowheads="1"/>
              </p:cNvSpPr>
              <p:nvPr/>
            </p:nvSpPr>
            <p:spPr bwMode="auto">
              <a:xfrm>
                <a:off x="2016" y="1776"/>
                <a:ext cx="864" cy="288"/>
              </a:xfrm>
              <a:prstGeom prst="rect">
                <a:avLst/>
              </a:prstGeom>
              <a:solidFill>
                <a:schemeClr val="tx1"/>
              </a:solidFill>
              <a:ln w="31750">
                <a:solidFill>
                  <a:srgbClr val="808080"/>
                </a:solidFill>
                <a:miter lim="800000"/>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7094" name="Line 32"/>
              <p:cNvSpPr>
                <a:spLocks noChangeShapeType="1"/>
              </p:cNvSpPr>
              <p:nvPr/>
            </p:nvSpPr>
            <p:spPr bwMode="auto">
              <a:xfrm>
                <a:off x="2448" y="1776"/>
                <a:ext cx="0" cy="288"/>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7067" name="Group 33"/>
            <p:cNvGrpSpPr>
              <a:grpSpLocks/>
            </p:cNvGrpSpPr>
            <p:nvPr/>
          </p:nvGrpSpPr>
          <p:grpSpPr bwMode="auto">
            <a:xfrm>
              <a:off x="3312" y="2640"/>
              <a:ext cx="864" cy="288"/>
              <a:chOff x="2016" y="1776"/>
              <a:chExt cx="864" cy="288"/>
            </a:xfrm>
          </p:grpSpPr>
          <p:sp>
            <p:nvSpPr>
              <p:cNvPr id="87091" name="Rectangle 34"/>
              <p:cNvSpPr>
                <a:spLocks noChangeArrowheads="1"/>
              </p:cNvSpPr>
              <p:nvPr/>
            </p:nvSpPr>
            <p:spPr bwMode="auto">
              <a:xfrm>
                <a:off x="2016" y="1776"/>
                <a:ext cx="864" cy="288"/>
              </a:xfrm>
              <a:prstGeom prst="rect">
                <a:avLst/>
              </a:prstGeom>
              <a:solidFill>
                <a:schemeClr val="tx1"/>
              </a:solidFill>
              <a:ln w="31750">
                <a:solidFill>
                  <a:srgbClr val="808080"/>
                </a:solidFill>
                <a:miter lim="800000"/>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7092" name="Line 35"/>
              <p:cNvSpPr>
                <a:spLocks noChangeShapeType="1"/>
              </p:cNvSpPr>
              <p:nvPr/>
            </p:nvSpPr>
            <p:spPr bwMode="auto">
              <a:xfrm>
                <a:off x="2448" y="1776"/>
                <a:ext cx="0" cy="288"/>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7068" name="Group 36"/>
            <p:cNvGrpSpPr>
              <a:grpSpLocks/>
            </p:cNvGrpSpPr>
            <p:nvPr/>
          </p:nvGrpSpPr>
          <p:grpSpPr bwMode="auto">
            <a:xfrm>
              <a:off x="4560" y="2640"/>
              <a:ext cx="864" cy="288"/>
              <a:chOff x="2016" y="1776"/>
              <a:chExt cx="864" cy="288"/>
            </a:xfrm>
          </p:grpSpPr>
          <p:sp>
            <p:nvSpPr>
              <p:cNvPr id="87089" name="Rectangle 37"/>
              <p:cNvSpPr>
                <a:spLocks noChangeArrowheads="1"/>
              </p:cNvSpPr>
              <p:nvPr/>
            </p:nvSpPr>
            <p:spPr bwMode="auto">
              <a:xfrm>
                <a:off x="2016" y="1776"/>
                <a:ext cx="864" cy="288"/>
              </a:xfrm>
              <a:prstGeom prst="rect">
                <a:avLst/>
              </a:prstGeom>
              <a:solidFill>
                <a:schemeClr val="tx1"/>
              </a:solidFill>
              <a:ln w="31750">
                <a:solidFill>
                  <a:srgbClr val="808080"/>
                </a:solidFill>
                <a:miter lim="800000"/>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7090" name="Line 38"/>
              <p:cNvSpPr>
                <a:spLocks noChangeShapeType="1"/>
              </p:cNvSpPr>
              <p:nvPr/>
            </p:nvSpPr>
            <p:spPr bwMode="auto">
              <a:xfrm>
                <a:off x="2448" y="1776"/>
                <a:ext cx="0" cy="288"/>
              </a:xfrm>
              <a:prstGeom prst="line">
                <a:avLst/>
              </a:prstGeom>
              <a:noFill/>
              <a:ln w="31750">
                <a:solidFill>
                  <a:srgbClr val="80808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87069" name="Line 39"/>
            <p:cNvSpPr>
              <a:spLocks noChangeShapeType="1"/>
            </p:cNvSpPr>
            <p:nvPr/>
          </p:nvSpPr>
          <p:spPr bwMode="auto">
            <a:xfrm>
              <a:off x="1248" y="1920"/>
              <a:ext cx="672" cy="0"/>
            </a:xfrm>
            <a:prstGeom prst="line">
              <a:avLst/>
            </a:prstGeom>
            <a:noFill/>
            <a:ln w="57150">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en-IN"/>
            </a:p>
          </p:txBody>
        </p:sp>
        <p:sp>
          <p:nvSpPr>
            <p:cNvPr id="87070" name="Line 40"/>
            <p:cNvSpPr>
              <a:spLocks noChangeShapeType="1"/>
            </p:cNvSpPr>
            <p:nvPr/>
          </p:nvSpPr>
          <p:spPr bwMode="auto">
            <a:xfrm>
              <a:off x="1248" y="3216"/>
              <a:ext cx="672" cy="0"/>
            </a:xfrm>
            <a:prstGeom prst="line">
              <a:avLst/>
            </a:prstGeom>
            <a:noFill/>
            <a:ln w="57150">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en-IN"/>
            </a:p>
          </p:txBody>
        </p:sp>
        <p:sp>
          <p:nvSpPr>
            <p:cNvPr id="87071" name="Line 41"/>
            <p:cNvSpPr>
              <a:spLocks noChangeShapeType="1"/>
            </p:cNvSpPr>
            <p:nvPr/>
          </p:nvSpPr>
          <p:spPr bwMode="auto">
            <a:xfrm>
              <a:off x="1248" y="2784"/>
              <a:ext cx="672" cy="0"/>
            </a:xfrm>
            <a:prstGeom prst="line">
              <a:avLst/>
            </a:prstGeom>
            <a:noFill/>
            <a:ln w="57150">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en-IN"/>
            </a:p>
          </p:txBody>
        </p:sp>
        <p:sp>
          <p:nvSpPr>
            <p:cNvPr id="87072" name="Line 42"/>
            <p:cNvSpPr>
              <a:spLocks noChangeShapeType="1"/>
            </p:cNvSpPr>
            <p:nvPr/>
          </p:nvSpPr>
          <p:spPr bwMode="auto">
            <a:xfrm>
              <a:off x="1248" y="2352"/>
              <a:ext cx="672" cy="0"/>
            </a:xfrm>
            <a:prstGeom prst="line">
              <a:avLst/>
            </a:prstGeom>
            <a:noFill/>
            <a:ln w="57150">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en-IN"/>
            </a:p>
          </p:txBody>
        </p:sp>
        <p:sp>
          <p:nvSpPr>
            <p:cNvPr id="87073" name="Line 43"/>
            <p:cNvSpPr>
              <a:spLocks noChangeShapeType="1"/>
            </p:cNvSpPr>
            <p:nvPr/>
          </p:nvSpPr>
          <p:spPr bwMode="auto">
            <a:xfrm>
              <a:off x="2592" y="1920"/>
              <a:ext cx="672" cy="0"/>
            </a:xfrm>
            <a:prstGeom prst="line">
              <a:avLst/>
            </a:prstGeom>
            <a:noFill/>
            <a:ln w="57150">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en-IN"/>
            </a:p>
          </p:txBody>
        </p:sp>
        <p:sp>
          <p:nvSpPr>
            <p:cNvPr id="87074" name="Line 44"/>
            <p:cNvSpPr>
              <a:spLocks noChangeShapeType="1"/>
            </p:cNvSpPr>
            <p:nvPr/>
          </p:nvSpPr>
          <p:spPr bwMode="auto">
            <a:xfrm>
              <a:off x="2592" y="2352"/>
              <a:ext cx="672" cy="0"/>
            </a:xfrm>
            <a:prstGeom prst="line">
              <a:avLst/>
            </a:prstGeom>
            <a:noFill/>
            <a:ln w="57150">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en-IN"/>
            </a:p>
          </p:txBody>
        </p:sp>
        <p:sp>
          <p:nvSpPr>
            <p:cNvPr id="87075" name="Line 45"/>
            <p:cNvSpPr>
              <a:spLocks noChangeShapeType="1"/>
            </p:cNvSpPr>
            <p:nvPr/>
          </p:nvSpPr>
          <p:spPr bwMode="auto">
            <a:xfrm>
              <a:off x="2592" y="2784"/>
              <a:ext cx="672" cy="0"/>
            </a:xfrm>
            <a:prstGeom prst="line">
              <a:avLst/>
            </a:prstGeom>
            <a:noFill/>
            <a:ln w="57150">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en-IN"/>
            </a:p>
          </p:txBody>
        </p:sp>
        <p:sp>
          <p:nvSpPr>
            <p:cNvPr id="87076" name="Line 46"/>
            <p:cNvSpPr>
              <a:spLocks noChangeShapeType="1"/>
            </p:cNvSpPr>
            <p:nvPr/>
          </p:nvSpPr>
          <p:spPr bwMode="auto">
            <a:xfrm>
              <a:off x="3840" y="2784"/>
              <a:ext cx="672" cy="0"/>
            </a:xfrm>
            <a:prstGeom prst="line">
              <a:avLst/>
            </a:prstGeom>
            <a:noFill/>
            <a:ln w="57150">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en-IN"/>
            </a:p>
          </p:txBody>
        </p:sp>
        <p:sp>
          <p:nvSpPr>
            <p:cNvPr id="87077" name="Text Box 47"/>
            <p:cNvSpPr txBox="1">
              <a:spLocks noChangeArrowheads="1"/>
            </p:cNvSpPr>
            <p:nvPr/>
          </p:nvSpPr>
          <p:spPr bwMode="auto">
            <a:xfrm>
              <a:off x="816" y="17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t>1</a:t>
              </a:r>
            </a:p>
          </p:txBody>
        </p:sp>
        <p:sp>
          <p:nvSpPr>
            <p:cNvPr id="87078" name="Text Box 48"/>
            <p:cNvSpPr txBox="1">
              <a:spLocks noChangeArrowheads="1"/>
            </p:cNvSpPr>
            <p:nvPr/>
          </p:nvSpPr>
          <p:spPr bwMode="auto">
            <a:xfrm>
              <a:off x="816" y="22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t>2</a:t>
              </a:r>
            </a:p>
          </p:txBody>
        </p:sp>
        <p:sp>
          <p:nvSpPr>
            <p:cNvPr id="87079" name="Text Box 49"/>
            <p:cNvSpPr txBox="1">
              <a:spLocks noChangeArrowheads="1"/>
            </p:cNvSpPr>
            <p:nvPr/>
          </p:nvSpPr>
          <p:spPr bwMode="auto">
            <a:xfrm>
              <a:off x="816" y="26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t>3</a:t>
              </a:r>
            </a:p>
          </p:txBody>
        </p:sp>
        <p:sp>
          <p:nvSpPr>
            <p:cNvPr id="87080" name="Text Box 50"/>
            <p:cNvSpPr txBox="1">
              <a:spLocks noChangeArrowheads="1"/>
            </p:cNvSpPr>
            <p:nvPr/>
          </p:nvSpPr>
          <p:spPr bwMode="auto">
            <a:xfrm>
              <a:off x="816" y="30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t>4</a:t>
              </a:r>
            </a:p>
          </p:txBody>
        </p:sp>
        <p:sp>
          <p:nvSpPr>
            <p:cNvPr id="87081" name="Text Box 51"/>
            <p:cNvSpPr txBox="1">
              <a:spLocks noChangeArrowheads="1"/>
            </p:cNvSpPr>
            <p:nvPr/>
          </p:nvSpPr>
          <p:spPr bwMode="auto">
            <a:xfrm>
              <a:off x="2160" y="17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solidFill>
                    <a:schemeClr val="bg1"/>
                  </a:solidFill>
                </a:rPr>
                <a:t>2</a:t>
              </a:r>
            </a:p>
          </p:txBody>
        </p:sp>
        <p:sp>
          <p:nvSpPr>
            <p:cNvPr id="87082" name="Text Box 52"/>
            <p:cNvSpPr txBox="1">
              <a:spLocks noChangeArrowheads="1"/>
            </p:cNvSpPr>
            <p:nvPr/>
          </p:nvSpPr>
          <p:spPr bwMode="auto">
            <a:xfrm>
              <a:off x="2160" y="30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solidFill>
                    <a:schemeClr val="bg1"/>
                  </a:solidFill>
                </a:rPr>
                <a:t>3</a:t>
              </a:r>
            </a:p>
          </p:txBody>
        </p:sp>
        <p:sp>
          <p:nvSpPr>
            <p:cNvPr id="87083" name="Text Box 53"/>
            <p:cNvSpPr txBox="1">
              <a:spLocks noChangeArrowheads="1"/>
            </p:cNvSpPr>
            <p:nvPr/>
          </p:nvSpPr>
          <p:spPr bwMode="auto">
            <a:xfrm>
              <a:off x="2178" y="2640"/>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solidFill>
                    <a:schemeClr val="bg1"/>
                  </a:solidFill>
                </a:rPr>
                <a:t>1</a:t>
              </a:r>
            </a:p>
          </p:txBody>
        </p:sp>
        <p:sp>
          <p:nvSpPr>
            <p:cNvPr id="87084" name="Text Box 54"/>
            <p:cNvSpPr txBox="1">
              <a:spLocks noChangeArrowheads="1"/>
            </p:cNvSpPr>
            <p:nvPr/>
          </p:nvSpPr>
          <p:spPr bwMode="auto">
            <a:xfrm>
              <a:off x="2160" y="22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solidFill>
                    <a:schemeClr val="bg1"/>
                  </a:solidFill>
                </a:rPr>
                <a:t>1</a:t>
              </a:r>
            </a:p>
          </p:txBody>
        </p:sp>
        <p:sp>
          <p:nvSpPr>
            <p:cNvPr id="87085" name="Text Box 55"/>
            <p:cNvSpPr txBox="1">
              <a:spLocks noChangeArrowheads="1"/>
            </p:cNvSpPr>
            <p:nvPr/>
          </p:nvSpPr>
          <p:spPr bwMode="auto">
            <a:xfrm>
              <a:off x="3456" y="17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solidFill>
                    <a:schemeClr val="bg1"/>
                  </a:solidFill>
                </a:rPr>
                <a:t>3</a:t>
              </a:r>
            </a:p>
          </p:txBody>
        </p:sp>
        <p:sp>
          <p:nvSpPr>
            <p:cNvPr id="87086" name="Text Box 56"/>
            <p:cNvSpPr txBox="1">
              <a:spLocks noChangeArrowheads="1"/>
            </p:cNvSpPr>
            <p:nvPr/>
          </p:nvSpPr>
          <p:spPr bwMode="auto">
            <a:xfrm>
              <a:off x="3456" y="22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solidFill>
                    <a:schemeClr val="bg1"/>
                  </a:solidFill>
                </a:rPr>
                <a:t>3</a:t>
              </a:r>
            </a:p>
          </p:txBody>
        </p:sp>
        <p:sp>
          <p:nvSpPr>
            <p:cNvPr id="87087" name="Text Box 57"/>
            <p:cNvSpPr txBox="1">
              <a:spLocks noChangeArrowheads="1"/>
            </p:cNvSpPr>
            <p:nvPr/>
          </p:nvSpPr>
          <p:spPr bwMode="auto">
            <a:xfrm>
              <a:off x="3456" y="26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solidFill>
                    <a:schemeClr val="bg1"/>
                  </a:solidFill>
                </a:rPr>
                <a:t>2</a:t>
              </a:r>
            </a:p>
          </p:txBody>
        </p:sp>
        <p:sp>
          <p:nvSpPr>
            <p:cNvPr id="87088" name="Text Box 58"/>
            <p:cNvSpPr txBox="1">
              <a:spLocks noChangeArrowheads="1"/>
            </p:cNvSpPr>
            <p:nvPr/>
          </p:nvSpPr>
          <p:spPr bwMode="auto">
            <a:xfrm>
              <a:off x="4752" y="26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solidFill>
                    <a:schemeClr val="bg1"/>
                  </a:solidFill>
                </a:rPr>
                <a:t>4</a:t>
              </a:r>
            </a:p>
          </p:txBody>
        </p:sp>
      </p:grpSp>
      <p:sp>
        <p:nvSpPr>
          <p:cNvPr id="87044" name="TextBox 57"/>
          <p:cNvSpPr txBox="1">
            <a:spLocks noChangeArrowheads="1"/>
          </p:cNvSpPr>
          <p:nvPr/>
        </p:nvSpPr>
        <p:spPr bwMode="auto">
          <a:xfrm>
            <a:off x="9517855" y="2421731"/>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1</a:t>
            </a:r>
          </a:p>
        </p:txBody>
      </p:sp>
      <p:sp>
        <p:nvSpPr>
          <p:cNvPr id="87045" name="TextBox 58"/>
          <p:cNvSpPr txBox="1">
            <a:spLocks noChangeArrowheads="1"/>
          </p:cNvSpPr>
          <p:nvPr/>
        </p:nvSpPr>
        <p:spPr bwMode="auto">
          <a:xfrm>
            <a:off x="8900317" y="350916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2</a:t>
            </a:r>
          </a:p>
        </p:txBody>
      </p:sp>
      <p:sp>
        <p:nvSpPr>
          <p:cNvPr id="87046" name="TextBox 59"/>
          <p:cNvSpPr txBox="1">
            <a:spLocks noChangeArrowheads="1"/>
          </p:cNvSpPr>
          <p:nvPr/>
        </p:nvSpPr>
        <p:spPr bwMode="auto">
          <a:xfrm>
            <a:off x="10505280" y="3285331"/>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3</a:t>
            </a:r>
          </a:p>
        </p:txBody>
      </p:sp>
      <p:sp>
        <p:nvSpPr>
          <p:cNvPr id="87047" name="TextBox 60"/>
          <p:cNvSpPr txBox="1">
            <a:spLocks noChangeArrowheads="1"/>
          </p:cNvSpPr>
          <p:nvPr/>
        </p:nvSpPr>
        <p:spPr bwMode="auto">
          <a:xfrm>
            <a:off x="10294142" y="4733131"/>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4</a:t>
            </a:r>
          </a:p>
        </p:txBody>
      </p:sp>
      <p:sp>
        <p:nvSpPr>
          <p:cNvPr id="62" name="Oval 61"/>
          <p:cNvSpPr/>
          <p:nvPr/>
        </p:nvSpPr>
        <p:spPr>
          <a:xfrm>
            <a:off x="10465592" y="3285331"/>
            <a:ext cx="368300" cy="369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3" name="Oval 62"/>
          <p:cNvSpPr/>
          <p:nvPr/>
        </p:nvSpPr>
        <p:spPr>
          <a:xfrm>
            <a:off x="8866980" y="3496468"/>
            <a:ext cx="368300" cy="3698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4" name="Oval 63"/>
          <p:cNvSpPr/>
          <p:nvPr/>
        </p:nvSpPr>
        <p:spPr>
          <a:xfrm>
            <a:off x="10260805" y="4733131"/>
            <a:ext cx="368300" cy="368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5" name="Oval 64"/>
          <p:cNvSpPr/>
          <p:nvPr/>
        </p:nvSpPr>
        <p:spPr>
          <a:xfrm>
            <a:off x="9490867" y="2424906"/>
            <a:ext cx="369888" cy="369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cxnSp>
        <p:nvCxnSpPr>
          <p:cNvPr id="66" name="Straight Connector 65"/>
          <p:cNvCxnSpPr>
            <a:stCxn id="87045" idx="0"/>
            <a:endCxn id="65" idx="3"/>
          </p:cNvCxnSpPr>
          <p:nvPr/>
        </p:nvCxnSpPr>
        <p:spPr>
          <a:xfrm flipV="1">
            <a:off x="9051130" y="2740818"/>
            <a:ext cx="493712" cy="76835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87046" idx="2"/>
          </p:cNvCxnSpPr>
          <p:nvPr/>
        </p:nvCxnSpPr>
        <p:spPr>
          <a:xfrm flipV="1">
            <a:off x="9203530" y="3655218"/>
            <a:ext cx="1452562" cy="168275"/>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endCxn id="87044" idx="3"/>
          </p:cNvCxnSpPr>
          <p:nvPr/>
        </p:nvCxnSpPr>
        <p:spPr>
          <a:xfrm flipH="1" flipV="1">
            <a:off x="9819480" y="2605881"/>
            <a:ext cx="776287" cy="822325"/>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stCxn id="64" idx="7"/>
          </p:cNvCxnSpPr>
          <p:nvPr/>
        </p:nvCxnSpPr>
        <p:spPr>
          <a:xfrm flipV="1">
            <a:off x="10575130" y="3655218"/>
            <a:ext cx="149225" cy="1131888"/>
          </a:xfrm>
          <a:prstGeom prst="line">
            <a:avLst/>
          </a:prstGeom>
        </p:spPr>
        <p:style>
          <a:lnRef idx="1">
            <a:schemeClr val="dk1"/>
          </a:lnRef>
          <a:fillRef idx="0">
            <a:schemeClr val="dk1"/>
          </a:fillRef>
          <a:effectRef idx="0">
            <a:schemeClr val="dk1"/>
          </a:effectRef>
          <a:fontRef idx="minor">
            <a:schemeClr val="tx1"/>
          </a:fontRef>
        </p:style>
      </p:cxnSp>
      <p:sp>
        <p:nvSpPr>
          <p:cNvPr id="87056" name="TextBox 69"/>
          <p:cNvSpPr txBox="1">
            <a:spLocks noChangeArrowheads="1"/>
          </p:cNvSpPr>
          <p:nvPr/>
        </p:nvSpPr>
        <p:spPr bwMode="auto">
          <a:xfrm>
            <a:off x="560388" y="230268"/>
            <a:ext cx="569348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6600" b="1" u="sng" dirty="0" smtClean="0">
                <a:solidFill>
                  <a:srgbClr val="C00000"/>
                </a:solidFill>
                <a:latin typeface="+mj-lt"/>
                <a:cs typeface="Segoe UI" panose="020B0502040204020203" pitchFamily="34" charset="0"/>
              </a:rPr>
              <a:t>1. Adjacency List</a:t>
            </a:r>
            <a:endParaRPr lang="en-IN" altLang="en-US" sz="6600" b="1" u="sng" dirty="0">
              <a:solidFill>
                <a:srgbClr val="C00000"/>
              </a:solidFill>
              <a:latin typeface="+mj-lt"/>
              <a:cs typeface="Segoe UI" panose="020B0502040204020203" pitchFamily="34" charset="0"/>
            </a:endParaRPr>
          </a:p>
        </p:txBody>
      </p:sp>
    </p:spTree>
    <p:extLst>
      <p:ext uri="{BB962C8B-B14F-4D97-AF65-F5344CB8AC3E}">
        <p14:creationId xmlns:p14="http://schemas.microsoft.com/office/powerpoint/2010/main" val="1898377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1"/>
          <p:cNvSpPr txBox="1">
            <a:spLocks noChangeArrowheads="1"/>
          </p:cNvSpPr>
          <p:nvPr/>
        </p:nvSpPr>
        <p:spPr bwMode="auto">
          <a:xfrm>
            <a:off x="952098" y="400129"/>
            <a:ext cx="675351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en-IN" altLang="en-US" sz="6600" b="1" u="sng" dirty="0" smtClean="0">
                <a:solidFill>
                  <a:srgbClr val="C00000"/>
                </a:solidFill>
                <a:latin typeface="+mj-lt"/>
                <a:cs typeface="Segoe UI" panose="020B0502040204020203" pitchFamily="34" charset="0"/>
              </a:rPr>
              <a:t>2. </a:t>
            </a:r>
            <a:r>
              <a:rPr lang="en-IN" altLang="en-US" sz="6600" b="1" u="sng" dirty="0">
                <a:solidFill>
                  <a:srgbClr val="C00000"/>
                </a:solidFill>
                <a:latin typeface="+mj-lt"/>
                <a:cs typeface="Segoe UI" panose="020B0502040204020203" pitchFamily="34" charset="0"/>
              </a:rPr>
              <a:t>Adjacency </a:t>
            </a:r>
            <a:r>
              <a:rPr lang="en-IN" altLang="en-US" sz="6600" b="1" u="sng" dirty="0" smtClean="0">
                <a:solidFill>
                  <a:srgbClr val="C00000"/>
                </a:solidFill>
                <a:latin typeface="+mj-lt"/>
                <a:cs typeface="Segoe UI" panose="020B0502040204020203" pitchFamily="34" charset="0"/>
              </a:rPr>
              <a:t>Matrix</a:t>
            </a:r>
            <a:endParaRPr lang="en-IN" altLang="en-US" sz="6600" b="1" u="sng" dirty="0">
              <a:solidFill>
                <a:srgbClr val="C00000"/>
              </a:solidFill>
              <a:latin typeface="+mj-lt"/>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19052365"/>
              </p:ext>
            </p:extLst>
          </p:nvPr>
        </p:nvGraphicFramePr>
        <p:xfrm>
          <a:off x="2382928" y="3960813"/>
          <a:ext cx="2308224" cy="1968500"/>
        </p:xfrm>
        <a:graphic>
          <a:graphicData uri="http://schemas.openxmlformats.org/drawingml/2006/table">
            <a:tbl>
              <a:tblPr bandRow="1">
                <a:tableStyleId>{5940675A-B579-460E-94D1-54222C63F5DA}</a:tableStyleId>
              </a:tblPr>
              <a:tblGrid>
                <a:gridCol w="577056"/>
                <a:gridCol w="577056"/>
                <a:gridCol w="577056"/>
                <a:gridCol w="577056"/>
              </a:tblGrid>
              <a:tr h="492125">
                <a:tc>
                  <a:txBody>
                    <a:bodyPr/>
                    <a:lstStyle/>
                    <a:p>
                      <a:pPr algn="ctr"/>
                      <a:r>
                        <a:rPr lang="en-IN" sz="1800" dirty="0" smtClean="0"/>
                        <a:t>0</a:t>
                      </a:r>
                      <a:endParaRPr lang="en-IN" sz="1800" dirty="0"/>
                    </a:p>
                  </a:txBody>
                  <a:tcPr marL="91449" marR="91449" marT="45741" marB="45741"/>
                </a:tc>
                <a:tc>
                  <a:txBody>
                    <a:bodyPr/>
                    <a:lstStyle/>
                    <a:p>
                      <a:pPr algn="ctr"/>
                      <a:r>
                        <a:rPr lang="en-IN" sz="1800" dirty="0" smtClean="0"/>
                        <a:t>1</a:t>
                      </a:r>
                      <a:endParaRPr lang="en-IN" sz="1800" dirty="0"/>
                    </a:p>
                  </a:txBody>
                  <a:tcPr marL="91449" marR="91449" marT="45741" marB="45741"/>
                </a:tc>
                <a:tc>
                  <a:txBody>
                    <a:bodyPr/>
                    <a:lstStyle/>
                    <a:p>
                      <a:pPr algn="ctr"/>
                      <a:r>
                        <a:rPr lang="en-IN" sz="1800" dirty="0" smtClean="0"/>
                        <a:t>1</a:t>
                      </a:r>
                      <a:endParaRPr lang="en-IN" sz="1800" dirty="0"/>
                    </a:p>
                  </a:txBody>
                  <a:tcPr marL="91449" marR="91449" marT="45741" marB="45741"/>
                </a:tc>
                <a:tc>
                  <a:txBody>
                    <a:bodyPr/>
                    <a:lstStyle/>
                    <a:p>
                      <a:pPr algn="ctr"/>
                      <a:r>
                        <a:rPr lang="en-IN" sz="1800" dirty="0" smtClean="0"/>
                        <a:t>0</a:t>
                      </a:r>
                      <a:endParaRPr lang="en-IN" sz="1800" dirty="0"/>
                    </a:p>
                  </a:txBody>
                  <a:tcPr marL="91449" marR="91449" marT="45741" marB="45741"/>
                </a:tc>
              </a:tr>
              <a:tr h="492125">
                <a:tc>
                  <a:txBody>
                    <a:bodyPr/>
                    <a:lstStyle/>
                    <a:p>
                      <a:pPr algn="ctr"/>
                      <a:r>
                        <a:rPr lang="en-IN" sz="1800" dirty="0" smtClean="0"/>
                        <a:t>1</a:t>
                      </a:r>
                      <a:endParaRPr lang="en-IN" sz="1800" dirty="0"/>
                    </a:p>
                  </a:txBody>
                  <a:tcPr marL="91449" marR="91449" marT="45741" marB="45741"/>
                </a:tc>
                <a:tc>
                  <a:txBody>
                    <a:bodyPr/>
                    <a:lstStyle/>
                    <a:p>
                      <a:pPr algn="ctr"/>
                      <a:r>
                        <a:rPr lang="en-IN" sz="1800" dirty="0" smtClean="0"/>
                        <a:t>0</a:t>
                      </a:r>
                      <a:endParaRPr lang="en-IN" sz="1800" dirty="0"/>
                    </a:p>
                  </a:txBody>
                  <a:tcPr marL="91449" marR="91449" marT="45741" marB="45741"/>
                </a:tc>
                <a:tc>
                  <a:txBody>
                    <a:bodyPr/>
                    <a:lstStyle/>
                    <a:p>
                      <a:pPr algn="ctr"/>
                      <a:r>
                        <a:rPr lang="en-IN" sz="1800" dirty="0" smtClean="0"/>
                        <a:t>1</a:t>
                      </a:r>
                      <a:endParaRPr lang="en-IN" sz="1800" dirty="0"/>
                    </a:p>
                  </a:txBody>
                  <a:tcPr marL="91449" marR="91449" marT="45741" marB="45741"/>
                </a:tc>
                <a:tc>
                  <a:txBody>
                    <a:bodyPr/>
                    <a:lstStyle/>
                    <a:p>
                      <a:pPr algn="ctr"/>
                      <a:r>
                        <a:rPr lang="en-IN" sz="1800" dirty="0" smtClean="0"/>
                        <a:t>0</a:t>
                      </a:r>
                      <a:endParaRPr lang="en-IN" sz="1800" dirty="0"/>
                    </a:p>
                  </a:txBody>
                  <a:tcPr marL="91449" marR="91449" marT="45741" marB="45741"/>
                </a:tc>
              </a:tr>
              <a:tr h="492125">
                <a:tc>
                  <a:txBody>
                    <a:bodyPr/>
                    <a:lstStyle/>
                    <a:p>
                      <a:pPr algn="ctr"/>
                      <a:r>
                        <a:rPr lang="en-IN" sz="1800" dirty="0" smtClean="0"/>
                        <a:t>1</a:t>
                      </a:r>
                      <a:endParaRPr lang="en-IN" sz="1800" dirty="0"/>
                    </a:p>
                  </a:txBody>
                  <a:tcPr marL="91449" marR="91449" marT="45741" marB="45741"/>
                </a:tc>
                <a:tc>
                  <a:txBody>
                    <a:bodyPr/>
                    <a:lstStyle/>
                    <a:p>
                      <a:pPr algn="ctr"/>
                      <a:r>
                        <a:rPr lang="en-IN" sz="1800" dirty="0" smtClean="0"/>
                        <a:t>1</a:t>
                      </a:r>
                      <a:endParaRPr lang="en-IN" sz="1800" dirty="0"/>
                    </a:p>
                  </a:txBody>
                  <a:tcPr marL="91449" marR="91449" marT="45741" marB="45741"/>
                </a:tc>
                <a:tc>
                  <a:txBody>
                    <a:bodyPr/>
                    <a:lstStyle/>
                    <a:p>
                      <a:pPr algn="ctr"/>
                      <a:r>
                        <a:rPr lang="en-IN" sz="1800" dirty="0" smtClean="0"/>
                        <a:t>0</a:t>
                      </a:r>
                      <a:endParaRPr lang="en-IN" sz="1800" dirty="0"/>
                    </a:p>
                  </a:txBody>
                  <a:tcPr marL="91449" marR="91449" marT="45741" marB="45741"/>
                </a:tc>
                <a:tc>
                  <a:txBody>
                    <a:bodyPr/>
                    <a:lstStyle/>
                    <a:p>
                      <a:pPr algn="ctr"/>
                      <a:r>
                        <a:rPr lang="en-IN" sz="1800" dirty="0" smtClean="0"/>
                        <a:t>1</a:t>
                      </a:r>
                      <a:endParaRPr lang="en-IN" sz="1800" dirty="0"/>
                    </a:p>
                  </a:txBody>
                  <a:tcPr marL="91449" marR="91449" marT="45741" marB="45741"/>
                </a:tc>
              </a:tr>
              <a:tr h="492125">
                <a:tc>
                  <a:txBody>
                    <a:bodyPr/>
                    <a:lstStyle/>
                    <a:p>
                      <a:pPr algn="ctr"/>
                      <a:r>
                        <a:rPr lang="en-IN" sz="1800" dirty="0" smtClean="0"/>
                        <a:t>0</a:t>
                      </a:r>
                      <a:endParaRPr lang="en-IN" sz="1800" dirty="0"/>
                    </a:p>
                  </a:txBody>
                  <a:tcPr marL="91449" marR="91449" marT="45741" marB="45741"/>
                </a:tc>
                <a:tc>
                  <a:txBody>
                    <a:bodyPr/>
                    <a:lstStyle/>
                    <a:p>
                      <a:pPr algn="ctr"/>
                      <a:r>
                        <a:rPr lang="en-IN" sz="1800" dirty="0" smtClean="0"/>
                        <a:t>0</a:t>
                      </a:r>
                      <a:endParaRPr lang="en-IN" sz="1800" dirty="0"/>
                    </a:p>
                  </a:txBody>
                  <a:tcPr marL="91449" marR="91449" marT="45741" marB="45741"/>
                </a:tc>
                <a:tc>
                  <a:txBody>
                    <a:bodyPr/>
                    <a:lstStyle/>
                    <a:p>
                      <a:pPr algn="ctr"/>
                      <a:r>
                        <a:rPr lang="en-IN" sz="1800" dirty="0" smtClean="0"/>
                        <a:t>1</a:t>
                      </a:r>
                      <a:endParaRPr lang="en-IN" sz="1800" dirty="0"/>
                    </a:p>
                  </a:txBody>
                  <a:tcPr marL="91449" marR="91449" marT="45741" marB="45741"/>
                </a:tc>
                <a:tc>
                  <a:txBody>
                    <a:bodyPr/>
                    <a:lstStyle/>
                    <a:p>
                      <a:pPr algn="ctr"/>
                      <a:r>
                        <a:rPr lang="en-IN" sz="1800" dirty="0" smtClean="0"/>
                        <a:t>1</a:t>
                      </a:r>
                      <a:endParaRPr lang="en-IN" sz="1800" dirty="0"/>
                    </a:p>
                  </a:txBody>
                  <a:tcPr marL="91449" marR="91449" marT="45741" marB="45741"/>
                </a:tc>
              </a:tr>
            </a:tbl>
          </a:graphicData>
        </a:graphic>
      </p:graphicFrame>
      <p:sp>
        <p:nvSpPr>
          <p:cNvPr id="89118" name="TextBox 3"/>
          <p:cNvSpPr txBox="1">
            <a:spLocks noChangeArrowheads="1"/>
          </p:cNvSpPr>
          <p:nvPr/>
        </p:nvSpPr>
        <p:spPr bwMode="auto">
          <a:xfrm>
            <a:off x="2470240" y="3592513"/>
            <a:ext cx="213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1          2         3         4</a:t>
            </a:r>
          </a:p>
        </p:txBody>
      </p:sp>
      <p:sp>
        <p:nvSpPr>
          <p:cNvPr id="89119" name="TextBox 4"/>
          <p:cNvSpPr txBox="1">
            <a:spLocks noChangeArrowheads="1"/>
          </p:cNvSpPr>
          <p:nvPr/>
        </p:nvSpPr>
        <p:spPr bwMode="auto">
          <a:xfrm>
            <a:off x="2027328" y="3960813"/>
            <a:ext cx="3016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1</a:t>
            </a:r>
          </a:p>
          <a:p>
            <a:pPr eaLnBrk="1" hangingPunct="1">
              <a:lnSpc>
                <a:spcPct val="100000"/>
              </a:lnSpc>
              <a:spcBef>
                <a:spcPct val="0"/>
              </a:spcBef>
              <a:buFontTx/>
              <a:buNone/>
            </a:pPr>
            <a:endParaRPr lang="en-IN" altLang="en-US" sz="1800"/>
          </a:p>
          <a:p>
            <a:pPr eaLnBrk="1" hangingPunct="1">
              <a:lnSpc>
                <a:spcPct val="100000"/>
              </a:lnSpc>
              <a:spcBef>
                <a:spcPct val="0"/>
              </a:spcBef>
              <a:buFontTx/>
              <a:buNone/>
            </a:pPr>
            <a:r>
              <a:rPr lang="en-IN" altLang="en-US" sz="1800"/>
              <a:t>2</a:t>
            </a:r>
          </a:p>
          <a:p>
            <a:pPr eaLnBrk="1" hangingPunct="1">
              <a:lnSpc>
                <a:spcPct val="100000"/>
              </a:lnSpc>
              <a:spcBef>
                <a:spcPct val="0"/>
              </a:spcBef>
              <a:buFontTx/>
              <a:buNone/>
            </a:pPr>
            <a:endParaRPr lang="en-IN" altLang="en-US" sz="1800"/>
          </a:p>
          <a:p>
            <a:pPr eaLnBrk="1" hangingPunct="1">
              <a:lnSpc>
                <a:spcPct val="100000"/>
              </a:lnSpc>
              <a:spcBef>
                <a:spcPct val="0"/>
              </a:spcBef>
              <a:buFontTx/>
              <a:buNone/>
            </a:pPr>
            <a:r>
              <a:rPr lang="en-IN" altLang="en-US" sz="1800"/>
              <a:t>3</a:t>
            </a:r>
          </a:p>
          <a:p>
            <a:pPr eaLnBrk="1" hangingPunct="1">
              <a:lnSpc>
                <a:spcPct val="100000"/>
              </a:lnSpc>
              <a:spcBef>
                <a:spcPct val="0"/>
              </a:spcBef>
              <a:buFontTx/>
              <a:buNone/>
            </a:pPr>
            <a:endParaRPr lang="en-IN" altLang="en-US" sz="1800"/>
          </a:p>
          <a:p>
            <a:pPr eaLnBrk="1" hangingPunct="1">
              <a:lnSpc>
                <a:spcPct val="100000"/>
              </a:lnSpc>
              <a:spcBef>
                <a:spcPct val="0"/>
              </a:spcBef>
              <a:buFontTx/>
              <a:buNone/>
            </a:pPr>
            <a:r>
              <a:rPr lang="en-IN" altLang="en-US" sz="1800"/>
              <a:t>4</a:t>
            </a:r>
          </a:p>
        </p:txBody>
      </p:sp>
      <p:sp>
        <p:nvSpPr>
          <p:cNvPr id="89120" name="TextBox 5"/>
          <p:cNvSpPr txBox="1">
            <a:spLocks noChangeArrowheads="1"/>
          </p:cNvSpPr>
          <p:nvPr/>
        </p:nvSpPr>
        <p:spPr bwMode="auto">
          <a:xfrm>
            <a:off x="9129825" y="251618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1</a:t>
            </a:r>
          </a:p>
        </p:txBody>
      </p:sp>
      <p:sp>
        <p:nvSpPr>
          <p:cNvPr id="89121" name="TextBox 6"/>
          <p:cNvSpPr txBox="1">
            <a:spLocks noChangeArrowheads="1"/>
          </p:cNvSpPr>
          <p:nvPr/>
        </p:nvSpPr>
        <p:spPr bwMode="auto">
          <a:xfrm>
            <a:off x="8513875" y="3603625"/>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2</a:t>
            </a:r>
          </a:p>
        </p:txBody>
      </p:sp>
      <p:sp>
        <p:nvSpPr>
          <p:cNvPr id="89122" name="TextBox 7"/>
          <p:cNvSpPr txBox="1">
            <a:spLocks noChangeArrowheads="1"/>
          </p:cNvSpPr>
          <p:nvPr/>
        </p:nvSpPr>
        <p:spPr bwMode="auto">
          <a:xfrm>
            <a:off x="10117250" y="337978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3</a:t>
            </a:r>
          </a:p>
        </p:txBody>
      </p:sp>
      <p:sp>
        <p:nvSpPr>
          <p:cNvPr id="89123" name="TextBox 8"/>
          <p:cNvSpPr txBox="1">
            <a:spLocks noChangeArrowheads="1"/>
          </p:cNvSpPr>
          <p:nvPr/>
        </p:nvSpPr>
        <p:spPr bwMode="auto">
          <a:xfrm>
            <a:off x="9907700" y="482758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4</a:t>
            </a:r>
          </a:p>
        </p:txBody>
      </p:sp>
      <p:sp>
        <p:nvSpPr>
          <p:cNvPr id="10" name="Oval 9"/>
          <p:cNvSpPr/>
          <p:nvPr/>
        </p:nvSpPr>
        <p:spPr>
          <a:xfrm>
            <a:off x="10077563" y="3379788"/>
            <a:ext cx="369887" cy="369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1" name="Oval 10"/>
          <p:cNvSpPr/>
          <p:nvPr/>
        </p:nvSpPr>
        <p:spPr>
          <a:xfrm>
            <a:off x="8480538" y="3590925"/>
            <a:ext cx="368300" cy="3698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2" name="Oval 11"/>
          <p:cNvSpPr/>
          <p:nvPr/>
        </p:nvSpPr>
        <p:spPr>
          <a:xfrm>
            <a:off x="9872775" y="4827588"/>
            <a:ext cx="369888" cy="368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3" name="Oval 12"/>
          <p:cNvSpPr/>
          <p:nvPr/>
        </p:nvSpPr>
        <p:spPr>
          <a:xfrm>
            <a:off x="9104425" y="2519363"/>
            <a:ext cx="369888" cy="369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cxnSp>
        <p:nvCxnSpPr>
          <p:cNvPr id="14" name="Straight Connector 13"/>
          <p:cNvCxnSpPr>
            <a:stCxn id="89121" idx="0"/>
            <a:endCxn id="13" idx="3"/>
          </p:cNvCxnSpPr>
          <p:nvPr/>
        </p:nvCxnSpPr>
        <p:spPr>
          <a:xfrm flipV="1">
            <a:off x="8664688" y="2835275"/>
            <a:ext cx="493712" cy="76835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endCxn id="89122" idx="2"/>
          </p:cNvCxnSpPr>
          <p:nvPr/>
        </p:nvCxnSpPr>
        <p:spPr>
          <a:xfrm flipV="1">
            <a:off x="8815500" y="3749675"/>
            <a:ext cx="1452563" cy="16827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endCxn id="89120" idx="3"/>
          </p:cNvCxnSpPr>
          <p:nvPr/>
        </p:nvCxnSpPr>
        <p:spPr>
          <a:xfrm flipH="1" flipV="1">
            <a:off x="9431450" y="2700338"/>
            <a:ext cx="777875" cy="82232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12" idx="7"/>
          </p:cNvCxnSpPr>
          <p:nvPr/>
        </p:nvCxnSpPr>
        <p:spPr>
          <a:xfrm flipV="1">
            <a:off x="10188688" y="3749675"/>
            <a:ext cx="147637" cy="1131888"/>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1114213" y="2013644"/>
            <a:ext cx="5080526" cy="1077218"/>
          </a:xfrm>
          <a:prstGeom prst="rect">
            <a:avLst/>
          </a:prstGeom>
          <a:noFill/>
        </p:spPr>
        <p:txBody>
          <a:bodyPr wrap="square" rtlCol="0">
            <a:spAutoFit/>
          </a:bodyPr>
          <a:lstStyle/>
          <a:p>
            <a:pPr>
              <a:spcBef>
                <a:spcPct val="0"/>
              </a:spcBef>
            </a:pPr>
            <a:r>
              <a:rPr lang="en-IN" altLang="en-US" sz="3200" dirty="0" smtClean="0">
                <a:latin typeface="Segoe UI" panose="020B0502040204020203" pitchFamily="34" charset="0"/>
                <a:cs typeface="Segoe UI" panose="020B0502040204020203" pitchFamily="34" charset="0"/>
              </a:rPr>
              <a:t>A (</a:t>
            </a:r>
            <a:r>
              <a:rPr lang="en-IN" altLang="en-US" sz="3200" dirty="0" err="1" smtClean="0">
                <a:latin typeface="Segoe UI" panose="020B0502040204020203" pitchFamily="34" charset="0"/>
                <a:cs typeface="Segoe UI" panose="020B0502040204020203" pitchFamily="34" charset="0"/>
              </a:rPr>
              <a:t>i,j</a:t>
            </a:r>
            <a:r>
              <a:rPr lang="en-IN" altLang="en-US" sz="3200" dirty="0" smtClean="0">
                <a:latin typeface="Segoe UI" panose="020B0502040204020203" pitchFamily="34" charset="0"/>
                <a:cs typeface="Segoe UI" panose="020B0502040204020203" pitchFamily="34" charset="0"/>
              </a:rPr>
              <a:t>) =    	1 ,      (</a:t>
            </a:r>
            <a:r>
              <a:rPr lang="en-IN" altLang="en-US" sz="3200" dirty="0" err="1" smtClean="0">
                <a:latin typeface="Segoe UI" panose="020B0502040204020203" pitchFamily="34" charset="0"/>
                <a:cs typeface="Segoe UI" panose="020B0502040204020203" pitchFamily="34" charset="0"/>
              </a:rPr>
              <a:t>i,j</a:t>
            </a:r>
            <a:r>
              <a:rPr lang="en-IN" altLang="en-US" sz="3200" dirty="0" smtClean="0">
                <a:latin typeface="Segoe UI" panose="020B0502040204020203" pitchFamily="34" charset="0"/>
                <a:cs typeface="Segoe UI" panose="020B0502040204020203" pitchFamily="34" charset="0"/>
              </a:rPr>
              <a:t>) ⋲ E</a:t>
            </a:r>
          </a:p>
          <a:p>
            <a:pPr>
              <a:spcBef>
                <a:spcPct val="0"/>
              </a:spcBef>
            </a:pPr>
            <a:r>
              <a:rPr lang="en-IN" altLang="en-US" sz="3200" dirty="0">
                <a:latin typeface="Segoe UI" panose="020B0502040204020203" pitchFamily="34" charset="0"/>
                <a:cs typeface="Segoe UI" panose="020B0502040204020203" pitchFamily="34" charset="0"/>
              </a:rPr>
              <a:t> </a:t>
            </a:r>
            <a:r>
              <a:rPr lang="en-IN" altLang="en-US" sz="3200" dirty="0" smtClean="0">
                <a:latin typeface="Segoe UI" panose="020B0502040204020203" pitchFamily="34" charset="0"/>
                <a:cs typeface="Segoe UI" panose="020B0502040204020203" pitchFamily="34" charset="0"/>
              </a:rPr>
              <a:t>	        0 ,      otherwise</a:t>
            </a:r>
          </a:p>
        </p:txBody>
      </p:sp>
    </p:spTree>
    <p:extLst>
      <p:ext uri="{BB962C8B-B14F-4D97-AF65-F5344CB8AC3E}">
        <p14:creationId xmlns:p14="http://schemas.microsoft.com/office/powerpoint/2010/main" val="693399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pPr eaLnBrk="1" hangingPunct="1"/>
            <a:r>
              <a:rPr lang="en-US" altLang="en-US" sz="6600" b="1" u="sng" dirty="0" smtClean="0">
                <a:solidFill>
                  <a:srgbClr val="C00000"/>
                </a:solidFill>
              </a:rPr>
              <a:t>“Reachable”</a:t>
            </a:r>
          </a:p>
        </p:txBody>
      </p:sp>
      <p:sp>
        <p:nvSpPr>
          <p:cNvPr id="90115" name="Rectangle 3"/>
          <p:cNvSpPr>
            <a:spLocks noGrp="1" noChangeArrowheads="1"/>
          </p:cNvSpPr>
          <p:nvPr>
            <p:ph type="body" idx="1"/>
          </p:nvPr>
        </p:nvSpPr>
        <p:spPr>
          <a:xfrm>
            <a:off x="212725" y="1580925"/>
            <a:ext cx="11979275" cy="4974421"/>
          </a:xfrm>
        </p:spPr>
        <p:txBody>
          <a:bodyPr>
            <a:noAutofit/>
          </a:bodyPr>
          <a:lstStyle/>
          <a:p>
            <a:pPr algn="ctr" eaLnBrk="1" hangingPunct="1">
              <a:lnSpc>
                <a:spcPct val="80000"/>
              </a:lnSpc>
              <a:buFontTx/>
              <a:buNone/>
            </a:pPr>
            <a:r>
              <a:rPr lang="en-US" altLang="en-US" dirty="0" smtClean="0"/>
              <a:t>Node B is said to be “reachable” from  node A </a:t>
            </a:r>
          </a:p>
          <a:p>
            <a:pPr algn="ctr" eaLnBrk="1" hangingPunct="1">
              <a:lnSpc>
                <a:spcPct val="80000"/>
              </a:lnSpc>
              <a:buFontTx/>
              <a:buNone/>
            </a:pPr>
            <a:r>
              <a:rPr lang="en-US" altLang="en-US" dirty="0" smtClean="0"/>
              <a:t>if and only if </a:t>
            </a:r>
          </a:p>
          <a:p>
            <a:pPr algn="ctr" eaLnBrk="1" hangingPunct="1">
              <a:lnSpc>
                <a:spcPct val="80000"/>
              </a:lnSpc>
              <a:buFontTx/>
              <a:buNone/>
            </a:pPr>
            <a:r>
              <a:rPr lang="en-US" altLang="en-US" dirty="0" smtClean="0"/>
              <a:t>there is a path from A to B</a:t>
            </a:r>
          </a:p>
          <a:p>
            <a:pPr eaLnBrk="1" hangingPunct="1">
              <a:lnSpc>
                <a:spcPct val="80000"/>
              </a:lnSpc>
            </a:pPr>
            <a:endParaRPr lang="en-US" altLang="en-US" dirty="0" smtClean="0"/>
          </a:p>
          <a:p>
            <a:pPr marL="0" indent="0" eaLnBrk="1" hangingPunct="1">
              <a:lnSpc>
                <a:spcPct val="80000"/>
              </a:lnSpc>
              <a:buNone/>
            </a:pPr>
            <a:r>
              <a:rPr lang="en-US" altLang="en-US" sz="3200" dirty="0" smtClean="0"/>
              <a:t>Relevance to real-world:</a:t>
            </a:r>
          </a:p>
          <a:p>
            <a:pPr>
              <a:lnSpc>
                <a:spcPct val="80000"/>
              </a:lnSpc>
            </a:pPr>
            <a:r>
              <a:rPr lang="en-US" altLang="en-US" dirty="0"/>
              <a:t>M</a:t>
            </a:r>
            <a:r>
              <a:rPr lang="en-US" altLang="en-US" sz="2800" dirty="0" smtClean="0"/>
              <a:t>any search problems are questions about whether or not some “goal” is reachable from some “start” node.</a:t>
            </a:r>
            <a:endParaRPr lang="en-US" altLang="en-US" dirty="0"/>
          </a:p>
          <a:p>
            <a:pPr>
              <a:lnSpc>
                <a:spcPct val="80000"/>
              </a:lnSpc>
            </a:pPr>
            <a:r>
              <a:rPr lang="en-US" altLang="en-US" dirty="0"/>
              <a:t>P</a:t>
            </a:r>
            <a:r>
              <a:rPr lang="en-US" altLang="en-US" sz="2800" dirty="0" smtClean="0"/>
              <a:t>art of maintaining the internet topology is ensuring that any node (site) is reachable from any other site</a:t>
            </a:r>
          </a:p>
        </p:txBody>
      </p:sp>
      <p:sp>
        <p:nvSpPr>
          <p:cNvPr id="90116" name="Rectangle 1"/>
          <p:cNvSpPr>
            <a:spLocks noChangeArrowheads="1"/>
          </p:cNvSpPr>
          <p:nvPr/>
        </p:nvSpPr>
        <p:spPr bwMode="auto">
          <a:xfrm>
            <a:off x="212725" y="617696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GB" altLang="en-US" sz="1800" dirty="0"/>
          </a:p>
        </p:txBody>
      </p:sp>
    </p:spTree>
    <p:extLst>
      <p:ext uri="{BB962C8B-B14F-4D97-AF65-F5344CB8AC3E}">
        <p14:creationId xmlns:p14="http://schemas.microsoft.com/office/powerpoint/2010/main" val="2619359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a:bodyPr>
          <a:lstStyle/>
          <a:p>
            <a:pPr eaLnBrk="1" hangingPunct="1"/>
            <a:r>
              <a:rPr lang="en-GB" altLang="en-US" sz="6600" b="1" u="sng" dirty="0" smtClean="0">
                <a:solidFill>
                  <a:srgbClr val="C00000"/>
                </a:solidFill>
              </a:rPr>
              <a:t>Connected Graphs</a:t>
            </a:r>
            <a:endParaRPr lang="en-US" altLang="en-US" sz="6600" b="1" u="sng" dirty="0" smtClean="0">
              <a:solidFill>
                <a:srgbClr val="C00000"/>
              </a:solidFill>
            </a:endParaRPr>
          </a:p>
        </p:txBody>
      </p:sp>
      <p:sp>
        <p:nvSpPr>
          <p:cNvPr id="91139" name="Rectangle 3"/>
          <p:cNvSpPr>
            <a:spLocks noGrp="1" noChangeArrowheads="1"/>
          </p:cNvSpPr>
          <p:nvPr>
            <p:ph type="body" idx="1"/>
          </p:nvPr>
        </p:nvSpPr>
        <p:spPr>
          <a:xfrm>
            <a:off x="838200" y="1649983"/>
            <a:ext cx="10740108" cy="1241648"/>
          </a:xfrm>
        </p:spPr>
        <p:txBody>
          <a:bodyPr>
            <a:normAutofit lnSpcReduction="10000"/>
          </a:bodyPr>
          <a:lstStyle/>
          <a:p>
            <a:pPr marL="0" indent="0" eaLnBrk="1" hangingPunct="1">
              <a:buNone/>
            </a:pPr>
            <a:r>
              <a:rPr lang="en-US" altLang="en-US" dirty="0" smtClean="0">
                <a:cs typeface="Times New Roman" panose="02020603050405020304" pitchFamily="18" charset="0"/>
              </a:rPr>
              <a:t>Definition:</a:t>
            </a:r>
          </a:p>
          <a:p>
            <a:pPr lvl="1" eaLnBrk="1" hangingPunct="1"/>
            <a:r>
              <a:rPr lang="en-US" altLang="en-US" dirty="0">
                <a:cs typeface="Times New Roman" panose="02020603050405020304" pitchFamily="18" charset="0"/>
              </a:rPr>
              <a:t>F</a:t>
            </a:r>
            <a:r>
              <a:rPr lang="en-US" altLang="en-US" dirty="0" smtClean="0">
                <a:cs typeface="Times New Roman" panose="02020603050405020304" pitchFamily="18" charset="0"/>
              </a:rPr>
              <a:t>or any two nodes there is a path between them</a:t>
            </a:r>
          </a:p>
          <a:p>
            <a:pPr lvl="1" eaLnBrk="1" hangingPunct="1"/>
            <a:r>
              <a:rPr lang="en-US" altLang="en-US" dirty="0" smtClean="0">
                <a:cs typeface="Times New Roman" panose="02020603050405020304" pitchFamily="18" charset="0"/>
              </a:rPr>
              <a:t>That is any node is reachable from any other node</a:t>
            </a:r>
            <a:endParaRPr lang="en-US" altLang="en-US" dirty="0"/>
          </a:p>
        </p:txBody>
      </p:sp>
      <p:grpSp>
        <p:nvGrpSpPr>
          <p:cNvPr id="56354" name="Group 34"/>
          <p:cNvGrpSpPr>
            <a:grpSpLocks/>
          </p:cNvGrpSpPr>
          <p:nvPr/>
        </p:nvGrpSpPr>
        <p:grpSpPr bwMode="auto">
          <a:xfrm>
            <a:off x="3665604" y="3809240"/>
            <a:ext cx="3671888" cy="1793875"/>
            <a:chOff x="1706" y="2578"/>
            <a:chExt cx="2313" cy="1130"/>
          </a:xfrm>
        </p:grpSpPr>
        <p:sp>
          <p:nvSpPr>
            <p:cNvPr id="91142" name="Oval 20"/>
            <p:cNvSpPr>
              <a:spLocks noChangeArrowheads="1"/>
            </p:cNvSpPr>
            <p:nvPr/>
          </p:nvSpPr>
          <p:spPr bwMode="auto">
            <a:xfrm>
              <a:off x="2559" y="2578"/>
              <a:ext cx="24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B</a:t>
              </a:r>
              <a:endParaRPr lang="en-US" altLang="en-US" sz="1800"/>
            </a:p>
          </p:txBody>
        </p:sp>
        <p:sp>
          <p:nvSpPr>
            <p:cNvPr id="91143" name="Oval 21"/>
            <p:cNvSpPr>
              <a:spLocks noChangeArrowheads="1"/>
            </p:cNvSpPr>
            <p:nvPr/>
          </p:nvSpPr>
          <p:spPr bwMode="auto">
            <a:xfrm>
              <a:off x="3771" y="3104"/>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C</a:t>
              </a:r>
              <a:endParaRPr lang="en-US" altLang="en-US" sz="1800"/>
            </a:p>
          </p:txBody>
        </p:sp>
        <p:sp>
          <p:nvSpPr>
            <p:cNvPr id="91144" name="Oval 22"/>
            <p:cNvSpPr>
              <a:spLocks noChangeArrowheads="1"/>
            </p:cNvSpPr>
            <p:nvPr/>
          </p:nvSpPr>
          <p:spPr bwMode="auto">
            <a:xfrm>
              <a:off x="2775" y="2945"/>
              <a:ext cx="245"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dirty="0"/>
                <a:t>D</a:t>
              </a:r>
              <a:endParaRPr lang="en-US" altLang="en-US" sz="1800" dirty="0"/>
            </a:p>
          </p:txBody>
        </p:sp>
        <p:sp>
          <p:nvSpPr>
            <p:cNvPr id="91145" name="Oval 23"/>
            <p:cNvSpPr>
              <a:spLocks noChangeArrowheads="1"/>
            </p:cNvSpPr>
            <p:nvPr/>
          </p:nvSpPr>
          <p:spPr bwMode="auto">
            <a:xfrm>
              <a:off x="2097" y="3381"/>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E</a:t>
              </a:r>
              <a:endParaRPr lang="en-US" altLang="en-US" sz="1800"/>
            </a:p>
          </p:txBody>
        </p:sp>
        <p:sp>
          <p:nvSpPr>
            <p:cNvPr id="91146" name="Oval 24"/>
            <p:cNvSpPr>
              <a:spLocks noChangeArrowheads="1"/>
            </p:cNvSpPr>
            <p:nvPr/>
          </p:nvSpPr>
          <p:spPr bwMode="auto">
            <a:xfrm>
              <a:off x="3521" y="2807"/>
              <a:ext cx="250"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F</a:t>
              </a:r>
              <a:endParaRPr lang="en-US" altLang="en-US" sz="1800"/>
            </a:p>
          </p:txBody>
        </p:sp>
        <p:sp>
          <p:nvSpPr>
            <p:cNvPr id="91147" name="Oval 25"/>
            <p:cNvSpPr>
              <a:spLocks noChangeArrowheads="1"/>
            </p:cNvSpPr>
            <p:nvPr/>
          </p:nvSpPr>
          <p:spPr bwMode="auto">
            <a:xfrm>
              <a:off x="2880" y="3381"/>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G</a:t>
              </a:r>
              <a:endParaRPr lang="en-US" altLang="en-US" sz="1800"/>
            </a:p>
          </p:txBody>
        </p:sp>
        <p:sp>
          <p:nvSpPr>
            <p:cNvPr id="91148" name="Oval 26"/>
            <p:cNvSpPr>
              <a:spLocks noChangeArrowheads="1"/>
            </p:cNvSpPr>
            <p:nvPr/>
          </p:nvSpPr>
          <p:spPr bwMode="auto">
            <a:xfrm>
              <a:off x="1706" y="2693"/>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A</a:t>
              </a:r>
              <a:endParaRPr lang="en-US" altLang="en-US" sz="1800"/>
            </a:p>
          </p:txBody>
        </p:sp>
        <p:cxnSp>
          <p:nvCxnSpPr>
            <p:cNvPr id="91149" name="AutoShape 27"/>
            <p:cNvCxnSpPr>
              <a:cxnSpLocks noChangeShapeType="1"/>
              <a:stCxn id="91148" idx="6"/>
              <a:endCxn id="91144" idx="2"/>
            </p:cNvCxnSpPr>
            <p:nvPr/>
          </p:nvCxnSpPr>
          <p:spPr bwMode="auto">
            <a:xfrm>
              <a:off x="1954" y="2857"/>
              <a:ext cx="821" cy="25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1150" name="AutoShape 28"/>
            <p:cNvCxnSpPr>
              <a:cxnSpLocks noChangeShapeType="1"/>
              <a:stCxn id="91142" idx="3"/>
              <a:endCxn id="91145" idx="0"/>
            </p:cNvCxnSpPr>
            <p:nvPr/>
          </p:nvCxnSpPr>
          <p:spPr bwMode="auto">
            <a:xfrm flipH="1">
              <a:off x="2221" y="2857"/>
              <a:ext cx="374" cy="52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1151" name="AutoShape 29"/>
            <p:cNvCxnSpPr>
              <a:cxnSpLocks noChangeShapeType="1"/>
              <a:stCxn id="91142" idx="6"/>
              <a:endCxn id="91146" idx="1"/>
            </p:cNvCxnSpPr>
            <p:nvPr/>
          </p:nvCxnSpPr>
          <p:spPr bwMode="auto">
            <a:xfrm>
              <a:off x="2808" y="2742"/>
              <a:ext cx="750" cy="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1152" name="AutoShape 30"/>
            <p:cNvCxnSpPr>
              <a:cxnSpLocks noChangeShapeType="1"/>
              <a:stCxn id="91146" idx="5"/>
              <a:endCxn id="91143" idx="1"/>
            </p:cNvCxnSpPr>
            <p:nvPr/>
          </p:nvCxnSpPr>
          <p:spPr bwMode="auto">
            <a:xfrm>
              <a:off x="3734" y="3086"/>
              <a:ext cx="73" cy="6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1153" name="AutoShape 31"/>
            <p:cNvCxnSpPr>
              <a:cxnSpLocks noChangeShapeType="1"/>
              <a:stCxn id="91148" idx="5"/>
              <a:endCxn id="91145" idx="1"/>
            </p:cNvCxnSpPr>
            <p:nvPr/>
          </p:nvCxnSpPr>
          <p:spPr bwMode="auto">
            <a:xfrm>
              <a:off x="1918" y="2972"/>
              <a:ext cx="216" cy="45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1154" name="AutoShape 32"/>
            <p:cNvCxnSpPr>
              <a:cxnSpLocks noChangeShapeType="1"/>
              <a:stCxn id="91148" idx="7"/>
              <a:endCxn id="91142" idx="2"/>
            </p:cNvCxnSpPr>
            <p:nvPr/>
          </p:nvCxnSpPr>
          <p:spPr bwMode="auto">
            <a:xfrm>
              <a:off x="1918" y="2741"/>
              <a:ext cx="641" cy="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1155" name="AutoShape 33"/>
            <p:cNvCxnSpPr>
              <a:cxnSpLocks noChangeShapeType="1"/>
              <a:stCxn id="91143" idx="3"/>
            </p:cNvCxnSpPr>
            <p:nvPr/>
          </p:nvCxnSpPr>
          <p:spPr bwMode="auto">
            <a:xfrm flipH="1">
              <a:off x="3132" y="3383"/>
              <a:ext cx="675" cy="2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19186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pPr eaLnBrk="1" hangingPunct="1"/>
            <a:r>
              <a:rPr lang="en-GB" altLang="en-US" sz="6600" b="1" u="sng" dirty="0" smtClean="0">
                <a:solidFill>
                  <a:srgbClr val="C00000"/>
                </a:solidFill>
              </a:rPr>
              <a:t>Example of Disconnected</a:t>
            </a:r>
            <a:endParaRPr lang="en-US" altLang="en-US" sz="6600" b="1" u="sng" dirty="0" smtClean="0">
              <a:solidFill>
                <a:srgbClr val="C00000"/>
              </a:solidFill>
            </a:endParaRPr>
          </a:p>
        </p:txBody>
      </p:sp>
      <p:sp>
        <p:nvSpPr>
          <p:cNvPr id="84995" name="Rectangle 3"/>
          <p:cNvSpPr>
            <a:spLocks noGrp="1" noChangeArrowheads="1"/>
          </p:cNvSpPr>
          <p:nvPr>
            <p:ph type="body" idx="1"/>
          </p:nvPr>
        </p:nvSpPr>
        <p:spPr>
          <a:xfrm>
            <a:off x="838199" y="4897439"/>
            <a:ext cx="10392177" cy="1879600"/>
          </a:xfrm>
        </p:spPr>
        <p:txBody>
          <a:bodyPr/>
          <a:lstStyle/>
          <a:p>
            <a:pPr marL="0" indent="0" algn="ctr" eaLnBrk="1" hangingPunct="1">
              <a:buNone/>
            </a:pPr>
            <a:r>
              <a:rPr lang="en-US" altLang="en-US" dirty="0" smtClean="0"/>
              <a:t>There is no path from A to B</a:t>
            </a:r>
          </a:p>
        </p:txBody>
      </p:sp>
      <p:grpSp>
        <p:nvGrpSpPr>
          <p:cNvPr id="85011" name="Group 19"/>
          <p:cNvGrpSpPr>
            <a:grpSpLocks/>
          </p:cNvGrpSpPr>
          <p:nvPr/>
        </p:nvGrpSpPr>
        <p:grpSpPr bwMode="auto">
          <a:xfrm>
            <a:off x="4013334" y="2289533"/>
            <a:ext cx="3671888" cy="1793875"/>
            <a:chOff x="1706" y="2578"/>
            <a:chExt cx="2313" cy="1130"/>
          </a:xfrm>
        </p:grpSpPr>
        <p:sp>
          <p:nvSpPr>
            <p:cNvPr id="92166" name="Oval 5"/>
            <p:cNvSpPr>
              <a:spLocks noChangeArrowheads="1"/>
            </p:cNvSpPr>
            <p:nvPr/>
          </p:nvSpPr>
          <p:spPr bwMode="auto">
            <a:xfrm>
              <a:off x="2559" y="2578"/>
              <a:ext cx="24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dirty="0"/>
                <a:t>B</a:t>
              </a:r>
              <a:endParaRPr lang="en-US" altLang="en-US" sz="1800" dirty="0"/>
            </a:p>
          </p:txBody>
        </p:sp>
        <p:sp>
          <p:nvSpPr>
            <p:cNvPr id="92167" name="Oval 6"/>
            <p:cNvSpPr>
              <a:spLocks noChangeArrowheads="1"/>
            </p:cNvSpPr>
            <p:nvPr/>
          </p:nvSpPr>
          <p:spPr bwMode="auto">
            <a:xfrm>
              <a:off x="3771" y="3104"/>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C</a:t>
              </a:r>
              <a:endParaRPr lang="en-US" altLang="en-US" sz="1800"/>
            </a:p>
          </p:txBody>
        </p:sp>
        <p:sp>
          <p:nvSpPr>
            <p:cNvPr id="92168" name="Oval 7"/>
            <p:cNvSpPr>
              <a:spLocks noChangeArrowheads="1"/>
            </p:cNvSpPr>
            <p:nvPr/>
          </p:nvSpPr>
          <p:spPr bwMode="auto">
            <a:xfrm>
              <a:off x="2775" y="2945"/>
              <a:ext cx="245"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D</a:t>
              </a:r>
              <a:endParaRPr lang="en-US" altLang="en-US" sz="1800"/>
            </a:p>
          </p:txBody>
        </p:sp>
        <p:sp>
          <p:nvSpPr>
            <p:cNvPr id="92169" name="Oval 8"/>
            <p:cNvSpPr>
              <a:spLocks noChangeArrowheads="1"/>
            </p:cNvSpPr>
            <p:nvPr/>
          </p:nvSpPr>
          <p:spPr bwMode="auto">
            <a:xfrm>
              <a:off x="2097" y="3381"/>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E</a:t>
              </a:r>
              <a:endParaRPr lang="en-US" altLang="en-US" sz="1800"/>
            </a:p>
          </p:txBody>
        </p:sp>
        <p:sp>
          <p:nvSpPr>
            <p:cNvPr id="92170" name="Oval 9"/>
            <p:cNvSpPr>
              <a:spLocks noChangeArrowheads="1"/>
            </p:cNvSpPr>
            <p:nvPr/>
          </p:nvSpPr>
          <p:spPr bwMode="auto">
            <a:xfrm>
              <a:off x="3521" y="2807"/>
              <a:ext cx="250"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F</a:t>
              </a:r>
              <a:endParaRPr lang="en-US" altLang="en-US" sz="1800"/>
            </a:p>
          </p:txBody>
        </p:sp>
        <p:sp>
          <p:nvSpPr>
            <p:cNvPr id="92171" name="Oval 10"/>
            <p:cNvSpPr>
              <a:spLocks noChangeArrowheads="1"/>
            </p:cNvSpPr>
            <p:nvPr/>
          </p:nvSpPr>
          <p:spPr bwMode="auto">
            <a:xfrm>
              <a:off x="2880" y="3381"/>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G</a:t>
              </a:r>
              <a:endParaRPr lang="en-US" altLang="en-US" sz="1800"/>
            </a:p>
          </p:txBody>
        </p:sp>
        <p:sp>
          <p:nvSpPr>
            <p:cNvPr id="92172" name="Oval 11"/>
            <p:cNvSpPr>
              <a:spLocks noChangeArrowheads="1"/>
            </p:cNvSpPr>
            <p:nvPr/>
          </p:nvSpPr>
          <p:spPr bwMode="auto">
            <a:xfrm>
              <a:off x="1706" y="2693"/>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A</a:t>
              </a:r>
              <a:endParaRPr lang="en-US" altLang="en-US" sz="1800"/>
            </a:p>
          </p:txBody>
        </p:sp>
        <p:cxnSp>
          <p:nvCxnSpPr>
            <p:cNvPr id="92173" name="AutoShape 12"/>
            <p:cNvCxnSpPr>
              <a:cxnSpLocks noChangeShapeType="1"/>
              <a:stCxn id="92172" idx="6"/>
              <a:endCxn id="92168" idx="2"/>
            </p:cNvCxnSpPr>
            <p:nvPr/>
          </p:nvCxnSpPr>
          <p:spPr bwMode="auto">
            <a:xfrm>
              <a:off x="1954" y="2857"/>
              <a:ext cx="821" cy="25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174" name="AutoShape 13"/>
            <p:cNvCxnSpPr>
              <a:cxnSpLocks noChangeShapeType="1"/>
              <a:stCxn id="92166" idx="3"/>
              <a:endCxn id="92169" idx="0"/>
            </p:cNvCxnSpPr>
            <p:nvPr/>
          </p:nvCxnSpPr>
          <p:spPr bwMode="auto">
            <a:xfrm flipH="1">
              <a:off x="2221" y="2857"/>
              <a:ext cx="374" cy="52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175" name="AutoShape 14"/>
            <p:cNvCxnSpPr>
              <a:cxnSpLocks noChangeShapeType="1"/>
              <a:stCxn id="92166" idx="6"/>
              <a:endCxn id="92170" idx="1"/>
            </p:cNvCxnSpPr>
            <p:nvPr/>
          </p:nvCxnSpPr>
          <p:spPr bwMode="auto">
            <a:xfrm>
              <a:off x="2808" y="2742"/>
              <a:ext cx="750" cy="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176" name="AutoShape 15"/>
            <p:cNvCxnSpPr>
              <a:cxnSpLocks noChangeShapeType="1"/>
              <a:stCxn id="92170" idx="5"/>
              <a:endCxn id="92167" idx="1"/>
            </p:cNvCxnSpPr>
            <p:nvPr/>
          </p:nvCxnSpPr>
          <p:spPr bwMode="auto">
            <a:xfrm>
              <a:off x="3734" y="3086"/>
              <a:ext cx="73" cy="6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177" name="AutoShape 18"/>
            <p:cNvCxnSpPr>
              <a:cxnSpLocks noChangeShapeType="1"/>
              <a:stCxn id="92167" idx="3"/>
            </p:cNvCxnSpPr>
            <p:nvPr/>
          </p:nvCxnSpPr>
          <p:spPr bwMode="auto">
            <a:xfrm flipH="1">
              <a:off x="3132" y="3383"/>
              <a:ext cx="675" cy="2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543048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0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pPr eaLnBrk="1" hangingPunct="1"/>
            <a:r>
              <a:rPr lang="en-GB" altLang="en-US" sz="6600" b="1" u="sng" dirty="0" smtClean="0">
                <a:solidFill>
                  <a:srgbClr val="C00000"/>
                </a:solidFill>
              </a:rPr>
              <a:t>Cycles</a:t>
            </a:r>
            <a:endParaRPr lang="en-US" altLang="en-US" sz="6600" b="1" u="sng" dirty="0" smtClean="0">
              <a:solidFill>
                <a:srgbClr val="C00000"/>
              </a:solidFill>
            </a:endParaRPr>
          </a:p>
        </p:txBody>
      </p:sp>
      <p:sp>
        <p:nvSpPr>
          <p:cNvPr id="57347" name="Rectangle 3"/>
          <p:cNvSpPr>
            <a:spLocks noGrp="1" noChangeArrowheads="1"/>
          </p:cNvSpPr>
          <p:nvPr>
            <p:ph type="body" idx="1"/>
          </p:nvPr>
        </p:nvSpPr>
        <p:spPr>
          <a:xfrm>
            <a:off x="838200" y="1788319"/>
            <a:ext cx="10907332" cy="2024063"/>
          </a:xfrm>
        </p:spPr>
        <p:txBody>
          <a:bodyPr>
            <a:normAutofit/>
          </a:bodyPr>
          <a:lstStyle/>
          <a:p>
            <a:pPr marL="0" indent="0" eaLnBrk="1" hangingPunct="1">
              <a:buNone/>
            </a:pPr>
            <a:r>
              <a:rPr lang="en-US" altLang="en-US" dirty="0" smtClean="0">
                <a:solidFill>
                  <a:srgbClr val="C00000"/>
                </a:solidFill>
                <a:cs typeface="Times New Roman" panose="02020603050405020304" pitchFamily="18" charset="0"/>
              </a:rPr>
              <a:t>Definition:</a:t>
            </a:r>
            <a:r>
              <a:rPr lang="en-US" altLang="en-US" dirty="0" smtClean="0">
                <a:cs typeface="Times New Roman" panose="02020603050405020304" pitchFamily="18" charset="0"/>
              </a:rPr>
              <a:t> </a:t>
            </a:r>
          </a:p>
          <a:p>
            <a:pPr marL="0" indent="0" eaLnBrk="1" hangingPunct="1">
              <a:buNone/>
            </a:pPr>
            <a:r>
              <a:rPr lang="en-US" altLang="en-US" dirty="0" smtClean="0">
                <a:cs typeface="Times New Roman" panose="02020603050405020304" pitchFamily="18" charset="0"/>
              </a:rPr>
              <a:t>A cycle is a path that goes in a loop from a node back to itself, and without using the same node twice </a:t>
            </a:r>
          </a:p>
          <a:p>
            <a:pPr>
              <a:lnSpc>
                <a:spcPct val="100000"/>
              </a:lnSpc>
              <a:spcBef>
                <a:spcPct val="0"/>
              </a:spcBef>
              <a:buNone/>
            </a:pPr>
            <a:r>
              <a:rPr lang="en-US" altLang="en-US" dirty="0" smtClean="0">
                <a:cs typeface="Times New Roman" panose="02020603050405020304" pitchFamily="18" charset="0"/>
              </a:rPr>
              <a:t>For e.g. </a:t>
            </a:r>
            <a:r>
              <a:rPr lang="en-US" altLang="en-US" b="1" u="sng" dirty="0" smtClean="0">
                <a:solidFill>
                  <a:srgbClr val="002060"/>
                </a:solidFill>
                <a:cs typeface="Times New Roman" panose="02020603050405020304" pitchFamily="18" charset="0"/>
              </a:rPr>
              <a:t>A-B-E-A</a:t>
            </a:r>
            <a:endParaRPr lang="en-US" altLang="en-US" b="1" u="sng" dirty="0" smtClean="0">
              <a:solidFill>
                <a:srgbClr val="002060"/>
              </a:solidFill>
            </a:endParaRPr>
          </a:p>
        </p:txBody>
      </p:sp>
      <p:grpSp>
        <p:nvGrpSpPr>
          <p:cNvPr id="57363" name="Group 19"/>
          <p:cNvGrpSpPr>
            <a:grpSpLocks/>
          </p:cNvGrpSpPr>
          <p:nvPr/>
        </p:nvGrpSpPr>
        <p:grpSpPr bwMode="auto">
          <a:xfrm>
            <a:off x="4511675" y="4143375"/>
            <a:ext cx="3240088" cy="1793875"/>
            <a:chOff x="1882" y="2610"/>
            <a:chExt cx="2041" cy="1130"/>
          </a:xfrm>
        </p:grpSpPr>
        <p:sp>
          <p:nvSpPr>
            <p:cNvPr id="93190" name="Oval 5"/>
            <p:cNvSpPr>
              <a:spLocks noChangeArrowheads="1"/>
            </p:cNvSpPr>
            <p:nvPr/>
          </p:nvSpPr>
          <p:spPr bwMode="auto">
            <a:xfrm>
              <a:off x="2635" y="2610"/>
              <a:ext cx="220"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B</a:t>
              </a:r>
              <a:endParaRPr lang="en-US" altLang="en-US" sz="1800"/>
            </a:p>
          </p:txBody>
        </p:sp>
        <p:sp>
          <p:nvSpPr>
            <p:cNvPr id="93191" name="Oval 6"/>
            <p:cNvSpPr>
              <a:spLocks noChangeArrowheads="1"/>
            </p:cNvSpPr>
            <p:nvPr/>
          </p:nvSpPr>
          <p:spPr bwMode="auto">
            <a:xfrm>
              <a:off x="3704" y="3136"/>
              <a:ext cx="21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C</a:t>
              </a:r>
              <a:endParaRPr lang="en-US" altLang="en-US" sz="1800"/>
            </a:p>
          </p:txBody>
        </p:sp>
        <p:sp>
          <p:nvSpPr>
            <p:cNvPr id="93192" name="Oval 7"/>
            <p:cNvSpPr>
              <a:spLocks noChangeArrowheads="1"/>
            </p:cNvSpPr>
            <p:nvPr/>
          </p:nvSpPr>
          <p:spPr bwMode="auto">
            <a:xfrm>
              <a:off x="2825" y="2977"/>
              <a:ext cx="217"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D</a:t>
              </a:r>
              <a:endParaRPr lang="en-US" altLang="en-US" sz="1800"/>
            </a:p>
          </p:txBody>
        </p:sp>
        <p:sp>
          <p:nvSpPr>
            <p:cNvPr id="93193" name="Oval 8"/>
            <p:cNvSpPr>
              <a:spLocks noChangeArrowheads="1"/>
            </p:cNvSpPr>
            <p:nvPr/>
          </p:nvSpPr>
          <p:spPr bwMode="auto">
            <a:xfrm>
              <a:off x="2227" y="3413"/>
              <a:ext cx="21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E</a:t>
              </a:r>
              <a:endParaRPr lang="en-US" altLang="en-US" sz="1800"/>
            </a:p>
          </p:txBody>
        </p:sp>
        <p:sp>
          <p:nvSpPr>
            <p:cNvPr id="93194" name="Oval 9"/>
            <p:cNvSpPr>
              <a:spLocks noChangeArrowheads="1"/>
            </p:cNvSpPr>
            <p:nvPr/>
          </p:nvSpPr>
          <p:spPr bwMode="auto">
            <a:xfrm>
              <a:off x="3334" y="2791"/>
              <a:ext cx="220"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F</a:t>
              </a:r>
              <a:endParaRPr lang="en-US" altLang="en-US" sz="1800"/>
            </a:p>
          </p:txBody>
        </p:sp>
        <p:sp>
          <p:nvSpPr>
            <p:cNvPr id="93195" name="Oval 10"/>
            <p:cNvSpPr>
              <a:spLocks noChangeArrowheads="1"/>
            </p:cNvSpPr>
            <p:nvPr/>
          </p:nvSpPr>
          <p:spPr bwMode="auto">
            <a:xfrm>
              <a:off x="2918" y="3413"/>
              <a:ext cx="21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G</a:t>
              </a:r>
              <a:endParaRPr lang="en-US" altLang="en-US" sz="1800"/>
            </a:p>
          </p:txBody>
        </p:sp>
        <p:sp>
          <p:nvSpPr>
            <p:cNvPr id="93196" name="Oval 11"/>
            <p:cNvSpPr>
              <a:spLocks noChangeArrowheads="1"/>
            </p:cNvSpPr>
            <p:nvPr/>
          </p:nvSpPr>
          <p:spPr bwMode="auto">
            <a:xfrm>
              <a:off x="1882" y="2725"/>
              <a:ext cx="21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A</a:t>
              </a:r>
              <a:endParaRPr lang="en-US" altLang="en-US" sz="1800"/>
            </a:p>
          </p:txBody>
        </p:sp>
        <p:cxnSp>
          <p:nvCxnSpPr>
            <p:cNvPr id="93197" name="AutoShape 12"/>
            <p:cNvCxnSpPr>
              <a:cxnSpLocks noChangeShapeType="1"/>
              <a:stCxn id="93196" idx="6"/>
              <a:endCxn id="93192" idx="2"/>
            </p:cNvCxnSpPr>
            <p:nvPr/>
          </p:nvCxnSpPr>
          <p:spPr bwMode="auto">
            <a:xfrm>
              <a:off x="2101" y="2889"/>
              <a:ext cx="724" cy="25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3198" name="AutoShape 13"/>
            <p:cNvCxnSpPr>
              <a:cxnSpLocks noChangeShapeType="1"/>
              <a:stCxn id="93190" idx="3"/>
              <a:endCxn id="93193" idx="7"/>
            </p:cNvCxnSpPr>
            <p:nvPr/>
          </p:nvCxnSpPr>
          <p:spPr bwMode="auto">
            <a:xfrm flipH="1">
              <a:off x="2414" y="2889"/>
              <a:ext cx="253" cy="572"/>
            </a:xfrm>
            <a:prstGeom prst="straightConnector1">
              <a:avLst/>
            </a:prstGeom>
            <a:noFill/>
            <a:ln w="38100">
              <a:solidFill>
                <a:srgbClr val="FF3300"/>
              </a:solidFill>
              <a:round/>
              <a:headEnd/>
              <a:tailEnd/>
            </a:ln>
            <a:extLst>
              <a:ext uri="{909E8E84-426E-40DD-AFC4-6F175D3DCCD1}">
                <a14:hiddenFill xmlns:a14="http://schemas.microsoft.com/office/drawing/2010/main">
                  <a:noFill/>
                </a14:hiddenFill>
              </a:ext>
            </a:extLst>
          </p:spPr>
        </p:cxnSp>
        <p:cxnSp>
          <p:nvCxnSpPr>
            <p:cNvPr id="93199" name="AutoShape 14"/>
            <p:cNvCxnSpPr>
              <a:cxnSpLocks noChangeShapeType="1"/>
              <a:stCxn id="93190" idx="6"/>
              <a:endCxn id="93194" idx="1"/>
            </p:cNvCxnSpPr>
            <p:nvPr/>
          </p:nvCxnSpPr>
          <p:spPr bwMode="auto">
            <a:xfrm>
              <a:off x="2855" y="2774"/>
              <a:ext cx="511" cy="6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3200" name="AutoShape 15"/>
            <p:cNvCxnSpPr>
              <a:cxnSpLocks noChangeShapeType="1"/>
              <a:stCxn id="93194" idx="6"/>
              <a:endCxn id="93191" idx="1"/>
            </p:cNvCxnSpPr>
            <p:nvPr/>
          </p:nvCxnSpPr>
          <p:spPr bwMode="auto">
            <a:xfrm>
              <a:off x="3554" y="2955"/>
              <a:ext cx="182" cy="22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3201" name="AutoShape 16"/>
            <p:cNvCxnSpPr>
              <a:cxnSpLocks noChangeShapeType="1"/>
              <a:stCxn id="93196" idx="5"/>
              <a:endCxn id="93193" idx="1"/>
            </p:cNvCxnSpPr>
            <p:nvPr/>
          </p:nvCxnSpPr>
          <p:spPr bwMode="auto">
            <a:xfrm>
              <a:off x="2069" y="3004"/>
              <a:ext cx="190" cy="457"/>
            </a:xfrm>
            <a:prstGeom prst="straightConnector1">
              <a:avLst/>
            </a:prstGeom>
            <a:noFill/>
            <a:ln w="38100">
              <a:solidFill>
                <a:srgbClr val="FF3300"/>
              </a:solidFill>
              <a:round/>
              <a:headEnd/>
              <a:tailEnd/>
            </a:ln>
            <a:extLst>
              <a:ext uri="{909E8E84-426E-40DD-AFC4-6F175D3DCCD1}">
                <a14:hiddenFill xmlns:a14="http://schemas.microsoft.com/office/drawing/2010/main">
                  <a:noFill/>
                </a14:hiddenFill>
              </a:ext>
            </a:extLst>
          </p:spPr>
        </p:cxnSp>
        <p:cxnSp>
          <p:nvCxnSpPr>
            <p:cNvPr id="93202" name="AutoShape 17"/>
            <p:cNvCxnSpPr>
              <a:cxnSpLocks noChangeShapeType="1"/>
              <a:stCxn id="93196" idx="7"/>
              <a:endCxn id="93190" idx="2"/>
            </p:cNvCxnSpPr>
            <p:nvPr/>
          </p:nvCxnSpPr>
          <p:spPr bwMode="auto">
            <a:xfrm>
              <a:off x="2069" y="2773"/>
              <a:ext cx="566" cy="1"/>
            </a:xfrm>
            <a:prstGeom prst="straightConnector1">
              <a:avLst/>
            </a:prstGeom>
            <a:noFill/>
            <a:ln w="38100">
              <a:solidFill>
                <a:srgbClr val="FF3300"/>
              </a:solidFill>
              <a:round/>
              <a:headEnd/>
              <a:tailEnd/>
            </a:ln>
            <a:extLst>
              <a:ext uri="{909E8E84-426E-40DD-AFC4-6F175D3DCCD1}">
                <a14:hiddenFill xmlns:a14="http://schemas.microsoft.com/office/drawing/2010/main">
                  <a:noFill/>
                </a14:hiddenFill>
              </a:ext>
            </a:extLst>
          </p:spPr>
        </p:cxnSp>
        <p:cxnSp>
          <p:nvCxnSpPr>
            <p:cNvPr id="93203" name="AutoShape 18"/>
            <p:cNvCxnSpPr>
              <a:cxnSpLocks noChangeShapeType="1"/>
              <a:stCxn id="93191" idx="3"/>
            </p:cNvCxnSpPr>
            <p:nvPr/>
          </p:nvCxnSpPr>
          <p:spPr bwMode="auto">
            <a:xfrm flipH="1">
              <a:off x="3140" y="3415"/>
              <a:ext cx="596" cy="2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68622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pPr eaLnBrk="1" hangingPunct="1"/>
            <a:r>
              <a:rPr lang="en-US" altLang="en-US" sz="6600" b="1" u="sng" dirty="0" smtClean="0">
                <a:solidFill>
                  <a:srgbClr val="C00000"/>
                </a:solidFill>
              </a:rPr>
              <a:t>Tree</a:t>
            </a:r>
          </a:p>
        </p:txBody>
      </p:sp>
      <p:sp>
        <p:nvSpPr>
          <p:cNvPr id="67587" name="Rectangle 3"/>
          <p:cNvSpPr>
            <a:spLocks noGrp="1" noChangeArrowheads="1"/>
          </p:cNvSpPr>
          <p:nvPr>
            <p:ph type="body" idx="1"/>
          </p:nvPr>
        </p:nvSpPr>
        <p:spPr>
          <a:xfrm>
            <a:off x="860426" y="1659731"/>
            <a:ext cx="11331574" cy="4351338"/>
          </a:xfrm>
        </p:spPr>
        <p:txBody>
          <a:bodyPr>
            <a:normAutofit/>
          </a:bodyPr>
          <a:lstStyle/>
          <a:p>
            <a:r>
              <a:rPr lang="en-GB" altLang="en-US" sz="2400" dirty="0" smtClean="0"/>
              <a:t>A tree is a graph </a:t>
            </a:r>
          </a:p>
          <a:p>
            <a:pPr lvl="1"/>
            <a:r>
              <a:rPr lang="en-GB" altLang="en-US" dirty="0" smtClean="0"/>
              <a:t>that is connected</a:t>
            </a:r>
          </a:p>
          <a:p>
            <a:pPr lvl="1"/>
            <a:r>
              <a:rPr lang="en-GB" altLang="en-US" dirty="0" smtClean="0"/>
              <a:t>but becomes disconnected if you remove any edge (“cut the edge”)</a:t>
            </a:r>
          </a:p>
          <a:p>
            <a:r>
              <a:rPr lang="en-GB" altLang="en-US" sz="2400" dirty="0" smtClean="0"/>
              <a:t>Matches “nature”</a:t>
            </a:r>
          </a:p>
          <a:p>
            <a:pPr lvl="1"/>
            <a:r>
              <a:rPr lang="en-GB" altLang="en-US" dirty="0" smtClean="0"/>
              <a:t>real trees are connected</a:t>
            </a:r>
          </a:p>
          <a:p>
            <a:pPr lvl="1"/>
            <a:r>
              <a:rPr lang="en-GB" altLang="en-US" dirty="0" smtClean="0"/>
              <a:t>cut any branch then the tree falls into two pieces</a:t>
            </a:r>
            <a:endParaRPr lang="en-US" altLang="en-US" dirty="0" smtClean="0"/>
          </a:p>
        </p:txBody>
      </p:sp>
      <p:grpSp>
        <p:nvGrpSpPr>
          <p:cNvPr id="67609" name="Group 25"/>
          <p:cNvGrpSpPr>
            <a:grpSpLocks/>
          </p:cNvGrpSpPr>
          <p:nvPr/>
        </p:nvGrpSpPr>
        <p:grpSpPr bwMode="auto">
          <a:xfrm>
            <a:off x="3992450" y="4636395"/>
            <a:ext cx="3111210" cy="1801118"/>
            <a:chOff x="1111" y="1166"/>
            <a:chExt cx="2540" cy="2043"/>
          </a:xfrm>
        </p:grpSpPr>
        <p:sp>
          <p:nvSpPr>
            <p:cNvPr id="95238" name="Oval 5"/>
            <p:cNvSpPr>
              <a:spLocks noChangeArrowheads="1"/>
            </p:cNvSpPr>
            <p:nvPr/>
          </p:nvSpPr>
          <p:spPr bwMode="auto">
            <a:xfrm>
              <a:off x="1703" y="1166"/>
              <a:ext cx="220"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B</a:t>
              </a:r>
              <a:endParaRPr lang="en-US" altLang="en-US" sz="1800"/>
            </a:p>
          </p:txBody>
        </p:sp>
        <p:sp>
          <p:nvSpPr>
            <p:cNvPr id="95239" name="Oval 6"/>
            <p:cNvSpPr>
              <a:spLocks noChangeArrowheads="1"/>
            </p:cNvSpPr>
            <p:nvPr/>
          </p:nvSpPr>
          <p:spPr bwMode="auto">
            <a:xfrm>
              <a:off x="3432" y="2410"/>
              <a:ext cx="21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C</a:t>
              </a:r>
              <a:endParaRPr lang="en-US" altLang="en-US" sz="1800"/>
            </a:p>
          </p:txBody>
        </p:sp>
        <p:sp>
          <p:nvSpPr>
            <p:cNvPr id="95240" name="Oval 7"/>
            <p:cNvSpPr>
              <a:spLocks noChangeArrowheads="1"/>
            </p:cNvSpPr>
            <p:nvPr/>
          </p:nvSpPr>
          <p:spPr bwMode="auto">
            <a:xfrm>
              <a:off x="2553" y="2251"/>
              <a:ext cx="217"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D</a:t>
              </a:r>
              <a:endParaRPr lang="en-US" altLang="en-US" sz="1800"/>
            </a:p>
          </p:txBody>
        </p:sp>
        <p:sp>
          <p:nvSpPr>
            <p:cNvPr id="95241" name="Oval 8"/>
            <p:cNvSpPr>
              <a:spLocks noChangeArrowheads="1"/>
            </p:cNvSpPr>
            <p:nvPr/>
          </p:nvSpPr>
          <p:spPr bwMode="auto">
            <a:xfrm>
              <a:off x="1955" y="2687"/>
              <a:ext cx="21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dirty="0"/>
                <a:t>E</a:t>
              </a:r>
              <a:endParaRPr lang="en-US" altLang="en-US" sz="1800" dirty="0"/>
            </a:p>
          </p:txBody>
        </p:sp>
        <p:sp>
          <p:nvSpPr>
            <p:cNvPr id="95242" name="Oval 9"/>
            <p:cNvSpPr>
              <a:spLocks noChangeArrowheads="1"/>
            </p:cNvSpPr>
            <p:nvPr/>
          </p:nvSpPr>
          <p:spPr bwMode="auto">
            <a:xfrm>
              <a:off x="3054" y="1900"/>
              <a:ext cx="220"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F</a:t>
              </a:r>
              <a:endParaRPr lang="en-US" altLang="en-US" sz="1800"/>
            </a:p>
          </p:txBody>
        </p:sp>
        <p:sp>
          <p:nvSpPr>
            <p:cNvPr id="95243" name="Oval 10"/>
            <p:cNvSpPr>
              <a:spLocks noChangeArrowheads="1"/>
            </p:cNvSpPr>
            <p:nvPr/>
          </p:nvSpPr>
          <p:spPr bwMode="auto">
            <a:xfrm>
              <a:off x="2654" y="2765"/>
              <a:ext cx="21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G</a:t>
              </a:r>
              <a:endParaRPr lang="en-US" altLang="en-US" sz="1800"/>
            </a:p>
          </p:txBody>
        </p:sp>
        <p:sp>
          <p:nvSpPr>
            <p:cNvPr id="95244" name="Oval 11"/>
            <p:cNvSpPr>
              <a:spLocks noChangeArrowheads="1"/>
            </p:cNvSpPr>
            <p:nvPr/>
          </p:nvSpPr>
          <p:spPr bwMode="auto">
            <a:xfrm>
              <a:off x="1617" y="2294"/>
              <a:ext cx="21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A</a:t>
              </a:r>
              <a:endParaRPr lang="en-US" altLang="en-US" sz="1800"/>
            </a:p>
          </p:txBody>
        </p:sp>
        <p:cxnSp>
          <p:nvCxnSpPr>
            <p:cNvPr id="95245" name="AutoShape 12"/>
            <p:cNvCxnSpPr>
              <a:cxnSpLocks noChangeShapeType="1"/>
              <a:stCxn id="95244" idx="6"/>
              <a:endCxn id="95240" idx="2"/>
            </p:cNvCxnSpPr>
            <p:nvPr/>
          </p:nvCxnSpPr>
          <p:spPr bwMode="auto">
            <a:xfrm flipV="1">
              <a:off x="1836" y="2415"/>
              <a:ext cx="717" cy="4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5246" name="AutoShape 13"/>
            <p:cNvCxnSpPr>
              <a:cxnSpLocks noChangeShapeType="1"/>
              <a:stCxn id="95238" idx="3"/>
              <a:endCxn id="95241" idx="7"/>
            </p:cNvCxnSpPr>
            <p:nvPr/>
          </p:nvCxnSpPr>
          <p:spPr bwMode="auto">
            <a:xfrm>
              <a:off x="1735" y="1445"/>
              <a:ext cx="407" cy="129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5247" name="AutoShape 14"/>
            <p:cNvCxnSpPr>
              <a:cxnSpLocks noChangeShapeType="1"/>
              <a:stCxn id="95238" idx="6"/>
              <a:endCxn id="95242" idx="1"/>
            </p:cNvCxnSpPr>
            <p:nvPr/>
          </p:nvCxnSpPr>
          <p:spPr bwMode="auto">
            <a:xfrm>
              <a:off x="1923" y="1330"/>
              <a:ext cx="1163" cy="61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5248" name="AutoShape 15"/>
            <p:cNvCxnSpPr>
              <a:cxnSpLocks noChangeShapeType="1"/>
              <a:stCxn id="95242" idx="6"/>
              <a:endCxn id="95239" idx="1"/>
            </p:cNvCxnSpPr>
            <p:nvPr/>
          </p:nvCxnSpPr>
          <p:spPr bwMode="auto">
            <a:xfrm>
              <a:off x="3274" y="2064"/>
              <a:ext cx="190" cy="39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5249" name="AutoShape 16"/>
            <p:cNvCxnSpPr>
              <a:cxnSpLocks noChangeShapeType="1"/>
              <a:stCxn id="95244" idx="5"/>
              <a:endCxn id="95241" idx="1"/>
            </p:cNvCxnSpPr>
            <p:nvPr/>
          </p:nvCxnSpPr>
          <p:spPr bwMode="auto">
            <a:xfrm>
              <a:off x="1804" y="2573"/>
              <a:ext cx="183" cy="16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5250" name="AutoShape 18"/>
            <p:cNvCxnSpPr>
              <a:cxnSpLocks noChangeShapeType="1"/>
              <a:stCxn id="95239" idx="3"/>
            </p:cNvCxnSpPr>
            <p:nvPr/>
          </p:nvCxnSpPr>
          <p:spPr bwMode="auto">
            <a:xfrm flipH="1">
              <a:off x="2868" y="2689"/>
              <a:ext cx="596" cy="2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5251" name="Oval 19"/>
            <p:cNvSpPr>
              <a:spLocks noChangeArrowheads="1"/>
            </p:cNvSpPr>
            <p:nvPr/>
          </p:nvSpPr>
          <p:spPr bwMode="auto">
            <a:xfrm>
              <a:off x="1111" y="2700"/>
              <a:ext cx="21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95252" name="Oval 20"/>
            <p:cNvSpPr>
              <a:spLocks noChangeArrowheads="1"/>
            </p:cNvSpPr>
            <p:nvPr/>
          </p:nvSpPr>
          <p:spPr bwMode="auto">
            <a:xfrm>
              <a:off x="2835" y="2428"/>
              <a:ext cx="21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I</a:t>
              </a:r>
              <a:endParaRPr lang="en-US" altLang="en-US" sz="1800"/>
            </a:p>
          </p:txBody>
        </p:sp>
        <p:sp>
          <p:nvSpPr>
            <p:cNvPr id="95253" name="Oval 21"/>
            <p:cNvSpPr>
              <a:spLocks noChangeArrowheads="1"/>
            </p:cNvSpPr>
            <p:nvPr/>
          </p:nvSpPr>
          <p:spPr bwMode="auto">
            <a:xfrm>
              <a:off x="3334" y="2882"/>
              <a:ext cx="219"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J</a:t>
              </a:r>
              <a:endParaRPr lang="en-US" altLang="en-US" sz="1800"/>
            </a:p>
          </p:txBody>
        </p:sp>
        <p:cxnSp>
          <p:nvCxnSpPr>
            <p:cNvPr id="95254" name="AutoShape 22"/>
            <p:cNvCxnSpPr>
              <a:cxnSpLocks noChangeShapeType="1"/>
              <a:stCxn id="95238" idx="3"/>
              <a:endCxn id="95251" idx="6"/>
            </p:cNvCxnSpPr>
            <p:nvPr/>
          </p:nvCxnSpPr>
          <p:spPr bwMode="auto">
            <a:xfrm flipH="1">
              <a:off x="1330" y="1445"/>
              <a:ext cx="405" cy="141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5255" name="AutoShape 23"/>
            <p:cNvCxnSpPr>
              <a:cxnSpLocks noChangeShapeType="1"/>
              <a:stCxn id="95241" idx="6"/>
              <a:endCxn id="95252" idx="2"/>
            </p:cNvCxnSpPr>
            <p:nvPr/>
          </p:nvCxnSpPr>
          <p:spPr bwMode="auto">
            <a:xfrm flipV="1">
              <a:off x="2174" y="2592"/>
              <a:ext cx="661" cy="25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5256" name="AutoShape 24"/>
            <p:cNvCxnSpPr>
              <a:cxnSpLocks noChangeShapeType="1"/>
              <a:stCxn id="95242" idx="4"/>
              <a:endCxn id="95253" idx="1"/>
            </p:cNvCxnSpPr>
            <p:nvPr/>
          </p:nvCxnSpPr>
          <p:spPr bwMode="auto">
            <a:xfrm>
              <a:off x="3164" y="2227"/>
              <a:ext cx="202" cy="70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968612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7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3"/>
          <p:cNvSpPr txBox="1">
            <a:spLocks noChangeArrowheads="1"/>
          </p:cNvSpPr>
          <p:nvPr/>
        </p:nvSpPr>
        <p:spPr bwMode="auto">
          <a:xfrm>
            <a:off x="2668722" y="2548117"/>
            <a:ext cx="657596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6600" b="1" u="sng" dirty="0">
                <a:solidFill>
                  <a:srgbClr val="C00000"/>
                </a:solidFill>
              </a:rPr>
              <a:t>Depth First Search</a:t>
            </a:r>
          </a:p>
        </p:txBody>
      </p:sp>
    </p:spTree>
    <p:extLst>
      <p:ext uri="{BB962C8B-B14F-4D97-AF65-F5344CB8AC3E}">
        <p14:creationId xmlns:p14="http://schemas.microsoft.com/office/powerpoint/2010/main" val="1787078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1187450" y="1508125"/>
            <a:ext cx="5334000" cy="4668838"/>
            <a:chOff x="384" y="1152"/>
            <a:chExt cx="3360" cy="2941"/>
          </a:xfrm>
        </p:grpSpPr>
        <p:grpSp>
          <p:nvGrpSpPr>
            <p:cNvPr id="97283" name="Group 39"/>
            <p:cNvGrpSpPr>
              <a:grpSpLocks/>
            </p:cNvGrpSpPr>
            <p:nvPr/>
          </p:nvGrpSpPr>
          <p:grpSpPr bwMode="auto">
            <a:xfrm>
              <a:off x="384" y="1152"/>
              <a:ext cx="2256" cy="2448"/>
              <a:chOff x="384" y="1152"/>
              <a:chExt cx="2256" cy="2448"/>
            </a:xfrm>
          </p:grpSpPr>
          <p:sp>
            <p:nvSpPr>
              <p:cNvPr id="97287" name="Oval 4"/>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97288" name="Oval 5"/>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97289" name="Oval 6"/>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97290" name="Oval 7"/>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97291" name="Oval 8"/>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97292" name="Oval 9"/>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97293" name="Oval 10"/>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97294" name="Oval 11"/>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97295" name="Oval 12"/>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97296" name="Oval 13"/>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97297" name="Oval 14"/>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97298" name="Oval 15"/>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97299" name="Oval 16"/>
              <p:cNvSpPr>
                <a:spLocks noChangeArrowheads="1"/>
              </p:cNvSpPr>
              <p:nvPr/>
            </p:nvSpPr>
            <p:spPr bwMode="auto">
              <a:xfrm>
                <a:off x="1152"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97300" name="Oval 17"/>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97301" name="Oval 18"/>
              <p:cNvSpPr>
                <a:spLocks noChangeArrowheads="1"/>
              </p:cNvSpPr>
              <p:nvPr/>
            </p:nvSpPr>
            <p:spPr bwMode="auto">
              <a:xfrm>
                <a:off x="864"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97302" name="Oval 19"/>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97303" name="Oval 20"/>
              <p:cNvSpPr>
                <a:spLocks noChangeArrowheads="1"/>
              </p:cNvSpPr>
              <p:nvPr/>
            </p:nvSpPr>
            <p:spPr bwMode="auto">
              <a:xfrm>
                <a:off x="1392" y="115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97304" name="Line 21"/>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05" name="Line 22"/>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06" name="Line 23"/>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07"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08"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09"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10"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11"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12"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13"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14"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15"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16"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17"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18"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7319"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97284" name="Text Box 40"/>
            <p:cNvSpPr txBox="1">
              <a:spLocks noChangeArrowheads="1"/>
            </p:cNvSpPr>
            <p:nvPr/>
          </p:nvSpPr>
          <p:spPr bwMode="auto">
            <a:xfrm>
              <a:off x="2592" y="3792"/>
              <a:ext cx="115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500">
                  <a:solidFill>
                    <a:srgbClr val="FF0000"/>
                  </a:solidFill>
                  <a:latin typeface="Times New Roman" panose="02020603050405020304" pitchFamily="18" charset="0"/>
                </a:rPr>
                <a:t>Goal nodes</a:t>
              </a:r>
            </a:p>
          </p:txBody>
        </p:sp>
        <p:sp>
          <p:nvSpPr>
            <p:cNvPr id="97285" name="Freeform 41"/>
            <p:cNvSpPr>
              <a:spLocks/>
            </p:cNvSpPr>
            <p:nvPr/>
          </p:nvSpPr>
          <p:spPr bwMode="auto">
            <a:xfrm>
              <a:off x="1241" y="3640"/>
              <a:ext cx="1351" cy="312"/>
            </a:xfrm>
            <a:custGeom>
              <a:avLst/>
              <a:gdLst>
                <a:gd name="T0" fmla="*/ 1351 w 1351"/>
                <a:gd name="T1" fmla="*/ 296 h 312"/>
                <a:gd name="T2" fmla="*/ 679 w 1351"/>
                <a:gd name="T3" fmla="*/ 296 h 312"/>
                <a:gd name="T4" fmla="*/ 283 w 1351"/>
                <a:gd name="T5" fmla="*/ 263 h 312"/>
                <a:gd name="T6" fmla="*/ 0 w 1351"/>
                <a:gd name="T7" fmla="*/ 0 h 312"/>
                <a:gd name="T8" fmla="*/ 0 60000 65536"/>
                <a:gd name="T9" fmla="*/ 0 60000 65536"/>
                <a:gd name="T10" fmla="*/ 0 60000 65536"/>
                <a:gd name="T11" fmla="*/ 0 60000 65536"/>
                <a:gd name="T12" fmla="*/ 0 w 1351"/>
                <a:gd name="T13" fmla="*/ 0 h 312"/>
                <a:gd name="T14" fmla="*/ 1351 w 1351"/>
                <a:gd name="T15" fmla="*/ 312 h 312"/>
              </a:gdLst>
              <a:ahLst/>
              <a:cxnLst>
                <a:cxn ang="T8">
                  <a:pos x="T0" y="T1"/>
                </a:cxn>
                <a:cxn ang="T9">
                  <a:pos x="T2" y="T3"/>
                </a:cxn>
                <a:cxn ang="T10">
                  <a:pos x="T4" y="T5"/>
                </a:cxn>
                <a:cxn ang="T11">
                  <a:pos x="T6" y="T7"/>
                </a:cxn>
              </a:cxnLst>
              <a:rect l="T12" t="T13" r="T14" b="T15"/>
              <a:pathLst>
                <a:path w="1351" h="312">
                  <a:moveTo>
                    <a:pt x="1351" y="296"/>
                  </a:moveTo>
                  <a:cubicBezTo>
                    <a:pt x="1123" y="304"/>
                    <a:pt x="857" y="302"/>
                    <a:pt x="679" y="296"/>
                  </a:cubicBezTo>
                  <a:cubicBezTo>
                    <a:pt x="501" y="290"/>
                    <a:pt x="396" y="312"/>
                    <a:pt x="283" y="263"/>
                  </a:cubicBezTo>
                  <a:cubicBezTo>
                    <a:pt x="170" y="214"/>
                    <a:pt x="59" y="55"/>
                    <a:pt x="0" y="0"/>
                  </a:cubicBezTo>
                </a:path>
              </a:pathLst>
            </a:custGeom>
            <a:noFill/>
            <a:ln w="190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286" name="Freeform 42"/>
            <p:cNvSpPr>
              <a:spLocks/>
            </p:cNvSpPr>
            <p:nvPr/>
          </p:nvSpPr>
          <p:spPr bwMode="auto">
            <a:xfrm>
              <a:off x="2096" y="3120"/>
              <a:ext cx="496" cy="816"/>
            </a:xfrm>
            <a:custGeom>
              <a:avLst/>
              <a:gdLst>
                <a:gd name="T0" fmla="*/ 496 w 496"/>
                <a:gd name="T1" fmla="*/ 816 h 816"/>
                <a:gd name="T2" fmla="*/ 112 w 496"/>
                <a:gd name="T3" fmla="*/ 720 h 816"/>
                <a:gd name="T4" fmla="*/ 16 w 496"/>
                <a:gd name="T5" fmla="*/ 432 h 816"/>
                <a:gd name="T6" fmla="*/ 16 w 496"/>
                <a:gd name="T7" fmla="*/ 0 h 816"/>
                <a:gd name="T8" fmla="*/ 0 60000 65536"/>
                <a:gd name="T9" fmla="*/ 0 60000 65536"/>
                <a:gd name="T10" fmla="*/ 0 60000 65536"/>
                <a:gd name="T11" fmla="*/ 0 60000 65536"/>
                <a:gd name="T12" fmla="*/ 0 w 496"/>
                <a:gd name="T13" fmla="*/ 0 h 816"/>
                <a:gd name="T14" fmla="*/ 496 w 496"/>
                <a:gd name="T15" fmla="*/ 816 h 816"/>
              </a:gdLst>
              <a:ahLst/>
              <a:cxnLst>
                <a:cxn ang="T8">
                  <a:pos x="T0" y="T1"/>
                </a:cxn>
                <a:cxn ang="T9">
                  <a:pos x="T2" y="T3"/>
                </a:cxn>
                <a:cxn ang="T10">
                  <a:pos x="T4" y="T5"/>
                </a:cxn>
                <a:cxn ang="T11">
                  <a:pos x="T6" y="T7"/>
                </a:cxn>
              </a:cxnLst>
              <a:rect l="T12" t="T13" r="T14" b="T15"/>
              <a:pathLst>
                <a:path w="496" h="816">
                  <a:moveTo>
                    <a:pt x="496" y="816"/>
                  </a:moveTo>
                  <a:cubicBezTo>
                    <a:pt x="344" y="800"/>
                    <a:pt x="192" y="784"/>
                    <a:pt x="112" y="720"/>
                  </a:cubicBezTo>
                  <a:cubicBezTo>
                    <a:pt x="32" y="656"/>
                    <a:pt x="32" y="552"/>
                    <a:pt x="16" y="432"/>
                  </a:cubicBezTo>
                  <a:cubicBezTo>
                    <a:pt x="0" y="312"/>
                    <a:pt x="8" y="156"/>
                    <a:pt x="16" y="0"/>
                  </a:cubicBezTo>
                </a:path>
              </a:pathLst>
            </a:custGeom>
            <a:noFill/>
            <a:ln w="190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grpSp>
    </p:spTree>
    <p:extLst>
      <p:ext uri="{BB962C8B-B14F-4D97-AF65-F5344CB8AC3E}">
        <p14:creationId xmlns:p14="http://schemas.microsoft.com/office/powerpoint/2010/main" val="2511612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38"/>
          <p:cNvGrpSpPr>
            <a:grpSpLocks/>
          </p:cNvGrpSpPr>
          <p:nvPr/>
        </p:nvGrpSpPr>
        <p:grpSpPr bwMode="auto">
          <a:xfrm>
            <a:off x="2181225" y="1539875"/>
            <a:ext cx="3581400" cy="3886200"/>
            <a:chOff x="384" y="1152"/>
            <a:chExt cx="2256" cy="2448"/>
          </a:xfrm>
        </p:grpSpPr>
        <p:sp>
          <p:nvSpPr>
            <p:cNvPr id="98307"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98308"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98309"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98310"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98311"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98312"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98313"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98314" name="Oval 12"/>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98315"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98316"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98317"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98318"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98319" name="Oval 17"/>
            <p:cNvSpPr>
              <a:spLocks noChangeArrowheads="1"/>
            </p:cNvSpPr>
            <p:nvPr/>
          </p:nvSpPr>
          <p:spPr bwMode="auto">
            <a:xfrm>
              <a:off x="1152"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98320" name="Oval 18"/>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98321" name="Oval 19"/>
            <p:cNvSpPr>
              <a:spLocks noChangeArrowheads="1"/>
            </p:cNvSpPr>
            <p:nvPr/>
          </p:nvSpPr>
          <p:spPr bwMode="auto">
            <a:xfrm>
              <a:off x="864"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98322" name="Oval 20"/>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98323" name="Oval 21"/>
            <p:cNvSpPr>
              <a:spLocks noChangeArrowheads="1"/>
            </p:cNvSpPr>
            <p:nvPr/>
          </p:nvSpPr>
          <p:spPr bwMode="auto">
            <a:xfrm>
              <a:off x="1392" y="115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98324"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25"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26"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27"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28"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29"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30"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31"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32"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33"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34"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35"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36"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37"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38"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8339"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3008906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eaLnBrk="1" hangingPunct="1"/>
            <a:r>
              <a:rPr lang="en-GB" altLang="en-US" sz="6600" b="1" u="sng" dirty="0" smtClean="0">
                <a:solidFill>
                  <a:srgbClr val="C00000"/>
                </a:solidFill>
              </a:rPr>
              <a:t>Graphs</a:t>
            </a:r>
            <a:endParaRPr lang="en-US" altLang="en-US" sz="6600" b="1" u="sng" dirty="0" smtClean="0">
              <a:solidFill>
                <a:srgbClr val="C00000"/>
              </a:solidFill>
            </a:endParaRPr>
          </a:p>
        </p:txBody>
      </p:sp>
      <p:sp>
        <p:nvSpPr>
          <p:cNvPr id="80899" name="Rectangle 3"/>
          <p:cNvSpPr>
            <a:spLocks noGrp="1" noChangeArrowheads="1"/>
          </p:cNvSpPr>
          <p:nvPr>
            <p:ph type="body" idx="1"/>
          </p:nvPr>
        </p:nvSpPr>
        <p:spPr>
          <a:xfrm>
            <a:off x="838199" y="1690688"/>
            <a:ext cx="10945969" cy="4471988"/>
          </a:xfrm>
        </p:spPr>
        <p:txBody>
          <a:bodyPr>
            <a:normAutofit/>
          </a:bodyPr>
          <a:lstStyle/>
          <a:p>
            <a:pPr marL="0" indent="0" eaLnBrk="1" hangingPunct="1">
              <a:buNone/>
            </a:pPr>
            <a:r>
              <a:rPr lang="en-US" altLang="en-US" dirty="0" smtClean="0">
                <a:cs typeface="Times New Roman" panose="02020603050405020304" pitchFamily="18" charset="0"/>
              </a:rPr>
              <a:t>“Graphs” are the mathematical and computer science abstraction that capture many shared and common concepts of real-life objects such as</a:t>
            </a:r>
          </a:p>
          <a:p>
            <a:pPr lvl="1" eaLnBrk="1" hangingPunct="1"/>
            <a:r>
              <a:rPr lang="en-US" altLang="en-US" sz="2800" dirty="0" smtClean="0">
                <a:cs typeface="Times New Roman" panose="02020603050405020304" pitchFamily="18" charset="0"/>
              </a:rPr>
              <a:t>networks, e.g.</a:t>
            </a:r>
          </a:p>
          <a:p>
            <a:pPr lvl="2" eaLnBrk="1" hangingPunct="1"/>
            <a:r>
              <a:rPr lang="en-US" altLang="en-US" sz="2800" dirty="0" smtClean="0">
                <a:cs typeface="Times New Roman" panose="02020603050405020304" pitchFamily="18" charset="0"/>
              </a:rPr>
              <a:t>water</a:t>
            </a:r>
          </a:p>
          <a:p>
            <a:pPr lvl="2" eaLnBrk="1" hangingPunct="1"/>
            <a:r>
              <a:rPr lang="en-US" altLang="en-US" sz="2800" dirty="0" smtClean="0">
                <a:cs typeface="Times New Roman" panose="02020603050405020304" pitchFamily="18" charset="0"/>
              </a:rPr>
              <a:t>electricity</a:t>
            </a:r>
          </a:p>
          <a:p>
            <a:pPr lvl="2" eaLnBrk="1" hangingPunct="1"/>
            <a:r>
              <a:rPr lang="en-US" altLang="en-US" sz="2800" dirty="0" smtClean="0">
                <a:cs typeface="Times New Roman" panose="02020603050405020304" pitchFamily="18" charset="0"/>
              </a:rPr>
              <a:t>internet</a:t>
            </a:r>
          </a:p>
          <a:p>
            <a:pPr lvl="1" eaLnBrk="1" hangingPunct="1"/>
            <a:r>
              <a:rPr lang="en-US" altLang="en-US" sz="2800" dirty="0" smtClean="0">
                <a:cs typeface="Times New Roman" panose="02020603050405020304" pitchFamily="18" charset="0"/>
              </a:rPr>
              <a:t>mazes</a:t>
            </a:r>
          </a:p>
          <a:p>
            <a:pPr lvl="1" eaLnBrk="1" hangingPunct="1"/>
            <a:r>
              <a:rPr lang="en-US" altLang="en-US" sz="2800" dirty="0" smtClean="0">
                <a:cs typeface="Times New Roman" panose="02020603050405020304" pitchFamily="18" charset="0"/>
              </a:rPr>
              <a:t>road maps</a:t>
            </a:r>
          </a:p>
        </p:txBody>
      </p:sp>
    </p:spTree>
    <p:extLst>
      <p:ext uri="{BB962C8B-B14F-4D97-AF65-F5344CB8AC3E}">
        <p14:creationId xmlns:p14="http://schemas.microsoft.com/office/powerpoint/2010/main" val="2591008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Group 38"/>
          <p:cNvGrpSpPr>
            <a:grpSpLocks/>
          </p:cNvGrpSpPr>
          <p:nvPr/>
        </p:nvGrpSpPr>
        <p:grpSpPr bwMode="auto">
          <a:xfrm>
            <a:off x="2181225" y="1539875"/>
            <a:ext cx="3581400" cy="3886200"/>
            <a:chOff x="384" y="1152"/>
            <a:chExt cx="2256" cy="2448"/>
          </a:xfrm>
        </p:grpSpPr>
        <p:sp>
          <p:nvSpPr>
            <p:cNvPr id="99331"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99332"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99333"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99334"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99335"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99336"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99337"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99338" name="Oval 12"/>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99339"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99340"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99341"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99342"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99343" name="Oval 17"/>
            <p:cNvSpPr>
              <a:spLocks noChangeArrowheads="1"/>
            </p:cNvSpPr>
            <p:nvPr/>
          </p:nvSpPr>
          <p:spPr bwMode="auto">
            <a:xfrm>
              <a:off x="1152"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99344" name="Oval 18"/>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99345" name="Oval 19"/>
            <p:cNvSpPr>
              <a:spLocks noChangeArrowheads="1"/>
            </p:cNvSpPr>
            <p:nvPr/>
          </p:nvSpPr>
          <p:spPr bwMode="auto">
            <a:xfrm>
              <a:off x="864" y="1728"/>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99346" name="Oval 20"/>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99347" name="Oval 21"/>
            <p:cNvSpPr>
              <a:spLocks noChangeArrowheads="1"/>
            </p:cNvSpPr>
            <p:nvPr/>
          </p:nvSpPr>
          <p:spPr bwMode="auto">
            <a:xfrm>
              <a:off x="1392" y="115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99348"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49"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50"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51"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52"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53"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54"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55"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56"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57"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58"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59"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60"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61"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62"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99363"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2015376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38"/>
          <p:cNvGrpSpPr>
            <a:grpSpLocks/>
          </p:cNvGrpSpPr>
          <p:nvPr/>
        </p:nvGrpSpPr>
        <p:grpSpPr bwMode="auto">
          <a:xfrm>
            <a:off x="2181225" y="1539875"/>
            <a:ext cx="3581400" cy="3886200"/>
            <a:chOff x="384" y="1152"/>
            <a:chExt cx="2256" cy="2448"/>
          </a:xfrm>
        </p:grpSpPr>
        <p:sp>
          <p:nvSpPr>
            <p:cNvPr id="100355"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00356"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00357"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00358"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00359"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00360"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00361"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00362" name="Oval 12"/>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00363"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00364"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00365"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00366"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00367" name="Oval 17"/>
            <p:cNvSpPr>
              <a:spLocks noChangeArrowheads="1"/>
            </p:cNvSpPr>
            <p:nvPr/>
          </p:nvSpPr>
          <p:spPr bwMode="auto">
            <a:xfrm>
              <a:off x="1152"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00368" name="Oval 18"/>
            <p:cNvSpPr>
              <a:spLocks noChangeArrowheads="1"/>
            </p:cNvSpPr>
            <p:nvPr/>
          </p:nvSpPr>
          <p:spPr bwMode="auto">
            <a:xfrm>
              <a:off x="576"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00369" name="Oval 19"/>
            <p:cNvSpPr>
              <a:spLocks noChangeArrowheads="1"/>
            </p:cNvSpPr>
            <p:nvPr/>
          </p:nvSpPr>
          <p:spPr bwMode="auto">
            <a:xfrm>
              <a:off x="864" y="1728"/>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100370" name="Oval 20"/>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00371" name="Oval 21"/>
            <p:cNvSpPr>
              <a:spLocks noChangeArrowheads="1"/>
            </p:cNvSpPr>
            <p:nvPr/>
          </p:nvSpPr>
          <p:spPr bwMode="auto">
            <a:xfrm>
              <a:off x="1392" y="115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100372"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73"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74"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75"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76"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77"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78"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79"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80"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81"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82"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83"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84"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85"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86"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0387"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956360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Group 38"/>
          <p:cNvGrpSpPr>
            <a:grpSpLocks/>
          </p:cNvGrpSpPr>
          <p:nvPr/>
        </p:nvGrpSpPr>
        <p:grpSpPr bwMode="auto">
          <a:xfrm>
            <a:off x="2181225" y="1539875"/>
            <a:ext cx="3581400" cy="3886200"/>
            <a:chOff x="384" y="1152"/>
            <a:chExt cx="2256" cy="2448"/>
          </a:xfrm>
        </p:grpSpPr>
        <p:sp>
          <p:nvSpPr>
            <p:cNvPr id="101379"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01380"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01381"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01382"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01383"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01384"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01385"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01386" name="Oval 12"/>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01387"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01388"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01389"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01390"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01391" name="Oval 17"/>
            <p:cNvSpPr>
              <a:spLocks noChangeArrowheads="1"/>
            </p:cNvSpPr>
            <p:nvPr/>
          </p:nvSpPr>
          <p:spPr bwMode="auto">
            <a:xfrm>
              <a:off x="1152"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01392" name="Oval 18"/>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01393" name="Oval 19"/>
            <p:cNvSpPr>
              <a:spLocks noChangeArrowheads="1"/>
            </p:cNvSpPr>
            <p:nvPr/>
          </p:nvSpPr>
          <p:spPr bwMode="auto">
            <a:xfrm>
              <a:off x="864" y="1728"/>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101394" name="Oval 20"/>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01395" name="Oval 21"/>
            <p:cNvSpPr>
              <a:spLocks noChangeArrowheads="1"/>
            </p:cNvSpPr>
            <p:nvPr/>
          </p:nvSpPr>
          <p:spPr bwMode="auto">
            <a:xfrm>
              <a:off x="1392" y="115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101396"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397"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398"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399"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00"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01"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02"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03"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04"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05"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06"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07"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08"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09"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10"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1411"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2" name="TextBox 1"/>
          <p:cNvSpPr txBox="1"/>
          <p:nvPr/>
        </p:nvSpPr>
        <p:spPr>
          <a:xfrm>
            <a:off x="6490952" y="2886412"/>
            <a:ext cx="4778062" cy="1015663"/>
          </a:xfrm>
          <a:prstGeom prst="rect">
            <a:avLst/>
          </a:prstGeom>
          <a:noFill/>
        </p:spPr>
        <p:txBody>
          <a:bodyPr wrap="square" rtlCol="0">
            <a:spAutoFit/>
          </a:bodyPr>
          <a:lstStyle/>
          <a:p>
            <a:r>
              <a:rPr lang="en-IN" sz="6000" b="1" dirty="0" smtClean="0">
                <a:solidFill>
                  <a:srgbClr val="002060"/>
                </a:solidFill>
              </a:rPr>
              <a:t>Backtracking!</a:t>
            </a:r>
            <a:endParaRPr lang="en-IN" sz="6000" b="1" dirty="0">
              <a:solidFill>
                <a:srgbClr val="002060"/>
              </a:solidFill>
            </a:endParaRPr>
          </a:p>
        </p:txBody>
      </p:sp>
    </p:spTree>
    <p:extLst>
      <p:ext uri="{BB962C8B-B14F-4D97-AF65-F5344CB8AC3E}">
        <p14:creationId xmlns:p14="http://schemas.microsoft.com/office/powerpoint/2010/main" val="1896613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38"/>
          <p:cNvGrpSpPr>
            <a:grpSpLocks/>
          </p:cNvGrpSpPr>
          <p:nvPr/>
        </p:nvGrpSpPr>
        <p:grpSpPr bwMode="auto">
          <a:xfrm>
            <a:off x="2181225" y="1539875"/>
            <a:ext cx="3581400" cy="3886200"/>
            <a:chOff x="384" y="1152"/>
            <a:chExt cx="2256" cy="2448"/>
          </a:xfrm>
        </p:grpSpPr>
        <p:sp>
          <p:nvSpPr>
            <p:cNvPr id="102403"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02404"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02405"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02406"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02407"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02408"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02409"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02410" name="Oval 12"/>
            <p:cNvSpPr>
              <a:spLocks noChangeArrowheads="1"/>
            </p:cNvSpPr>
            <p:nvPr/>
          </p:nvSpPr>
          <p:spPr bwMode="auto">
            <a:xfrm>
              <a:off x="720" y="283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02411"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02412"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02413"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02414"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02415" name="Oval 17"/>
            <p:cNvSpPr>
              <a:spLocks noChangeArrowheads="1"/>
            </p:cNvSpPr>
            <p:nvPr/>
          </p:nvSpPr>
          <p:spPr bwMode="auto">
            <a:xfrm>
              <a:off x="1152"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02416" name="Oval 18"/>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02417" name="Oval 19"/>
            <p:cNvSpPr>
              <a:spLocks noChangeArrowheads="1"/>
            </p:cNvSpPr>
            <p:nvPr/>
          </p:nvSpPr>
          <p:spPr bwMode="auto">
            <a:xfrm>
              <a:off x="864" y="1728"/>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102418" name="Oval 20"/>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02419" name="Oval 21"/>
            <p:cNvSpPr>
              <a:spLocks noChangeArrowheads="1"/>
            </p:cNvSpPr>
            <p:nvPr/>
          </p:nvSpPr>
          <p:spPr bwMode="auto">
            <a:xfrm>
              <a:off x="1392" y="115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102420"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21"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22"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23"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24"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25"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26"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27"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28"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29"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30"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31"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32"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33"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34"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2435"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341013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Group 38"/>
          <p:cNvGrpSpPr>
            <a:grpSpLocks/>
          </p:cNvGrpSpPr>
          <p:nvPr/>
        </p:nvGrpSpPr>
        <p:grpSpPr bwMode="auto">
          <a:xfrm>
            <a:off x="2181225" y="1539875"/>
            <a:ext cx="3581400" cy="3886200"/>
            <a:chOff x="384" y="1152"/>
            <a:chExt cx="2256" cy="2448"/>
          </a:xfrm>
        </p:grpSpPr>
        <p:sp>
          <p:nvSpPr>
            <p:cNvPr id="103427" name="Oval 5"/>
            <p:cNvSpPr>
              <a:spLocks noChangeArrowheads="1"/>
            </p:cNvSpPr>
            <p:nvPr/>
          </p:nvSpPr>
          <p:spPr bwMode="auto">
            <a:xfrm>
              <a:off x="384" y="3360"/>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03428"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03429"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03430"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03431"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03432"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03433"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03434" name="Oval 12"/>
            <p:cNvSpPr>
              <a:spLocks noChangeArrowheads="1"/>
            </p:cNvSpPr>
            <p:nvPr/>
          </p:nvSpPr>
          <p:spPr bwMode="auto">
            <a:xfrm>
              <a:off x="720" y="283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03435"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03436"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03437"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03438"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03439" name="Oval 17"/>
            <p:cNvSpPr>
              <a:spLocks noChangeArrowheads="1"/>
            </p:cNvSpPr>
            <p:nvPr/>
          </p:nvSpPr>
          <p:spPr bwMode="auto">
            <a:xfrm>
              <a:off x="1152"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03440" name="Oval 18"/>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03441" name="Oval 19"/>
            <p:cNvSpPr>
              <a:spLocks noChangeArrowheads="1"/>
            </p:cNvSpPr>
            <p:nvPr/>
          </p:nvSpPr>
          <p:spPr bwMode="auto">
            <a:xfrm>
              <a:off x="864" y="1728"/>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103442" name="Oval 20"/>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03443" name="Oval 21"/>
            <p:cNvSpPr>
              <a:spLocks noChangeArrowheads="1"/>
            </p:cNvSpPr>
            <p:nvPr/>
          </p:nvSpPr>
          <p:spPr bwMode="auto">
            <a:xfrm>
              <a:off x="1392" y="115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103444"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45"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46"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47"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48"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49"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50"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51"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52"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53"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54"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55"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56"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57"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58"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3459"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680488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Group 38"/>
          <p:cNvGrpSpPr>
            <a:grpSpLocks/>
          </p:cNvGrpSpPr>
          <p:nvPr/>
        </p:nvGrpSpPr>
        <p:grpSpPr bwMode="auto">
          <a:xfrm>
            <a:off x="2181225" y="1539875"/>
            <a:ext cx="3581400" cy="3886200"/>
            <a:chOff x="384" y="1152"/>
            <a:chExt cx="2256" cy="2448"/>
          </a:xfrm>
        </p:grpSpPr>
        <p:sp>
          <p:nvSpPr>
            <p:cNvPr id="104451"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04452" name="Oval 6"/>
            <p:cNvSpPr>
              <a:spLocks noChangeArrowheads="1"/>
            </p:cNvSpPr>
            <p:nvPr/>
          </p:nvSpPr>
          <p:spPr bwMode="auto">
            <a:xfrm>
              <a:off x="720" y="3360"/>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04453"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04454"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04455"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04456"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04457"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04458" name="Oval 12"/>
            <p:cNvSpPr>
              <a:spLocks noChangeArrowheads="1"/>
            </p:cNvSpPr>
            <p:nvPr/>
          </p:nvSpPr>
          <p:spPr bwMode="auto">
            <a:xfrm>
              <a:off x="720" y="283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04459"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04460"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04461"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04462"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04463" name="Oval 17"/>
            <p:cNvSpPr>
              <a:spLocks noChangeArrowheads="1"/>
            </p:cNvSpPr>
            <p:nvPr/>
          </p:nvSpPr>
          <p:spPr bwMode="auto">
            <a:xfrm>
              <a:off x="1152"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04464" name="Oval 18"/>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04465" name="Oval 19"/>
            <p:cNvSpPr>
              <a:spLocks noChangeArrowheads="1"/>
            </p:cNvSpPr>
            <p:nvPr/>
          </p:nvSpPr>
          <p:spPr bwMode="auto">
            <a:xfrm>
              <a:off x="864" y="1728"/>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104466" name="Oval 20"/>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04467" name="Oval 21"/>
            <p:cNvSpPr>
              <a:spLocks noChangeArrowheads="1"/>
            </p:cNvSpPr>
            <p:nvPr/>
          </p:nvSpPr>
          <p:spPr bwMode="auto">
            <a:xfrm>
              <a:off x="1392" y="115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104468"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69"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0"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1"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2"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3"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4"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5"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6"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7"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8"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79"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80"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81"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82"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4483"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826044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Group 38"/>
          <p:cNvGrpSpPr>
            <a:grpSpLocks/>
          </p:cNvGrpSpPr>
          <p:nvPr/>
        </p:nvGrpSpPr>
        <p:grpSpPr bwMode="auto">
          <a:xfrm>
            <a:off x="2181225" y="1539875"/>
            <a:ext cx="3581400" cy="3886200"/>
            <a:chOff x="384" y="1152"/>
            <a:chExt cx="2256" cy="2448"/>
          </a:xfrm>
        </p:grpSpPr>
        <p:sp>
          <p:nvSpPr>
            <p:cNvPr id="105476"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05477"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05478" name="Oval 7"/>
            <p:cNvSpPr>
              <a:spLocks noChangeArrowheads="1"/>
            </p:cNvSpPr>
            <p:nvPr/>
          </p:nvSpPr>
          <p:spPr bwMode="auto">
            <a:xfrm>
              <a:off x="1056" y="3360"/>
              <a:ext cx="240" cy="240"/>
            </a:xfrm>
            <a:prstGeom prst="ellipse">
              <a:avLst/>
            </a:prstGeom>
            <a:solidFill>
              <a:srgbClr val="FFFF00"/>
            </a:solidFill>
            <a:ln w="57150">
              <a:solidFill>
                <a:srgbClr val="FF0000"/>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05479"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05480"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05481"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05482"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05483" name="Oval 12"/>
            <p:cNvSpPr>
              <a:spLocks noChangeArrowheads="1"/>
            </p:cNvSpPr>
            <p:nvPr/>
          </p:nvSpPr>
          <p:spPr bwMode="auto">
            <a:xfrm>
              <a:off x="720" y="283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05484"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05485"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05486"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05487"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05488" name="Oval 17"/>
            <p:cNvSpPr>
              <a:spLocks noChangeArrowheads="1"/>
            </p:cNvSpPr>
            <p:nvPr/>
          </p:nvSpPr>
          <p:spPr bwMode="auto">
            <a:xfrm>
              <a:off x="1152"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05489" name="Oval 18"/>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05490" name="Oval 19"/>
            <p:cNvSpPr>
              <a:spLocks noChangeArrowheads="1"/>
            </p:cNvSpPr>
            <p:nvPr/>
          </p:nvSpPr>
          <p:spPr bwMode="auto">
            <a:xfrm>
              <a:off x="864" y="1728"/>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105491" name="Oval 20"/>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05492" name="Oval 21"/>
            <p:cNvSpPr>
              <a:spLocks noChangeArrowheads="1"/>
            </p:cNvSpPr>
            <p:nvPr/>
          </p:nvSpPr>
          <p:spPr bwMode="auto">
            <a:xfrm>
              <a:off x="1392" y="115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105493"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494"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495"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496"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497"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498"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499"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500"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501"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502"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503"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504"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505"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506"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507"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5508"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05475" name="TextBox 35"/>
          <p:cNvSpPr txBox="1">
            <a:spLocks noChangeArrowheads="1"/>
          </p:cNvSpPr>
          <p:nvPr/>
        </p:nvSpPr>
        <p:spPr bwMode="auto">
          <a:xfrm>
            <a:off x="7988300" y="3597275"/>
            <a:ext cx="37576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8000"/>
              <a:t>GOAL !!!</a:t>
            </a:r>
          </a:p>
        </p:txBody>
      </p:sp>
    </p:spTree>
    <p:extLst>
      <p:ext uri="{BB962C8B-B14F-4D97-AF65-F5344CB8AC3E}">
        <p14:creationId xmlns:p14="http://schemas.microsoft.com/office/powerpoint/2010/main" val="14887709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38"/>
          <p:cNvGrpSpPr>
            <a:grpSpLocks/>
          </p:cNvGrpSpPr>
          <p:nvPr/>
        </p:nvGrpSpPr>
        <p:grpSpPr bwMode="auto">
          <a:xfrm>
            <a:off x="2181225" y="1539875"/>
            <a:ext cx="3581400" cy="3886200"/>
            <a:chOff x="384" y="1152"/>
            <a:chExt cx="2256" cy="2448"/>
          </a:xfrm>
        </p:grpSpPr>
        <p:sp>
          <p:nvSpPr>
            <p:cNvPr id="106501"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06502"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06503" name="Oval 7"/>
            <p:cNvSpPr>
              <a:spLocks noChangeArrowheads="1"/>
            </p:cNvSpPr>
            <p:nvPr/>
          </p:nvSpPr>
          <p:spPr bwMode="auto">
            <a:xfrm>
              <a:off x="1056" y="3360"/>
              <a:ext cx="240" cy="240"/>
            </a:xfrm>
            <a:prstGeom prst="ellipse">
              <a:avLst/>
            </a:prstGeom>
            <a:solidFill>
              <a:srgbClr val="FFFF00"/>
            </a:solidFill>
            <a:ln w="57150">
              <a:solidFill>
                <a:srgbClr val="FF0000"/>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06504"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06505"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06506"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06507"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06508" name="Oval 12"/>
            <p:cNvSpPr>
              <a:spLocks noChangeArrowheads="1"/>
            </p:cNvSpPr>
            <p:nvPr/>
          </p:nvSpPr>
          <p:spPr bwMode="auto">
            <a:xfrm>
              <a:off x="720" y="283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06509"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06510"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06511"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06512"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06513" name="Oval 17"/>
            <p:cNvSpPr>
              <a:spLocks noChangeArrowheads="1"/>
            </p:cNvSpPr>
            <p:nvPr/>
          </p:nvSpPr>
          <p:spPr bwMode="auto">
            <a:xfrm>
              <a:off x="1152"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06514" name="Oval 18"/>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06515" name="Oval 19"/>
            <p:cNvSpPr>
              <a:spLocks noChangeArrowheads="1"/>
            </p:cNvSpPr>
            <p:nvPr/>
          </p:nvSpPr>
          <p:spPr bwMode="auto">
            <a:xfrm>
              <a:off x="864" y="1728"/>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106516" name="Oval 20"/>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06517" name="Oval 21"/>
            <p:cNvSpPr>
              <a:spLocks noChangeArrowheads="1"/>
            </p:cNvSpPr>
            <p:nvPr/>
          </p:nvSpPr>
          <p:spPr bwMode="auto">
            <a:xfrm>
              <a:off x="1392" y="115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106518"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19"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20"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21"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22"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23"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24"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25"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26"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27"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28"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29"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30"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31"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32"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6533"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06499" name="TextBox 35"/>
          <p:cNvSpPr txBox="1">
            <a:spLocks noChangeArrowheads="1"/>
          </p:cNvSpPr>
          <p:nvPr/>
        </p:nvSpPr>
        <p:spPr bwMode="auto">
          <a:xfrm>
            <a:off x="7988300" y="3597275"/>
            <a:ext cx="37576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8000"/>
              <a:t>GOAL !!!</a:t>
            </a:r>
          </a:p>
        </p:txBody>
      </p:sp>
      <p:sp>
        <p:nvSpPr>
          <p:cNvPr id="3" name="Freeform 2"/>
          <p:cNvSpPr/>
          <p:nvPr/>
        </p:nvSpPr>
        <p:spPr>
          <a:xfrm>
            <a:off x="2239963" y="1604963"/>
            <a:ext cx="1704975" cy="3668712"/>
          </a:xfrm>
          <a:custGeom>
            <a:avLst/>
            <a:gdLst>
              <a:gd name="connsiteX0" fmla="*/ 1646840 w 1706194"/>
              <a:gd name="connsiteY0" fmla="*/ 55756 h 3667699"/>
              <a:gd name="connsiteX1" fmla="*/ 1616360 w 1706194"/>
              <a:gd name="connsiteY1" fmla="*/ 101476 h 3667699"/>
              <a:gd name="connsiteX2" fmla="*/ 793400 w 1706194"/>
              <a:gd name="connsiteY2" fmla="*/ 985396 h 3667699"/>
              <a:gd name="connsiteX3" fmla="*/ 366680 w 1706194"/>
              <a:gd name="connsiteY3" fmla="*/ 1991236 h 3667699"/>
              <a:gd name="connsiteX4" fmla="*/ 976280 w 1706194"/>
              <a:gd name="connsiteY4" fmla="*/ 1076836 h 3667699"/>
              <a:gd name="connsiteX5" fmla="*/ 1342040 w 1706194"/>
              <a:gd name="connsiteY5" fmla="*/ 1854076 h 3667699"/>
              <a:gd name="connsiteX6" fmla="*/ 732440 w 1706194"/>
              <a:gd name="connsiteY6" fmla="*/ 2646556 h 3667699"/>
              <a:gd name="connsiteX7" fmla="*/ 920 w 1706194"/>
              <a:gd name="connsiteY7" fmla="*/ 3454276 h 3667699"/>
              <a:gd name="connsiteX8" fmla="*/ 580040 w 1706194"/>
              <a:gd name="connsiteY8" fmla="*/ 2936116 h 3667699"/>
              <a:gd name="connsiteX9" fmla="*/ 580040 w 1706194"/>
              <a:gd name="connsiteY9" fmla="*/ 3667636 h 3667699"/>
              <a:gd name="connsiteX10" fmla="*/ 717200 w 1706194"/>
              <a:gd name="connsiteY10" fmla="*/ 2981836 h 3667699"/>
              <a:gd name="connsiteX11" fmla="*/ 1067720 w 1706194"/>
              <a:gd name="connsiteY11" fmla="*/ 3591436 h 3667699"/>
              <a:gd name="connsiteX12" fmla="*/ 1052480 w 1706194"/>
              <a:gd name="connsiteY12" fmla="*/ 3545716 h 366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6194" h="3667699">
                <a:moveTo>
                  <a:pt x="1646840" y="55756"/>
                </a:moveTo>
                <a:cubicBezTo>
                  <a:pt x="1702720" y="1146"/>
                  <a:pt x="1758600" y="-53464"/>
                  <a:pt x="1616360" y="101476"/>
                </a:cubicBezTo>
                <a:cubicBezTo>
                  <a:pt x="1474120" y="256416"/>
                  <a:pt x="1001680" y="670436"/>
                  <a:pt x="793400" y="985396"/>
                </a:cubicBezTo>
                <a:cubicBezTo>
                  <a:pt x="585120" y="1300356"/>
                  <a:pt x="336200" y="1975996"/>
                  <a:pt x="366680" y="1991236"/>
                </a:cubicBezTo>
                <a:cubicBezTo>
                  <a:pt x="397160" y="2006476"/>
                  <a:pt x="813720" y="1099696"/>
                  <a:pt x="976280" y="1076836"/>
                </a:cubicBezTo>
                <a:cubicBezTo>
                  <a:pt x="1138840" y="1053976"/>
                  <a:pt x="1382680" y="1592456"/>
                  <a:pt x="1342040" y="1854076"/>
                </a:cubicBezTo>
                <a:cubicBezTo>
                  <a:pt x="1301400" y="2115696"/>
                  <a:pt x="955960" y="2379856"/>
                  <a:pt x="732440" y="2646556"/>
                </a:cubicBezTo>
                <a:cubicBezTo>
                  <a:pt x="508920" y="2913256"/>
                  <a:pt x="26320" y="3406016"/>
                  <a:pt x="920" y="3454276"/>
                </a:cubicBezTo>
                <a:cubicBezTo>
                  <a:pt x="-24480" y="3502536"/>
                  <a:pt x="483520" y="2900556"/>
                  <a:pt x="580040" y="2936116"/>
                </a:cubicBezTo>
                <a:cubicBezTo>
                  <a:pt x="676560" y="2971676"/>
                  <a:pt x="557180" y="3660016"/>
                  <a:pt x="580040" y="3667636"/>
                </a:cubicBezTo>
                <a:cubicBezTo>
                  <a:pt x="602900" y="3675256"/>
                  <a:pt x="635920" y="2994536"/>
                  <a:pt x="717200" y="2981836"/>
                </a:cubicBezTo>
                <a:cubicBezTo>
                  <a:pt x="798480" y="2969136"/>
                  <a:pt x="1011840" y="3497456"/>
                  <a:pt x="1067720" y="3591436"/>
                </a:cubicBezTo>
                <a:cubicBezTo>
                  <a:pt x="1123600" y="3685416"/>
                  <a:pt x="1088040" y="3615566"/>
                  <a:pt x="1052480" y="3545716"/>
                </a:cubicBezTo>
              </a:path>
            </a:pathLst>
          </a:custGeom>
          <a:noFill/>
          <a:ln w="349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46282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3"/>
          <p:cNvSpPr txBox="1">
            <a:spLocks noChangeArrowheads="1"/>
          </p:cNvSpPr>
          <p:nvPr/>
        </p:nvSpPr>
        <p:spPr bwMode="auto">
          <a:xfrm>
            <a:off x="2569783" y="2527657"/>
            <a:ext cx="723024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6600" b="1" u="sng" dirty="0">
                <a:solidFill>
                  <a:srgbClr val="C00000"/>
                </a:solidFill>
              </a:rPr>
              <a:t>Breadth First Search</a:t>
            </a:r>
          </a:p>
        </p:txBody>
      </p:sp>
    </p:spTree>
    <p:extLst>
      <p:ext uri="{BB962C8B-B14F-4D97-AF65-F5344CB8AC3E}">
        <p14:creationId xmlns:p14="http://schemas.microsoft.com/office/powerpoint/2010/main" val="23789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1187450" y="1508125"/>
            <a:ext cx="5334000" cy="4668838"/>
            <a:chOff x="384" y="1152"/>
            <a:chExt cx="3360" cy="2941"/>
          </a:xfrm>
        </p:grpSpPr>
        <p:grpSp>
          <p:nvGrpSpPr>
            <p:cNvPr id="108547" name="Group 39"/>
            <p:cNvGrpSpPr>
              <a:grpSpLocks/>
            </p:cNvGrpSpPr>
            <p:nvPr/>
          </p:nvGrpSpPr>
          <p:grpSpPr bwMode="auto">
            <a:xfrm>
              <a:off x="384" y="1152"/>
              <a:ext cx="2256" cy="2448"/>
              <a:chOff x="384" y="1152"/>
              <a:chExt cx="2256" cy="2448"/>
            </a:xfrm>
          </p:grpSpPr>
          <p:sp>
            <p:nvSpPr>
              <p:cNvPr id="108551" name="Oval 4"/>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08552" name="Oval 5"/>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08553" name="Oval 6"/>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08554" name="Oval 7"/>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08555" name="Oval 8"/>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08556" name="Oval 9"/>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08557" name="Oval 10"/>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08558" name="Oval 11"/>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08559" name="Oval 12"/>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08560" name="Oval 13"/>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08561" name="Oval 14"/>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08562" name="Oval 15"/>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08563" name="Oval 16"/>
              <p:cNvSpPr>
                <a:spLocks noChangeArrowheads="1"/>
              </p:cNvSpPr>
              <p:nvPr/>
            </p:nvSpPr>
            <p:spPr bwMode="auto">
              <a:xfrm>
                <a:off x="1152"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08564" name="Oval 17"/>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08565" name="Oval 18"/>
              <p:cNvSpPr>
                <a:spLocks noChangeArrowheads="1"/>
              </p:cNvSpPr>
              <p:nvPr/>
            </p:nvSpPr>
            <p:spPr bwMode="auto">
              <a:xfrm>
                <a:off x="864"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108566" name="Oval 19"/>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08567" name="Oval 20"/>
              <p:cNvSpPr>
                <a:spLocks noChangeArrowheads="1"/>
              </p:cNvSpPr>
              <p:nvPr/>
            </p:nvSpPr>
            <p:spPr bwMode="auto">
              <a:xfrm>
                <a:off x="1392" y="115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108568" name="Line 21"/>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69" name="Line 22"/>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70" name="Line 23"/>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71"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72"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73"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74"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75"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76"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77"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78"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79"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80"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81"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82"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8583"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08548" name="Text Box 40"/>
            <p:cNvSpPr txBox="1">
              <a:spLocks noChangeArrowheads="1"/>
            </p:cNvSpPr>
            <p:nvPr/>
          </p:nvSpPr>
          <p:spPr bwMode="auto">
            <a:xfrm>
              <a:off x="2592" y="3792"/>
              <a:ext cx="115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500">
                  <a:solidFill>
                    <a:srgbClr val="FF0000"/>
                  </a:solidFill>
                  <a:latin typeface="Times New Roman" panose="02020603050405020304" pitchFamily="18" charset="0"/>
                </a:rPr>
                <a:t>Goal nodes</a:t>
              </a:r>
            </a:p>
          </p:txBody>
        </p:sp>
        <p:sp>
          <p:nvSpPr>
            <p:cNvPr id="108549" name="Freeform 41"/>
            <p:cNvSpPr>
              <a:spLocks/>
            </p:cNvSpPr>
            <p:nvPr/>
          </p:nvSpPr>
          <p:spPr bwMode="auto">
            <a:xfrm>
              <a:off x="1241" y="3640"/>
              <a:ext cx="1351" cy="312"/>
            </a:xfrm>
            <a:custGeom>
              <a:avLst/>
              <a:gdLst>
                <a:gd name="T0" fmla="*/ 1351 w 1351"/>
                <a:gd name="T1" fmla="*/ 296 h 312"/>
                <a:gd name="T2" fmla="*/ 679 w 1351"/>
                <a:gd name="T3" fmla="*/ 296 h 312"/>
                <a:gd name="T4" fmla="*/ 283 w 1351"/>
                <a:gd name="T5" fmla="*/ 263 h 312"/>
                <a:gd name="T6" fmla="*/ 0 w 1351"/>
                <a:gd name="T7" fmla="*/ 0 h 312"/>
                <a:gd name="T8" fmla="*/ 0 60000 65536"/>
                <a:gd name="T9" fmla="*/ 0 60000 65536"/>
                <a:gd name="T10" fmla="*/ 0 60000 65536"/>
                <a:gd name="T11" fmla="*/ 0 60000 65536"/>
                <a:gd name="T12" fmla="*/ 0 w 1351"/>
                <a:gd name="T13" fmla="*/ 0 h 312"/>
                <a:gd name="T14" fmla="*/ 1351 w 1351"/>
                <a:gd name="T15" fmla="*/ 312 h 312"/>
              </a:gdLst>
              <a:ahLst/>
              <a:cxnLst>
                <a:cxn ang="T8">
                  <a:pos x="T0" y="T1"/>
                </a:cxn>
                <a:cxn ang="T9">
                  <a:pos x="T2" y="T3"/>
                </a:cxn>
                <a:cxn ang="T10">
                  <a:pos x="T4" y="T5"/>
                </a:cxn>
                <a:cxn ang="T11">
                  <a:pos x="T6" y="T7"/>
                </a:cxn>
              </a:cxnLst>
              <a:rect l="T12" t="T13" r="T14" b="T15"/>
              <a:pathLst>
                <a:path w="1351" h="312">
                  <a:moveTo>
                    <a:pt x="1351" y="296"/>
                  </a:moveTo>
                  <a:cubicBezTo>
                    <a:pt x="1123" y="304"/>
                    <a:pt x="857" y="302"/>
                    <a:pt x="679" y="296"/>
                  </a:cubicBezTo>
                  <a:cubicBezTo>
                    <a:pt x="501" y="290"/>
                    <a:pt x="396" y="312"/>
                    <a:pt x="283" y="263"/>
                  </a:cubicBezTo>
                  <a:cubicBezTo>
                    <a:pt x="170" y="214"/>
                    <a:pt x="59" y="55"/>
                    <a:pt x="0" y="0"/>
                  </a:cubicBezTo>
                </a:path>
              </a:pathLst>
            </a:custGeom>
            <a:noFill/>
            <a:ln w="190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8550" name="Freeform 42"/>
            <p:cNvSpPr>
              <a:spLocks/>
            </p:cNvSpPr>
            <p:nvPr/>
          </p:nvSpPr>
          <p:spPr bwMode="auto">
            <a:xfrm>
              <a:off x="2096" y="3120"/>
              <a:ext cx="496" cy="816"/>
            </a:xfrm>
            <a:custGeom>
              <a:avLst/>
              <a:gdLst>
                <a:gd name="T0" fmla="*/ 496 w 496"/>
                <a:gd name="T1" fmla="*/ 816 h 816"/>
                <a:gd name="T2" fmla="*/ 112 w 496"/>
                <a:gd name="T3" fmla="*/ 720 h 816"/>
                <a:gd name="T4" fmla="*/ 16 w 496"/>
                <a:gd name="T5" fmla="*/ 432 h 816"/>
                <a:gd name="T6" fmla="*/ 16 w 496"/>
                <a:gd name="T7" fmla="*/ 0 h 816"/>
                <a:gd name="T8" fmla="*/ 0 60000 65536"/>
                <a:gd name="T9" fmla="*/ 0 60000 65536"/>
                <a:gd name="T10" fmla="*/ 0 60000 65536"/>
                <a:gd name="T11" fmla="*/ 0 60000 65536"/>
                <a:gd name="T12" fmla="*/ 0 w 496"/>
                <a:gd name="T13" fmla="*/ 0 h 816"/>
                <a:gd name="T14" fmla="*/ 496 w 496"/>
                <a:gd name="T15" fmla="*/ 816 h 816"/>
              </a:gdLst>
              <a:ahLst/>
              <a:cxnLst>
                <a:cxn ang="T8">
                  <a:pos x="T0" y="T1"/>
                </a:cxn>
                <a:cxn ang="T9">
                  <a:pos x="T2" y="T3"/>
                </a:cxn>
                <a:cxn ang="T10">
                  <a:pos x="T4" y="T5"/>
                </a:cxn>
                <a:cxn ang="T11">
                  <a:pos x="T6" y="T7"/>
                </a:cxn>
              </a:cxnLst>
              <a:rect l="T12" t="T13" r="T14" b="T15"/>
              <a:pathLst>
                <a:path w="496" h="816">
                  <a:moveTo>
                    <a:pt x="496" y="816"/>
                  </a:moveTo>
                  <a:cubicBezTo>
                    <a:pt x="344" y="800"/>
                    <a:pt x="192" y="784"/>
                    <a:pt x="112" y="720"/>
                  </a:cubicBezTo>
                  <a:cubicBezTo>
                    <a:pt x="32" y="656"/>
                    <a:pt x="32" y="552"/>
                    <a:pt x="16" y="432"/>
                  </a:cubicBezTo>
                  <a:cubicBezTo>
                    <a:pt x="0" y="312"/>
                    <a:pt x="8" y="156"/>
                    <a:pt x="16" y="0"/>
                  </a:cubicBezTo>
                </a:path>
              </a:pathLst>
            </a:custGeom>
            <a:noFill/>
            <a:ln w="190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IN"/>
            </a:p>
          </p:txBody>
        </p:sp>
      </p:grpSp>
    </p:spTree>
    <p:extLst>
      <p:ext uri="{BB962C8B-B14F-4D97-AF65-F5344CB8AC3E}">
        <p14:creationId xmlns:p14="http://schemas.microsoft.com/office/powerpoint/2010/main" val="1950823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77591" y="150812"/>
            <a:ext cx="10515600" cy="1325563"/>
          </a:xfrm>
        </p:spPr>
        <p:txBody>
          <a:bodyPr>
            <a:normAutofit/>
          </a:bodyPr>
          <a:lstStyle/>
          <a:p>
            <a:pPr eaLnBrk="1" hangingPunct="1"/>
            <a:r>
              <a:rPr lang="en-GB" altLang="en-US" sz="6600" b="1" u="sng" dirty="0" smtClean="0">
                <a:solidFill>
                  <a:srgbClr val="C00000"/>
                </a:solidFill>
              </a:rPr>
              <a:t>Terminology of Graphs</a:t>
            </a:r>
            <a:endParaRPr lang="en-US" altLang="en-US" sz="6600" b="1" u="sng" dirty="0" smtClean="0">
              <a:solidFill>
                <a:srgbClr val="C00000"/>
              </a:solidFill>
            </a:endParaRPr>
          </a:p>
        </p:txBody>
      </p:sp>
      <p:sp>
        <p:nvSpPr>
          <p:cNvPr id="81923" name="Rectangle 3"/>
          <p:cNvSpPr>
            <a:spLocks noGrp="1" noChangeArrowheads="1"/>
          </p:cNvSpPr>
          <p:nvPr>
            <p:ph type="body" idx="1"/>
          </p:nvPr>
        </p:nvSpPr>
        <p:spPr>
          <a:xfrm>
            <a:off x="477591" y="1476375"/>
            <a:ext cx="9785350" cy="5075238"/>
          </a:xfrm>
        </p:spPr>
        <p:txBody>
          <a:bodyPr>
            <a:normAutofit/>
          </a:bodyPr>
          <a:lstStyle/>
          <a:p>
            <a:pPr eaLnBrk="1" hangingPunct="1">
              <a:lnSpc>
                <a:spcPct val="80000"/>
              </a:lnSpc>
            </a:pPr>
            <a:r>
              <a:rPr lang="en-US" altLang="en-US" sz="3600" b="1" u="sng" dirty="0" smtClean="0">
                <a:solidFill>
                  <a:srgbClr val="C00000"/>
                </a:solidFill>
                <a:cs typeface="Times New Roman" panose="02020603050405020304" pitchFamily="18" charset="0"/>
              </a:rPr>
              <a:t>Graph</a:t>
            </a:r>
            <a:r>
              <a:rPr lang="en-US" altLang="en-US" sz="3600" dirty="0" smtClean="0">
                <a:cs typeface="Times New Roman" panose="02020603050405020304" pitchFamily="18" charset="0"/>
              </a:rPr>
              <a:t> consists of a set V of  nodes, and a set E of edges</a:t>
            </a:r>
          </a:p>
          <a:p>
            <a:pPr eaLnBrk="1" hangingPunct="1">
              <a:lnSpc>
                <a:spcPct val="80000"/>
              </a:lnSpc>
            </a:pPr>
            <a:r>
              <a:rPr lang="en-US" altLang="en-US" sz="3600" b="1" u="sng" dirty="0" smtClean="0">
                <a:solidFill>
                  <a:srgbClr val="C00000"/>
                </a:solidFill>
                <a:cs typeface="Times New Roman" panose="02020603050405020304" pitchFamily="18" charset="0"/>
              </a:rPr>
              <a:t>Node</a:t>
            </a:r>
          </a:p>
          <a:p>
            <a:pPr lvl="1" eaLnBrk="1" hangingPunct="1">
              <a:lnSpc>
                <a:spcPct val="80000"/>
              </a:lnSpc>
            </a:pPr>
            <a:r>
              <a:rPr lang="en-US" altLang="en-US" sz="3200" dirty="0" smtClean="0">
                <a:cs typeface="Times New Roman" panose="02020603050405020304" pitchFamily="18" charset="0"/>
              </a:rPr>
              <a:t>has a unique label for identification</a:t>
            </a:r>
          </a:p>
          <a:p>
            <a:pPr eaLnBrk="1" hangingPunct="1">
              <a:lnSpc>
                <a:spcPct val="80000"/>
              </a:lnSpc>
            </a:pPr>
            <a:r>
              <a:rPr lang="en-US" altLang="en-US" sz="3600" b="1" u="sng" dirty="0" smtClean="0">
                <a:solidFill>
                  <a:srgbClr val="C00000"/>
                </a:solidFill>
                <a:cs typeface="Times New Roman" panose="02020603050405020304" pitchFamily="18" charset="0"/>
              </a:rPr>
              <a:t>Edge</a:t>
            </a:r>
          </a:p>
          <a:p>
            <a:pPr lvl="1" eaLnBrk="1" hangingPunct="1">
              <a:lnSpc>
                <a:spcPct val="80000"/>
              </a:lnSpc>
            </a:pPr>
            <a:r>
              <a:rPr lang="en-US" altLang="en-US" sz="3200" dirty="0" smtClean="0">
                <a:cs typeface="Times New Roman" panose="02020603050405020304" pitchFamily="18" charset="0"/>
              </a:rPr>
              <a:t>connects two nodes </a:t>
            </a:r>
          </a:p>
          <a:p>
            <a:pPr lvl="1" eaLnBrk="1" hangingPunct="1">
              <a:lnSpc>
                <a:spcPct val="80000"/>
              </a:lnSpc>
            </a:pPr>
            <a:r>
              <a:rPr lang="en-US" altLang="en-US" sz="3200" dirty="0" smtClean="0">
                <a:cs typeface="Times New Roman" panose="02020603050405020304" pitchFamily="18" charset="0"/>
              </a:rPr>
              <a:t>any two nodes have at most one edge between them</a:t>
            </a:r>
          </a:p>
          <a:p>
            <a:pPr lvl="1" eaLnBrk="1" hangingPunct="1">
              <a:lnSpc>
                <a:spcPct val="80000"/>
              </a:lnSpc>
            </a:pPr>
            <a:r>
              <a:rPr lang="en-US" altLang="en-US" sz="3200" dirty="0" smtClean="0">
                <a:cs typeface="Times New Roman" panose="02020603050405020304" pitchFamily="18" charset="0"/>
              </a:rPr>
              <a:t>can be a </a:t>
            </a:r>
          </a:p>
          <a:p>
            <a:pPr lvl="2" eaLnBrk="1" hangingPunct="1">
              <a:lnSpc>
                <a:spcPct val="80000"/>
              </a:lnSpc>
            </a:pPr>
            <a:r>
              <a:rPr lang="en-US" altLang="en-US" sz="2800" dirty="0" smtClean="0">
                <a:cs typeface="Times New Roman" panose="02020603050405020304" pitchFamily="18" charset="0"/>
              </a:rPr>
              <a:t>“</a:t>
            </a:r>
            <a:r>
              <a:rPr lang="en-US" altLang="en-US" sz="2800" dirty="0" smtClean="0">
                <a:solidFill>
                  <a:srgbClr val="C00000"/>
                </a:solidFill>
                <a:cs typeface="Times New Roman" panose="02020603050405020304" pitchFamily="18" charset="0"/>
              </a:rPr>
              <a:t>directed edge</a:t>
            </a:r>
            <a:r>
              <a:rPr lang="en-US" altLang="en-US" sz="2800" dirty="0" smtClean="0">
                <a:cs typeface="Times New Roman" panose="02020603050405020304" pitchFamily="18" charset="0"/>
              </a:rPr>
              <a:t>”:  e.g. “from A to B” – a “one-way street”</a:t>
            </a:r>
          </a:p>
          <a:p>
            <a:pPr lvl="2" eaLnBrk="1" hangingPunct="1">
              <a:lnSpc>
                <a:spcPct val="80000"/>
              </a:lnSpc>
            </a:pPr>
            <a:r>
              <a:rPr lang="en-US" altLang="en-US" sz="2800" dirty="0" smtClean="0">
                <a:cs typeface="Times New Roman" panose="02020603050405020304" pitchFamily="18" charset="0"/>
              </a:rPr>
              <a:t>“</a:t>
            </a:r>
            <a:r>
              <a:rPr lang="en-US" altLang="en-US" sz="2800" dirty="0" smtClean="0">
                <a:solidFill>
                  <a:srgbClr val="C00000"/>
                </a:solidFill>
                <a:cs typeface="Times New Roman" panose="02020603050405020304" pitchFamily="18" charset="0"/>
              </a:rPr>
              <a:t>undirected edge</a:t>
            </a:r>
            <a:r>
              <a:rPr lang="en-US" altLang="en-US" sz="2800" dirty="0" smtClean="0">
                <a:cs typeface="Times New Roman" panose="02020603050405020304" pitchFamily="18" charset="0"/>
              </a:rPr>
              <a:t>”: e.g. “between A and B” – a “standard street”</a:t>
            </a:r>
            <a:endParaRPr lang="en-US" altLang="en-US" sz="2800" dirty="0" smtClean="0"/>
          </a:p>
        </p:txBody>
      </p:sp>
    </p:spTree>
    <p:extLst>
      <p:ext uri="{BB962C8B-B14F-4D97-AF65-F5344CB8AC3E}">
        <p14:creationId xmlns:p14="http://schemas.microsoft.com/office/powerpoint/2010/main" val="3885076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70" name="Group 38"/>
          <p:cNvGrpSpPr>
            <a:grpSpLocks/>
          </p:cNvGrpSpPr>
          <p:nvPr/>
        </p:nvGrpSpPr>
        <p:grpSpPr bwMode="auto">
          <a:xfrm>
            <a:off x="609600" y="1828800"/>
            <a:ext cx="3581400" cy="3886200"/>
            <a:chOff x="384" y="1152"/>
            <a:chExt cx="2256" cy="2448"/>
          </a:xfrm>
        </p:grpSpPr>
        <p:sp>
          <p:nvSpPr>
            <p:cNvPr id="109571"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09572"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09573"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09574"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09575"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09576"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09577"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09578" name="Oval 12"/>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09579"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09580"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09581"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09582"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09583" name="Oval 17"/>
            <p:cNvSpPr>
              <a:spLocks noChangeArrowheads="1"/>
            </p:cNvSpPr>
            <p:nvPr/>
          </p:nvSpPr>
          <p:spPr bwMode="auto">
            <a:xfrm>
              <a:off x="1152"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09584" name="Oval 18"/>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09585" name="Oval 19"/>
            <p:cNvSpPr>
              <a:spLocks noChangeArrowheads="1"/>
            </p:cNvSpPr>
            <p:nvPr/>
          </p:nvSpPr>
          <p:spPr bwMode="auto">
            <a:xfrm>
              <a:off x="864"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109586" name="Oval 20"/>
            <p:cNvSpPr>
              <a:spLocks noChangeArrowheads="1"/>
            </p:cNvSpPr>
            <p:nvPr/>
          </p:nvSpPr>
          <p:spPr bwMode="auto">
            <a:xfrm>
              <a:off x="1968" y="1728"/>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09587" name="Oval 21"/>
            <p:cNvSpPr>
              <a:spLocks noChangeArrowheads="1"/>
            </p:cNvSpPr>
            <p:nvPr/>
          </p:nvSpPr>
          <p:spPr bwMode="auto">
            <a:xfrm>
              <a:off x="1392" y="1152"/>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A</a:t>
              </a:r>
            </a:p>
          </p:txBody>
        </p:sp>
        <p:sp>
          <p:nvSpPr>
            <p:cNvPr id="109588"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589"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590"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591"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592"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593"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594"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595"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596"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597"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598"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599"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600"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601"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602"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9603"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1536250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38"/>
          <p:cNvGrpSpPr>
            <a:grpSpLocks/>
          </p:cNvGrpSpPr>
          <p:nvPr/>
        </p:nvGrpSpPr>
        <p:grpSpPr bwMode="auto">
          <a:xfrm>
            <a:off x="1042988" y="1539875"/>
            <a:ext cx="3581400" cy="3886200"/>
            <a:chOff x="384" y="1152"/>
            <a:chExt cx="2256" cy="2448"/>
          </a:xfrm>
        </p:grpSpPr>
        <p:sp>
          <p:nvSpPr>
            <p:cNvPr id="110595"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10596"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10597"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10598"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10599"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10600"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10601"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10602" name="Oval 12"/>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10603"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10604"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10605"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10606"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10607" name="Oval 17"/>
            <p:cNvSpPr>
              <a:spLocks noChangeArrowheads="1"/>
            </p:cNvSpPr>
            <p:nvPr/>
          </p:nvSpPr>
          <p:spPr bwMode="auto">
            <a:xfrm>
              <a:off x="1152"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10608" name="Oval 18"/>
            <p:cNvSpPr>
              <a:spLocks noChangeArrowheads="1"/>
            </p:cNvSpPr>
            <p:nvPr/>
          </p:nvSpPr>
          <p:spPr bwMode="auto">
            <a:xfrm>
              <a:off x="5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10609" name="Oval 19"/>
            <p:cNvSpPr>
              <a:spLocks noChangeArrowheads="1"/>
            </p:cNvSpPr>
            <p:nvPr/>
          </p:nvSpPr>
          <p:spPr bwMode="auto">
            <a:xfrm>
              <a:off x="864" y="1728"/>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110610" name="Oval 20"/>
            <p:cNvSpPr>
              <a:spLocks noChangeArrowheads="1"/>
            </p:cNvSpPr>
            <p:nvPr/>
          </p:nvSpPr>
          <p:spPr bwMode="auto">
            <a:xfrm>
              <a:off x="1968" y="1728"/>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9" name="Oval 21"/>
            <p:cNvSpPr>
              <a:spLocks noChangeArrowheads="1"/>
            </p:cNvSpPr>
            <p:nvPr/>
          </p:nvSpPr>
          <p:spPr bwMode="auto">
            <a:xfrm>
              <a:off x="1392" y="1152"/>
              <a:ext cx="240" cy="240"/>
            </a:xfrm>
            <a:prstGeom prst="ellipse">
              <a:avLst/>
            </a:prstGeom>
            <a:solidFill>
              <a:schemeClr val="accent1">
                <a:lumMod val="40000"/>
                <a:lumOff val="6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A</a:t>
              </a:r>
            </a:p>
          </p:txBody>
        </p:sp>
        <p:sp>
          <p:nvSpPr>
            <p:cNvPr id="110612"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13"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14"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15"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16"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17"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18"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19"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20"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21"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22"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23"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24"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25"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26"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27"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54054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8" name="Group 38"/>
          <p:cNvGrpSpPr>
            <a:grpSpLocks/>
          </p:cNvGrpSpPr>
          <p:nvPr/>
        </p:nvGrpSpPr>
        <p:grpSpPr bwMode="auto">
          <a:xfrm>
            <a:off x="1042988" y="1539875"/>
            <a:ext cx="3581400" cy="3886200"/>
            <a:chOff x="384" y="1152"/>
            <a:chExt cx="2256" cy="2448"/>
          </a:xfrm>
        </p:grpSpPr>
        <p:sp>
          <p:nvSpPr>
            <p:cNvPr id="111619"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11620"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11621"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11622"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11623"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11624" name="Oval 10"/>
            <p:cNvSpPr>
              <a:spLocks noChangeArrowheads="1"/>
            </p:cNvSpPr>
            <p:nvPr/>
          </p:nvSpPr>
          <p:spPr bwMode="auto">
            <a:xfrm>
              <a:off x="2208"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11625"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11626" name="Oval 12"/>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11627"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11628"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11629"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11630" name="Oval 16"/>
            <p:cNvSpPr>
              <a:spLocks noChangeArrowheads="1"/>
            </p:cNvSpPr>
            <p:nvPr/>
          </p:nvSpPr>
          <p:spPr bwMode="auto">
            <a:xfrm>
              <a:off x="1776" y="2256"/>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11631" name="Oval 17"/>
            <p:cNvSpPr>
              <a:spLocks noChangeArrowheads="1"/>
            </p:cNvSpPr>
            <p:nvPr/>
          </p:nvSpPr>
          <p:spPr bwMode="auto">
            <a:xfrm>
              <a:off x="1152"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11632" name="Oval 18"/>
            <p:cNvSpPr>
              <a:spLocks noChangeArrowheads="1"/>
            </p:cNvSpPr>
            <p:nvPr/>
          </p:nvSpPr>
          <p:spPr bwMode="auto">
            <a:xfrm>
              <a:off x="576"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11633" name="Oval 19"/>
            <p:cNvSpPr>
              <a:spLocks noChangeArrowheads="1"/>
            </p:cNvSpPr>
            <p:nvPr/>
          </p:nvSpPr>
          <p:spPr bwMode="auto">
            <a:xfrm>
              <a:off x="864" y="1728"/>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B</a:t>
              </a:r>
            </a:p>
          </p:txBody>
        </p:sp>
        <p:sp>
          <p:nvSpPr>
            <p:cNvPr id="111634" name="Oval 20"/>
            <p:cNvSpPr>
              <a:spLocks noChangeArrowheads="1"/>
            </p:cNvSpPr>
            <p:nvPr/>
          </p:nvSpPr>
          <p:spPr bwMode="auto">
            <a:xfrm>
              <a:off x="1968" y="1728"/>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9" name="Oval 21"/>
            <p:cNvSpPr>
              <a:spLocks noChangeArrowheads="1"/>
            </p:cNvSpPr>
            <p:nvPr/>
          </p:nvSpPr>
          <p:spPr bwMode="auto">
            <a:xfrm>
              <a:off x="1392" y="1152"/>
              <a:ext cx="240" cy="240"/>
            </a:xfrm>
            <a:prstGeom prst="ellipse">
              <a:avLst/>
            </a:prstGeom>
            <a:solidFill>
              <a:schemeClr val="accent1">
                <a:lumMod val="40000"/>
                <a:lumOff val="6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A</a:t>
              </a:r>
            </a:p>
          </p:txBody>
        </p:sp>
        <p:sp>
          <p:nvSpPr>
            <p:cNvPr id="111636"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37"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38"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39"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40"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41"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42"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43"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44"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45"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46"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47"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48"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49"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50"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651"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1040428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38"/>
          <p:cNvGrpSpPr>
            <a:grpSpLocks/>
          </p:cNvGrpSpPr>
          <p:nvPr/>
        </p:nvGrpSpPr>
        <p:grpSpPr bwMode="auto">
          <a:xfrm>
            <a:off x="1042988" y="1539875"/>
            <a:ext cx="3581400" cy="3886200"/>
            <a:chOff x="384" y="1152"/>
            <a:chExt cx="2256" cy="2448"/>
          </a:xfrm>
        </p:grpSpPr>
        <p:sp>
          <p:nvSpPr>
            <p:cNvPr id="112643"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12644"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12645"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12646"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12647"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12648" name="Oval 10"/>
            <p:cNvSpPr>
              <a:spLocks noChangeArrowheads="1"/>
            </p:cNvSpPr>
            <p:nvPr/>
          </p:nvSpPr>
          <p:spPr bwMode="auto">
            <a:xfrm>
              <a:off x="2208"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12649"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12650" name="Oval 12"/>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12651"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12652"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12653"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12654" name="Oval 16"/>
            <p:cNvSpPr>
              <a:spLocks noChangeArrowheads="1"/>
            </p:cNvSpPr>
            <p:nvPr/>
          </p:nvSpPr>
          <p:spPr bwMode="auto">
            <a:xfrm>
              <a:off x="1776"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12655" name="Oval 17"/>
            <p:cNvSpPr>
              <a:spLocks noChangeArrowheads="1"/>
            </p:cNvSpPr>
            <p:nvPr/>
          </p:nvSpPr>
          <p:spPr bwMode="auto">
            <a:xfrm>
              <a:off x="1152"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12656" name="Oval 18"/>
            <p:cNvSpPr>
              <a:spLocks noChangeArrowheads="1"/>
            </p:cNvSpPr>
            <p:nvPr/>
          </p:nvSpPr>
          <p:spPr bwMode="auto">
            <a:xfrm>
              <a:off x="576"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7" name="Oval 19"/>
            <p:cNvSpPr>
              <a:spLocks noChangeArrowheads="1"/>
            </p:cNvSpPr>
            <p:nvPr/>
          </p:nvSpPr>
          <p:spPr bwMode="auto">
            <a:xfrm>
              <a:off x="864"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B</a:t>
              </a:r>
            </a:p>
          </p:txBody>
        </p:sp>
        <p:sp>
          <p:nvSpPr>
            <p:cNvPr id="112658" name="Oval 20"/>
            <p:cNvSpPr>
              <a:spLocks noChangeArrowheads="1"/>
            </p:cNvSpPr>
            <p:nvPr/>
          </p:nvSpPr>
          <p:spPr bwMode="auto">
            <a:xfrm>
              <a:off x="1968" y="1728"/>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C</a:t>
              </a:r>
            </a:p>
          </p:txBody>
        </p:sp>
        <p:sp>
          <p:nvSpPr>
            <p:cNvPr id="19" name="Oval 21"/>
            <p:cNvSpPr>
              <a:spLocks noChangeArrowheads="1"/>
            </p:cNvSpPr>
            <p:nvPr/>
          </p:nvSpPr>
          <p:spPr bwMode="auto">
            <a:xfrm>
              <a:off x="1392" y="1152"/>
              <a:ext cx="240" cy="240"/>
            </a:xfrm>
            <a:prstGeom prst="ellipse">
              <a:avLst/>
            </a:prstGeom>
            <a:solidFill>
              <a:schemeClr val="accent1">
                <a:lumMod val="40000"/>
                <a:lumOff val="6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A</a:t>
              </a:r>
            </a:p>
          </p:txBody>
        </p:sp>
        <p:sp>
          <p:nvSpPr>
            <p:cNvPr id="112660"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61"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62"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63"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64"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65"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66"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67"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68"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69"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70"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71"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72"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73"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74"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675"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1528406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Group 38"/>
          <p:cNvGrpSpPr>
            <a:grpSpLocks/>
          </p:cNvGrpSpPr>
          <p:nvPr/>
        </p:nvGrpSpPr>
        <p:grpSpPr bwMode="auto">
          <a:xfrm>
            <a:off x="1042988" y="1539875"/>
            <a:ext cx="3581400" cy="3886200"/>
            <a:chOff x="384" y="1152"/>
            <a:chExt cx="2256" cy="2448"/>
          </a:xfrm>
        </p:grpSpPr>
        <p:sp>
          <p:nvSpPr>
            <p:cNvPr id="113667"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13668"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13669"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13670"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13671"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13672" name="Oval 10"/>
            <p:cNvSpPr>
              <a:spLocks noChangeArrowheads="1"/>
            </p:cNvSpPr>
            <p:nvPr/>
          </p:nvSpPr>
          <p:spPr bwMode="auto">
            <a:xfrm>
              <a:off x="2208"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13673"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13674" name="Oval 12"/>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13675"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13676"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13677"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13678" name="Oval 16"/>
            <p:cNvSpPr>
              <a:spLocks noChangeArrowheads="1"/>
            </p:cNvSpPr>
            <p:nvPr/>
          </p:nvSpPr>
          <p:spPr bwMode="auto">
            <a:xfrm>
              <a:off x="1776"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13679" name="Oval 17"/>
            <p:cNvSpPr>
              <a:spLocks noChangeArrowheads="1"/>
            </p:cNvSpPr>
            <p:nvPr/>
          </p:nvSpPr>
          <p:spPr bwMode="auto">
            <a:xfrm>
              <a:off x="1152"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13680" name="Oval 18"/>
            <p:cNvSpPr>
              <a:spLocks noChangeArrowheads="1"/>
            </p:cNvSpPr>
            <p:nvPr/>
          </p:nvSpPr>
          <p:spPr bwMode="auto">
            <a:xfrm>
              <a:off x="576"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D</a:t>
              </a:r>
            </a:p>
          </p:txBody>
        </p:sp>
        <p:sp>
          <p:nvSpPr>
            <p:cNvPr id="17" name="Oval 19"/>
            <p:cNvSpPr>
              <a:spLocks noChangeArrowheads="1"/>
            </p:cNvSpPr>
            <p:nvPr/>
          </p:nvSpPr>
          <p:spPr bwMode="auto">
            <a:xfrm>
              <a:off x="864"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B</a:t>
              </a:r>
            </a:p>
          </p:txBody>
        </p:sp>
        <p:sp>
          <p:nvSpPr>
            <p:cNvPr id="18" name="Oval 20"/>
            <p:cNvSpPr>
              <a:spLocks noChangeArrowheads="1"/>
            </p:cNvSpPr>
            <p:nvPr/>
          </p:nvSpPr>
          <p:spPr bwMode="auto">
            <a:xfrm>
              <a:off x="1968"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C</a:t>
              </a:r>
            </a:p>
          </p:txBody>
        </p:sp>
        <p:sp>
          <p:nvSpPr>
            <p:cNvPr id="19" name="Oval 21"/>
            <p:cNvSpPr>
              <a:spLocks noChangeArrowheads="1"/>
            </p:cNvSpPr>
            <p:nvPr/>
          </p:nvSpPr>
          <p:spPr bwMode="auto">
            <a:xfrm>
              <a:off x="1392" y="1152"/>
              <a:ext cx="240" cy="240"/>
            </a:xfrm>
            <a:prstGeom prst="ellipse">
              <a:avLst/>
            </a:prstGeom>
            <a:solidFill>
              <a:schemeClr val="accent1">
                <a:lumMod val="40000"/>
                <a:lumOff val="6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A</a:t>
              </a:r>
            </a:p>
          </p:txBody>
        </p:sp>
        <p:sp>
          <p:nvSpPr>
            <p:cNvPr id="113684"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85"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86"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87"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88"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89"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90"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91"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92"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93"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94"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95"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96"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97"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98"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3699"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421865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38"/>
          <p:cNvGrpSpPr>
            <a:grpSpLocks/>
          </p:cNvGrpSpPr>
          <p:nvPr/>
        </p:nvGrpSpPr>
        <p:grpSpPr bwMode="auto">
          <a:xfrm>
            <a:off x="1042988" y="1539875"/>
            <a:ext cx="3581400" cy="3886200"/>
            <a:chOff x="384" y="1152"/>
            <a:chExt cx="2256" cy="2448"/>
          </a:xfrm>
        </p:grpSpPr>
        <p:sp>
          <p:nvSpPr>
            <p:cNvPr id="114691"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14692"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14693"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14694"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14695"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14696" name="Oval 10"/>
            <p:cNvSpPr>
              <a:spLocks noChangeArrowheads="1"/>
            </p:cNvSpPr>
            <p:nvPr/>
          </p:nvSpPr>
          <p:spPr bwMode="auto">
            <a:xfrm>
              <a:off x="2208"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14697"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14698" name="Oval 12"/>
            <p:cNvSpPr>
              <a:spLocks noChangeArrowheads="1"/>
            </p:cNvSpPr>
            <p:nvPr/>
          </p:nvSpPr>
          <p:spPr bwMode="auto">
            <a:xfrm>
              <a:off x="72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14699"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14700" name="Oval 14"/>
            <p:cNvSpPr>
              <a:spLocks noChangeArrowheads="1"/>
            </p:cNvSpPr>
            <p:nvPr/>
          </p:nvSpPr>
          <p:spPr bwMode="auto">
            <a:xfrm>
              <a:off x="1536"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14701"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14702" name="Oval 16"/>
            <p:cNvSpPr>
              <a:spLocks noChangeArrowheads="1"/>
            </p:cNvSpPr>
            <p:nvPr/>
          </p:nvSpPr>
          <p:spPr bwMode="auto">
            <a:xfrm>
              <a:off x="1776"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14703" name="Oval 17"/>
            <p:cNvSpPr>
              <a:spLocks noChangeArrowheads="1"/>
            </p:cNvSpPr>
            <p:nvPr/>
          </p:nvSpPr>
          <p:spPr bwMode="auto">
            <a:xfrm>
              <a:off x="1152"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6" name="Oval 18"/>
            <p:cNvSpPr>
              <a:spLocks noChangeArrowheads="1"/>
            </p:cNvSpPr>
            <p:nvPr/>
          </p:nvSpPr>
          <p:spPr bwMode="auto">
            <a:xfrm>
              <a:off x="576" y="2256"/>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D</a:t>
              </a:r>
            </a:p>
          </p:txBody>
        </p:sp>
        <p:sp>
          <p:nvSpPr>
            <p:cNvPr id="17" name="Oval 19"/>
            <p:cNvSpPr>
              <a:spLocks noChangeArrowheads="1"/>
            </p:cNvSpPr>
            <p:nvPr/>
          </p:nvSpPr>
          <p:spPr bwMode="auto">
            <a:xfrm>
              <a:off x="864"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B</a:t>
              </a:r>
            </a:p>
          </p:txBody>
        </p:sp>
        <p:sp>
          <p:nvSpPr>
            <p:cNvPr id="18" name="Oval 20"/>
            <p:cNvSpPr>
              <a:spLocks noChangeArrowheads="1"/>
            </p:cNvSpPr>
            <p:nvPr/>
          </p:nvSpPr>
          <p:spPr bwMode="auto">
            <a:xfrm>
              <a:off x="1968"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C</a:t>
              </a:r>
            </a:p>
          </p:txBody>
        </p:sp>
        <p:sp>
          <p:nvSpPr>
            <p:cNvPr id="19" name="Oval 21"/>
            <p:cNvSpPr>
              <a:spLocks noChangeArrowheads="1"/>
            </p:cNvSpPr>
            <p:nvPr/>
          </p:nvSpPr>
          <p:spPr bwMode="auto">
            <a:xfrm>
              <a:off x="1392" y="1152"/>
              <a:ext cx="240" cy="240"/>
            </a:xfrm>
            <a:prstGeom prst="ellipse">
              <a:avLst/>
            </a:prstGeom>
            <a:solidFill>
              <a:schemeClr val="accent1">
                <a:lumMod val="40000"/>
                <a:lumOff val="6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A</a:t>
              </a:r>
            </a:p>
          </p:txBody>
        </p:sp>
        <p:sp>
          <p:nvSpPr>
            <p:cNvPr id="114708"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09"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10"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11"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12"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13"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14"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15"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16"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17"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18"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19"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20"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21"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22"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4723"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6546977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38"/>
          <p:cNvGrpSpPr>
            <a:grpSpLocks/>
          </p:cNvGrpSpPr>
          <p:nvPr/>
        </p:nvGrpSpPr>
        <p:grpSpPr bwMode="auto">
          <a:xfrm>
            <a:off x="1042988" y="1539875"/>
            <a:ext cx="3581400" cy="3886200"/>
            <a:chOff x="384" y="1152"/>
            <a:chExt cx="2256" cy="2448"/>
          </a:xfrm>
        </p:grpSpPr>
        <p:sp>
          <p:nvSpPr>
            <p:cNvPr id="115715"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15716"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15717"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15718"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15719"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15720" name="Oval 10"/>
            <p:cNvSpPr>
              <a:spLocks noChangeArrowheads="1"/>
            </p:cNvSpPr>
            <p:nvPr/>
          </p:nvSpPr>
          <p:spPr bwMode="auto">
            <a:xfrm>
              <a:off x="2208"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15721"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15722" name="Oval 12"/>
            <p:cNvSpPr>
              <a:spLocks noChangeArrowheads="1"/>
            </p:cNvSpPr>
            <p:nvPr/>
          </p:nvSpPr>
          <p:spPr bwMode="auto">
            <a:xfrm>
              <a:off x="720" y="2832"/>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15723"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15724" name="Oval 14"/>
            <p:cNvSpPr>
              <a:spLocks noChangeArrowheads="1"/>
            </p:cNvSpPr>
            <p:nvPr/>
          </p:nvSpPr>
          <p:spPr bwMode="auto">
            <a:xfrm>
              <a:off x="1536" y="2832"/>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15725"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15726" name="Oval 16"/>
            <p:cNvSpPr>
              <a:spLocks noChangeArrowheads="1"/>
            </p:cNvSpPr>
            <p:nvPr/>
          </p:nvSpPr>
          <p:spPr bwMode="auto">
            <a:xfrm>
              <a:off x="1776"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15727" name="Oval 17"/>
            <p:cNvSpPr>
              <a:spLocks noChangeArrowheads="1"/>
            </p:cNvSpPr>
            <p:nvPr/>
          </p:nvSpPr>
          <p:spPr bwMode="auto">
            <a:xfrm>
              <a:off x="1152"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E</a:t>
              </a:r>
            </a:p>
          </p:txBody>
        </p:sp>
        <p:sp>
          <p:nvSpPr>
            <p:cNvPr id="16" name="Oval 18"/>
            <p:cNvSpPr>
              <a:spLocks noChangeArrowheads="1"/>
            </p:cNvSpPr>
            <p:nvPr/>
          </p:nvSpPr>
          <p:spPr bwMode="auto">
            <a:xfrm>
              <a:off x="576" y="2256"/>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D</a:t>
              </a:r>
            </a:p>
          </p:txBody>
        </p:sp>
        <p:sp>
          <p:nvSpPr>
            <p:cNvPr id="17" name="Oval 19"/>
            <p:cNvSpPr>
              <a:spLocks noChangeArrowheads="1"/>
            </p:cNvSpPr>
            <p:nvPr/>
          </p:nvSpPr>
          <p:spPr bwMode="auto">
            <a:xfrm>
              <a:off x="864"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B</a:t>
              </a:r>
            </a:p>
          </p:txBody>
        </p:sp>
        <p:sp>
          <p:nvSpPr>
            <p:cNvPr id="18" name="Oval 20"/>
            <p:cNvSpPr>
              <a:spLocks noChangeArrowheads="1"/>
            </p:cNvSpPr>
            <p:nvPr/>
          </p:nvSpPr>
          <p:spPr bwMode="auto">
            <a:xfrm>
              <a:off x="1968"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C</a:t>
              </a:r>
            </a:p>
          </p:txBody>
        </p:sp>
        <p:sp>
          <p:nvSpPr>
            <p:cNvPr id="19" name="Oval 21"/>
            <p:cNvSpPr>
              <a:spLocks noChangeArrowheads="1"/>
            </p:cNvSpPr>
            <p:nvPr/>
          </p:nvSpPr>
          <p:spPr bwMode="auto">
            <a:xfrm>
              <a:off x="1392" y="1152"/>
              <a:ext cx="240" cy="240"/>
            </a:xfrm>
            <a:prstGeom prst="ellipse">
              <a:avLst/>
            </a:prstGeom>
            <a:solidFill>
              <a:schemeClr val="accent1">
                <a:lumMod val="40000"/>
                <a:lumOff val="6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A</a:t>
              </a:r>
            </a:p>
          </p:txBody>
        </p:sp>
        <p:sp>
          <p:nvSpPr>
            <p:cNvPr id="115732"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33"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34"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35"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36"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37"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38"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39"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40"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41"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42"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43"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44"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45"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46"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5747"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2836760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Group 38"/>
          <p:cNvGrpSpPr>
            <a:grpSpLocks/>
          </p:cNvGrpSpPr>
          <p:nvPr/>
        </p:nvGrpSpPr>
        <p:grpSpPr bwMode="auto">
          <a:xfrm>
            <a:off x="1042988" y="1539875"/>
            <a:ext cx="3581400" cy="3886200"/>
            <a:chOff x="384" y="1152"/>
            <a:chExt cx="2256" cy="2448"/>
          </a:xfrm>
        </p:grpSpPr>
        <p:sp>
          <p:nvSpPr>
            <p:cNvPr id="116739"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16740"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16741"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16742"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16743"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16744" name="Oval 10"/>
            <p:cNvSpPr>
              <a:spLocks noChangeArrowheads="1"/>
            </p:cNvSpPr>
            <p:nvPr/>
          </p:nvSpPr>
          <p:spPr bwMode="auto">
            <a:xfrm>
              <a:off x="2208" y="2256"/>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16745"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16746" name="Oval 12"/>
            <p:cNvSpPr>
              <a:spLocks noChangeArrowheads="1"/>
            </p:cNvSpPr>
            <p:nvPr/>
          </p:nvSpPr>
          <p:spPr bwMode="auto">
            <a:xfrm>
              <a:off x="720" y="2832"/>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16747" name="Oval 13"/>
            <p:cNvSpPr>
              <a:spLocks noChangeArrowheads="1"/>
            </p:cNvSpPr>
            <p:nvPr/>
          </p:nvSpPr>
          <p:spPr bwMode="auto">
            <a:xfrm>
              <a:off x="2016" y="2832"/>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16748" name="Oval 14"/>
            <p:cNvSpPr>
              <a:spLocks noChangeArrowheads="1"/>
            </p:cNvSpPr>
            <p:nvPr/>
          </p:nvSpPr>
          <p:spPr bwMode="auto">
            <a:xfrm>
              <a:off x="1536" y="2832"/>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16749" name="Oval 15"/>
            <p:cNvSpPr>
              <a:spLocks noChangeArrowheads="1"/>
            </p:cNvSpPr>
            <p:nvPr/>
          </p:nvSpPr>
          <p:spPr bwMode="auto">
            <a:xfrm>
              <a:off x="2400" y="2832"/>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16750" name="Oval 16"/>
            <p:cNvSpPr>
              <a:spLocks noChangeArrowheads="1"/>
            </p:cNvSpPr>
            <p:nvPr/>
          </p:nvSpPr>
          <p:spPr bwMode="auto">
            <a:xfrm>
              <a:off x="1776"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F</a:t>
              </a:r>
            </a:p>
          </p:txBody>
        </p:sp>
        <p:sp>
          <p:nvSpPr>
            <p:cNvPr id="15" name="Oval 17"/>
            <p:cNvSpPr>
              <a:spLocks noChangeArrowheads="1"/>
            </p:cNvSpPr>
            <p:nvPr/>
          </p:nvSpPr>
          <p:spPr bwMode="auto">
            <a:xfrm>
              <a:off x="1152" y="2256"/>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E</a:t>
              </a:r>
            </a:p>
          </p:txBody>
        </p:sp>
        <p:sp>
          <p:nvSpPr>
            <p:cNvPr id="16" name="Oval 18"/>
            <p:cNvSpPr>
              <a:spLocks noChangeArrowheads="1"/>
            </p:cNvSpPr>
            <p:nvPr/>
          </p:nvSpPr>
          <p:spPr bwMode="auto">
            <a:xfrm>
              <a:off x="576" y="2256"/>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D</a:t>
              </a:r>
            </a:p>
          </p:txBody>
        </p:sp>
        <p:sp>
          <p:nvSpPr>
            <p:cNvPr id="17" name="Oval 19"/>
            <p:cNvSpPr>
              <a:spLocks noChangeArrowheads="1"/>
            </p:cNvSpPr>
            <p:nvPr/>
          </p:nvSpPr>
          <p:spPr bwMode="auto">
            <a:xfrm>
              <a:off x="864"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B</a:t>
              </a:r>
            </a:p>
          </p:txBody>
        </p:sp>
        <p:sp>
          <p:nvSpPr>
            <p:cNvPr id="18" name="Oval 20"/>
            <p:cNvSpPr>
              <a:spLocks noChangeArrowheads="1"/>
            </p:cNvSpPr>
            <p:nvPr/>
          </p:nvSpPr>
          <p:spPr bwMode="auto">
            <a:xfrm>
              <a:off x="1968"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C</a:t>
              </a:r>
            </a:p>
          </p:txBody>
        </p:sp>
        <p:sp>
          <p:nvSpPr>
            <p:cNvPr id="19" name="Oval 21"/>
            <p:cNvSpPr>
              <a:spLocks noChangeArrowheads="1"/>
            </p:cNvSpPr>
            <p:nvPr/>
          </p:nvSpPr>
          <p:spPr bwMode="auto">
            <a:xfrm>
              <a:off x="1392" y="1152"/>
              <a:ext cx="240" cy="240"/>
            </a:xfrm>
            <a:prstGeom prst="ellipse">
              <a:avLst/>
            </a:prstGeom>
            <a:solidFill>
              <a:schemeClr val="accent1">
                <a:lumMod val="40000"/>
                <a:lumOff val="6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A</a:t>
              </a:r>
            </a:p>
          </p:txBody>
        </p:sp>
        <p:sp>
          <p:nvSpPr>
            <p:cNvPr id="116756"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57"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58"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59"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60"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61"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62"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63"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64"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65"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66"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67"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68"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69"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70"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6771"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1014788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2" name="Group 38"/>
          <p:cNvGrpSpPr>
            <a:grpSpLocks/>
          </p:cNvGrpSpPr>
          <p:nvPr/>
        </p:nvGrpSpPr>
        <p:grpSpPr bwMode="auto">
          <a:xfrm>
            <a:off x="1042988" y="1539875"/>
            <a:ext cx="3581400" cy="3886200"/>
            <a:chOff x="384" y="1152"/>
            <a:chExt cx="2256" cy="2448"/>
          </a:xfrm>
        </p:grpSpPr>
        <p:sp>
          <p:nvSpPr>
            <p:cNvPr id="117764"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17765"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17766"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17767"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17768"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17769" name="Oval 10"/>
            <p:cNvSpPr>
              <a:spLocks noChangeArrowheads="1"/>
            </p:cNvSpPr>
            <p:nvPr/>
          </p:nvSpPr>
          <p:spPr bwMode="auto">
            <a:xfrm>
              <a:off x="2208"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17770"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17771" name="Oval 12"/>
            <p:cNvSpPr>
              <a:spLocks noChangeArrowheads="1"/>
            </p:cNvSpPr>
            <p:nvPr/>
          </p:nvSpPr>
          <p:spPr bwMode="auto">
            <a:xfrm>
              <a:off x="720" y="2832"/>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17772" name="Oval 13"/>
            <p:cNvSpPr>
              <a:spLocks noChangeArrowheads="1"/>
            </p:cNvSpPr>
            <p:nvPr/>
          </p:nvSpPr>
          <p:spPr bwMode="auto">
            <a:xfrm>
              <a:off x="2016" y="2832"/>
              <a:ext cx="240" cy="240"/>
            </a:xfrm>
            <a:prstGeom prst="ellipse">
              <a:avLst/>
            </a:prstGeom>
            <a:solidFill>
              <a:srgbClr val="92D050"/>
            </a:solidFill>
            <a:ln w="57150">
              <a:solidFill>
                <a:srgbClr val="FF0000"/>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17773" name="Oval 14"/>
            <p:cNvSpPr>
              <a:spLocks noChangeArrowheads="1"/>
            </p:cNvSpPr>
            <p:nvPr/>
          </p:nvSpPr>
          <p:spPr bwMode="auto">
            <a:xfrm>
              <a:off x="1536" y="2832"/>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17774" name="Oval 15"/>
            <p:cNvSpPr>
              <a:spLocks noChangeArrowheads="1"/>
            </p:cNvSpPr>
            <p:nvPr/>
          </p:nvSpPr>
          <p:spPr bwMode="auto">
            <a:xfrm>
              <a:off x="2400" y="2832"/>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4" name="Oval 16"/>
            <p:cNvSpPr>
              <a:spLocks noChangeArrowheads="1"/>
            </p:cNvSpPr>
            <p:nvPr/>
          </p:nvSpPr>
          <p:spPr bwMode="auto">
            <a:xfrm>
              <a:off x="1776" y="2256"/>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F</a:t>
              </a:r>
            </a:p>
          </p:txBody>
        </p:sp>
        <p:sp>
          <p:nvSpPr>
            <p:cNvPr id="15" name="Oval 17"/>
            <p:cNvSpPr>
              <a:spLocks noChangeArrowheads="1"/>
            </p:cNvSpPr>
            <p:nvPr/>
          </p:nvSpPr>
          <p:spPr bwMode="auto">
            <a:xfrm>
              <a:off x="1152" y="2256"/>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E</a:t>
              </a:r>
            </a:p>
          </p:txBody>
        </p:sp>
        <p:sp>
          <p:nvSpPr>
            <p:cNvPr id="16" name="Oval 18"/>
            <p:cNvSpPr>
              <a:spLocks noChangeArrowheads="1"/>
            </p:cNvSpPr>
            <p:nvPr/>
          </p:nvSpPr>
          <p:spPr bwMode="auto">
            <a:xfrm>
              <a:off x="576" y="2256"/>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D</a:t>
              </a:r>
            </a:p>
          </p:txBody>
        </p:sp>
        <p:sp>
          <p:nvSpPr>
            <p:cNvPr id="17" name="Oval 19"/>
            <p:cNvSpPr>
              <a:spLocks noChangeArrowheads="1"/>
            </p:cNvSpPr>
            <p:nvPr/>
          </p:nvSpPr>
          <p:spPr bwMode="auto">
            <a:xfrm>
              <a:off x="864"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B</a:t>
              </a:r>
            </a:p>
          </p:txBody>
        </p:sp>
        <p:sp>
          <p:nvSpPr>
            <p:cNvPr id="18" name="Oval 20"/>
            <p:cNvSpPr>
              <a:spLocks noChangeArrowheads="1"/>
            </p:cNvSpPr>
            <p:nvPr/>
          </p:nvSpPr>
          <p:spPr bwMode="auto">
            <a:xfrm>
              <a:off x="1968"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C</a:t>
              </a:r>
            </a:p>
          </p:txBody>
        </p:sp>
        <p:sp>
          <p:nvSpPr>
            <p:cNvPr id="19" name="Oval 21"/>
            <p:cNvSpPr>
              <a:spLocks noChangeArrowheads="1"/>
            </p:cNvSpPr>
            <p:nvPr/>
          </p:nvSpPr>
          <p:spPr bwMode="auto">
            <a:xfrm>
              <a:off x="1392" y="1152"/>
              <a:ext cx="240" cy="240"/>
            </a:xfrm>
            <a:prstGeom prst="ellipse">
              <a:avLst/>
            </a:prstGeom>
            <a:solidFill>
              <a:schemeClr val="accent1">
                <a:lumMod val="40000"/>
                <a:lumOff val="6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A</a:t>
              </a:r>
            </a:p>
          </p:txBody>
        </p:sp>
        <p:sp>
          <p:nvSpPr>
            <p:cNvPr id="117781"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82"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83"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84"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85"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86"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87"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88"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89"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90"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91"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92"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93"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94"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95"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7796"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17763" name="TextBox 35"/>
          <p:cNvSpPr txBox="1">
            <a:spLocks noChangeArrowheads="1"/>
          </p:cNvSpPr>
          <p:nvPr/>
        </p:nvSpPr>
        <p:spPr bwMode="auto">
          <a:xfrm>
            <a:off x="7026275" y="3048000"/>
            <a:ext cx="37576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8000"/>
              <a:t>GOAL !!!</a:t>
            </a:r>
          </a:p>
        </p:txBody>
      </p:sp>
    </p:spTree>
    <p:extLst>
      <p:ext uri="{BB962C8B-B14F-4D97-AF65-F5344CB8AC3E}">
        <p14:creationId xmlns:p14="http://schemas.microsoft.com/office/powerpoint/2010/main" val="19681549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Group 38"/>
          <p:cNvGrpSpPr>
            <a:grpSpLocks/>
          </p:cNvGrpSpPr>
          <p:nvPr/>
        </p:nvGrpSpPr>
        <p:grpSpPr bwMode="auto">
          <a:xfrm>
            <a:off x="1042988" y="1539875"/>
            <a:ext cx="3581400" cy="3886200"/>
            <a:chOff x="384" y="1152"/>
            <a:chExt cx="2256" cy="2448"/>
          </a:xfrm>
        </p:grpSpPr>
        <p:sp>
          <p:nvSpPr>
            <p:cNvPr id="118790" name="Oval 5"/>
            <p:cNvSpPr>
              <a:spLocks noChangeArrowheads="1"/>
            </p:cNvSpPr>
            <p:nvPr/>
          </p:nvSpPr>
          <p:spPr bwMode="auto">
            <a:xfrm>
              <a:off x="384"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L</a:t>
              </a:r>
            </a:p>
          </p:txBody>
        </p:sp>
        <p:sp>
          <p:nvSpPr>
            <p:cNvPr id="118791" name="Oval 6"/>
            <p:cNvSpPr>
              <a:spLocks noChangeArrowheads="1"/>
            </p:cNvSpPr>
            <p:nvPr/>
          </p:nvSpPr>
          <p:spPr bwMode="auto">
            <a:xfrm>
              <a:off x="72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M</a:t>
              </a:r>
            </a:p>
          </p:txBody>
        </p:sp>
        <p:sp>
          <p:nvSpPr>
            <p:cNvPr id="118792" name="Oval 7"/>
            <p:cNvSpPr>
              <a:spLocks noChangeArrowheads="1"/>
            </p:cNvSpPr>
            <p:nvPr/>
          </p:nvSpPr>
          <p:spPr bwMode="auto">
            <a:xfrm>
              <a:off x="1056" y="3360"/>
              <a:ext cx="240" cy="24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N</a:t>
              </a:r>
            </a:p>
          </p:txBody>
        </p:sp>
        <p:sp>
          <p:nvSpPr>
            <p:cNvPr id="118793" name="Oval 8"/>
            <p:cNvSpPr>
              <a:spLocks noChangeArrowheads="1"/>
            </p:cNvSpPr>
            <p:nvPr/>
          </p:nvSpPr>
          <p:spPr bwMode="auto">
            <a:xfrm>
              <a:off x="1392"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a:t>
              </a:r>
            </a:p>
          </p:txBody>
        </p:sp>
        <p:sp>
          <p:nvSpPr>
            <p:cNvPr id="118794" name="Oval 9"/>
            <p:cNvSpPr>
              <a:spLocks noChangeArrowheads="1"/>
            </p:cNvSpPr>
            <p:nvPr/>
          </p:nvSpPr>
          <p:spPr bwMode="auto">
            <a:xfrm>
              <a:off x="1728"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P</a:t>
              </a:r>
            </a:p>
          </p:txBody>
        </p:sp>
        <p:sp>
          <p:nvSpPr>
            <p:cNvPr id="118795" name="Oval 10"/>
            <p:cNvSpPr>
              <a:spLocks noChangeArrowheads="1"/>
            </p:cNvSpPr>
            <p:nvPr/>
          </p:nvSpPr>
          <p:spPr bwMode="auto">
            <a:xfrm>
              <a:off x="2208" y="2256"/>
              <a:ext cx="240" cy="240"/>
            </a:xfrm>
            <a:prstGeom prst="ellipse">
              <a:avLst/>
            </a:prstGeom>
            <a:solidFill>
              <a:srgbClr val="FFFF0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G</a:t>
              </a:r>
            </a:p>
          </p:txBody>
        </p:sp>
        <p:sp>
          <p:nvSpPr>
            <p:cNvPr id="118796" name="Oval 11"/>
            <p:cNvSpPr>
              <a:spLocks noChangeArrowheads="1"/>
            </p:cNvSpPr>
            <p:nvPr/>
          </p:nvSpPr>
          <p:spPr bwMode="auto">
            <a:xfrm>
              <a:off x="2400" y="3360"/>
              <a:ext cx="240" cy="240"/>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Q</a:t>
              </a:r>
            </a:p>
          </p:txBody>
        </p:sp>
        <p:sp>
          <p:nvSpPr>
            <p:cNvPr id="118797" name="Oval 12"/>
            <p:cNvSpPr>
              <a:spLocks noChangeArrowheads="1"/>
            </p:cNvSpPr>
            <p:nvPr/>
          </p:nvSpPr>
          <p:spPr bwMode="auto">
            <a:xfrm>
              <a:off x="720" y="2832"/>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H</a:t>
              </a:r>
            </a:p>
          </p:txBody>
        </p:sp>
        <p:sp>
          <p:nvSpPr>
            <p:cNvPr id="118798" name="Oval 13"/>
            <p:cNvSpPr>
              <a:spLocks noChangeArrowheads="1"/>
            </p:cNvSpPr>
            <p:nvPr/>
          </p:nvSpPr>
          <p:spPr bwMode="auto">
            <a:xfrm>
              <a:off x="2016" y="2832"/>
              <a:ext cx="240" cy="240"/>
            </a:xfrm>
            <a:prstGeom prst="ellipse">
              <a:avLst/>
            </a:prstGeom>
            <a:solidFill>
              <a:srgbClr val="92D050"/>
            </a:solidFill>
            <a:ln w="57150">
              <a:solidFill>
                <a:srgbClr val="FF0000"/>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J</a:t>
              </a:r>
            </a:p>
          </p:txBody>
        </p:sp>
        <p:sp>
          <p:nvSpPr>
            <p:cNvPr id="118799" name="Oval 14"/>
            <p:cNvSpPr>
              <a:spLocks noChangeArrowheads="1"/>
            </p:cNvSpPr>
            <p:nvPr/>
          </p:nvSpPr>
          <p:spPr bwMode="auto">
            <a:xfrm>
              <a:off x="1536" y="2832"/>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I</a:t>
              </a:r>
            </a:p>
          </p:txBody>
        </p:sp>
        <p:sp>
          <p:nvSpPr>
            <p:cNvPr id="118800" name="Oval 15"/>
            <p:cNvSpPr>
              <a:spLocks noChangeArrowheads="1"/>
            </p:cNvSpPr>
            <p:nvPr/>
          </p:nvSpPr>
          <p:spPr bwMode="auto">
            <a:xfrm>
              <a:off x="2400" y="2832"/>
              <a:ext cx="240" cy="240"/>
            </a:xfrm>
            <a:prstGeom prst="ellipse">
              <a:avLst/>
            </a:prstGeom>
            <a:solidFill>
              <a:srgbClr val="92D050"/>
            </a:solidFill>
            <a:ln w="15875">
              <a:solidFill>
                <a:schemeClr val="tx1"/>
              </a:solidFill>
              <a:round/>
              <a:headEnd/>
              <a:tailEnd/>
            </a:ln>
          </p:spPr>
          <p:txBody>
            <a:bodyPr wrap="none" anchor="ct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K</a:t>
              </a:r>
            </a:p>
          </p:txBody>
        </p:sp>
        <p:sp>
          <p:nvSpPr>
            <p:cNvPr id="14" name="Oval 16"/>
            <p:cNvSpPr>
              <a:spLocks noChangeArrowheads="1"/>
            </p:cNvSpPr>
            <p:nvPr/>
          </p:nvSpPr>
          <p:spPr bwMode="auto">
            <a:xfrm>
              <a:off x="1776" y="2256"/>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F</a:t>
              </a:r>
            </a:p>
          </p:txBody>
        </p:sp>
        <p:sp>
          <p:nvSpPr>
            <p:cNvPr id="15" name="Oval 17"/>
            <p:cNvSpPr>
              <a:spLocks noChangeArrowheads="1"/>
            </p:cNvSpPr>
            <p:nvPr/>
          </p:nvSpPr>
          <p:spPr bwMode="auto">
            <a:xfrm>
              <a:off x="1152" y="2256"/>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E</a:t>
              </a:r>
            </a:p>
          </p:txBody>
        </p:sp>
        <p:sp>
          <p:nvSpPr>
            <p:cNvPr id="16" name="Oval 18"/>
            <p:cNvSpPr>
              <a:spLocks noChangeArrowheads="1"/>
            </p:cNvSpPr>
            <p:nvPr/>
          </p:nvSpPr>
          <p:spPr bwMode="auto">
            <a:xfrm>
              <a:off x="576" y="2256"/>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D</a:t>
              </a:r>
            </a:p>
          </p:txBody>
        </p:sp>
        <p:sp>
          <p:nvSpPr>
            <p:cNvPr id="17" name="Oval 19"/>
            <p:cNvSpPr>
              <a:spLocks noChangeArrowheads="1"/>
            </p:cNvSpPr>
            <p:nvPr/>
          </p:nvSpPr>
          <p:spPr bwMode="auto">
            <a:xfrm>
              <a:off x="864"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B</a:t>
              </a:r>
            </a:p>
          </p:txBody>
        </p:sp>
        <p:sp>
          <p:nvSpPr>
            <p:cNvPr id="18" name="Oval 20"/>
            <p:cNvSpPr>
              <a:spLocks noChangeArrowheads="1"/>
            </p:cNvSpPr>
            <p:nvPr/>
          </p:nvSpPr>
          <p:spPr bwMode="auto">
            <a:xfrm>
              <a:off x="1968" y="1728"/>
              <a:ext cx="240" cy="240"/>
            </a:xfrm>
            <a:prstGeom prst="ellipse">
              <a:avLst/>
            </a:prstGeom>
            <a:solidFill>
              <a:schemeClr val="accent1">
                <a:lumMod val="60000"/>
                <a:lumOff val="4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C</a:t>
              </a:r>
            </a:p>
          </p:txBody>
        </p:sp>
        <p:sp>
          <p:nvSpPr>
            <p:cNvPr id="19" name="Oval 21"/>
            <p:cNvSpPr>
              <a:spLocks noChangeArrowheads="1"/>
            </p:cNvSpPr>
            <p:nvPr/>
          </p:nvSpPr>
          <p:spPr bwMode="auto">
            <a:xfrm>
              <a:off x="1392" y="1152"/>
              <a:ext cx="240" cy="240"/>
            </a:xfrm>
            <a:prstGeom prst="ellipse">
              <a:avLst/>
            </a:prstGeom>
            <a:solidFill>
              <a:schemeClr val="accent1">
                <a:lumMod val="40000"/>
                <a:lumOff val="60000"/>
              </a:schemeClr>
            </a:solidFill>
            <a:ln w="15875">
              <a:solidFill>
                <a:schemeClr val="tx1"/>
              </a:solidFill>
              <a:round/>
              <a:headEnd/>
              <a:tailEnd/>
            </a:ln>
            <a:effectLst/>
            <a:extLst/>
          </p:spPr>
          <p:txBody>
            <a:bodyPr wrap="none" anchor="ctr"/>
            <a:lstStyle/>
            <a:p>
              <a:pPr algn="ctr" eaLnBrk="1" fontAlgn="auto" hangingPunct="1">
                <a:spcBef>
                  <a:spcPts val="0"/>
                </a:spcBef>
                <a:spcAft>
                  <a:spcPts val="0"/>
                </a:spcAft>
                <a:defRPr/>
              </a:pPr>
              <a:r>
                <a:rPr lang="en-US" dirty="0">
                  <a:latin typeface="+mn-lt"/>
                  <a:cs typeface="+mn-cs"/>
                </a:rPr>
                <a:t>A</a:t>
              </a:r>
            </a:p>
          </p:txBody>
        </p:sp>
        <p:sp>
          <p:nvSpPr>
            <p:cNvPr id="118807" name="Line 22"/>
            <p:cNvSpPr>
              <a:spLocks noChangeShapeType="1"/>
            </p:cNvSpPr>
            <p:nvPr/>
          </p:nvSpPr>
          <p:spPr bwMode="auto">
            <a:xfrm flipV="1">
              <a:off x="1056" y="1344"/>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08" name="Line 23"/>
            <p:cNvSpPr>
              <a:spLocks noChangeShapeType="1"/>
            </p:cNvSpPr>
            <p:nvPr/>
          </p:nvSpPr>
          <p:spPr bwMode="auto">
            <a:xfrm>
              <a:off x="1584" y="1344"/>
              <a:ext cx="432" cy="43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09" name="Line 24"/>
            <p:cNvSpPr>
              <a:spLocks noChangeShapeType="1"/>
            </p:cNvSpPr>
            <p:nvPr/>
          </p:nvSpPr>
          <p:spPr bwMode="auto">
            <a:xfrm flipH="1">
              <a:off x="720"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10" name="Line 25"/>
            <p:cNvSpPr>
              <a:spLocks noChangeShapeType="1"/>
            </p:cNvSpPr>
            <p:nvPr/>
          </p:nvSpPr>
          <p:spPr bwMode="auto">
            <a:xfrm>
              <a:off x="1056" y="1968"/>
              <a:ext cx="192"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11" name="Line 26"/>
            <p:cNvSpPr>
              <a:spLocks noChangeShapeType="1"/>
            </p:cNvSpPr>
            <p:nvPr/>
          </p:nvSpPr>
          <p:spPr bwMode="auto">
            <a:xfrm flipH="1">
              <a:off x="1920" y="1968"/>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12" name="Line 27"/>
            <p:cNvSpPr>
              <a:spLocks noChangeShapeType="1"/>
            </p:cNvSpPr>
            <p:nvPr/>
          </p:nvSpPr>
          <p:spPr bwMode="auto">
            <a:xfrm>
              <a:off x="2160" y="1968"/>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13" name="Line 28"/>
            <p:cNvSpPr>
              <a:spLocks noChangeShapeType="1"/>
            </p:cNvSpPr>
            <p:nvPr/>
          </p:nvSpPr>
          <p:spPr bwMode="auto">
            <a:xfrm flipV="1">
              <a:off x="816" y="2448"/>
              <a:ext cx="384"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14" name="Line 29"/>
            <p:cNvSpPr>
              <a:spLocks noChangeShapeType="1"/>
            </p:cNvSpPr>
            <p:nvPr/>
          </p:nvSpPr>
          <p:spPr bwMode="auto">
            <a:xfrm flipH="1" flipV="1">
              <a:off x="1344" y="2448"/>
              <a:ext cx="240" cy="38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15" name="Line 30"/>
            <p:cNvSpPr>
              <a:spLocks noChangeShapeType="1"/>
            </p:cNvSpPr>
            <p:nvPr/>
          </p:nvSpPr>
          <p:spPr bwMode="auto">
            <a:xfrm flipV="1">
              <a:off x="2160"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16" name="Line 31"/>
            <p:cNvSpPr>
              <a:spLocks noChangeShapeType="1"/>
            </p:cNvSpPr>
            <p:nvPr/>
          </p:nvSpPr>
          <p:spPr bwMode="auto">
            <a:xfrm flipH="1" flipV="1">
              <a:off x="2352" y="2496"/>
              <a:ext cx="144"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17" name="Line 32"/>
            <p:cNvSpPr>
              <a:spLocks noChangeShapeType="1"/>
            </p:cNvSpPr>
            <p:nvPr/>
          </p:nvSpPr>
          <p:spPr bwMode="auto">
            <a:xfrm flipV="1">
              <a:off x="528" y="3024"/>
              <a:ext cx="240"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18" name="Line 33"/>
            <p:cNvSpPr>
              <a:spLocks noChangeShapeType="1"/>
            </p:cNvSpPr>
            <p:nvPr/>
          </p:nvSpPr>
          <p:spPr bwMode="auto">
            <a:xfrm flipV="1">
              <a:off x="81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19" name="Line 34"/>
            <p:cNvSpPr>
              <a:spLocks noChangeShapeType="1"/>
            </p:cNvSpPr>
            <p:nvPr/>
          </p:nvSpPr>
          <p:spPr bwMode="auto">
            <a:xfrm flipH="1" flipV="1">
              <a:off x="912" y="3072"/>
              <a:ext cx="24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20" name="Line 35"/>
            <p:cNvSpPr>
              <a:spLocks noChangeShapeType="1"/>
            </p:cNvSpPr>
            <p:nvPr/>
          </p:nvSpPr>
          <p:spPr bwMode="auto">
            <a:xfrm flipV="1">
              <a:off x="1536" y="3072"/>
              <a:ext cx="96"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21" name="Line 36"/>
            <p:cNvSpPr>
              <a:spLocks noChangeShapeType="1"/>
            </p:cNvSpPr>
            <p:nvPr/>
          </p:nvSpPr>
          <p:spPr bwMode="auto">
            <a:xfrm flipH="1" flipV="1">
              <a:off x="1680" y="3072"/>
              <a:ext cx="144"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8822" name="Line 37"/>
            <p:cNvSpPr>
              <a:spLocks noChangeShapeType="1"/>
            </p:cNvSpPr>
            <p:nvPr/>
          </p:nvSpPr>
          <p:spPr bwMode="auto">
            <a:xfrm flipV="1">
              <a:off x="2496" y="3072"/>
              <a:ext cx="0" cy="2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18787" name="TextBox 35"/>
          <p:cNvSpPr txBox="1">
            <a:spLocks noChangeArrowheads="1"/>
          </p:cNvSpPr>
          <p:nvPr/>
        </p:nvSpPr>
        <p:spPr bwMode="auto">
          <a:xfrm>
            <a:off x="7026275" y="3048000"/>
            <a:ext cx="37576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8000"/>
              <a:t>GOAL !!!</a:t>
            </a:r>
          </a:p>
        </p:txBody>
      </p:sp>
      <p:sp>
        <p:nvSpPr>
          <p:cNvPr id="3" name="Freeform 2"/>
          <p:cNvSpPr/>
          <p:nvPr/>
        </p:nvSpPr>
        <p:spPr>
          <a:xfrm>
            <a:off x="422275" y="1752600"/>
            <a:ext cx="5049838" cy="2755900"/>
          </a:xfrm>
          <a:custGeom>
            <a:avLst/>
            <a:gdLst>
              <a:gd name="connsiteX0" fmla="*/ 2381987 w 5049340"/>
              <a:gd name="connsiteY0" fmla="*/ 0 h 2756398"/>
              <a:gd name="connsiteX1" fmla="*/ 1040867 w 5049340"/>
              <a:gd name="connsiteY1" fmla="*/ 213360 h 2756398"/>
              <a:gd name="connsiteX2" fmla="*/ 1711427 w 5049340"/>
              <a:gd name="connsiteY2" fmla="*/ 914400 h 2756398"/>
              <a:gd name="connsiteX3" fmla="*/ 4500347 w 5049340"/>
              <a:gd name="connsiteY3" fmla="*/ 746760 h 2756398"/>
              <a:gd name="connsiteX4" fmla="*/ 4286987 w 5049340"/>
              <a:gd name="connsiteY4" fmla="*/ 1143000 h 2756398"/>
              <a:gd name="connsiteX5" fmla="*/ 507467 w 5049340"/>
              <a:gd name="connsiteY5" fmla="*/ 1264920 h 2756398"/>
              <a:gd name="connsiteX6" fmla="*/ 476987 w 5049340"/>
              <a:gd name="connsiteY6" fmla="*/ 1737360 h 2756398"/>
              <a:gd name="connsiteX7" fmla="*/ 4561307 w 5049340"/>
              <a:gd name="connsiteY7" fmla="*/ 1752600 h 2756398"/>
              <a:gd name="connsiteX8" fmla="*/ 4530827 w 5049340"/>
              <a:gd name="connsiteY8" fmla="*/ 2164080 h 2756398"/>
              <a:gd name="connsiteX9" fmla="*/ 568427 w 5049340"/>
              <a:gd name="connsiteY9" fmla="*/ 2209800 h 2756398"/>
              <a:gd name="connsiteX10" fmla="*/ 857987 w 5049340"/>
              <a:gd name="connsiteY10" fmla="*/ 2606040 h 2756398"/>
              <a:gd name="connsiteX11" fmla="*/ 4561307 w 5049340"/>
              <a:gd name="connsiteY11" fmla="*/ 2743200 h 2756398"/>
              <a:gd name="connsiteX12" fmla="*/ 4820387 w 5049340"/>
              <a:gd name="connsiteY12" fmla="*/ 2743200 h 275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49340" h="2756398">
                <a:moveTo>
                  <a:pt x="2381987" y="0"/>
                </a:moveTo>
                <a:cubicBezTo>
                  <a:pt x="1767307" y="30480"/>
                  <a:pt x="1152627" y="60960"/>
                  <a:pt x="1040867" y="213360"/>
                </a:cubicBezTo>
                <a:cubicBezTo>
                  <a:pt x="929107" y="365760"/>
                  <a:pt x="1134847" y="825500"/>
                  <a:pt x="1711427" y="914400"/>
                </a:cubicBezTo>
                <a:cubicBezTo>
                  <a:pt x="2288007" y="1003300"/>
                  <a:pt x="4071087" y="708660"/>
                  <a:pt x="4500347" y="746760"/>
                </a:cubicBezTo>
                <a:cubicBezTo>
                  <a:pt x="4929607" y="784860"/>
                  <a:pt x="4952467" y="1056640"/>
                  <a:pt x="4286987" y="1143000"/>
                </a:cubicBezTo>
                <a:cubicBezTo>
                  <a:pt x="3621507" y="1229360"/>
                  <a:pt x="1142467" y="1165860"/>
                  <a:pt x="507467" y="1264920"/>
                </a:cubicBezTo>
                <a:cubicBezTo>
                  <a:pt x="-127533" y="1363980"/>
                  <a:pt x="-198653" y="1656080"/>
                  <a:pt x="476987" y="1737360"/>
                </a:cubicBezTo>
                <a:cubicBezTo>
                  <a:pt x="1152627" y="1818640"/>
                  <a:pt x="3885667" y="1681480"/>
                  <a:pt x="4561307" y="1752600"/>
                </a:cubicBezTo>
                <a:cubicBezTo>
                  <a:pt x="5236947" y="1823720"/>
                  <a:pt x="5196307" y="2087880"/>
                  <a:pt x="4530827" y="2164080"/>
                </a:cubicBezTo>
                <a:cubicBezTo>
                  <a:pt x="3865347" y="2240280"/>
                  <a:pt x="1180567" y="2136140"/>
                  <a:pt x="568427" y="2209800"/>
                </a:cubicBezTo>
                <a:cubicBezTo>
                  <a:pt x="-43713" y="2283460"/>
                  <a:pt x="192507" y="2517140"/>
                  <a:pt x="857987" y="2606040"/>
                </a:cubicBezTo>
                <a:cubicBezTo>
                  <a:pt x="1523467" y="2694940"/>
                  <a:pt x="3900907" y="2720340"/>
                  <a:pt x="4561307" y="2743200"/>
                </a:cubicBezTo>
                <a:cubicBezTo>
                  <a:pt x="5221707" y="2766060"/>
                  <a:pt x="5021047" y="2754630"/>
                  <a:pt x="4820387" y="2743200"/>
                </a:cubicBezTo>
              </a:path>
            </a:pathLst>
          </a:cu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Freeform 3"/>
          <p:cNvSpPr/>
          <p:nvPr/>
        </p:nvSpPr>
        <p:spPr>
          <a:xfrm>
            <a:off x="5181600" y="4297363"/>
            <a:ext cx="274638" cy="366712"/>
          </a:xfrm>
          <a:custGeom>
            <a:avLst/>
            <a:gdLst>
              <a:gd name="connsiteX0" fmla="*/ 45720 w 274669"/>
              <a:gd name="connsiteY0" fmla="*/ 0 h 365760"/>
              <a:gd name="connsiteX1" fmla="*/ 274320 w 274669"/>
              <a:gd name="connsiteY1" fmla="*/ 213360 h 365760"/>
              <a:gd name="connsiteX2" fmla="*/ 0 w 274669"/>
              <a:gd name="connsiteY2" fmla="*/ 365760 h 365760"/>
            </a:gdLst>
            <a:ahLst/>
            <a:cxnLst>
              <a:cxn ang="0">
                <a:pos x="connsiteX0" y="connsiteY0"/>
              </a:cxn>
              <a:cxn ang="0">
                <a:pos x="connsiteX1" y="connsiteY1"/>
              </a:cxn>
              <a:cxn ang="0">
                <a:pos x="connsiteX2" y="connsiteY2"/>
              </a:cxn>
            </a:cxnLst>
            <a:rect l="l" t="t" r="r" b="b"/>
            <a:pathLst>
              <a:path w="274669" h="365760">
                <a:moveTo>
                  <a:pt x="45720" y="0"/>
                </a:moveTo>
                <a:cubicBezTo>
                  <a:pt x="163830" y="76200"/>
                  <a:pt x="281940" y="152400"/>
                  <a:pt x="274320" y="213360"/>
                </a:cubicBezTo>
                <a:cubicBezTo>
                  <a:pt x="266700" y="274320"/>
                  <a:pt x="133350" y="320040"/>
                  <a:pt x="0" y="365760"/>
                </a:cubicBezTo>
              </a:path>
            </a:pathLst>
          </a:cu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060496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pPr eaLnBrk="1" hangingPunct="1"/>
            <a:r>
              <a:rPr lang="en-GB" altLang="en-US" sz="6600" b="1" u="sng" dirty="0" smtClean="0">
                <a:solidFill>
                  <a:srgbClr val="C00000"/>
                </a:solidFill>
              </a:rPr>
              <a:t>Graph Example</a:t>
            </a:r>
            <a:endParaRPr lang="en-US" altLang="en-US" sz="6600" b="1" u="sng" dirty="0" smtClean="0">
              <a:solidFill>
                <a:srgbClr val="C00000"/>
              </a:solidFill>
            </a:endParaRPr>
          </a:p>
        </p:txBody>
      </p:sp>
      <p:sp>
        <p:nvSpPr>
          <p:cNvPr id="82947" name="Rectangle 3"/>
          <p:cNvSpPr>
            <a:spLocks noGrp="1" noChangeArrowheads="1"/>
          </p:cNvSpPr>
          <p:nvPr>
            <p:ph type="body" idx="1"/>
          </p:nvPr>
        </p:nvSpPr>
        <p:spPr>
          <a:xfrm>
            <a:off x="838200" y="5097462"/>
            <a:ext cx="11270647" cy="1704976"/>
          </a:xfrm>
        </p:spPr>
        <p:txBody>
          <a:bodyPr/>
          <a:lstStyle/>
          <a:p>
            <a:pPr eaLnBrk="1" hangingPunct="1"/>
            <a:r>
              <a:rPr lang="en-GB" altLang="en-US" sz="2400" dirty="0" smtClean="0"/>
              <a:t>This is not a map!</a:t>
            </a:r>
          </a:p>
          <a:p>
            <a:pPr eaLnBrk="1" hangingPunct="1"/>
            <a:r>
              <a:rPr lang="en-GB" altLang="en-US" sz="2400" dirty="0" smtClean="0"/>
              <a:t>The positions of the nodes do not matter, only their interconnections</a:t>
            </a:r>
          </a:p>
          <a:p>
            <a:pPr eaLnBrk="1" hangingPunct="1"/>
            <a:r>
              <a:rPr lang="en-GB" altLang="en-US" sz="2400" dirty="0" smtClean="0"/>
              <a:t>E.g. DELHI METRO “Map” gives interconnections, but not true locations</a:t>
            </a:r>
            <a:endParaRPr lang="en-US" altLang="en-US" sz="2400" dirty="0" smtClean="0"/>
          </a:p>
        </p:txBody>
      </p:sp>
      <p:grpSp>
        <p:nvGrpSpPr>
          <p:cNvPr id="82948" name="Group 24"/>
          <p:cNvGrpSpPr>
            <a:grpSpLocks/>
          </p:cNvGrpSpPr>
          <p:nvPr/>
        </p:nvGrpSpPr>
        <p:grpSpPr bwMode="auto">
          <a:xfrm>
            <a:off x="2969721" y="1679666"/>
            <a:ext cx="4676775" cy="3040062"/>
            <a:chOff x="2064" y="1521"/>
            <a:chExt cx="2946" cy="1915"/>
          </a:xfrm>
        </p:grpSpPr>
        <p:sp>
          <p:nvSpPr>
            <p:cNvPr id="82950" name="Oval 7"/>
            <p:cNvSpPr>
              <a:spLocks noChangeArrowheads="1"/>
            </p:cNvSpPr>
            <p:nvPr/>
          </p:nvSpPr>
          <p:spPr bwMode="auto">
            <a:xfrm>
              <a:off x="3152" y="1521"/>
              <a:ext cx="316"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dirty="0"/>
                <a:t>B</a:t>
              </a:r>
              <a:endParaRPr lang="en-US" altLang="en-US" sz="1800" dirty="0"/>
            </a:p>
          </p:txBody>
        </p:sp>
        <p:sp>
          <p:nvSpPr>
            <p:cNvPr id="82951" name="Oval 8"/>
            <p:cNvSpPr>
              <a:spLocks noChangeArrowheads="1"/>
            </p:cNvSpPr>
            <p:nvPr/>
          </p:nvSpPr>
          <p:spPr bwMode="auto">
            <a:xfrm>
              <a:off x="4694" y="2564"/>
              <a:ext cx="316"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C</a:t>
              </a:r>
              <a:endParaRPr lang="en-US" altLang="en-US" sz="1800"/>
            </a:p>
          </p:txBody>
        </p:sp>
        <p:sp>
          <p:nvSpPr>
            <p:cNvPr id="82952" name="Oval 9"/>
            <p:cNvSpPr>
              <a:spLocks noChangeArrowheads="1"/>
            </p:cNvSpPr>
            <p:nvPr/>
          </p:nvSpPr>
          <p:spPr bwMode="auto">
            <a:xfrm>
              <a:off x="3424" y="2247"/>
              <a:ext cx="316"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D</a:t>
              </a:r>
              <a:endParaRPr lang="en-US" altLang="en-US" sz="1800"/>
            </a:p>
          </p:txBody>
        </p:sp>
        <p:sp>
          <p:nvSpPr>
            <p:cNvPr id="82953" name="Oval 10"/>
            <p:cNvSpPr>
              <a:spLocks noChangeArrowheads="1"/>
            </p:cNvSpPr>
            <p:nvPr/>
          </p:nvSpPr>
          <p:spPr bwMode="auto">
            <a:xfrm>
              <a:off x="2562" y="3109"/>
              <a:ext cx="316"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E</a:t>
              </a:r>
              <a:endParaRPr lang="en-US" altLang="en-US" sz="1800"/>
            </a:p>
          </p:txBody>
        </p:sp>
        <p:sp>
          <p:nvSpPr>
            <p:cNvPr id="82954" name="Oval 11"/>
            <p:cNvSpPr>
              <a:spLocks noChangeArrowheads="1"/>
            </p:cNvSpPr>
            <p:nvPr/>
          </p:nvSpPr>
          <p:spPr bwMode="auto">
            <a:xfrm>
              <a:off x="4377" y="1975"/>
              <a:ext cx="316"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F</a:t>
              </a:r>
              <a:endParaRPr lang="en-US" altLang="en-US" sz="1800"/>
            </a:p>
          </p:txBody>
        </p:sp>
        <p:sp>
          <p:nvSpPr>
            <p:cNvPr id="82955" name="Oval 12"/>
            <p:cNvSpPr>
              <a:spLocks noChangeArrowheads="1"/>
            </p:cNvSpPr>
            <p:nvPr/>
          </p:nvSpPr>
          <p:spPr bwMode="auto">
            <a:xfrm>
              <a:off x="3560" y="3109"/>
              <a:ext cx="316"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G</a:t>
              </a:r>
              <a:endParaRPr lang="en-US" altLang="en-US" sz="1800"/>
            </a:p>
          </p:txBody>
        </p:sp>
        <p:sp>
          <p:nvSpPr>
            <p:cNvPr id="82956" name="Oval 5"/>
            <p:cNvSpPr>
              <a:spLocks noChangeArrowheads="1"/>
            </p:cNvSpPr>
            <p:nvPr/>
          </p:nvSpPr>
          <p:spPr bwMode="auto">
            <a:xfrm>
              <a:off x="2064" y="1748"/>
              <a:ext cx="316"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A</a:t>
              </a:r>
              <a:endParaRPr lang="en-US" altLang="en-US" sz="1800"/>
            </a:p>
          </p:txBody>
        </p:sp>
        <p:cxnSp>
          <p:nvCxnSpPr>
            <p:cNvPr id="82957" name="AutoShape 17"/>
            <p:cNvCxnSpPr>
              <a:cxnSpLocks noChangeShapeType="1"/>
              <a:stCxn id="82956" idx="6"/>
              <a:endCxn id="82952" idx="2"/>
            </p:cNvCxnSpPr>
            <p:nvPr/>
          </p:nvCxnSpPr>
          <p:spPr bwMode="auto">
            <a:xfrm>
              <a:off x="2380" y="1911"/>
              <a:ext cx="1044" cy="49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958" name="AutoShape 18"/>
            <p:cNvCxnSpPr>
              <a:cxnSpLocks noChangeShapeType="1"/>
              <a:stCxn id="82950" idx="3"/>
              <a:endCxn id="82953" idx="0"/>
            </p:cNvCxnSpPr>
            <p:nvPr/>
          </p:nvCxnSpPr>
          <p:spPr bwMode="auto">
            <a:xfrm flipH="1">
              <a:off x="2720" y="1800"/>
              <a:ext cx="478" cy="130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959" name="AutoShape 19"/>
            <p:cNvCxnSpPr>
              <a:cxnSpLocks noChangeShapeType="1"/>
              <a:stCxn id="82950" idx="6"/>
              <a:endCxn id="82954" idx="1"/>
            </p:cNvCxnSpPr>
            <p:nvPr/>
          </p:nvCxnSpPr>
          <p:spPr bwMode="auto">
            <a:xfrm>
              <a:off x="3468" y="1684"/>
              <a:ext cx="955" cy="3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960" name="AutoShape 20"/>
            <p:cNvCxnSpPr>
              <a:cxnSpLocks noChangeShapeType="1"/>
              <a:stCxn id="82954" idx="5"/>
              <a:endCxn id="82951" idx="1"/>
            </p:cNvCxnSpPr>
            <p:nvPr/>
          </p:nvCxnSpPr>
          <p:spPr bwMode="auto">
            <a:xfrm>
              <a:off x="4647" y="2254"/>
              <a:ext cx="94" cy="35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961" name="AutoShape 21"/>
            <p:cNvCxnSpPr>
              <a:cxnSpLocks noChangeShapeType="1"/>
              <a:stCxn id="82956" idx="4"/>
              <a:endCxn id="82953" idx="1"/>
            </p:cNvCxnSpPr>
            <p:nvPr/>
          </p:nvCxnSpPr>
          <p:spPr bwMode="auto">
            <a:xfrm>
              <a:off x="2222" y="2075"/>
              <a:ext cx="386" cy="108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962" name="AutoShape 22"/>
            <p:cNvCxnSpPr>
              <a:cxnSpLocks noChangeShapeType="1"/>
              <a:stCxn id="82956" idx="7"/>
              <a:endCxn id="82950" idx="2"/>
            </p:cNvCxnSpPr>
            <p:nvPr/>
          </p:nvCxnSpPr>
          <p:spPr bwMode="auto">
            <a:xfrm flipV="1">
              <a:off x="2334" y="1684"/>
              <a:ext cx="818" cy="11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2963" name="AutoShape 23"/>
            <p:cNvCxnSpPr>
              <a:cxnSpLocks noChangeShapeType="1"/>
              <a:stCxn id="82951" idx="3"/>
            </p:cNvCxnSpPr>
            <p:nvPr/>
          </p:nvCxnSpPr>
          <p:spPr bwMode="auto">
            <a:xfrm flipH="1">
              <a:off x="3880" y="2843"/>
              <a:ext cx="860" cy="39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343331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txBox="1">
            <a:spLocks noChangeArrowheads="1"/>
          </p:cNvSpPr>
          <p:nvPr/>
        </p:nvSpPr>
        <p:spPr bwMode="auto">
          <a:xfrm>
            <a:off x="273050" y="433388"/>
            <a:ext cx="1145960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4000" b="1" dirty="0">
                <a:solidFill>
                  <a:srgbClr val="C00000"/>
                </a:solidFill>
              </a:rPr>
              <a:t>FIND ALL THE WORDS WHICH </a:t>
            </a:r>
            <a:r>
              <a:rPr lang="en-IN" altLang="en-US" sz="4000" b="1" dirty="0" smtClean="0">
                <a:solidFill>
                  <a:srgbClr val="C00000"/>
                </a:solidFill>
              </a:rPr>
              <a:t>CAN </a:t>
            </a:r>
            <a:r>
              <a:rPr lang="en-IN" altLang="en-US" sz="4000" b="1" dirty="0">
                <a:solidFill>
                  <a:srgbClr val="C00000"/>
                </a:solidFill>
              </a:rPr>
              <a:t>BE MADE </a:t>
            </a:r>
            <a:r>
              <a:rPr lang="en-IN" altLang="en-US" sz="4000" b="1" dirty="0" smtClean="0">
                <a:solidFill>
                  <a:srgbClr val="C00000"/>
                </a:solidFill>
              </a:rPr>
              <a:t>FROM THE </a:t>
            </a:r>
            <a:r>
              <a:rPr lang="en-IN" altLang="en-US" sz="4000" b="1" dirty="0">
                <a:solidFill>
                  <a:srgbClr val="C00000"/>
                </a:solidFill>
              </a:rPr>
              <a:t>MATRIX </a:t>
            </a:r>
            <a:r>
              <a:rPr lang="en-IN" altLang="en-US" sz="4000" b="1" dirty="0" smtClean="0">
                <a:solidFill>
                  <a:srgbClr val="C00000"/>
                </a:solidFill>
              </a:rPr>
              <a:t>AND </a:t>
            </a:r>
            <a:r>
              <a:rPr lang="en-IN" altLang="en-US" sz="4000" b="1" dirty="0">
                <a:solidFill>
                  <a:srgbClr val="C00000"/>
                </a:solidFill>
              </a:rPr>
              <a:t>ARE PRESENT IN DICTIONARY </a:t>
            </a:r>
          </a:p>
        </p:txBody>
      </p:sp>
      <p:graphicFrame>
        <p:nvGraphicFramePr>
          <p:cNvPr id="5" name="Table 4"/>
          <p:cNvGraphicFramePr>
            <a:graphicFrameLocks noGrp="1"/>
          </p:cNvGraphicFramePr>
          <p:nvPr>
            <p:extLst>
              <p:ext uri="{D42A27DB-BD31-4B8C-83A1-F6EECF244321}">
                <p14:modId xmlns:p14="http://schemas.microsoft.com/office/powerpoint/2010/main" val="1194467822"/>
              </p:ext>
            </p:extLst>
          </p:nvPr>
        </p:nvGraphicFramePr>
        <p:xfrm>
          <a:off x="1302197" y="2725738"/>
          <a:ext cx="5507040" cy="3035298"/>
        </p:xfrm>
        <a:graphic>
          <a:graphicData uri="http://schemas.openxmlformats.org/drawingml/2006/table">
            <a:tbl>
              <a:tblPr bandRow="1">
                <a:tableStyleId>{5940675A-B579-460E-94D1-54222C63F5DA}</a:tableStyleId>
              </a:tblPr>
              <a:tblGrid>
                <a:gridCol w="917840"/>
                <a:gridCol w="917840"/>
                <a:gridCol w="917840"/>
                <a:gridCol w="917840"/>
                <a:gridCol w="917840"/>
                <a:gridCol w="917840"/>
              </a:tblGrid>
              <a:tr h="505883">
                <a:tc>
                  <a:txBody>
                    <a:bodyPr/>
                    <a:lstStyle/>
                    <a:p>
                      <a:pPr algn="ctr"/>
                      <a:r>
                        <a:rPr lang="en-IN" sz="2500" dirty="0" smtClean="0"/>
                        <a:t>I</a:t>
                      </a:r>
                      <a:endParaRPr lang="en-IN" sz="2500" dirty="0"/>
                    </a:p>
                  </a:txBody>
                  <a:tcPr marL="91428" marR="91428" marT="45737" marB="45737">
                    <a:solidFill>
                      <a:schemeClr val="accent6">
                        <a:lumMod val="60000"/>
                        <a:lumOff val="40000"/>
                      </a:schemeClr>
                    </a:solidFill>
                  </a:tcPr>
                </a:tc>
                <a:tc>
                  <a:txBody>
                    <a:bodyPr/>
                    <a:lstStyle/>
                    <a:p>
                      <a:pPr algn="ctr"/>
                      <a:r>
                        <a:rPr lang="en-IN" sz="2500" dirty="0" smtClean="0"/>
                        <a:t>R</a:t>
                      </a:r>
                      <a:endParaRPr lang="en-IN" sz="2500" dirty="0"/>
                    </a:p>
                  </a:txBody>
                  <a:tcPr marL="91428" marR="91428" marT="45737" marB="45737">
                    <a:solidFill>
                      <a:schemeClr val="accent6">
                        <a:lumMod val="60000"/>
                        <a:lumOff val="40000"/>
                      </a:schemeClr>
                    </a:solidFill>
                  </a:tcPr>
                </a:tc>
                <a:tc>
                  <a:txBody>
                    <a:bodyPr/>
                    <a:lstStyle/>
                    <a:p>
                      <a:pPr algn="ctr"/>
                      <a:r>
                        <a:rPr lang="en-IN" sz="2500" dirty="0" smtClean="0"/>
                        <a:t>S</a:t>
                      </a:r>
                      <a:endParaRPr lang="en-IN" sz="2500" dirty="0"/>
                    </a:p>
                  </a:txBody>
                  <a:tcPr marL="91428" marR="91428" marT="45737" marB="45737">
                    <a:solidFill>
                      <a:schemeClr val="accent6">
                        <a:lumMod val="60000"/>
                        <a:lumOff val="40000"/>
                      </a:schemeClr>
                    </a:solidFill>
                  </a:tcPr>
                </a:tc>
                <a:tc>
                  <a:txBody>
                    <a:bodyPr/>
                    <a:lstStyle/>
                    <a:p>
                      <a:pPr algn="ctr"/>
                      <a:r>
                        <a:rPr lang="en-IN" sz="2500" dirty="0" smtClean="0"/>
                        <a:t>T</a:t>
                      </a:r>
                      <a:endParaRPr lang="en-IN" sz="2500" dirty="0"/>
                    </a:p>
                  </a:txBody>
                  <a:tcPr marL="91428" marR="91428" marT="45737" marB="45737">
                    <a:solidFill>
                      <a:srgbClr val="00B0F0"/>
                    </a:solidFill>
                  </a:tcPr>
                </a:tc>
                <a:tc>
                  <a:txBody>
                    <a:bodyPr/>
                    <a:lstStyle/>
                    <a:p>
                      <a:pPr algn="ctr"/>
                      <a:r>
                        <a:rPr lang="en-IN" sz="2500" dirty="0" smtClean="0"/>
                        <a:t>G</a:t>
                      </a:r>
                      <a:endParaRPr lang="en-IN" sz="2500" dirty="0"/>
                    </a:p>
                  </a:txBody>
                  <a:tcPr marL="91428" marR="91428" marT="45737" marB="45737"/>
                </a:tc>
                <a:tc>
                  <a:txBody>
                    <a:bodyPr/>
                    <a:lstStyle/>
                    <a:p>
                      <a:pPr algn="ctr"/>
                      <a:r>
                        <a:rPr lang="en-IN" sz="2500" dirty="0" smtClean="0"/>
                        <a:t>E</a:t>
                      </a:r>
                      <a:endParaRPr lang="en-IN" sz="2500" dirty="0"/>
                    </a:p>
                  </a:txBody>
                  <a:tcPr marL="91428" marR="91428" marT="45737" marB="45737"/>
                </a:tc>
              </a:tr>
              <a:tr h="505883">
                <a:tc>
                  <a:txBody>
                    <a:bodyPr/>
                    <a:lstStyle/>
                    <a:p>
                      <a:pPr algn="ctr"/>
                      <a:r>
                        <a:rPr lang="en-IN" sz="2500" dirty="0" smtClean="0"/>
                        <a:t>F</a:t>
                      </a:r>
                      <a:endParaRPr lang="en-IN" sz="2500" dirty="0"/>
                    </a:p>
                  </a:txBody>
                  <a:tcPr marL="91428" marR="91428" marT="45737" marB="45737">
                    <a:solidFill>
                      <a:schemeClr val="accent6">
                        <a:lumMod val="60000"/>
                        <a:lumOff val="40000"/>
                      </a:schemeClr>
                    </a:solidFill>
                  </a:tcPr>
                </a:tc>
                <a:tc>
                  <a:txBody>
                    <a:bodyPr/>
                    <a:lstStyle/>
                    <a:p>
                      <a:pPr algn="ctr"/>
                      <a:r>
                        <a:rPr lang="en-IN" sz="2500" dirty="0" smtClean="0"/>
                        <a:t>D</a:t>
                      </a:r>
                      <a:endParaRPr lang="en-IN" sz="2500" dirty="0"/>
                    </a:p>
                  </a:txBody>
                  <a:tcPr marL="91428" marR="91428" marT="45737" marB="45737">
                    <a:solidFill>
                      <a:srgbClr val="00B0F0"/>
                    </a:solidFill>
                  </a:tcPr>
                </a:tc>
                <a:tc>
                  <a:txBody>
                    <a:bodyPr/>
                    <a:lstStyle/>
                    <a:p>
                      <a:pPr algn="ctr"/>
                      <a:r>
                        <a:rPr lang="en-IN" sz="2500" dirty="0" smtClean="0"/>
                        <a:t>H</a:t>
                      </a:r>
                      <a:endParaRPr lang="en-IN" sz="2500" dirty="0"/>
                    </a:p>
                  </a:txBody>
                  <a:tcPr marL="91428" marR="91428" marT="45737" marB="45737">
                    <a:solidFill>
                      <a:srgbClr val="FFFF00"/>
                    </a:solidFill>
                  </a:tcPr>
                </a:tc>
                <a:tc>
                  <a:txBody>
                    <a:bodyPr/>
                    <a:lstStyle/>
                    <a:p>
                      <a:pPr algn="ctr"/>
                      <a:r>
                        <a:rPr lang="en-IN" sz="2500" dirty="0" smtClean="0"/>
                        <a:t>P</a:t>
                      </a:r>
                      <a:endParaRPr lang="en-IN" sz="2500" dirty="0"/>
                    </a:p>
                  </a:txBody>
                  <a:tcPr marL="91428" marR="91428" marT="45737" marB="45737">
                    <a:solidFill>
                      <a:srgbClr val="00B0F0"/>
                    </a:solidFill>
                  </a:tcPr>
                </a:tc>
                <a:tc>
                  <a:txBody>
                    <a:bodyPr/>
                    <a:lstStyle/>
                    <a:p>
                      <a:pPr algn="ctr"/>
                      <a:r>
                        <a:rPr lang="en-IN" sz="2500" dirty="0" smtClean="0"/>
                        <a:t>K</a:t>
                      </a:r>
                      <a:endParaRPr lang="en-IN" sz="2500" dirty="0"/>
                    </a:p>
                  </a:txBody>
                  <a:tcPr marL="91428" marR="91428" marT="45737" marB="45737"/>
                </a:tc>
                <a:tc>
                  <a:txBody>
                    <a:bodyPr/>
                    <a:lstStyle/>
                    <a:p>
                      <a:pPr algn="ctr"/>
                      <a:r>
                        <a:rPr lang="en-IN" sz="2500" dirty="0" smtClean="0"/>
                        <a:t>L</a:t>
                      </a:r>
                      <a:endParaRPr lang="en-IN" sz="2500" dirty="0"/>
                    </a:p>
                  </a:txBody>
                  <a:tcPr marL="91428" marR="91428" marT="45737" marB="45737"/>
                </a:tc>
              </a:tr>
              <a:tr h="505883">
                <a:tc>
                  <a:txBody>
                    <a:bodyPr/>
                    <a:lstStyle/>
                    <a:p>
                      <a:pPr algn="ctr"/>
                      <a:r>
                        <a:rPr lang="en-IN" sz="2500" dirty="0" smtClean="0"/>
                        <a:t>W</a:t>
                      </a:r>
                      <a:endParaRPr lang="en-IN" sz="2500" dirty="0"/>
                    </a:p>
                  </a:txBody>
                  <a:tcPr marL="91428" marR="91428" marT="45737" marB="45737"/>
                </a:tc>
                <a:tc>
                  <a:txBody>
                    <a:bodyPr/>
                    <a:lstStyle/>
                    <a:p>
                      <a:pPr algn="ctr"/>
                      <a:r>
                        <a:rPr lang="en-IN" sz="2500" dirty="0" smtClean="0"/>
                        <a:t>H</a:t>
                      </a:r>
                      <a:endParaRPr lang="en-IN" sz="2500" dirty="0"/>
                    </a:p>
                  </a:txBody>
                  <a:tcPr marL="91428" marR="91428" marT="45737" marB="45737"/>
                </a:tc>
                <a:tc>
                  <a:txBody>
                    <a:bodyPr/>
                    <a:lstStyle/>
                    <a:p>
                      <a:pPr algn="ctr"/>
                      <a:r>
                        <a:rPr lang="en-IN" sz="2500" dirty="0" smtClean="0"/>
                        <a:t>E</a:t>
                      </a:r>
                      <a:endParaRPr lang="en-IN" sz="2500" dirty="0"/>
                    </a:p>
                  </a:txBody>
                  <a:tcPr marL="91428" marR="91428" marT="45737" marB="45737">
                    <a:solidFill>
                      <a:srgbClr val="FFFF00"/>
                    </a:solidFill>
                  </a:tcPr>
                </a:tc>
                <a:tc>
                  <a:txBody>
                    <a:bodyPr/>
                    <a:lstStyle/>
                    <a:p>
                      <a:pPr algn="ctr"/>
                      <a:r>
                        <a:rPr lang="en-IN" sz="2500" dirty="0" smtClean="0"/>
                        <a:t>L</a:t>
                      </a:r>
                      <a:endParaRPr lang="en-IN" sz="2500" dirty="0"/>
                    </a:p>
                  </a:txBody>
                  <a:tcPr marL="91428" marR="91428" marT="45737" marB="45737">
                    <a:solidFill>
                      <a:srgbClr val="FFFF00"/>
                    </a:solidFill>
                  </a:tcPr>
                </a:tc>
                <a:tc>
                  <a:txBody>
                    <a:bodyPr/>
                    <a:lstStyle/>
                    <a:p>
                      <a:pPr algn="ctr"/>
                      <a:r>
                        <a:rPr lang="en-IN" sz="2500" dirty="0" smtClean="0"/>
                        <a:t>G</a:t>
                      </a:r>
                      <a:endParaRPr lang="en-IN" sz="2500" dirty="0"/>
                    </a:p>
                  </a:txBody>
                  <a:tcPr marL="91428" marR="91428" marT="45737" marB="45737"/>
                </a:tc>
                <a:tc>
                  <a:txBody>
                    <a:bodyPr/>
                    <a:lstStyle/>
                    <a:p>
                      <a:pPr algn="ctr"/>
                      <a:r>
                        <a:rPr lang="en-IN" sz="2500" dirty="0" smtClean="0"/>
                        <a:t>D</a:t>
                      </a:r>
                      <a:endParaRPr lang="en-IN" sz="2500" dirty="0"/>
                    </a:p>
                  </a:txBody>
                  <a:tcPr marL="91428" marR="91428" marT="45737" marB="45737">
                    <a:solidFill>
                      <a:srgbClr val="FF0000"/>
                    </a:solidFill>
                  </a:tcPr>
                </a:tc>
              </a:tr>
              <a:tr h="505883">
                <a:tc>
                  <a:txBody>
                    <a:bodyPr/>
                    <a:lstStyle/>
                    <a:p>
                      <a:pPr algn="ctr"/>
                      <a:r>
                        <a:rPr lang="en-IN" sz="2500" dirty="0" smtClean="0"/>
                        <a:t>E</a:t>
                      </a:r>
                      <a:endParaRPr lang="en-IN" sz="2500" dirty="0"/>
                    </a:p>
                  </a:txBody>
                  <a:tcPr marL="91428" marR="91428" marT="45737" marB="45737"/>
                </a:tc>
                <a:tc>
                  <a:txBody>
                    <a:bodyPr/>
                    <a:lstStyle/>
                    <a:p>
                      <a:pPr algn="ctr"/>
                      <a:r>
                        <a:rPr lang="en-IN" sz="2500" dirty="0" smtClean="0"/>
                        <a:t>S</a:t>
                      </a:r>
                      <a:endParaRPr lang="en-IN" sz="2500" dirty="0"/>
                    </a:p>
                  </a:txBody>
                  <a:tcPr marL="91428" marR="91428" marT="45737" marB="45737">
                    <a:solidFill>
                      <a:schemeClr val="bg1">
                        <a:lumMod val="75000"/>
                      </a:schemeClr>
                    </a:solidFill>
                  </a:tcPr>
                </a:tc>
                <a:tc>
                  <a:txBody>
                    <a:bodyPr/>
                    <a:lstStyle/>
                    <a:p>
                      <a:pPr algn="ctr"/>
                      <a:r>
                        <a:rPr lang="en-IN" sz="2500" dirty="0" smtClean="0"/>
                        <a:t>W</a:t>
                      </a:r>
                      <a:endParaRPr lang="en-IN" sz="2500" dirty="0"/>
                    </a:p>
                  </a:txBody>
                  <a:tcPr marL="91428" marR="91428" marT="45737" marB="45737">
                    <a:solidFill>
                      <a:srgbClr val="FF0000"/>
                    </a:solidFill>
                  </a:tcPr>
                </a:tc>
                <a:tc>
                  <a:txBody>
                    <a:bodyPr/>
                    <a:lstStyle/>
                    <a:p>
                      <a:pPr algn="ctr"/>
                      <a:r>
                        <a:rPr lang="en-IN" sz="2500" dirty="0" smtClean="0"/>
                        <a:t>F</a:t>
                      </a:r>
                      <a:endParaRPr lang="en-IN" sz="2500" dirty="0"/>
                    </a:p>
                  </a:txBody>
                  <a:tcPr marL="91428" marR="91428" marT="45737" marB="45737"/>
                </a:tc>
                <a:tc>
                  <a:txBody>
                    <a:bodyPr/>
                    <a:lstStyle/>
                    <a:p>
                      <a:pPr algn="ctr"/>
                      <a:r>
                        <a:rPr lang="en-IN" sz="2500" dirty="0" smtClean="0"/>
                        <a:t>L</a:t>
                      </a:r>
                      <a:endParaRPr lang="en-IN" sz="2500" dirty="0"/>
                    </a:p>
                  </a:txBody>
                  <a:tcPr marL="91428" marR="91428" marT="45737" marB="45737">
                    <a:solidFill>
                      <a:srgbClr val="FFFF00"/>
                    </a:solidFill>
                  </a:tcPr>
                </a:tc>
                <a:tc>
                  <a:txBody>
                    <a:bodyPr/>
                    <a:lstStyle/>
                    <a:p>
                      <a:pPr algn="ctr"/>
                      <a:r>
                        <a:rPr lang="en-IN" sz="2500" dirty="0" smtClean="0"/>
                        <a:t>C</a:t>
                      </a:r>
                      <a:endParaRPr lang="en-IN" sz="2500" dirty="0"/>
                    </a:p>
                  </a:txBody>
                  <a:tcPr marL="91428" marR="91428" marT="45737" marB="45737"/>
                </a:tc>
              </a:tr>
              <a:tr h="505883">
                <a:tc>
                  <a:txBody>
                    <a:bodyPr/>
                    <a:lstStyle/>
                    <a:p>
                      <a:pPr algn="ctr"/>
                      <a:r>
                        <a:rPr lang="en-IN" sz="2500" dirty="0" smtClean="0"/>
                        <a:t>R</a:t>
                      </a:r>
                      <a:endParaRPr lang="en-IN" sz="2500" dirty="0"/>
                    </a:p>
                  </a:txBody>
                  <a:tcPr marL="91428" marR="91428" marT="45737" marB="45737"/>
                </a:tc>
                <a:tc>
                  <a:txBody>
                    <a:bodyPr/>
                    <a:lstStyle/>
                    <a:p>
                      <a:pPr algn="ctr"/>
                      <a:r>
                        <a:rPr lang="en-IN" sz="2500" dirty="0" smtClean="0"/>
                        <a:t>Y</a:t>
                      </a:r>
                      <a:endParaRPr lang="en-IN" sz="2500" dirty="0"/>
                    </a:p>
                  </a:txBody>
                  <a:tcPr marL="91428" marR="91428" marT="45737" marB="45737"/>
                </a:tc>
                <a:tc>
                  <a:txBody>
                    <a:bodyPr/>
                    <a:lstStyle/>
                    <a:p>
                      <a:pPr algn="ctr"/>
                      <a:r>
                        <a:rPr lang="en-IN" sz="2500" dirty="0" smtClean="0"/>
                        <a:t>E</a:t>
                      </a:r>
                      <a:endParaRPr lang="en-IN" sz="2500" dirty="0"/>
                    </a:p>
                  </a:txBody>
                  <a:tcPr marL="91428" marR="91428" marT="45737" marB="45737">
                    <a:solidFill>
                      <a:schemeClr val="bg1">
                        <a:lumMod val="75000"/>
                      </a:schemeClr>
                    </a:solidFill>
                  </a:tcPr>
                </a:tc>
                <a:tc>
                  <a:txBody>
                    <a:bodyPr/>
                    <a:lstStyle/>
                    <a:p>
                      <a:pPr algn="ctr"/>
                      <a:r>
                        <a:rPr lang="en-IN" sz="2500" dirty="0" smtClean="0"/>
                        <a:t>O</a:t>
                      </a:r>
                      <a:endParaRPr lang="en-IN" sz="2500" dirty="0"/>
                    </a:p>
                  </a:txBody>
                  <a:tcPr marL="91428" marR="91428" marT="45737" marB="45737">
                    <a:solidFill>
                      <a:srgbClr val="FFFF00"/>
                    </a:solidFill>
                  </a:tcPr>
                </a:tc>
                <a:tc>
                  <a:txBody>
                    <a:bodyPr/>
                    <a:lstStyle/>
                    <a:p>
                      <a:pPr algn="ctr"/>
                      <a:r>
                        <a:rPr lang="en-IN" sz="2500" dirty="0" smtClean="0"/>
                        <a:t>R</a:t>
                      </a:r>
                      <a:endParaRPr lang="en-IN" sz="2500" dirty="0"/>
                    </a:p>
                  </a:txBody>
                  <a:tcPr marL="91428" marR="91428" marT="45737" marB="45737">
                    <a:solidFill>
                      <a:srgbClr val="FF0000"/>
                    </a:solidFill>
                  </a:tcPr>
                </a:tc>
                <a:tc>
                  <a:txBody>
                    <a:bodyPr/>
                    <a:lstStyle/>
                    <a:p>
                      <a:pPr algn="ctr"/>
                      <a:r>
                        <a:rPr lang="en-IN" sz="2500" dirty="0" smtClean="0"/>
                        <a:t>H</a:t>
                      </a:r>
                      <a:endParaRPr lang="en-IN" sz="2500" dirty="0"/>
                    </a:p>
                  </a:txBody>
                  <a:tcPr marL="91428" marR="91428" marT="45737" marB="45737">
                    <a:solidFill>
                      <a:schemeClr val="bg1">
                        <a:lumMod val="75000"/>
                      </a:schemeClr>
                    </a:solidFill>
                  </a:tcPr>
                </a:tc>
              </a:tr>
              <a:tr h="505883">
                <a:tc>
                  <a:txBody>
                    <a:bodyPr/>
                    <a:lstStyle/>
                    <a:p>
                      <a:pPr algn="ctr"/>
                      <a:r>
                        <a:rPr lang="en-IN" sz="2500" dirty="0" smtClean="0"/>
                        <a:t>T</a:t>
                      </a:r>
                      <a:endParaRPr lang="en-IN" sz="2500" dirty="0"/>
                    </a:p>
                  </a:txBody>
                  <a:tcPr marL="91428" marR="91428" marT="45737" marB="45737"/>
                </a:tc>
                <a:tc>
                  <a:txBody>
                    <a:bodyPr/>
                    <a:lstStyle/>
                    <a:p>
                      <a:pPr algn="ctr"/>
                      <a:r>
                        <a:rPr lang="en-IN" sz="2500" dirty="0" smtClean="0"/>
                        <a:t>F</a:t>
                      </a:r>
                      <a:endParaRPr lang="en-IN" sz="2500" dirty="0"/>
                    </a:p>
                  </a:txBody>
                  <a:tcPr marL="91428" marR="91428" marT="45737" marB="45737"/>
                </a:tc>
                <a:tc>
                  <a:txBody>
                    <a:bodyPr/>
                    <a:lstStyle/>
                    <a:p>
                      <a:pPr algn="ctr"/>
                      <a:r>
                        <a:rPr lang="en-IN" sz="2500" dirty="0" smtClean="0"/>
                        <a:t>Q</a:t>
                      </a:r>
                      <a:endParaRPr lang="en-IN" sz="2500" dirty="0"/>
                    </a:p>
                  </a:txBody>
                  <a:tcPr marL="91428" marR="91428" marT="45737" marB="45737"/>
                </a:tc>
                <a:tc>
                  <a:txBody>
                    <a:bodyPr/>
                    <a:lstStyle/>
                    <a:p>
                      <a:pPr algn="ctr"/>
                      <a:r>
                        <a:rPr lang="en-IN" sz="2500" dirty="0" smtClean="0"/>
                        <a:t>A</a:t>
                      </a:r>
                      <a:endParaRPr lang="en-IN" sz="2500" dirty="0"/>
                    </a:p>
                  </a:txBody>
                  <a:tcPr marL="91428" marR="91428" marT="45737" marB="45737">
                    <a:solidFill>
                      <a:schemeClr val="bg1">
                        <a:lumMod val="75000"/>
                      </a:schemeClr>
                    </a:solidFill>
                  </a:tcPr>
                </a:tc>
                <a:tc>
                  <a:txBody>
                    <a:bodyPr/>
                    <a:lstStyle/>
                    <a:p>
                      <a:pPr algn="ctr"/>
                      <a:r>
                        <a:rPr lang="en-IN" sz="2500" dirty="0" smtClean="0"/>
                        <a:t>L</a:t>
                      </a:r>
                      <a:endParaRPr lang="en-IN" sz="2500" dirty="0"/>
                    </a:p>
                  </a:txBody>
                  <a:tcPr marL="91428" marR="91428" marT="45737" marB="45737"/>
                </a:tc>
                <a:tc>
                  <a:txBody>
                    <a:bodyPr/>
                    <a:lstStyle/>
                    <a:p>
                      <a:pPr algn="ctr"/>
                      <a:r>
                        <a:rPr lang="en-IN" sz="2500" dirty="0" smtClean="0"/>
                        <a:t>G</a:t>
                      </a:r>
                      <a:endParaRPr lang="en-IN" sz="2500" dirty="0"/>
                    </a:p>
                  </a:txBody>
                  <a:tcPr marL="91428" marR="91428" marT="45737" marB="45737"/>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0848295"/>
              </p:ext>
            </p:extLst>
          </p:nvPr>
        </p:nvGraphicFramePr>
        <p:xfrm>
          <a:off x="7858706" y="2902933"/>
          <a:ext cx="1587500" cy="2967040"/>
        </p:xfrm>
        <a:graphic>
          <a:graphicData uri="http://schemas.openxmlformats.org/drawingml/2006/table">
            <a:tbl>
              <a:tblPr firstRow="1" bandRow="1">
                <a:tableStyleId>{5940675A-B579-460E-94D1-54222C63F5DA}</a:tableStyleId>
              </a:tblPr>
              <a:tblGrid>
                <a:gridCol w="1587500"/>
              </a:tblGrid>
              <a:tr h="593408">
                <a:tc>
                  <a:txBody>
                    <a:bodyPr/>
                    <a:lstStyle/>
                    <a:p>
                      <a:pPr algn="ctr"/>
                      <a:r>
                        <a:rPr lang="en-IN" sz="2800" b="1" dirty="0" smtClean="0">
                          <a:solidFill>
                            <a:srgbClr val="002060"/>
                          </a:solidFill>
                        </a:rPr>
                        <a:t>HELLO</a:t>
                      </a:r>
                    </a:p>
                  </a:txBody>
                  <a:tcPr marL="91401" marR="91401" marT="45708" marB="45708"/>
                </a:tc>
              </a:tr>
              <a:tr h="593408">
                <a:tc>
                  <a:txBody>
                    <a:bodyPr/>
                    <a:lstStyle/>
                    <a:p>
                      <a:pPr algn="ctr"/>
                      <a:r>
                        <a:rPr lang="en-IN" sz="2800" b="1" dirty="0" smtClean="0">
                          <a:solidFill>
                            <a:srgbClr val="002060"/>
                          </a:solidFill>
                        </a:rPr>
                        <a:t>WORLD</a:t>
                      </a:r>
                      <a:endParaRPr lang="en-IN" sz="2800" b="1" dirty="0">
                        <a:solidFill>
                          <a:srgbClr val="002060"/>
                        </a:solidFill>
                      </a:endParaRPr>
                    </a:p>
                  </a:txBody>
                  <a:tcPr marL="91401" marR="91401" marT="45708" marB="45708"/>
                </a:tc>
              </a:tr>
              <a:tr h="593408">
                <a:tc>
                  <a:txBody>
                    <a:bodyPr/>
                    <a:lstStyle/>
                    <a:p>
                      <a:pPr algn="ctr"/>
                      <a:r>
                        <a:rPr lang="en-IN" sz="2800" b="1" dirty="0" smtClean="0">
                          <a:solidFill>
                            <a:srgbClr val="002060"/>
                          </a:solidFill>
                        </a:rPr>
                        <a:t>DEPTH</a:t>
                      </a:r>
                      <a:endParaRPr lang="en-IN" sz="2800" b="1" dirty="0">
                        <a:solidFill>
                          <a:srgbClr val="002060"/>
                        </a:solidFill>
                      </a:endParaRPr>
                    </a:p>
                  </a:txBody>
                  <a:tcPr marL="91401" marR="91401" marT="45708" marB="45708"/>
                </a:tc>
              </a:tr>
              <a:tr h="593408">
                <a:tc>
                  <a:txBody>
                    <a:bodyPr/>
                    <a:lstStyle/>
                    <a:p>
                      <a:pPr algn="ctr"/>
                      <a:r>
                        <a:rPr lang="en-IN" sz="2800" b="1" dirty="0" smtClean="0">
                          <a:solidFill>
                            <a:srgbClr val="002060"/>
                          </a:solidFill>
                        </a:rPr>
                        <a:t>FIRST</a:t>
                      </a:r>
                      <a:endParaRPr lang="en-IN" sz="2800" b="1" dirty="0">
                        <a:solidFill>
                          <a:srgbClr val="002060"/>
                        </a:solidFill>
                      </a:endParaRPr>
                    </a:p>
                  </a:txBody>
                  <a:tcPr marL="91401" marR="91401" marT="45708" marB="45708"/>
                </a:tc>
              </a:tr>
              <a:tr h="593408">
                <a:tc>
                  <a:txBody>
                    <a:bodyPr/>
                    <a:lstStyle/>
                    <a:p>
                      <a:pPr algn="ctr"/>
                      <a:r>
                        <a:rPr lang="en-IN" sz="2800" b="1" dirty="0" smtClean="0">
                          <a:solidFill>
                            <a:srgbClr val="002060"/>
                          </a:solidFill>
                        </a:rPr>
                        <a:t>SEARCH</a:t>
                      </a:r>
                    </a:p>
                  </a:txBody>
                  <a:tcPr marL="91401" marR="91401" marT="45708" marB="45708"/>
                </a:tc>
              </a:tr>
            </a:tbl>
          </a:graphicData>
        </a:graphic>
      </p:graphicFrame>
      <p:sp>
        <p:nvSpPr>
          <p:cNvPr id="119876" name="TextBox 6"/>
          <p:cNvSpPr txBox="1">
            <a:spLocks noChangeArrowheads="1"/>
          </p:cNvSpPr>
          <p:nvPr/>
        </p:nvSpPr>
        <p:spPr bwMode="auto">
          <a:xfrm>
            <a:off x="7623399" y="2365129"/>
            <a:ext cx="2052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b="1" dirty="0">
                <a:solidFill>
                  <a:srgbClr val="7030A0"/>
                </a:solidFill>
              </a:rPr>
              <a:t>DICTIONARY</a:t>
            </a:r>
          </a:p>
        </p:txBody>
      </p:sp>
    </p:spTree>
    <p:extLst>
      <p:ext uri="{BB962C8B-B14F-4D97-AF65-F5344CB8AC3E}">
        <p14:creationId xmlns:p14="http://schemas.microsoft.com/office/powerpoint/2010/main" val="5023906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3"/>
          <p:cNvSpPr txBox="1">
            <a:spLocks noChangeArrowheads="1"/>
          </p:cNvSpPr>
          <p:nvPr/>
        </p:nvSpPr>
        <p:spPr bwMode="auto">
          <a:xfrm>
            <a:off x="382588" y="177800"/>
            <a:ext cx="11668125" cy="677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400"/>
              <a:t>int dir[][] { {-1,-1},{0,-1},{1,-1},{1,0},{1,1},{0,1},{-1,1},{-1,0}} ;</a:t>
            </a:r>
          </a:p>
          <a:p>
            <a:pPr eaLnBrk="1" hangingPunct="1">
              <a:lnSpc>
                <a:spcPct val="100000"/>
              </a:lnSpc>
              <a:spcBef>
                <a:spcPct val="0"/>
              </a:spcBef>
              <a:buFontTx/>
              <a:buNone/>
            </a:pPr>
            <a:r>
              <a:rPr lang="en-IN" altLang="en-US" sz="1400"/>
              <a:t>int visited [][] ;</a:t>
            </a:r>
          </a:p>
          <a:p>
            <a:pPr eaLnBrk="1" hangingPunct="1">
              <a:lnSpc>
                <a:spcPct val="100000"/>
              </a:lnSpc>
              <a:spcBef>
                <a:spcPct val="0"/>
              </a:spcBef>
              <a:buFontTx/>
              <a:buNone/>
            </a:pPr>
            <a:r>
              <a:rPr lang="en-IN" altLang="en-US" sz="1400"/>
              <a:t>void words (char arr[][], int i , int j, char[] str)</a:t>
            </a:r>
          </a:p>
          <a:p>
            <a:pPr eaLnBrk="1" hangingPunct="1">
              <a:lnSpc>
                <a:spcPct val="100000"/>
              </a:lnSpc>
              <a:spcBef>
                <a:spcPct val="0"/>
              </a:spcBef>
              <a:buFontTx/>
              <a:buNone/>
            </a:pPr>
            <a:r>
              <a:rPr lang="en-IN" altLang="en-US" sz="1400"/>
              <a:t>{</a:t>
            </a:r>
          </a:p>
          <a:p>
            <a:pPr eaLnBrk="1" hangingPunct="1">
              <a:lnSpc>
                <a:spcPct val="100000"/>
              </a:lnSpc>
              <a:spcBef>
                <a:spcPct val="0"/>
              </a:spcBef>
              <a:buFontTx/>
              <a:buNone/>
            </a:pPr>
            <a:r>
              <a:rPr lang="en-IN" altLang="en-US" sz="1400"/>
              <a:t>	visited [i][j] = 1 ;</a:t>
            </a:r>
          </a:p>
          <a:p>
            <a:pPr eaLnBrk="1" hangingPunct="1">
              <a:lnSpc>
                <a:spcPct val="100000"/>
              </a:lnSpc>
              <a:spcBef>
                <a:spcPct val="0"/>
              </a:spcBef>
              <a:buFontTx/>
              <a:buNone/>
            </a:pPr>
            <a:r>
              <a:rPr lang="en-IN" altLang="en-US" sz="1400"/>
              <a:t>	int len = len(str) ;</a:t>
            </a:r>
          </a:p>
          <a:p>
            <a:pPr eaLnBrk="1" hangingPunct="1">
              <a:lnSpc>
                <a:spcPct val="100000"/>
              </a:lnSpc>
              <a:spcBef>
                <a:spcPct val="0"/>
              </a:spcBef>
              <a:buFontTx/>
              <a:buNone/>
            </a:pPr>
            <a:r>
              <a:rPr lang="en-IN" altLang="en-US" sz="1400"/>
              <a:t>str[len] = arr[i][j] ;</a:t>
            </a:r>
          </a:p>
          <a:p>
            <a:pPr eaLnBrk="1" hangingPunct="1">
              <a:lnSpc>
                <a:spcPct val="100000"/>
              </a:lnSpc>
              <a:spcBef>
                <a:spcPct val="0"/>
              </a:spcBef>
              <a:buFontTx/>
              <a:buNone/>
            </a:pPr>
            <a:r>
              <a:rPr lang="en-IN" altLang="en-US" sz="1400"/>
              <a:t>	str[len+1] = ‘\0’ ;</a:t>
            </a:r>
          </a:p>
          <a:p>
            <a:pPr eaLnBrk="1" hangingPunct="1">
              <a:lnSpc>
                <a:spcPct val="100000"/>
              </a:lnSpc>
              <a:spcBef>
                <a:spcPct val="0"/>
              </a:spcBef>
              <a:buFontTx/>
              <a:buNone/>
            </a:pPr>
            <a:r>
              <a:rPr lang="en-IN" altLang="en-US" sz="1400"/>
              <a:t>if (isWord(str) )</a:t>
            </a:r>
          </a:p>
          <a:p>
            <a:pPr eaLnBrk="1" hangingPunct="1">
              <a:lnSpc>
                <a:spcPct val="100000"/>
              </a:lnSpc>
              <a:spcBef>
                <a:spcPct val="0"/>
              </a:spcBef>
              <a:buFontTx/>
              <a:buNone/>
            </a:pPr>
            <a:r>
              <a:rPr lang="en-IN" altLang="en-US" sz="1400"/>
              <a:t>cout &lt;&lt; str ;</a:t>
            </a:r>
          </a:p>
          <a:p>
            <a:pPr eaLnBrk="1" hangingPunct="1">
              <a:lnSpc>
                <a:spcPct val="100000"/>
              </a:lnSpc>
              <a:spcBef>
                <a:spcPct val="0"/>
              </a:spcBef>
              <a:buFontTx/>
              <a:buNone/>
            </a:pPr>
            <a:r>
              <a:rPr lang="en-IN" altLang="en-US" sz="1400"/>
              <a:t>for (int k = 0 ; k &lt; 8 ; k ++ )</a:t>
            </a:r>
          </a:p>
          <a:p>
            <a:pPr eaLnBrk="1" hangingPunct="1">
              <a:lnSpc>
                <a:spcPct val="100000"/>
              </a:lnSpc>
              <a:spcBef>
                <a:spcPct val="0"/>
              </a:spcBef>
              <a:buFontTx/>
              <a:buNone/>
            </a:pPr>
            <a:r>
              <a:rPr lang="en-IN" altLang="en-US" sz="1400"/>
              <a:t>{</a:t>
            </a:r>
          </a:p>
          <a:p>
            <a:pPr eaLnBrk="1" hangingPunct="1">
              <a:lnSpc>
                <a:spcPct val="100000"/>
              </a:lnSpc>
              <a:spcBef>
                <a:spcPct val="0"/>
              </a:spcBef>
              <a:buFontTx/>
              <a:buNone/>
            </a:pPr>
            <a:r>
              <a:rPr lang="en-IN" altLang="en-US" sz="1400"/>
              <a:t>	if (( (i+dir[k][1])&lt; n &amp;&amp; i+dir[k][1]) &gt;=0 &amp;&amp; j+dir[k][0] &lt;m &amp;&amp; j+dir[k][0] &gt;= 0 ) &amp;&amp;visited[i+dir[k][1]][ j+dir[k][0]]==0)</a:t>
            </a:r>
          </a:p>
          <a:p>
            <a:pPr eaLnBrk="1" hangingPunct="1">
              <a:lnSpc>
                <a:spcPct val="100000"/>
              </a:lnSpc>
              <a:spcBef>
                <a:spcPct val="0"/>
              </a:spcBef>
              <a:buFontTx/>
              <a:buNone/>
            </a:pPr>
            <a:r>
              <a:rPr lang="en-IN" altLang="en-US" sz="1400"/>
              <a:t>	{</a:t>
            </a:r>
          </a:p>
          <a:p>
            <a:pPr eaLnBrk="1" hangingPunct="1">
              <a:lnSpc>
                <a:spcPct val="100000"/>
              </a:lnSpc>
              <a:spcBef>
                <a:spcPct val="0"/>
              </a:spcBef>
              <a:buFontTx/>
              <a:buNone/>
            </a:pPr>
            <a:r>
              <a:rPr lang="en-IN" altLang="en-US" sz="1400"/>
              <a:t>		words(arr, i+dir[k][0], j+dir[k][1],str )  ;</a:t>
            </a:r>
          </a:p>
          <a:p>
            <a:pPr eaLnBrk="1" hangingPunct="1">
              <a:lnSpc>
                <a:spcPct val="100000"/>
              </a:lnSpc>
              <a:spcBef>
                <a:spcPct val="0"/>
              </a:spcBef>
              <a:buFontTx/>
              <a:buNone/>
            </a:pPr>
            <a:r>
              <a:rPr lang="en-IN" altLang="en-US" sz="1400"/>
              <a:t>	}</a:t>
            </a:r>
          </a:p>
          <a:p>
            <a:pPr eaLnBrk="1" hangingPunct="1">
              <a:lnSpc>
                <a:spcPct val="100000"/>
              </a:lnSpc>
              <a:spcBef>
                <a:spcPct val="0"/>
              </a:spcBef>
              <a:buFontTx/>
              <a:buNone/>
            </a:pPr>
            <a:r>
              <a:rPr lang="en-IN" altLang="en-US" sz="1400"/>
              <a:t>}</a:t>
            </a:r>
          </a:p>
          <a:p>
            <a:pPr eaLnBrk="1" hangingPunct="1">
              <a:lnSpc>
                <a:spcPct val="100000"/>
              </a:lnSpc>
              <a:spcBef>
                <a:spcPct val="0"/>
              </a:spcBef>
              <a:buFontTx/>
              <a:buNone/>
            </a:pPr>
            <a:r>
              <a:rPr lang="en-IN" altLang="en-US" sz="1400"/>
              <a:t>visited [i][j] = 0 ;</a:t>
            </a:r>
          </a:p>
          <a:p>
            <a:pPr eaLnBrk="1" hangingPunct="1">
              <a:lnSpc>
                <a:spcPct val="100000"/>
              </a:lnSpc>
              <a:spcBef>
                <a:spcPct val="0"/>
              </a:spcBef>
              <a:buFontTx/>
              <a:buNone/>
            </a:pPr>
            <a:r>
              <a:rPr lang="en-IN" altLang="en-US" sz="1400"/>
              <a:t>str[len] = ‘\0’ ;</a:t>
            </a:r>
          </a:p>
          <a:p>
            <a:pPr eaLnBrk="1" hangingPunct="1">
              <a:lnSpc>
                <a:spcPct val="100000"/>
              </a:lnSpc>
              <a:spcBef>
                <a:spcPct val="0"/>
              </a:spcBef>
              <a:buFontTx/>
              <a:buNone/>
            </a:pPr>
            <a:r>
              <a:rPr lang="en-IN" altLang="en-US" sz="1400"/>
              <a:t> </a:t>
            </a:r>
          </a:p>
          <a:p>
            <a:pPr eaLnBrk="1" hangingPunct="1">
              <a:lnSpc>
                <a:spcPct val="100000"/>
              </a:lnSpc>
              <a:spcBef>
                <a:spcPct val="0"/>
              </a:spcBef>
              <a:buFontTx/>
              <a:buNone/>
            </a:pPr>
            <a:r>
              <a:rPr lang="en-IN" altLang="en-US" sz="1400"/>
              <a:t>}</a:t>
            </a:r>
          </a:p>
          <a:p>
            <a:pPr eaLnBrk="1" hangingPunct="1">
              <a:lnSpc>
                <a:spcPct val="100000"/>
              </a:lnSpc>
              <a:spcBef>
                <a:spcPct val="0"/>
              </a:spcBef>
              <a:buFontTx/>
              <a:buNone/>
            </a:pPr>
            <a:r>
              <a:rPr lang="en-IN" altLang="en-US" sz="1400"/>
              <a:t>void printwords ( char arr[100][] )</a:t>
            </a:r>
          </a:p>
          <a:p>
            <a:pPr eaLnBrk="1" hangingPunct="1">
              <a:lnSpc>
                <a:spcPct val="100000"/>
              </a:lnSpc>
              <a:spcBef>
                <a:spcPct val="0"/>
              </a:spcBef>
              <a:buFontTx/>
              <a:buNone/>
            </a:pPr>
            <a:r>
              <a:rPr lang="en-IN" altLang="en-US" sz="1400"/>
              <a:t>{</a:t>
            </a:r>
          </a:p>
          <a:p>
            <a:pPr eaLnBrk="1" hangingPunct="1">
              <a:lnSpc>
                <a:spcPct val="100000"/>
              </a:lnSpc>
              <a:spcBef>
                <a:spcPct val="0"/>
              </a:spcBef>
              <a:buFontTx/>
              <a:buNone/>
            </a:pPr>
            <a:r>
              <a:rPr lang="en-IN" altLang="en-US" sz="1400"/>
              <a:t>	for ( int i = 0 ; i &lt; n ; i ++ )</a:t>
            </a:r>
          </a:p>
          <a:p>
            <a:pPr eaLnBrk="1" hangingPunct="1">
              <a:lnSpc>
                <a:spcPct val="100000"/>
              </a:lnSpc>
              <a:spcBef>
                <a:spcPct val="0"/>
              </a:spcBef>
              <a:buFontTx/>
              <a:buNone/>
            </a:pPr>
            <a:r>
              <a:rPr lang="en-IN" altLang="en-US" sz="1400"/>
              <a:t>		for ( int j =0 ; j &lt; m; j ++ )</a:t>
            </a:r>
          </a:p>
          <a:p>
            <a:pPr eaLnBrk="1" hangingPunct="1">
              <a:lnSpc>
                <a:spcPct val="100000"/>
              </a:lnSpc>
              <a:spcBef>
                <a:spcPct val="0"/>
              </a:spcBef>
              <a:buFontTx/>
              <a:buNone/>
            </a:pPr>
            <a:r>
              <a:rPr lang="en-IN" altLang="en-US" sz="1400"/>
              <a:t>		{</a:t>
            </a:r>
          </a:p>
          <a:p>
            <a:pPr eaLnBrk="1" hangingPunct="1">
              <a:lnSpc>
                <a:spcPct val="100000"/>
              </a:lnSpc>
              <a:spcBef>
                <a:spcPct val="0"/>
              </a:spcBef>
              <a:buFontTx/>
              <a:buNone/>
            </a:pPr>
            <a:r>
              <a:rPr lang="en-IN" altLang="en-US" sz="1400"/>
              <a:t>			char str[m*n] ;</a:t>
            </a:r>
          </a:p>
          <a:p>
            <a:pPr eaLnBrk="1" hangingPunct="1">
              <a:lnSpc>
                <a:spcPct val="100000"/>
              </a:lnSpc>
              <a:spcBef>
                <a:spcPct val="0"/>
              </a:spcBef>
              <a:buFontTx/>
              <a:buNone/>
            </a:pPr>
            <a:r>
              <a:rPr lang="en-IN" altLang="en-US" sz="1400"/>
              <a:t>			str[0] = ‘\0’;</a:t>
            </a:r>
          </a:p>
          <a:p>
            <a:pPr eaLnBrk="1" hangingPunct="1">
              <a:lnSpc>
                <a:spcPct val="100000"/>
              </a:lnSpc>
              <a:spcBef>
                <a:spcPct val="0"/>
              </a:spcBef>
              <a:buFontTx/>
              <a:buNone/>
            </a:pPr>
            <a:r>
              <a:rPr lang="en-IN" altLang="en-US" sz="1400"/>
              <a:t>			words ( arr, i,j, str) ;</a:t>
            </a:r>
          </a:p>
          <a:p>
            <a:pPr eaLnBrk="1" hangingPunct="1">
              <a:lnSpc>
                <a:spcPct val="100000"/>
              </a:lnSpc>
              <a:spcBef>
                <a:spcPct val="0"/>
              </a:spcBef>
              <a:buFontTx/>
              <a:buNone/>
            </a:pPr>
            <a:r>
              <a:rPr lang="en-IN" altLang="en-US" sz="1400"/>
              <a:t>		}</a:t>
            </a:r>
          </a:p>
          <a:p>
            <a:pPr eaLnBrk="1" hangingPunct="1">
              <a:lnSpc>
                <a:spcPct val="100000"/>
              </a:lnSpc>
              <a:spcBef>
                <a:spcPct val="0"/>
              </a:spcBef>
              <a:buFontTx/>
              <a:buNone/>
            </a:pPr>
            <a:r>
              <a:rPr lang="en-IN" altLang="en-US" sz="1400"/>
              <a:t>} </a:t>
            </a:r>
          </a:p>
        </p:txBody>
      </p:sp>
    </p:spTree>
    <p:extLst>
      <p:ext uri="{BB962C8B-B14F-4D97-AF65-F5344CB8AC3E}">
        <p14:creationId xmlns:p14="http://schemas.microsoft.com/office/powerpoint/2010/main" val="23405022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1"/>
          <p:cNvSpPr txBox="1">
            <a:spLocks noChangeArrowheads="1"/>
          </p:cNvSpPr>
          <p:nvPr/>
        </p:nvSpPr>
        <p:spPr bwMode="auto">
          <a:xfrm>
            <a:off x="266365" y="2677711"/>
            <a:ext cx="114538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6600" b="1" u="sng" dirty="0" smtClean="0">
                <a:solidFill>
                  <a:srgbClr val="C00000"/>
                </a:solidFill>
              </a:rPr>
              <a:t>DIJKSTRA’S ALGORITHM</a:t>
            </a:r>
            <a:endParaRPr lang="en-IN" altLang="en-US" sz="6600" b="1" u="sng" dirty="0">
              <a:solidFill>
                <a:srgbClr val="C00000"/>
              </a:solidFill>
            </a:endParaRPr>
          </a:p>
        </p:txBody>
      </p:sp>
    </p:spTree>
    <p:extLst>
      <p:ext uri="{BB962C8B-B14F-4D97-AF65-F5344CB8AC3E}">
        <p14:creationId xmlns:p14="http://schemas.microsoft.com/office/powerpoint/2010/main" val="41378640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sz="quarter" idx="1"/>
          </p:nvPr>
        </p:nvSpPr>
        <p:spPr>
          <a:xfrm>
            <a:off x="309093" y="1246997"/>
            <a:ext cx="11475076" cy="4937760"/>
          </a:xfrm>
        </p:spPr>
        <p:txBody>
          <a:bodyPr vert="horz" lIns="0" tIns="0" rIns="0" bIns="0" rtlCol="0">
            <a:normAutofit/>
          </a:bodyPr>
          <a:lstStyle/>
          <a:p>
            <a:pPr marL="0" indent="0">
              <a:lnSpc>
                <a:spcPct val="95000"/>
              </a:lnSpc>
              <a:spcBef>
                <a:spcPct val="0"/>
              </a:spcBef>
              <a:buNone/>
            </a:pPr>
            <a:r>
              <a:rPr lang="en-US" altLang="en-US" b="1" u="sng" dirty="0" smtClean="0">
                <a:solidFill>
                  <a:srgbClr val="C00000"/>
                </a:solidFill>
              </a:rPr>
              <a:t>Single-Source Shortest Path Problem</a:t>
            </a:r>
            <a:r>
              <a:rPr lang="en-US" altLang="en-US" b="1" dirty="0" smtClean="0">
                <a:solidFill>
                  <a:srgbClr val="444444"/>
                </a:solidFill>
              </a:rPr>
              <a:t> </a:t>
            </a:r>
            <a:r>
              <a:rPr lang="en-US" altLang="en-US" dirty="0" smtClean="0">
                <a:solidFill>
                  <a:srgbClr val="444444"/>
                </a:solidFill>
              </a:rPr>
              <a:t>- The problem of finding shortest paths from a source vertex </a:t>
            </a:r>
            <a:r>
              <a:rPr lang="en-US" altLang="en-US" i="1" dirty="0" smtClean="0">
                <a:solidFill>
                  <a:srgbClr val="444444"/>
                </a:solidFill>
              </a:rPr>
              <a:t>v</a:t>
            </a:r>
            <a:r>
              <a:rPr lang="en-US" altLang="en-US" dirty="0" smtClean="0">
                <a:solidFill>
                  <a:srgbClr val="444444"/>
                </a:solidFill>
              </a:rPr>
              <a:t> to all other vertices in the graph.</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722" y="3086100"/>
            <a:ext cx="3807618" cy="251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3443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901521" y="171289"/>
            <a:ext cx="8698230" cy="822960"/>
          </a:xfrm>
        </p:spPr>
        <p:txBody>
          <a:bodyPr vert="horz" lIns="0" tIns="0" rIns="0" bIns="0" rtlCol="0" anchor="t">
            <a:noAutofit/>
          </a:bodyPr>
          <a:lstStyle/>
          <a:p>
            <a:pPr>
              <a:lnSpc>
                <a:spcPct val="95000"/>
              </a:lnSpc>
              <a:defRPr/>
            </a:pPr>
            <a:r>
              <a:rPr lang="en-US" sz="6600" b="1" dirty="0" err="1">
                <a:solidFill>
                  <a:srgbClr val="C00000"/>
                </a:solidFill>
              </a:rPr>
              <a:t>Dijkstra's</a:t>
            </a:r>
            <a:r>
              <a:rPr lang="en-US" sz="6600" b="1" dirty="0">
                <a:solidFill>
                  <a:srgbClr val="C00000"/>
                </a:solidFill>
              </a:rPr>
              <a:t> algorithm </a:t>
            </a:r>
          </a:p>
        </p:txBody>
      </p:sp>
      <p:sp>
        <p:nvSpPr>
          <p:cNvPr id="12291" name="Rectangle 2"/>
          <p:cNvSpPr>
            <a:spLocks noGrp="1" noChangeArrowheads="1"/>
          </p:cNvSpPr>
          <p:nvPr>
            <p:ph sz="quarter" idx="1"/>
          </p:nvPr>
        </p:nvSpPr>
        <p:spPr>
          <a:xfrm>
            <a:off x="901521" y="1429152"/>
            <a:ext cx="10779617" cy="4939189"/>
          </a:xfrm>
        </p:spPr>
        <p:txBody>
          <a:bodyPr vert="horz" lIns="0" tIns="0" rIns="0" bIns="0" rtlCol="0">
            <a:normAutofit/>
          </a:bodyPr>
          <a:lstStyle/>
          <a:p>
            <a:pPr marL="0" indent="0">
              <a:lnSpc>
                <a:spcPct val="95000"/>
              </a:lnSpc>
              <a:spcBef>
                <a:spcPct val="0"/>
              </a:spcBef>
              <a:buNone/>
            </a:pPr>
            <a:r>
              <a:rPr lang="en-US" altLang="en-US" dirty="0" smtClean="0">
                <a:solidFill>
                  <a:srgbClr val="444444"/>
                </a:solidFill>
              </a:rPr>
              <a:t>It is a solution to the single-source shortest path problem in graph theory. </a:t>
            </a:r>
            <a:endParaRPr lang="en-US" altLang="en-US" dirty="0" smtClean="0"/>
          </a:p>
          <a:p>
            <a:pPr marL="0" indent="0">
              <a:lnSpc>
                <a:spcPct val="95000"/>
              </a:lnSpc>
              <a:spcBef>
                <a:spcPct val="0"/>
              </a:spcBef>
              <a:buNone/>
            </a:pPr>
            <a:r>
              <a:rPr lang="en-US" altLang="en-US" dirty="0" smtClean="0">
                <a:solidFill>
                  <a:srgbClr val="444444"/>
                </a:solidFill>
              </a:rPr>
              <a:t> </a:t>
            </a:r>
            <a:endParaRPr lang="en-US" altLang="en-US" dirty="0" smtClean="0"/>
          </a:p>
          <a:p>
            <a:pPr marL="0" indent="0">
              <a:lnSpc>
                <a:spcPct val="95000"/>
              </a:lnSpc>
              <a:spcBef>
                <a:spcPct val="0"/>
              </a:spcBef>
              <a:buNone/>
            </a:pPr>
            <a:r>
              <a:rPr lang="en-US" altLang="en-US" dirty="0" smtClean="0">
                <a:solidFill>
                  <a:srgbClr val="444444"/>
                </a:solidFill>
              </a:rPr>
              <a:t>Works on both directed and undirected graphs. However, all edges must have nonnegative weights.</a:t>
            </a:r>
          </a:p>
          <a:p>
            <a:pPr marL="0" indent="0">
              <a:lnSpc>
                <a:spcPct val="95000"/>
              </a:lnSpc>
              <a:spcBef>
                <a:spcPct val="0"/>
              </a:spcBef>
              <a:buNone/>
            </a:pPr>
            <a:endParaRPr lang="en-US" altLang="en-US" dirty="0" smtClean="0">
              <a:solidFill>
                <a:srgbClr val="444444"/>
              </a:solidFill>
            </a:endParaRPr>
          </a:p>
          <a:p>
            <a:pPr marL="0" indent="0">
              <a:lnSpc>
                <a:spcPct val="95000"/>
              </a:lnSpc>
              <a:spcBef>
                <a:spcPct val="0"/>
              </a:spcBef>
              <a:buNone/>
            </a:pPr>
            <a:r>
              <a:rPr lang="en-US" altLang="en-US" dirty="0" smtClean="0">
                <a:solidFill>
                  <a:srgbClr val="990000"/>
                </a:solidFill>
              </a:rPr>
              <a:t>Approach:</a:t>
            </a:r>
            <a:r>
              <a:rPr lang="en-US" altLang="en-US" dirty="0" smtClean="0">
                <a:solidFill>
                  <a:srgbClr val="444444"/>
                </a:solidFill>
              </a:rPr>
              <a:t> Greedy</a:t>
            </a:r>
          </a:p>
          <a:p>
            <a:pPr marL="0" indent="0">
              <a:lnSpc>
                <a:spcPct val="95000"/>
              </a:lnSpc>
              <a:spcBef>
                <a:spcPct val="0"/>
              </a:spcBef>
              <a:buNone/>
            </a:pPr>
            <a:endParaRPr lang="en-US" altLang="en-US" dirty="0" smtClean="0">
              <a:solidFill>
                <a:srgbClr val="444444"/>
              </a:solidFill>
            </a:endParaRPr>
          </a:p>
          <a:p>
            <a:pPr marL="0" indent="0">
              <a:lnSpc>
                <a:spcPct val="95000"/>
              </a:lnSpc>
              <a:spcBef>
                <a:spcPct val="0"/>
              </a:spcBef>
              <a:buNone/>
            </a:pPr>
            <a:r>
              <a:rPr lang="en-US" altLang="en-US" dirty="0" smtClean="0">
                <a:solidFill>
                  <a:srgbClr val="990000"/>
                </a:solidFill>
              </a:rPr>
              <a:t>Input:</a:t>
            </a:r>
            <a:r>
              <a:rPr lang="en-US" altLang="en-US" dirty="0" smtClean="0">
                <a:solidFill>
                  <a:srgbClr val="444444"/>
                </a:solidFill>
              </a:rPr>
              <a:t> Weighted graph G={E,V} and source vertex </a:t>
            </a:r>
            <a:r>
              <a:rPr lang="en-US" altLang="en-US" i="1" dirty="0" err="1" smtClean="0">
                <a:solidFill>
                  <a:srgbClr val="444444"/>
                </a:solidFill>
              </a:rPr>
              <a:t>v</a:t>
            </a:r>
            <a:r>
              <a:rPr lang="en-US" altLang="en-US" dirty="0" err="1" smtClean="0"/>
              <a:t>∈</a:t>
            </a:r>
            <a:r>
              <a:rPr lang="en-US" altLang="en-US" dirty="0" err="1" smtClean="0">
                <a:solidFill>
                  <a:srgbClr val="444444"/>
                </a:solidFill>
              </a:rPr>
              <a:t>V</a:t>
            </a:r>
            <a:r>
              <a:rPr lang="en-US" altLang="en-US" dirty="0" smtClean="0">
                <a:solidFill>
                  <a:srgbClr val="444444"/>
                </a:solidFill>
              </a:rPr>
              <a:t>, such that all edge weights are nonnegative</a:t>
            </a:r>
            <a:endParaRPr lang="en-US" altLang="en-US" dirty="0" smtClean="0"/>
          </a:p>
          <a:p>
            <a:pPr marL="0" indent="0">
              <a:lnSpc>
                <a:spcPct val="95000"/>
              </a:lnSpc>
              <a:spcBef>
                <a:spcPct val="0"/>
              </a:spcBef>
              <a:buNone/>
            </a:pPr>
            <a:r>
              <a:rPr lang="en-US" altLang="en-US" dirty="0" smtClean="0">
                <a:solidFill>
                  <a:srgbClr val="444444"/>
                </a:solidFill>
              </a:rPr>
              <a:t> </a:t>
            </a:r>
            <a:endParaRPr lang="en-US" altLang="en-US" dirty="0" smtClean="0"/>
          </a:p>
          <a:p>
            <a:pPr marL="0" indent="0">
              <a:lnSpc>
                <a:spcPct val="95000"/>
              </a:lnSpc>
              <a:spcBef>
                <a:spcPct val="0"/>
              </a:spcBef>
              <a:buNone/>
            </a:pPr>
            <a:r>
              <a:rPr lang="en-US" altLang="en-US" dirty="0" smtClean="0">
                <a:solidFill>
                  <a:srgbClr val="990000"/>
                </a:solidFill>
              </a:rPr>
              <a:t>Output:</a:t>
            </a:r>
            <a:r>
              <a:rPr lang="en-US" altLang="en-US" dirty="0" smtClean="0">
                <a:solidFill>
                  <a:srgbClr val="444444"/>
                </a:solidFill>
              </a:rPr>
              <a:t> Lengths of shortest paths (or the shortest paths themselves) from a given source vertex</a:t>
            </a:r>
            <a:r>
              <a:rPr lang="en-US" altLang="en-US" i="1" dirty="0" smtClean="0">
                <a:solidFill>
                  <a:srgbClr val="444444"/>
                </a:solidFill>
              </a:rPr>
              <a:t> </a:t>
            </a:r>
            <a:r>
              <a:rPr lang="en-US" altLang="en-US" i="1" dirty="0" err="1" smtClean="0">
                <a:solidFill>
                  <a:srgbClr val="444444"/>
                </a:solidFill>
              </a:rPr>
              <a:t>v</a:t>
            </a:r>
            <a:r>
              <a:rPr lang="en-US" altLang="en-US" dirty="0" err="1" smtClean="0"/>
              <a:t>∈</a:t>
            </a:r>
            <a:r>
              <a:rPr lang="en-US" altLang="en-US" dirty="0" err="1" smtClean="0">
                <a:solidFill>
                  <a:srgbClr val="444444"/>
                </a:solidFill>
              </a:rPr>
              <a:t>V</a:t>
            </a:r>
            <a:r>
              <a:rPr lang="en-US" altLang="en-US" dirty="0" smtClean="0">
                <a:solidFill>
                  <a:srgbClr val="444444"/>
                </a:solidFill>
              </a:rPr>
              <a:t>  to all other vertices</a:t>
            </a:r>
            <a:endParaRPr lang="en-US" altLang="en-US" dirty="0" smtClean="0"/>
          </a:p>
          <a:p>
            <a:pPr marL="0" indent="0">
              <a:lnSpc>
                <a:spcPct val="95000"/>
              </a:lnSpc>
              <a:spcBef>
                <a:spcPct val="0"/>
              </a:spcBef>
              <a:buNone/>
            </a:pPr>
            <a:endParaRPr lang="en-US" altLang="en-US" b="1" dirty="0" smtClean="0">
              <a:solidFill>
                <a:srgbClr val="444444"/>
              </a:solidFill>
            </a:endParaRPr>
          </a:p>
          <a:p>
            <a:pPr marL="0" indent="0">
              <a:lnSpc>
                <a:spcPct val="95000"/>
              </a:lnSpc>
              <a:spcBef>
                <a:spcPct val="0"/>
              </a:spcBef>
              <a:buNone/>
            </a:pPr>
            <a:endParaRPr lang="en-US" altLang="en-US" b="1" u="sng" dirty="0" smtClean="0">
              <a:solidFill>
                <a:srgbClr val="444444"/>
              </a:solidFill>
            </a:endParaRPr>
          </a:p>
        </p:txBody>
      </p:sp>
    </p:spTree>
    <p:extLst>
      <p:ext uri="{BB962C8B-B14F-4D97-AF65-F5344CB8AC3E}">
        <p14:creationId xmlns:p14="http://schemas.microsoft.com/office/powerpoint/2010/main" val="3433246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71876" y="0"/>
            <a:ext cx="8698230" cy="2438776"/>
          </a:xfrm>
        </p:spPr>
        <p:txBody>
          <a:bodyPr vert="horz" lIns="0" tIns="0" rIns="0" bIns="0" rtlCol="0" anchor="t">
            <a:noAutofit/>
          </a:bodyPr>
          <a:lstStyle/>
          <a:p>
            <a:pPr>
              <a:lnSpc>
                <a:spcPct val="95000"/>
              </a:lnSpc>
              <a:defRPr/>
            </a:pPr>
            <a:r>
              <a:rPr lang="en-US" sz="6600" b="1" u="sng" dirty="0" smtClean="0">
                <a:solidFill>
                  <a:srgbClr val="C00000"/>
                </a:solidFill>
              </a:rPr>
              <a:t>Example :</a:t>
            </a:r>
            <a:endParaRPr lang="en-US" sz="6600" b="1" u="sng" dirty="0">
              <a:solidFill>
                <a:srgbClr val="C00000"/>
              </a:solidFill>
            </a:endParaRP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2990"/>
            <a:ext cx="8229600" cy="46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75476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040" y="754380"/>
            <a:ext cx="7912418" cy="408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34305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460"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5585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460" y="96012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7894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2319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0691" name="Group 35"/>
          <p:cNvGrpSpPr>
            <a:grpSpLocks/>
          </p:cNvGrpSpPr>
          <p:nvPr/>
        </p:nvGrpSpPr>
        <p:grpSpPr bwMode="auto">
          <a:xfrm>
            <a:off x="6251494" y="2399903"/>
            <a:ext cx="3922713" cy="1887538"/>
            <a:chOff x="2426" y="2882"/>
            <a:chExt cx="2471" cy="1189"/>
          </a:xfrm>
        </p:grpSpPr>
        <p:sp>
          <p:nvSpPr>
            <p:cNvPr id="83989" name="Oval 5"/>
            <p:cNvSpPr>
              <a:spLocks noChangeArrowheads="1"/>
            </p:cNvSpPr>
            <p:nvPr/>
          </p:nvSpPr>
          <p:spPr bwMode="auto">
            <a:xfrm>
              <a:off x="4105" y="3744"/>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B</a:t>
              </a:r>
              <a:endParaRPr lang="en-US" altLang="en-US" sz="1800"/>
            </a:p>
          </p:txBody>
        </p:sp>
        <p:sp>
          <p:nvSpPr>
            <p:cNvPr id="83990" name="Oval 6"/>
            <p:cNvSpPr>
              <a:spLocks noChangeArrowheads="1"/>
            </p:cNvSpPr>
            <p:nvPr/>
          </p:nvSpPr>
          <p:spPr bwMode="auto">
            <a:xfrm>
              <a:off x="4558" y="3381"/>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C</a:t>
              </a:r>
              <a:endParaRPr lang="en-US" altLang="en-US" sz="1800"/>
            </a:p>
          </p:txBody>
        </p:sp>
        <p:sp>
          <p:nvSpPr>
            <p:cNvPr id="83991" name="Oval 7"/>
            <p:cNvSpPr>
              <a:spLocks noChangeArrowheads="1"/>
            </p:cNvSpPr>
            <p:nvPr/>
          </p:nvSpPr>
          <p:spPr bwMode="auto">
            <a:xfrm>
              <a:off x="2426" y="3245"/>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D</a:t>
              </a:r>
              <a:endParaRPr lang="en-US" altLang="en-US" sz="1800"/>
            </a:p>
          </p:txBody>
        </p:sp>
        <p:sp>
          <p:nvSpPr>
            <p:cNvPr id="83992" name="Oval 8"/>
            <p:cNvSpPr>
              <a:spLocks noChangeArrowheads="1"/>
            </p:cNvSpPr>
            <p:nvPr/>
          </p:nvSpPr>
          <p:spPr bwMode="auto">
            <a:xfrm>
              <a:off x="3379" y="3335"/>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E</a:t>
              </a:r>
              <a:endParaRPr lang="en-US" altLang="en-US" sz="1800"/>
            </a:p>
          </p:txBody>
        </p:sp>
        <p:sp>
          <p:nvSpPr>
            <p:cNvPr id="83993" name="Oval 9"/>
            <p:cNvSpPr>
              <a:spLocks noChangeArrowheads="1"/>
            </p:cNvSpPr>
            <p:nvPr/>
          </p:nvSpPr>
          <p:spPr bwMode="auto">
            <a:xfrm>
              <a:off x="3470" y="2882"/>
              <a:ext cx="246"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F</a:t>
              </a:r>
              <a:endParaRPr lang="en-US" altLang="en-US" sz="1800"/>
            </a:p>
          </p:txBody>
        </p:sp>
        <p:sp>
          <p:nvSpPr>
            <p:cNvPr id="83994" name="Oval 10"/>
            <p:cNvSpPr>
              <a:spLocks noChangeArrowheads="1"/>
            </p:cNvSpPr>
            <p:nvPr/>
          </p:nvSpPr>
          <p:spPr bwMode="auto">
            <a:xfrm>
              <a:off x="4649" y="2882"/>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G</a:t>
              </a:r>
              <a:endParaRPr lang="en-US" altLang="en-US" sz="1800"/>
            </a:p>
          </p:txBody>
        </p:sp>
        <p:sp>
          <p:nvSpPr>
            <p:cNvPr id="83995" name="Oval 11"/>
            <p:cNvSpPr>
              <a:spLocks noChangeArrowheads="1"/>
            </p:cNvSpPr>
            <p:nvPr/>
          </p:nvSpPr>
          <p:spPr bwMode="auto">
            <a:xfrm>
              <a:off x="3107" y="3653"/>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A</a:t>
              </a:r>
              <a:endParaRPr lang="en-US" altLang="en-US" sz="1800"/>
            </a:p>
          </p:txBody>
        </p:sp>
        <p:cxnSp>
          <p:nvCxnSpPr>
            <p:cNvPr id="83996" name="AutoShape 12"/>
            <p:cNvCxnSpPr>
              <a:cxnSpLocks noChangeShapeType="1"/>
              <a:stCxn id="83995" idx="2"/>
              <a:endCxn id="83991" idx="6"/>
            </p:cNvCxnSpPr>
            <p:nvPr/>
          </p:nvCxnSpPr>
          <p:spPr bwMode="auto">
            <a:xfrm flipH="1" flipV="1">
              <a:off x="2674" y="3409"/>
              <a:ext cx="433" cy="40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97" name="AutoShape 13"/>
            <p:cNvCxnSpPr>
              <a:cxnSpLocks noChangeShapeType="1"/>
              <a:stCxn id="83989" idx="1"/>
              <a:endCxn id="83992" idx="5"/>
            </p:cNvCxnSpPr>
            <p:nvPr/>
          </p:nvCxnSpPr>
          <p:spPr bwMode="auto">
            <a:xfrm flipH="1" flipV="1">
              <a:off x="3591" y="3614"/>
              <a:ext cx="551" cy="17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98" name="AutoShape 14"/>
            <p:cNvCxnSpPr>
              <a:cxnSpLocks noChangeShapeType="1"/>
              <a:stCxn id="83989" idx="0"/>
            </p:cNvCxnSpPr>
            <p:nvPr/>
          </p:nvCxnSpPr>
          <p:spPr bwMode="auto">
            <a:xfrm flipH="1" flipV="1">
              <a:off x="3606" y="3203"/>
              <a:ext cx="623" cy="54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99" name="AutoShape 15"/>
            <p:cNvCxnSpPr>
              <a:cxnSpLocks noChangeShapeType="1"/>
              <a:stCxn id="83993" idx="6"/>
              <a:endCxn id="83990" idx="1"/>
            </p:cNvCxnSpPr>
            <p:nvPr/>
          </p:nvCxnSpPr>
          <p:spPr bwMode="auto">
            <a:xfrm>
              <a:off x="3716" y="3046"/>
              <a:ext cx="878" cy="38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4000" name="AutoShape 16"/>
            <p:cNvCxnSpPr>
              <a:cxnSpLocks noChangeShapeType="1"/>
              <a:stCxn id="83995" idx="0"/>
              <a:endCxn id="83992" idx="2"/>
            </p:cNvCxnSpPr>
            <p:nvPr/>
          </p:nvCxnSpPr>
          <p:spPr bwMode="auto">
            <a:xfrm flipV="1">
              <a:off x="3231" y="3499"/>
              <a:ext cx="148" cy="15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4001" name="AutoShape 17"/>
            <p:cNvCxnSpPr>
              <a:cxnSpLocks noChangeShapeType="1"/>
              <a:stCxn id="83995" idx="6"/>
              <a:endCxn id="83989" idx="2"/>
            </p:cNvCxnSpPr>
            <p:nvPr/>
          </p:nvCxnSpPr>
          <p:spPr bwMode="auto">
            <a:xfrm>
              <a:off x="3355" y="3817"/>
              <a:ext cx="750" cy="9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4002" name="AutoShape 18"/>
            <p:cNvCxnSpPr>
              <a:cxnSpLocks noChangeShapeType="1"/>
              <a:stCxn id="83990" idx="0"/>
              <a:endCxn id="83994" idx="3"/>
            </p:cNvCxnSpPr>
            <p:nvPr/>
          </p:nvCxnSpPr>
          <p:spPr bwMode="auto">
            <a:xfrm flipV="1">
              <a:off x="4682" y="3161"/>
              <a:ext cx="3" cy="22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
        <p:nvSpPr>
          <p:cNvPr id="34" name="Rectangle 2"/>
          <p:cNvSpPr txBox="1">
            <a:spLocks noChangeArrowheads="1"/>
          </p:cNvSpPr>
          <p:nvPr/>
        </p:nvSpPr>
        <p:spPr>
          <a:xfrm>
            <a:off x="745901" y="3236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6600" b="1" u="sng" dirty="0" smtClean="0">
                <a:solidFill>
                  <a:srgbClr val="C00000"/>
                </a:solidFill>
              </a:rPr>
              <a:t>FIND THE DIFFERENCE</a:t>
            </a:r>
            <a:endParaRPr lang="en-US" altLang="en-US" sz="6600" b="1" u="sng" dirty="0">
              <a:solidFill>
                <a:srgbClr val="C00000"/>
              </a:solidFill>
            </a:endParaRPr>
          </a:p>
        </p:txBody>
      </p:sp>
      <p:grpSp>
        <p:nvGrpSpPr>
          <p:cNvPr id="70690" name="Group 34"/>
          <p:cNvGrpSpPr>
            <a:grpSpLocks/>
          </p:cNvGrpSpPr>
          <p:nvPr/>
        </p:nvGrpSpPr>
        <p:grpSpPr bwMode="auto">
          <a:xfrm>
            <a:off x="1047716" y="2466181"/>
            <a:ext cx="3671887" cy="1717675"/>
            <a:chOff x="2613" y="1310"/>
            <a:chExt cx="2313" cy="1082"/>
          </a:xfrm>
        </p:grpSpPr>
        <p:sp>
          <p:nvSpPr>
            <p:cNvPr id="83975" name="Oval 20"/>
            <p:cNvSpPr>
              <a:spLocks noChangeArrowheads="1"/>
            </p:cNvSpPr>
            <p:nvPr/>
          </p:nvSpPr>
          <p:spPr bwMode="auto">
            <a:xfrm>
              <a:off x="3468" y="1310"/>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B</a:t>
              </a:r>
              <a:endParaRPr lang="en-US" altLang="en-US" sz="1800"/>
            </a:p>
          </p:txBody>
        </p:sp>
        <p:sp>
          <p:nvSpPr>
            <p:cNvPr id="83976" name="Oval 21"/>
            <p:cNvSpPr>
              <a:spLocks noChangeArrowheads="1"/>
            </p:cNvSpPr>
            <p:nvPr/>
          </p:nvSpPr>
          <p:spPr bwMode="auto">
            <a:xfrm>
              <a:off x="4678" y="1806"/>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C</a:t>
              </a:r>
              <a:endParaRPr lang="en-US" altLang="en-US" sz="1800"/>
            </a:p>
          </p:txBody>
        </p:sp>
        <p:sp>
          <p:nvSpPr>
            <p:cNvPr id="83977" name="Oval 22"/>
            <p:cNvSpPr>
              <a:spLocks noChangeArrowheads="1"/>
            </p:cNvSpPr>
            <p:nvPr/>
          </p:nvSpPr>
          <p:spPr bwMode="auto">
            <a:xfrm>
              <a:off x="3681" y="1655"/>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D</a:t>
              </a:r>
              <a:endParaRPr lang="en-US" altLang="en-US" sz="1800"/>
            </a:p>
          </p:txBody>
        </p:sp>
        <p:sp>
          <p:nvSpPr>
            <p:cNvPr id="83978" name="Oval 23"/>
            <p:cNvSpPr>
              <a:spLocks noChangeArrowheads="1"/>
            </p:cNvSpPr>
            <p:nvPr/>
          </p:nvSpPr>
          <p:spPr bwMode="auto">
            <a:xfrm>
              <a:off x="3003" y="2065"/>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E</a:t>
              </a:r>
              <a:endParaRPr lang="en-US" altLang="en-US" sz="1800"/>
            </a:p>
          </p:txBody>
        </p:sp>
        <p:sp>
          <p:nvSpPr>
            <p:cNvPr id="83979" name="Oval 24"/>
            <p:cNvSpPr>
              <a:spLocks noChangeArrowheads="1"/>
            </p:cNvSpPr>
            <p:nvPr/>
          </p:nvSpPr>
          <p:spPr bwMode="auto">
            <a:xfrm>
              <a:off x="4430" y="1526"/>
              <a:ext cx="246"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F</a:t>
              </a:r>
              <a:endParaRPr lang="en-US" altLang="en-US" sz="1800"/>
            </a:p>
          </p:txBody>
        </p:sp>
        <p:sp>
          <p:nvSpPr>
            <p:cNvPr id="83980" name="Oval 25"/>
            <p:cNvSpPr>
              <a:spLocks noChangeArrowheads="1"/>
            </p:cNvSpPr>
            <p:nvPr/>
          </p:nvSpPr>
          <p:spPr bwMode="auto">
            <a:xfrm>
              <a:off x="3787" y="2065"/>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G</a:t>
              </a:r>
              <a:endParaRPr lang="en-US" altLang="en-US" sz="1800"/>
            </a:p>
          </p:txBody>
        </p:sp>
        <p:sp>
          <p:nvSpPr>
            <p:cNvPr id="83981" name="Oval 26"/>
            <p:cNvSpPr>
              <a:spLocks noChangeArrowheads="1"/>
            </p:cNvSpPr>
            <p:nvPr/>
          </p:nvSpPr>
          <p:spPr bwMode="auto">
            <a:xfrm>
              <a:off x="2613" y="1418"/>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A</a:t>
              </a:r>
              <a:endParaRPr lang="en-US" altLang="en-US" sz="1800"/>
            </a:p>
          </p:txBody>
        </p:sp>
        <p:cxnSp>
          <p:nvCxnSpPr>
            <p:cNvPr id="83982" name="AutoShape 27"/>
            <p:cNvCxnSpPr>
              <a:cxnSpLocks noChangeShapeType="1"/>
              <a:stCxn id="83981" idx="6"/>
              <a:endCxn id="83977" idx="2"/>
            </p:cNvCxnSpPr>
            <p:nvPr/>
          </p:nvCxnSpPr>
          <p:spPr bwMode="auto">
            <a:xfrm>
              <a:off x="2861" y="1582"/>
              <a:ext cx="820" cy="2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3" name="AutoShape 28"/>
            <p:cNvCxnSpPr>
              <a:cxnSpLocks noChangeShapeType="1"/>
              <a:stCxn id="83975" idx="3"/>
              <a:endCxn id="83978" idx="0"/>
            </p:cNvCxnSpPr>
            <p:nvPr/>
          </p:nvCxnSpPr>
          <p:spPr bwMode="auto">
            <a:xfrm flipH="1">
              <a:off x="3127" y="1589"/>
              <a:ext cx="377" cy="47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4" name="AutoShape 29"/>
            <p:cNvCxnSpPr>
              <a:cxnSpLocks noChangeShapeType="1"/>
              <a:stCxn id="83975" idx="6"/>
              <a:endCxn id="83979" idx="1"/>
            </p:cNvCxnSpPr>
            <p:nvPr/>
          </p:nvCxnSpPr>
          <p:spPr bwMode="auto">
            <a:xfrm>
              <a:off x="3716" y="1474"/>
              <a:ext cx="750" cy="1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5" name="AutoShape 30"/>
            <p:cNvCxnSpPr>
              <a:cxnSpLocks noChangeShapeType="1"/>
              <a:stCxn id="83979" idx="5"/>
              <a:endCxn id="83976" idx="1"/>
            </p:cNvCxnSpPr>
            <p:nvPr/>
          </p:nvCxnSpPr>
          <p:spPr bwMode="auto">
            <a:xfrm>
              <a:off x="4640" y="1805"/>
              <a:ext cx="74" cy="4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6" name="AutoShape 31"/>
            <p:cNvCxnSpPr>
              <a:cxnSpLocks noChangeShapeType="1"/>
              <a:stCxn id="83981" idx="4"/>
              <a:endCxn id="83978" idx="1"/>
            </p:cNvCxnSpPr>
            <p:nvPr/>
          </p:nvCxnSpPr>
          <p:spPr bwMode="auto">
            <a:xfrm>
              <a:off x="2737" y="1745"/>
              <a:ext cx="302" cy="36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7" name="AutoShape 32"/>
            <p:cNvCxnSpPr>
              <a:cxnSpLocks noChangeShapeType="1"/>
              <a:stCxn id="83981" idx="7"/>
              <a:endCxn id="83975" idx="2"/>
            </p:cNvCxnSpPr>
            <p:nvPr/>
          </p:nvCxnSpPr>
          <p:spPr bwMode="auto">
            <a:xfrm>
              <a:off x="2825" y="1466"/>
              <a:ext cx="643" cy="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8" name="AutoShape 33"/>
            <p:cNvCxnSpPr>
              <a:cxnSpLocks noChangeShapeType="1"/>
              <a:stCxn id="83976" idx="3"/>
              <a:endCxn id="83980" idx="6"/>
            </p:cNvCxnSpPr>
            <p:nvPr/>
          </p:nvCxnSpPr>
          <p:spPr bwMode="auto">
            <a:xfrm flipH="1">
              <a:off x="4035" y="2085"/>
              <a:ext cx="679" cy="14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922048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3136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4156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895"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6437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46845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3514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1"/>
          <p:cNvSpPr txBox="1">
            <a:spLocks noChangeArrowheads="1"/>
          </p:cNvSpPr>
          <p:nvPr/>
        </p:nvSpPr>
        <p:spPr bwMode="auto">
          <a:xfrm>
            <a:off x="266365" y="2677711"/>
            <a:ext cx="114538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IN" altLang="en-US" sz="6600" b="1" u="sng" dirty="0" smtClean="0">
                <a:solidFill>
                  <a:srgbClr val="C00000"/>
                </a:solidFill>
              </a:rPr>
              <a:t>KRUSKAL’S ALGORITHM</a:t>
            </a:r>
            <a:endParaRPr lang="en-IN" altLang="en-US" sz="6600" b="1" u="sng" dirty="0">
              <a:solidFill>
                <a:srgbClr val="C00000"/>
              </a:solidFill>
            </a:endParaRPr>
          </a:p>
        </p:txBody>
      </p:sp>
    </p:spTree>
    <p:extLst>
      <p:ext uri="{BB962C8B-B14F-4D97-AF65-F5344CB8AC3E}">
        <p14:creationId xmlns:p14="http://schemas.microsoft.com/office/powerpoint/2010/main" val="41289237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490" y="734096"/>
            <a:ext cx="10431887" cy="2677656"/>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It is an algorithm to find the minimum spanning tree.</a:t>
            </a:r>
          </a:p>
          <a:p>
            <a:endParaRPr lang="en-IN" sz="2800" dirty="0" smtClean="0"/>
          </a:p>
          <a:p>
            <a:pPr marL="285750" indent="-285750">
              <a:buFont typeface="Arial" panose="020B0604020202020204" pitchFamily="34" charset="0"/>
              <a:buChar char="•"/>
            </a:pPr>
            <a:r>
              <a:rPr lang="en-IN" sz="2800" dirty="0" smtClean="0"/>
              <a:t>Its approach is greedy.</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smtClean="0"/>
              <a:t>Algorithm is simple, find first |V|-1 edges with minimum cost without a cycle.</a:t>
            </a:r>
          </a:p>
        </p:txBody>
      </p:sp>
    </p:spTree>
    <p:extLst>
      <p:ext uri="{BB962C8B-B14F-4D97-AF65-F5344CB8AC3E}">
        <p14:creationId xmlns:p14="http://schemas.microsoft.com/office/powerpoint/2010/main" val="1206192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20" name="Text Box 56"/>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46521" name="Line 57"/>
          <p:cNvSpPr>
            <a:spLocks noChangeShapeType="1"/>
          </p:cNvSpPr>
          <p:nvPr/>
        </p:nvSpPr>
        <p:spPr bwMode="auto">
          <a:xfrm flipH="1">
            <a:off x="4757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22" name="Text Box 58"/>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46523" name="Line 59"/>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24" name="Line 60"/>
          <p:cNvSpPr>
            <a:spLocks noChangeShapeType="1"/>
          </p:cNvSpPr>
          <p:nvPr/>
        </p:nvSpPr>
        <p:spPr bwMode="auto">
          <a:xfrm flipV="1">
            <a:off x="3810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25" name="Line 61"/>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26" name="Line 62"/>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27" name="Line 63"/>
          <p:cNvSpPr>
            <a:spLocks noChangeShapeType="1"/>
          </p:cNvSpPr>
          <p:nvPr/>
        </p:nvSpPr>
        <p:spPr bwMode="auto">
          <a:xfrm flipV="1">
            <a:off x="3352800" y="3200400"/>
            <a:ext cx="1600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28" name="Line 64"/>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29" name="Line 65"/>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30" name="Line 66"/>
          <p:cNvSpPr>
            <a:spLocks noChangeShapeType="1"/>
          </p:cNvSpPr>
          <p:nvPr/>
        </p:nvSpPr>
        <p:spPr bwMode="auto">
          <a:xfrm>
            <a:off x="3702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31" name="Line 67"/>
          <p:cNvSpPr>
            <a:spLocks noChangeShapeType="1"/>
          </p:cNvSpPr>
          <p:nvPr/>
        </p:nvSpPr>
        <p:spPr bwMode="auto">
          <a:xfrm>
            <a:off x="4572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32" name="Oval 68"/>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6533" name="Oval 69"/>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46534" name="Oval 70"/>
          <p:cNvSpPr>
            <a:spLocks noChangeArrowheads="1"/>
          </p:cNvSpPr>
          <p:nvPr/>
        </p:nvSpPr>
        <p:spPr bwMode="auto">
          <a:xfrm>
            <a:off x="2057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46535" name="Oval 71"/>
          <p:cNvSpPr>
            <a:spLocks noChangeArrowheads="1"/>
          </p:cNvSpPr>
          <p:nvPr/>
        </p:nvSpPr>
        <p:spPr bwMode="auto">
          <a:xfrm>
            <a:off x="3429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46536" name="Oval 72"/>
          <p:cNvSpPr>
            <a:spLocks noChangeArrowheads="1"/>
          </p:cNvSpPr>
          <p:nvPr/>
        </p:nvSpPr>
        <p:spPr bwMode="auto">
          <a:xfrm>
            <a:off x="3276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46537" name="Oval 73"/>
          <p:cNvSpPr>
            <a:spLocks noChangeArrowheads="1"/>
          </p:cNvSpPr>
          <p:nvPr/>
        </p:nvSpPr>
        <p:spPr bwMode="auto">
          <a:xfrm>
            <a:off x="43434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46538" name="Oval 74"/>
          <p:cNvSpPr>
            <a:spLocks noChangeArrowheads="1"/>
          </p:cNvSpPr>
          <p:nvPr/>
        </p:nvSpPr>
        <p:spPr bwMode="auto">
          <a:xfrm>
            <a:off x="4800600" y="2895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46539" name="Oval 75"/>
          <p:cNvSpPr>
            <a:spLocks noChangeArrowheads="1"/>
          </p:cNvSpPr>
          <p:nvPr/>
        </p:nvSpPr>
        <p:spPr bwMode="auto">
          <a:xfrm>
            <a:off x="4267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46540" name="Oval 76"/>
          <p:cNvSpPr>
            <a:spLocks noChangeArrowheads="1"/>
          </p:cNvSpPr>
          <p:nvPr/>
        </p:nvSpPr>
        <p:spPr bwMode="auto">
          <a:xfrm>
            <a:off x="30480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46541" name="Line 77"/>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42" name="Line 78"/>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43" name="Line 79"/>
          <p:cNvSpPr>
            <a:spLocks noChangeShapeType="1"/>
          </p:cNvSpPr>
          <p:nvPr/>
        </p:nvSpPr>
        <p:spPr bwMode="auto">
          <a:xfrm flipH="1" flipV="1">
            <a:off x="2438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44" name="Text Box 80"/>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6545" name="Text Box 81"/>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46546" name="Text Box 82"/>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6547" name="Text Box 83"/>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46548" name="Text Box 84"/>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6549" name="Text Box 85"/>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6550" name="Text Box 86"/>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6551" name="Text Box 87"/>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6552" name="Text Box 88"/>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46553" name="Text Box 89"/>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6554" name="Text Box 90"/>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6555" name="Line 91"/>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6556" name="Text Box 92"/>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spTree>
    <p:extLst>
      <p:ext uri="{BB962C8B-B14F-4D97-AF65-F5344CB8AC3E}">
        <p14:creationId xmlns:p14="http://schemas.microsoft.com/office/powerpoint/2010/main" val="3756249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Text Box 3"/>
          <p:cNvSpPr txBox="1">
            <a:spLocks noChangeArrowheads="1"/>
          </p:cNvSpPr>
          <p:nvPr/>
        </p:nvSpPr>
        <p:spPr bwMode="auto">
          <a:xfrm>
            <a:off x="5453064" y="1524000"/>
            <a:ext cx="45291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en-US" altLang="en-US"/>
              <a:t>Sort the edges by increasing edge weight</a:t>
            </a:r>
          </a:p>
        </p:txBody>
      </p:sp>
      <p:graphicFrame>
        <p:nvGraphicFramePr>
          <p:cNvPr id="447492" name="Group 4"/>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7530" name="Text Box 42"/>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47531" name="Line 43"/>
          <p:cNvSpPr>
            <a:spLocks noChangeShapeType="1"/>
          </p:cNvSpPr>
          <p:nvPr/>
        </p:nvSpPr>
        <p:spPr bwMode="auto">
          <a:xfrm flipH="1">
            <a:off x="4757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32" name="Text Box 44"/>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47533" name="Line 45"/>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34" name="Line 46"/>
          <p:cNvSpPr>
            <a:spLocks noChangeShapeType="1"/>
          </p:cNvSpPr>
          <p:nvPr/>
        </p:nvSpPr>
        <p:spPr bwMode="auto">
          <a:xfrm flipV="1">
            <a:off x="3810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35" name="Line 47"/>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36" name="Line 48"/>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37" name="Line 49"/>
          <p:cNvSpPr>
            <a:spLocks noChangeShapeType="1"/>
          </p:cNvSpPr>
          <p:nvPr/>
        </p:nvSpPr>
        <p:spPr bwMode="auto">
          <a:xfrm flipV="1">
            <a:off x="3352800" y="3200400"/>
            <a:ext cx="1600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38" name="Line 50"/>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39" name="Line 51"/>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40" name="Line 52"/>
          <p:cNvSpPr>
            <a:spLocks noChangeShapeType="1"/>
          </p:cNvSpPr>
          <p:nvPr/>
        </p:nvSpPr>
        <p:spPr bwMode="auto">
          <a:xfrm>
            <a:off x="3702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41" name="Line 53"/>
          <p:cNvSpPr>
            <a:spLocks noChangeShapeType="1"/>
          </p:cNvSpPr>
          <p:nvPr/>
        </p:nvSpPr>
        <p:spPr bwMode="auto">
          <a:xfrm>
            <a:off x="4572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42" name="Oval 54"/>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7543" name="Oval 55"/>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47544" name="Oval 56"/>
          <p:cNvSpPr>
            <a:spLocks noChangeArrowheads="1"/>
          </p:cNvSpPr>
          <p:nvPr/>
        </p:nvSpPr>
        <p:spPr bwMode="auto">
          <a:xfrm>
            <a:off x="2057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47545" name="Oval 57"/>
          <p:cNvSpPr>
            <a:spLocks noChangeArrowheads="1"/>
          </p:cNvSpPr>
          <p:nvPr/>
        </p:nvSpPr>
        <p:spPr bwMode="auto">
          <a:xfrm>
            <a:off x="3429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47546" name="Oval 58"/>
          <p:cNvSpPr>
            <a:spLocks noChangeArrowheads="1"/>
          </p:cNvSpPr>
          <p:nvPr/>
        </p:nvSpPr>
        <p:spPr bwMode="auto">
          <a:xfrm>
            <a:off x="3276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47547" name="Oval 59"/>
          <p:cNvSpPr>
            <a:spLocks noChangeArrowheads="1"/>
          </p:cNvSpPr>
          <p:nvPr/>
        </p:nvSpPr>
        <p:spPr bwMode="auto">
          <a:xfrm>
            <a:off x="43434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47548" name="Oval 60"/>
          <p:cNvSpPr>
            <a:spLocks noChangeArrowheads="1"/>
          </p:cNvSpPr>
          <p:nvPr/>
        </p:nvSpPr>
        <p:spPr bwMode="auto">
          <a:xfrm>
            <a:off x="4800600" y="2895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47549" name="Oval 61"/>
          <p:cNvSpPr>
            <a:spLocks noChangeArrowheads="1"/>
          </p:cNvSpPr>
          <p:nvPr/>
        </p:nvSpPr>
        <p:spPr bwMode="auto">
          <a:xfrm>
            <a:off x="4267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47550" name="Oval 62"/>
          <p:cNvSpPr>
            <a:spLocks noChangeArrowheads="1"/>
          </p:cNvSpPr>
          <p:nvPr/>
        </p:nvSpPr>
        <p:spPr bwMode="auto">
          <a:xfrm>
            <a:off x="30480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47551" name="Line 63"/>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52" name="Line 64"/>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53" name="Line 65"/>
          <p:cNvSpPr>
            <a:spLocks noChangeShapeType="1"/>
          </p:cNvSpPr>
          <p:nvPr/>
        </p:nvSpPr>
        <p:spPr bwMode="auto">
          <a:xfrm flipH="1" flipV="1">
            <a:off x="2438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54" name="Text Box 66"/>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7555" name="Text Box 67"/>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47556" name="Text Box 68"/>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7557" name="Text Box 69"/>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47558" name="Text Box 70"/>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7559" name="Text Box 71"/>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7560" name="Text Box 72"/>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7561" name="Text Box 73"/>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7562" name="Text Box 74"/>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47563" name="Text Box 75"/>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7564" name="Text Box 76"/>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7565" name="Line 77"/>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7566" name="Text Box 78"/>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47567" name="Group 79"/>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2500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84015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48637" name="Group 125"/>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8553" name="Text Box 41"/>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48554" name="Line 42"/>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55" name="Text Box 43"/>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48556" name="Line 44"/>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57" name="Line 45"/>
          <p:cNvSpPr>
            <a:spLocks noChangeShapeType="1"/>
          </p:cNvSpPr>
          <p:nvPr/>
        </p:nvSpPr>
        <p:spPr bwMode="auto">
          <a:xfrm flipV="1">
            <a:off x="3810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58" name="Line 46"/>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59" name="Line 47"/>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60" name="Line 48"/>
          <p:cNvSpPr>
            <a:spLocks noChangeShapeType="1"/>
          </p:cNvSpPr>
          <p:nvPr/>
        </p:nvSpPr>
        <p:spPr bwMode="auto">
          <a:xfrm flipV="1">
            <a:off x="3352800" y="3200400"/>
            <a:ext cx="1600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61" name="Line 49"/>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62" name="Line 50"/>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63" name="Line 51"/>
          <p:cNvSpPr>
            <a:spLocks noChangeShapeType="1"/>
          </p:cNvSpPr>
          <p:nvPr/>
        </p:nvSpPr>
        <p:spPr bwMode="auto">
          <a:xfrm>
            <a:off x="3702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64" name="Line 52"/>
          <p:cNvSpPr>
            <a:spLocks noChangeShapeType="1"/>
          </p:cNvSpPr>
          <p:nvPr/>
        </p:nvSpPr>
        <p:spPr bwMode="auto">
          <a:xfrm>
            <a:off x="4572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65" name="Oval 53"/>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8566" name="Oval 54"/>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48567" name="Oval 55"/>
          <p:cNvSpPr>
            <a:spLocks noChangeArrowheads="1"/>
          </p:cNvSpPr>
          <p:nvPr/>
        </p:nvSpPr>
        <p:spPr bwMode="auto">
          <a:xfrm>
            <a:off x="2057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48568" name="Oval 56"/>
          <p:cNvSpPr>
            <a:spLocks noChangeArrowheads="1"/>
          </p:cNvSpPr>
          <p:nvPr/>
        </p:nvSpPr>
        <p:spPr bwMode="auto">
          <a:xfrm>
            <a:off x="3429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48569" name="Oval 57"/>
          <p:cNvSpPr>
            <a:spLocks noChangeArrowheads="1"/>
          </p:cNvSpPr>
          <p:nvPr/>
        </p:nvSpPr>
        <p:spPr bwMode="auto">
          <a:xfrm>
            <a:off x="3276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48570" name="Oval 58"/>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48571" name="Oval 59"/>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48572" name="Oval 60"/>
          <p:cNvSpPr>
            <a:spLocks noChangeArrowheads="1"/>
          </p:cNvSpPr>
          <p:nvPr/>
        </p:nvSpPr>
        <p:spPr bwMode="auto">
          <a:xfrm>
            <a:off x="4267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48573" name="Oval 61"/>
          <p:cNvSpPr>
            <a:spLocks noChangeArrowheads="1"/>
          </p:cNvSpPr>
          <p:nvPr/>
        </p:nvSpPr>
        <p:spPr bwMode="auto">
          <a:xfrm>
            <a:off x="30480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48574" name="Line 62"/>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75" name="Line 63"/>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76" name="Line 64"/>
          <p:cNvSpPr>
            <a:spLocks noChangeShapeType="1"/>
          </p:cNvSpPr>
          <p:nvPr/>
        </p:nvSpPr>
        <p:spPr bwMode="auto">
          <a:xfrm flipH="1" flipV="1">
            <a:off x="2438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77" name="Text Box 65"/>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8578" name="Text Box 66"/>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48579" name="Text Box 67"/>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8580" name="Text Box 68"/>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48581" name="Text Box 69"/>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8582" name="Text Box 70"/>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8583" name="Text Box 71"/>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8584" name="Text Box 72"/>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8585" name="Text Box 73"/>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48586" name="Text Box 74"/>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8587" name="Text Box 75"/>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8588" name="Line 76"/>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8589" name="Text Box 77"/>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48633" name="Group 121"/>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434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603965" y="4833938"/>
            <a:ext cx="9936319" cy="4114800"/>
          </a:xfrm>
        </p:spPr>
        <p:txBody>
          <a:bodyPr/>
          <a:lstStyle/>
          <a:p>
            <a:pPr eaLnBrk="1" hangingPunct="1">
              <a:lnSpc>
                <a:spcPct val="80000"/>
              </a:lnSpc>
            </a:pPr>
            <a:r>
              <a:rPr lang="en-GB" altLang="en-US" dirty="0" smtClean="0"/>
              <a:t>Crossing of edges has no meaning</a:t>
            </a:r>
          </a:p>
          <a:p>
            <a:pPr lvl="1" eaLnBrk="1" hangingPunct="1">
              <a:lnSpc>
                <a:spcPct val="80000"/>
              </a:lnSpc>
            </a:pPr>
            <a:r>
              <a:rPr lang="en-GB" altLang="en-US" dirty="0" smtClean="0"/>
              <a:t> A-D and B-E cross in the picture but they do not interconnect</a:t>
            </a:r>
          </a:p>
          <a:p>
            <a:pPr eaLnBrk="1" hangingPunct="1">
              <a:lnSpc>
                <a:spcPct val="80000"/>
              </a:lnSpc>
            </a:pPr>
            <a:r>
              <a:rPr lang="en-GB" altLang="en-US" dirty="0" smtClean="0"/>
              <a:t>These two pictures are the same graph</a:t>
            </a:r>
          </a:p>
        </p:txBody>
      </p:sp>
      <p:grpSp>
        <p:nvGrpSpPr>
          <p:cNvPr id="70691" name="Group 35"/>
          <p:cNvGrpSpPr>
            <a:grpSpLocks/>
          </p:cNvGrpSpPr>
          <p:nvPr/>
        </p:nvGrpSpPr>
        <p:grpSpPr bwMode="auto">
          <a:xfrm>
            <a:off x="6251494" y="2399903"/>
            <a:ext cx="3922713" cy="1887538"/>
            <a:chOff x="2426" y="2882"/>
            <a:chExt cx="2471" cy="1189"/>
          </a:xfrm>
        </p:grpSpPr>
        <p:sp>
          <p:nvSpPr>
            <p:cNvPr id="83989" name="Oval 5"/>
            <p:cNvSpPr>
              <a:spLocks noChangeArrowheads="1"/>
            </p:cNvSpPr>
            <p:nvPr/>
          </p:nvSpPr>
          <p:spPr bwMode="auto">
            <a:xfrm>
              <a:off x="4105" y="3744"/>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B</a:t>
              </a:r>
              <a:endParaRPr lang="en-US" altLang="en-US" sz="1800"/>
            </a:p>
          </p:txBody>
        </p:sp>
        <p:sp>
          <p:nvSpPr>
            <p:cNvPr id="83990" name="Oval 6"/>
            <p:cNvSpPr>
              <a:spLocks noChangeArrowheads="1"/>
            </p:cNvSpPr>
            <p:nvPr/>
          </p:nvSpPr>
          <p:spPr bwMode="auto">
            <a:xfrm>
              <a:off x="4558" y="3381"/>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C</a:t>
              </a:r>
              <a:endParaRPr lang="en-US" altLang="en-US" sz="1800"/>
            </a:p>
          </p:txBody>
        </p:sp>
        <p:sp>
          <p:nvSpPr>
            <p:cNvPr id="83991" name="Oval 7"/>
            <p:cNvSpPr>
              <a:spLocks noChangeArrowheads="1"/>
            </p:cNvSpPr>
            <p:nvPr/>
          </p:nvSpPr>
          <p:spPr bwMode="auto">
            <a:xfrm>
              <a:off x="2426" y="3245"/>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D</a:t>
              </a:r>
              <a:endParaRPr lang="en-US" altLang="en-US" sz="1800"/>
            </a:p>
          </p:txBody>
        </p:sp>
        <p:sp>
          <p:nvSpPr>
            <p:cNvPr id="83992" name="Oval 8"/>
            <p:cNvSpPr>
              <a:spLocks noChangeArrowheads="1"/>
            </p:cNvSpPr>
            <p:nvPr/>
          </p:nvSpPr>
          <p:spPr bwMode="auto">
            <a:xfrm>
              <a:off x="3379" y="3335"/>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E</a:t>
              </a:r>
              <a:endParaRPr lang="en-US" altLang="en-US" sz="1800"/>
            </a:p>
          </p:txBody>
        </p:sp>
        <p:sp>
          <p:nvSpPr>
            <p:cNvPr id="83993" name="Oval 9"/>
            <p:cNvSpPr>
              <a:spLocks noChangeArrowheads="1"/>
            </p:cNvSpPr>
            <p:nvPr/>
          </p:nvSpPr>
          <p:spPr bwMode="auto">
            <a:xfrm>
              <a:off x="3470" y="2882"/>
              <a:ext cx="246"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F</a:t>
              </a:r>
              <a:endParaRPr lang="en-US" altLang="en-US" sz="1800"/>
            </a:p>
          </p:txBody>
        </p:sp>
        <p:sp>
          <p:nvSpPr>
            <p:cNvPr id="83994" name="Oval 10"/>
            <p:cNvSpPr>
              <a:spLocks noChangeArrowheads="1"/>
            </p:cNvSpPr>
            <p:nvPr/>
          </p:nvSpPr>
          <p:spPr bwMode="auto">
            <a:xfrm>
              <a:off x="4649" y="2882"/>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G</a:t>
              </a:r>
              <a:endParaRPr lang="en-US" altLang="en-US" sz="1800"/>
            </a:p>
          </p:txBody>
        </p:sp>
        <p:sp>
          <p:nvSpPr>
            <p:cNvPr id="83995" name="Oval 11"/>
            <p:cNvSpPr>
              <a:spLocks noChangeArrowheads="1"/>
            </p:cNvSpPr>
            <p:nvPr/>
          </p:nvSpPr>
          <p:spPr bwMode="auto">
            <a:xfrm>
              <a:off x="3107" y="3653"/>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A</a:t>
              </a:r>
              <a:endParaRPr lang="en-US" altLang="en-US" sz="1800"/>
            </a:p>
          </p:txBody>
        </p:sp>
        <p:cxnSp>
          <p:nvCxnSpPr>
            <p:cNvPr id="83996" name="AutoShape 12"/>
            <p:cNvCxnSpPr>
              <a:cxnSpLocks noChangeShapeType="1"/>
              <a:stCxn id="83995" idx="2"/>
              <a:endCxn id="83991" idx="6"/>
            </p:cNvCxnSpPr>
            <p:nvPr/>
          </p:nvCxnSpPr>
          <p:spPr bwMode="auto">
            <a:xfrm flipH="1" flipV="1">
              <a:off x="2674" y="3409"/>
              <a:ext cx="433" cy="40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97" name="AutoShape 13"/>
            <p:cNvCxnSpPr>
              <a:cxnSpLocks noChangeShapeType="1"/>
              <a:stCxn id="83989" idx="1"/>
              <a:endCxn id="83992" idx="5"/>
            </p:cNvCxnSpPr>
            <p:nvPr/>
          </p:nvCxnSpPr>
          <p:spPr bwMode="auto">
            <a:xfrm flipH="1" flipV="1">
              <a:off x="3591" y="3614"/>
              <a:ext cx="551" cy="17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98" name="AutoShape 14"/>
            <p:cNvCxnSpPr>
              <a:cxnSpLocks noChangeShapeType="1"/>
              <a:stCxn id="83989" idx="0"/>
            </p:cNvCxnSpPr>
            <p:nvPr/>
          </p:nvCxnSpPr>
          <p:spPr bwMode="auto">
            <a:xfrm flipH="1" flipV="1">
              <a:off x="3606" y="3203"/>
              <a:ext cx="623" cy="54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99" name="AutoShape 15"/>
            <p:cNvCxnSpPr>
              <a:cxnSpLocks noChangeShapeType="1"/>
              <a:stCxn id="83993" idx="6"/>
              <a:endCxn id="83990" idx="1"/>
            </p:cNvCxnSpPr>
            <p:nvPr/>
          </p:nvCxnSpPr>
          <p:spPr bwMode="auto">
            <a:xfrm>
              <a:off x="3716" y="3046"/>
              <a:ext cx="878" cy="38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4000" name="AutoShape 16"/>
            <p:cNvCxnSpPr>
              <a:cxnSpLocks noChangeShapeType="1"/>
              <a:stCxn id="83995" idx="0"/>
              <a:endCxn id="83992" idx="2"/>
            </p:cNvCxnSpPr>
            <p:nvPr/>
          </p:nvCxnSpPr>
          <p:spPr bwMode="auto">
            <a:xfrm flipV="1">
              <a:off x="3231" y="3499"/>
              <a:ext cx="148" cy="15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4001" name="AutoShape 17"/>
            <p:cNvCxnSpPr>
              <a:cxnSpLocks noChangeShapeType="1"/>
              <a:stCxn id="83995" idx="6"/>
              <a:endCxn id="83989" idx="2"/>
            </p:cNvCxnSpPr>
            <p:nvPr/>
          </p:nvCxnSpPr>
          <p:spPr bwMode="auto">
            <a:xfrm>
              <a:off x="3355" y="3817"/>
              <a:ext cx="750" cy="9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4002" name="AutoShape 18"/>
            <p:cNvCxnSpPr>
              <a:cxnSpLocks noChangeShapeType="1"/>
              <a:stCxn id="83990" idx="0"/>
              <a:endCxn id="83994" idx="3"/>
            </p:cNvCxnSpPr>
            <p:nvPr/>
          </p:nvCxnSpPr>
          <p:spPr bwMode="auto">
            <a:xfrm flipV="1">
              <a:off x="4682" y="3161"/>
              <a:ext cx="3" cy="22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
        <p:nvSpPr>
          <p:cNvPr id="34" name="Rectangle 2"/>
          <p:cNvSpPr txBox="1">
            <a:spLocks noChangeArrowheads="1"/>
          </p:cNvSpPr>
          <p:nvPr/>
        </p:nvSpPr>
        <p:spPr>
          <a:xfrm>
            <a:off x="745901" y="3236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6600" b="1" u="sng" dirty="0" smtClean="0">
                <a:solidFill>
                  <a:srgbClr val="C00000"/>
                </a:solidFill>
              </a:rPr>
              <a:t>FIND THE DIFFERENCE</a:t>
            </a:r>
            <a:endParaRPr lang="en-US" altLang="en-US" sz="6600" b="1" u="sng" dirty="0">
              <a:solidFill>
                <a:srgbClr val="C00000"/>
              </a:solidFill>
            </a:endParaRPr>
          </a:p>
        </p:txBody>
      </p:sp>
      <p:grpSp>
        <p:nvGrpSpPr>
          <p:cNvPr id="70690" name="Group 34"/>
          <p:cNvGrpSpPr>
            <a:grpSpLocks/>
          </p:cNvGrpSpPr>
          <p:nvPr/>
        </p:nvGrpSpPr>
        <p:grpSpPr bwMode="auto">
          <a:xfrm>
            <a:off x="1047716" y="2466181"/>
            <a:ext cx="3671887" cy="1717675"/>
            <a:chOff x="2613" y="1310"/>
            <a:chExt cx="2313" cy="1082"/>
          </a:xfrm>
        </p:grpSpPr>
        <p:sp>
          <p:nvSpPr>
            <p:cNvPr id="83975" name="Oval 20"/>
            <p:cNvSpPr>
              <a:spLocks noChangeArrowheads="1"/>
            </p:cNvSpPr>
            <p:nvPr/>
          </p:nvSpPr>
          <p:spPr bwMode="auto">
            <a:xfrm>
              <a:off x="3468" y="1310"/>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B</a:t>
              </a:r>
              <a:endParaRPr lang="en-US" altLang="en-US" sz="1800"/>
            </a:p>
          </p:txBody>
        </p:sp>
        <p:sp>
          <p:nvSpPr>
            <p:cNvPr id="83976" name="Oval 21"/>
            <p:cNvSpPr>
              <a:spLocks noChangeArrowheads="1"/>
            </p:cNvSpPr>
            <p:nvPr/>
          </p:nvSpPr>
          <p:spPr bwMode="auto">
            <a:xfrm>
              <a:off x="4678" y="1806"/>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C</a:t>
              </a:r>
              <a:endParaRPr lang="en-US" altLang="en-US" sz="1800"/>
            </a:p>
          </p:txBody>
        </p:sp>
        <p:sp>
          <p:nvSpPr>
            <p:cNvPr id="83977" name="Oval 22"/>
            <p:cNvSpPr>
              <a:spLocks noChangeArrowheads="1"/>
            </p:cNvSpPr>
            <p:nvPr/>
          </p:nvSpPr>
          <p:spPr bwMode="auto">
            <a:xfrm>
              <a:off x="3681" y="1655"/>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D</a:t>
              </a:r>
              <a:endParaRPr lang="en-US" altLang="en-US" sz="1800"/>
            </a:p>
          </p:txBody>
        </p:sp>
        <p:sp>
          <p:nvSpPr>
            <p:cNvPr id="83978" name="Oval 23"/>
            <p:cNvSpPr>
              <a:spLocks noChangeArrowheads="1"/>
            </p:cNvSpPr>
            <p:nvPr/>
          </p:nvSpPr>
          <p:spPr bwMode="auto">
            <a:xfrm>
              <a:off x="3003" y="2065"/>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E</a:t>
              </a:r>
              <a:endParaRPr lang="en-US" altLang="en-US" sz="1800"/>
            </a:p>
          </p:txBody>
        </p:sp>
        <p:sp>
          <p:nvSpPr>
            <p:cNvPr id="83979" name="Oval 24"/>
            <p:cNvSpPr>
              <a:spLocks noChangeArrowheads="1"/>
            </p:cNvSpPr>
            <p:nvPr/>
          </p:nvSpPr>
          <p:spPr bwMode="auto">
            <a:xfrm>
              <a:off x="4430" y="1526"/>
              <a:ext cx="246"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F</a:t>
              </a:r>
              <a:endParaRPr lang="en-US" altLang="en-US" sz="1800"/>
            </a:p>
          </p:txBody>
        </p:sp>
        <p:sp>
          <p:nvSpPr>
            <p:cNvPr id="83980" name="Oval 25"/>
            <p:cNvSpPr>
              <a:spLocks noChangeArrowheads="1"/>
            </p:cNvSpPr>
            <p:nvPr/>
          </p:nvSpPr>
          <p:spPr bwMode="auto">
            <a:xfrm>
              <a:off x="3787" y="2065"/>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G</a:t>
              </a:r>
              <a:endParaRPr lang="en-US" altLang="en-US" sz="1800"/>
            </a:p>
          </p:txBody>
        </p:sp>
        <p:sp>
          <p:nvSpPr>
            <p:cNvPr id="83981" name="Oval 26"/>
            <p:cNvSpPr>
              <a:spLocks noChangeArrowheads="1"/>
            </p:cNvSpPr>
            <p:nvPr/>
          </p:nvSpPr>
          <p:spPr bwMode="auto">
            <a:xfrm>
              <a:off x="2613" y="1418"/>
              <a:ext cx="248" cy="327"/>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A</a:t>
              </a:r>
              <a:endParaRPr lang="en-US" altLang="en-US" sz="1800"/>
            </a:p>
          </p:txBody>
        </p:sp>
        <p:cxnSp>
          <p:nvCxnSpPr>
            <p:cNvPr id="83982" name="AutoShape 27"/>
            <p:cNvCxnSpPr>
              <a:cxnSpLocks noChangeShapeType="1"/>
              <a:stCxn id="83981" idx="6"/>
              <a:endCxn id="83977" idx="2"/>
            </p:cNvCxnSpPr>
            <p:nvPr/>
          </p:nvCxnSpPr>
          <p:spPr bwMode="auto">
            <a:xfrm>
              <a:off x="2861" y="1582"/>
              <a:ext cx="820" cy="2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3" name="AutoShape 28"/>
            <p:cNvCxnSpPr>
              <a:cxnSpLocks noChangeShapeType="1"/>
              <a:stCxn id="83975" idx="3"/>
              <a:endCxn id="83978" idx="0"/>
            </p:cNvCxnSpPr>
            <p:nvPr/>
          </p:nvCxnSpPr>
          <p:spPr bwMode="auto">
            <a:xfrm flipH="1">
              <a:off x="3127" y="1589"/>
              <a:ext cx="377" cy="47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4" name="AutoShape 29"/>
            <p:cNvCxnSpPr>
              <a:cxnSpLocks noChangeShapeType="1"/>
              <a:stCxn id="83975" idx="6"/>
              <a:endCxn id="83979" idx="1"/>
            </p:cNvCxnSpPr>
            <p:nvPr/>
          </p:nvCxnSpPr>
          <p:spPr bwMode="auto">
            <a:xfrm>
              <a:off x="3716" y="1474"/>
              <a:ext cx="750" cy="1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5" name="AutoShape 30"/>
            <p:cNvCxnSpPr>
              <a:cxnSpLocks noChangeShapeType="1"/>
              <a:stCxn id="83979" idx="5"/>
              <a:endCxn id="83976" idx="1"/>
            </p:cNvCxnSpPr>
            <p:nvPr/>
          </p:nvCxnSpPr>
          <p:spPr bwMode="auto">
            <a:xfrm>
              <a:off x="4640" y="1805"/>
              <a:ext cx="74" cy="4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6" name="AutoShape 31"/>
            <p:cNvCxnSpPr>
              <a:cxnSpLocks noChangeShapeType="1"/>
              <a:stCxn id="83981" idx="4"/>
              <a:endCxn id="83978" idx="1"/>
            </p:cNvCxnSpPr>
            <p:nvPr/>
          </p:nvCxnSpPr>
          <p:spPr bwMode="auto">
            <a:xfrm>
              <a:off x="2737" y="1745"/>
              <a:ext cx="302" cy="36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7" name="AutoShape 32"/>
            <p:cNvCxnSpPr>
              <a:cxnSpLocks noChangeShapeType="1"/>
              <a:stCxn id="83981" idx="7"/>
              <a:endCxn id="83975" idx="2"/>
            </p:cNvCxnSpPr>
            <p:nvPr/>
          </p:nvCxnSpPr>
          <p:spPr bwMode="auto">
            <a:xfrm>
              <a:off x="2825" y="1466"/>
              <a:ext cx="643" cy="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3988" name="AutoShape 33"/>
            <p:cNvCxnSpPr>
              <a:cxnSpLocks noChangeShapeType="1"/>
              <a:stCxn id="83976" idx="3"/>
              <a:endCxn id="83980" idx="6"/>
            </p:cNvCxnSpPr>
            <p:nvPr/>
          </p:nvCxnSpPr>
          <p:spPr bwMode="auto">
            <a:xfrm flipH="1">
              <a:off x="4035" y="2085"/>
              <a:ext cx="679" cy="14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875347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Text Box 3"/>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49654" name="Group 118"/>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9578" name="Text Box 42"/>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49579" name="Line 43"/>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80" name="Text Box 44"/>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49581" name="Line 45"/>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82" name="Line 46"/>
          <p:cNvSpPr>
            <a:spLocks noChangeShapeType="1"/>
          </p:cNvSpPr>
          <p:nvPr/>
        </p:nvSpPr>
        <p:spPr bwMode="auto">
          <a:xfrm flipV="1">
            <a:off x="3810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83" name="Line 47"/>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84" name="Line 48"/>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85" name="Line 49"/>
          <p:cNvSpPr>
            <a:spLocks noChangeShapeType="1"/>
          </p:cNvSpPr>
          <p:nvPr/>
        </p:nvSpPr>
        <p:spPr bwMode="auto">
          <a:xfrm flipV="1">
            <a:off x="3352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86" name="Line 50"/>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87" name="Line 51"/>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88" name="Line 52"/>
          <p:cNvSpPr>
            <a:spLocks noChangeShapeType="1"/>
          </p:cNvSpPr>
          <p:nvPr/>
        </p:nvSpPr>
        <p:spPr bwMode="auto">
          <a:xfrm>
            <a:off x="3702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89" name="Line 53"/>
          <p:cNvSpPr>
            <a:spLocks noChangeShapeType="1"/>
          </p:cNvSpPr>
          <p:nvPr/>
        </p:nvSpPr>
        <p:spPr bwMode="auto">
          <a:xfrm>
            <a:off x="4572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590" name="Oval 54"/>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9591" name="Oval 55"/>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49592" name="Oval 56"/>
          <p:cNvSpPr>
            <a:spLocks noChangeArrowheads="1"/>
          </p:cNvSpPr>
          <p:nvPr/>
        </p:nvSpPr>
        <p:spPr bwMode="auto">
          <a:xfrm>
            <a:off x="2057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49593" name="Oval 57"/>
          <p:cNvSpPr>
            <a:spLocks noChangeArrowheads="1"/>
          </p:cNvSpPr>
          <p:nvPr/>
        </p:nvSpPr>
        <p:spPr bwMode="auto">
          <a:xfrm>
            <a:off x="3429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49594" name="Oval 58"/>
          <p:cNvSpPr>
            <a:spLocks noChangeArrowheads="1"/>
          </p:cNvSpPr>
          <p:nvPr/>
        </p:nvSpPr>
        <p:spPr bwMode="auto">
          <a:xfrm>
            <a:off x="3276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49595" name="Oval 59"/>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49596" name="Oval 60"/>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49597" name="Oval 61"/>
          <p:cNvSpPr>
            <a:spLocks noChangeArrowheads="1"/>
          </p:cNvSpPr>
          <p:nvPr/>
        </p:nvSpPr>
        <p:spPr bwMode="auto">
          <a:xfrm>
            <a:off x="4267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49598" name="Oval 62"/>
          <p:cNvSpPr>
            <a:spLocks noChangeArrowheads="1"/>
          </p:cNvSpPr>
          <p:nvPr/>
        </p:nvSpPr>
        <p:spPr bwMode="auto">
          <a:xfrm>
            <a:off x="3048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49599" name="Line 63"/>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600" name="Line 64"/>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601" name="Line 65"/>
          <p:cNvSpPr>
            <a:spLocks noChangeShapeType="1"/>
          </p:cNvSpPr>
          <p:nvPr/>
        </p:nvSpPr>
        <p:spPr bwMode="auto">
          <a:xfrm flipH="1" flipV="1">
            <a:off x="2438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602" name="Text Box 66"/>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9603" name="Text Box 67"/>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49604" name="Text Box 68"/>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9605" name="Text Box 69"/>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49606" name="Text Box 70"/>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9607" name="Text Box 71"/>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9608" name="Text Box 72"/>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9609" name="Text Box 73"/>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9610" name="Text Box 74"/>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49611" name="Text Box 75"/>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49612" name="Text Box 76"/>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49613" name="Line 77"/>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9614" name="Text Box 78"/>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49615" name="Group 79"/>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49822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ext Box 2"/>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50563" name="Group 3"/>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601" name="Text Box 41"/>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50602" name="Line 42"/>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03" name="Text Box 43"/>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50604" name="Line 44"/>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05" name="Line 45"/>
          <p:cNvSpPr>
            <a:spLocks noChangeShapeType="1"/>
          </p:cNvSpPr>
          <p:nvPr/>
        </p:nvSpPr>
        <p:spPr bwMode="auto">
          <a:xfrm flipV="1">
            <a:off x="3810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06" name="Line 46"/>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07" name="Line 47"/>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08" name="Line 48"/>
          <p:cNvSpPr>
            <a:spLocks noChangeShapeType="1"/>
          </p:cNvSpPr>
          <p:nvPr/>
        </p:nvSpPr>
        <p:spPr bwMode="auto">
          <a:xfrm flipV="1">
            <a:off x="3352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09" name="Line 49"/>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10" name="Line 50"/>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11" name="Line 51"/>
          <p:cNvSpPr>
            <a:spLocks noChangeShapeType="1"/>
          </p:cNvSpPr>
          <p:nvPr/>
        </p:nvSpPr>
        <p:spPr bwMode="auto">
          <a:xfrm>
            <a:off x="3702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12" name="Line 52"/>
          <p:cNvSpPr>
            <a:spLocks noChangeShapeType="1"/>
          </p:cNvSpPr>
          <p:nvPr/>
        </p:nvSpPr>
        <p:spPr bwMode="auto">
          <a:xfrm>
            <a:off x="4572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13" name="Oval 53"/>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614" name="Oval 54"/>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50615" name="Oval 55"/>
          <p:cNvSpPr>
            <a:spLocks noChangeArrowheads="1"/>
          </p:cNvSpPr>
          <p:nvPr/>
        </p:nvSpPr>
        <p:spPr bwMode="auto">
          <a:xfrm>
            <a:off x="2057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50616" name="Oval 56"/>
          <p:cNvSpPr>
            <a:spLocks noChangeArrowheads="1"/>
          </p:cNvSpPr>
          <p:nvPr/>
        </p:nvSpPr>
        <p:spPr bwMode="auto">
          <a:xfrm>
            <a:off x="3429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50617" name="Oval 57"/>
          <p:cNvSpPr>
            <a:spLocks noChangeArrowheads="1"/>
          </p:cNvSpPr>
          <p:nvPr/>
        </p:nvSpPr>
        <p:spPr bwMode="auto">
          <a:xfrm>
            <a:off x="3276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50618" name="Oval 58"/>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50619" name="Oval 59"/>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50620" name="Oval 60"/>
          <p:cNvSpPr>
            <a:spLocks noChangeArrowheads="1"/>
          </p:cNvSpPr>
          <p:nvPr/>
        </p:nvSpPr>
        <p:spPr bwMode="auto">
          <a:xfrm>
            <a:off x="4267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50621" name="Oval 61"/>
          <p:cNvSpPr>
            <a:spLocks noChangeArrowheads="1"/>
          </p:cNvSpPr>
          <p:nvPr/>
        </p:nvSpPr>
        <p:spPr bwMode="auto">
          <a:xfrm>
            <a:off x="3048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50622" name="Line 62"/>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23" name="Line 63"/>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24" name="Line 64"/>
          <p:cNvSpPr>
            <a:spLocks noChangeShapeType="1"/>
          </p:cNvSpPr>
          <p:nvPr/>
        </p:nvSpPr>
        <p:spPr bwMode="auto">
          <a:xfrm flipH="1" flipV="1">
            <a:off x="2438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25" name="Text Box 65"/>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0626" name="Text Box 66"/>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50627" name="Text Box 67"/>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0628" name="Text Box 68"/>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50629" name="Text Box 69"/>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0630" name="Text Box 70"/>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0631" name="Text Box 71"/>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0632" name="Text Box 72"/>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0633" name="Text Box 73"/>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50634" name="Text Box 74"/>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0635" name="Text Box 75"/>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0636" name="Line 76"/>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37" name="Text Box 77"/>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50638" name="Group 78"/>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678" name="Text Box 118"/>
          <p:cNvSpPr txBox="1">
            <a:spLocks noChangeArrowheads="1"/>
          </p:cNvSpPr>
          <p:nvPr/>
        </p:nvSpPr>
        <p:spPr bwMode="auto">
          <a:xfrm>
            <a:off x="5257800" y="4708525"/>
            <a:ext cx="46482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Accepting edge (E,G) would create a cycle</a:t>
            </a:r>
          </a:p>
        </p:txBody>
      </p:sp>
    </p:spTree>
    <p:extLst>
      <p:ext uri="{BB962C8B-B14F-4D97-AF65-F5344CB8AC3E}">
        <p14:creationId xmlns:p14="http://schemas.microsoft.com/office/powerpoint/2010/main" val="37597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2"/>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57846" name="Group 118"/>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7769" name="Text Box 41"/>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57770" name="Line 42"/>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71" name="Text Box 43"/>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57772" name="Line 44"/>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73" name="Line 45"/>
          <p:cNvSpPr>
            <a:spLocks noChangeShapeType="1"/>
          </p:cNvSpPr>
          <p:nvPr/>
        </p:nvSpPr>
        <p:spPr bwMode="auto">
          <a:xfrm flipV="1">
            <a:off x="3810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74" name="Line 46"/>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75" name="Line 47"/>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76" name="Line 48"/>
          <p:cNvSpPr>
            <a:spLocks noChangeShapeType="1"/>
          </p:cNvSpPr>
          <p:nvPr/>
        </p:nvSpPr>
        <p:spPr bwMode="auto">
          <a:xfrm flipV="1">
            <a:off x="3352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77" name="Line 49"/>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78" name="Line 50"/>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79" name="Line 51"/>
          <p:cNvSpPr>
            <a:spLocks noChangeShapeType="1"/>
          </p:cNvSpPr>
          <p:nvPr/>
        </p:nvSpPr>
        <p:spPr bwMode="auto">
          <a:xfrm>
            <a:off x="3702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80" name="Line 52"/>
          <p:cNvSpPr>
            <a:spLocks noChangeShapeType="1"/>
          </p:cNvSpPr>
          <p:nvPr/>
        </p:nvSpPr>
        <p:spPr bwMode="auto">
          <a:xfrm>
            <a:off x="4572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81" name="Oval 53"/>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7782" name="Oval 54"/>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57783" name="Oval 55"/>
          <p:cNvSpPr>
            <a:spLocks noChangeArrowheads="1"/>
          </p:cNvSpPr>
          <p:nvPr/>
        </p:nvSpPr>
        <p:spPr bwMode="auto">
          <a:xfrm>
            <a:off x="2057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57784" name="Oval 56"/>
          <p:cNvSpPr>
            <a:spLocks noChangeArrowheads="1"/>
          </p:cNvSpPr>
          <p:nvPr/>
        </p:nvSpPr>
        <p:spPr bwMode="auto">
          <a:xfrm>
            <a:off x="3429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57785" name="Oval 57"/>
          <p:cNvSpPr>
            <a:spLocks noChangeArrowheads="1"/>
          </p:cNvSpPr>
          <p:nvPr/>
        </p:nvSpPr>
        <p:spPr bwMode="auto">
          <a:xfrm>
            <a:off x="3276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57786" name="Oval 58"/>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57787" name="Oval 59"/>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57788" name="Oval 60"/>
          <p:cNvSpPr>
            <a:spLocks noChangeArrowheads="1"/>
          </p:cNvSpPr>
          <p:nvPr/>
        </p:nvSpPr>
        <p:spPr bwMode="auto">
          <a:xfrm>
            <a:off x="4267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57789" name="Oval 61"/>
          <p:cNvSpPr>
            <a:spLocks noChangeArrowheads="1"/>
          </p:cNvSpPr>
          <p:nvPr/>
        </p:nvSpPr>
        <p:spPr bwMode="auto">
          <a:xfrm>
            <a:off x="3048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57790" name="Line 62"/>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91" name="Line 63"/>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92" name="Line 64"/>
          <p:cNvSpPr>
            <a:spLocks noChangeShapeType="1"/>
          </p:cNvSpPr>
          <p:nvPr/>
        </p:nvSpPr>
        <p:spPr bwMode="auto">
          <a:xfrm flipH="1" flipV="1">
            <a:off x="2438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793" name="Text Box 65"/>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7794" name="Text Box 66"/>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57795" name="Text Box 67"/>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7796" name="Text Box 68"/>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57797" name="Text Box 69"/>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7798" name="Text Box 70"/>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7799" name="Text Box 71"/>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7800" name="Text Box 72"/>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7801" name="Text Box 73"/>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57802" name="Text Box 74"/>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7803" name="Text Box 75"/>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7804" name="Line 76"/>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7805" name="Text Box 77"/>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57806" name="Group 78"/>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778852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Text Box 2"/>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58869" name="Group 117"/>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8793" name="Text Box 41"/>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58794" name="Line 42"/>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95" name="Text Box 43"/>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58796" name="Line 44"/>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97" name="Line 45"/>
          <p:cNvSpPr>
            <a:spLocks noChangeShapeType="1"/>
          </p:cNvSpPr>
          <p:nvPr/>
        </p:nvSpPr>
        <p:spPr bwMode="auto">
          <a:xfrm flipV="1">
            <a:off x="3810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98" name="Line 46"/>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799" name="Line 47"/>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00" name="Line 48"/>
          <p:cNvSpPr>
            <a:spLocks noChangeShapeType="1"/>
          </p:cNvSpPr>
          <p:nvPr/>
        </p:nvSpPr>
        <p:spPr bwMode="auto">
          <a:xfrm flipV="1">
            <a:off x="3352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01" name="Line 49"/>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02" name="Line 50"/>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03" name="Line 51"/>
          <p:cNvSpPr>
            <a:spLocks noChangeShapeType="1"/>
          </p:cNvSpPr>
          <p:nvPr/>
        </p:nvSpPr>
        <p:spPr bwMode="auto">
          <a:xfrm>
            <a:off x="3702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04" name="Line 52"/>
          <p:cNvSpPr>
            <a:spLocks noChangeShapeType="1"/>
          </p:cNvSpPr>
          <p:nvPr/>
        </p:nvSpPr>
        <p:spPr bwMode="auto">
          <a:xfrm>
            <a:off x="4572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05" name="Oval 53"/>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8806" name="Oval 54"/>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58807" name="Oval 55"/>
          <p:cNvSpPr>
            <a:spLocks noChangeArrowheads="1"/>
          </p:cNvSpPr>
          <p:nvPr/>
        </p:nvSpPr>
        <p:spPr bwMode="auto">
          <a:xfrm>
            <a:off x="2057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58808" name="Oval 56"/>
          <p:cNvSpPr>
            <a:spLocks noChangeArrowheads="1"/>
          </p:cNvSpPr>
          <p:nvPr/>
        </p:nvSpPr>
        <p:spPr bwMode="auto">
          <a:xfrm>
            <a:off x="3429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58809" name="Oval 57"/>
          <p:cNvSpPr>
            <a:spLocks noChangeArrowheads="1"/>
          </p:cNvSpPr>
          <p:nvPr/>
        </p:nvSpPr>
        <p:spPr bwMode="auto">
          <a:xfrm>
            <a:off x="3276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58810" name="Oval 58"/>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58811" name="Oval 59"/>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58812" name="Oval 60"/>
          <p:cNvSpPr>
            <a:spLocks noChangeArrowheads="1"/>
          </p:cNvSpPr>
          <p:nvPr/>
        </p:nvSpPr>
        <p:spPr bwMode="auto">
          <a:xfrm>
            <a:off x="4267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58813" name="Oval 61"/>
          <p:cNvSpPr>
            <a:spLocks noChangeArrowheads="1"/>
          </p:cNvSpPr>
          <p:nvPr/>
        </p:nvSpPr>
        <p:spPr bwMode="auto">
          <a:xfrm>
            <a:off x="3048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58814" name="Line 62"/>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15" name="Line 63"/>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16" name="Line 64"/>
          <p:cNvSpPr>
            <a:spLocks noChangeShapeType="1"/>
          </p:cNvSpPr>
          <p:nvPr/>
        </p:nvSpPr>
        <p:spPr bwMode="auto">
          <a:xfrm flipH="1" flipV="1">
            <a:off x="2438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17" name="Text Box 65"/>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8818" name="Text Box 66"/>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58819" name="Text Box 67"/>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8820" name="Text Box 68"/>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58821" name="Text Box 69"/>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8822" name="Text Box 70"/>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8823" name="Text Box 71"/>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8824" name="Text Box 72"/>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8825" name="Text Box 73"/>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58826" name="Text Box 74"/>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8827" name="Text Box 75"/>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8828" name="Line 76"/>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8829" name="Text Box 77"/>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58830" name="Group 78"/>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20005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Text Box 2"/>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59893" name="Group 117"/>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9817" name="Text Box 41"/>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59818" name="Line 42"/>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19" name="Text Box 43"/>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59820" name="Line 44"/>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21" name="Line 45"/>
          <p:cNvSpPr>
            <a:spLocks noChangeShapeType="1"/>
          </p:cNvSpPr>
          <p:nvPr/>
        </p:nvSpPr>
        <p:spPr bwMode="auto">
          <a:xfrm flipV="1">
            <a:off x="3810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22" name="Line 46"/>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23" name="Line 47"/>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24" name="Line 48"/>
          <p:cNvSpPr>
            <a:spLocks noChangeShapeType="1"/>
          </p:cNvSpPr>
          <p:nvPr/>
        </p:nvSpPr>
        <p:spPr bwMode="auto">
          <a:xfrm flipV="1">
            <a:off x="3352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25" name="Line 49"/>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26" name="Line 50"/>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27" name="Line 51"/>
          <p:cNvSpPr>
            <a:spLocks noChangeShapeType="1"/>
          </p:cNvSpPr>
          <p:nvPr/>
        </p:nvSpPr>
        <p:spPr bwMode="auto">
          <a:xfrm>
            <a:off x="3702050" y="2014538"/>
            <a:ext cx="6096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28" name="Line 52"/>
          <p:cNvSpPr>
            <a:spLocks noChangeShapeType="1"/>
          </p:cNvSpPr>
          <p:nvPr/>
        </p:nvSpPr>
        <p:spPr bwMode="auto">
          <a:xfrm>
            <a:off x="4572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29" name="Oval 53"/>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830" name="Oval 54"/>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59831" name="Oval 55"/>
          <p:cNvSpPr>
            <a:spLocks noChangeArrowheads="1"/>
          </p:cNvSpPr>
          <p:nvPr/>
        </p:nvSpPr>
        <p:spPr bwMode="auto">
          <a:xfrm>
            <a:off x="2057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59832" name="Oval 56"/>
          <p:cNvSpPr>
            <a:spLocks noChangeArrowheads="1"/>
          </p:cNvSpPr>
          <p:nvPr/>
        </p:nvSpPr>
        <p:spPr bwMode="auto">
          <a:xfrm>
            <a:off x="3429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59833" name="Oval 57"/>
          <p:cNvSpPr>
            <a:spLocks noChangeArrowheads="1"/>
          </p:cNvSpPr>
          <p:nvPr/>
        </p:nvSpPr>
        <p:spPr bwMode="auto">
          <a:xfrm>
            <a:off x="3276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59834" name="Oval 58"/>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59835" name="Oval 59"/>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59836" name="Oval 60"/>
          <p:cNvSpPr>
            <a:spLocks noChangeArrowheads="1"/>
          </p:cNvSpPr>
          <p:nvPr/>
        </p:nvSpPr>
        <p:spPr bwMode="auto">
          <a:xfrm>
            <a:off x="4267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59837" name="Oval 61"/>
          <p:cNvSpPr>
            <a:spLocks noChangeArrowheads="1"/>
          </p:cNvSpPr>
          <p:nvPr/>
        </p:nvSpPr>
        <p:spPr bwMode="auto">
          <a:xfrm>
            <a:off x="3048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59838" name="Line 62"/>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39" name="Line 63"/>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40" name="Line 64"/>
          <p:cNvSpPr>
            <a:spLocks noChangeShapeType="1"/>
          </p:cNvSpPr>
          <p:nvPr/>
        </p:nvSpPr>
        <p:spPr bwMode="auto">
          <a:xfrm flipH="1" flipV="1">
            <a:off x="2438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41" name="Text Box 65"/>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9842" name="Text Box 66"/>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59843" name="Text Box 67"/>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9844" name="Text Box 68"/>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59845" name="Text Box 69"/>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9846" name="Text Box 70"/>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9847" name="Text Box 71"/>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9848" name="Text Box 72"/>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9849" name="Text Box 73"/>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59850" name="Text Box 74"/>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59851" name="Text Box 75"/>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59852" name="Line 76"/>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9853" name="Text Box 77"/>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59854" name="Group 78"/>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735167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Text Box 2"/>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0917" name="Group 117"/>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0841" name="Text Box 41"/>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60842" name="Line 42"/>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43" name="Text Box 43"/>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60844" name="Line 44"/>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45" name="Line 45"/>
          <p:cNvSpPr>
            <a:spLocks noChangeShapeType="1"/>
          </p:cNvSpPr>
          <p:nvPr/>
        </p:nvSpPr>
        <p:spPr bwMode="auto">
          <a:xfrm flipV="1">
            <a:off x="3810000" y="2286000"/>
            <a:ext cx="5334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46" name="Line 46"/>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47" name="Line 47"/>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48" name="Line 48"/>
          <p:cNvSpPr>
            <a:spLocks noChangeShapeType="1"/>
          </p:cNvSpPr>
          <p:nvPr/>
        </p:nvSpPr>
        <p:spPr bwMode="auto">
          <a:xfrm flipV="1">
            <a:off x="3352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49" name="Line 49"/>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50" name="Line 50"/>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51" name="Line 51"/>
          <p:cNvSpPr>
            <a:spLocks noChangeShapeType="1"/>
          </p:cNvSpPr>
          <p:nvPr/>
        </p:nvSpPr>
        <p:spPr bwMode="auto">
          <a:xfrm>
            <a:off x="3702050" y="2014538"/>
            <a:ext cx="6096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52" name="Line 52"/>
          <p:cNvSpPr>
            <a:spLocks noChangeShapeType="1"/>
          </p:cNvSpPr>
          <p:nvPr/>
        </p:nvSpPr>
        <p:spPr bwMode="auto">
          <a:xfrm>
            <a:off x="4572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53" name="Oval 53"/>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54" name="Oval 54"/>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60855" name="Oval 55"/>
          <p:cNvSpPr>
            <a:spLocks noChangeArrowheads="1"/>
          </p:cNvSpPr>
          <p:nvPr/>
        </p:nvSpPr>
        <p:spPr bwMode="auto">
          <a:xfrm>
            <a:off x="2057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60856" name="Oval 56"/>
          <p:cNvSpPr>
            <a:spLocks noChangeArrowheads="1"/>
          </p:cNvSpPr>
          <p:nvPr/>
        </p:nvSpPr>
        <p:spPr bwMode="auto">
          <a:xfrm>
            <a:off x="3429000" y="2819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60857" name="Oval 57"/>
          <p:cNvSpPr>
            <a:spLocks noChangeArrowheads="1"/>
          </p:cNvSpPr>
          <p:nvPr/>
        </p:nvSpPr>
        <p:spPr bwMode="auto">
          <a:xfrm>
            <a:off x="3276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60858" name="Oval 58"/>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60859" name="Oval 59"/>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60860" name="Oval 60"/>
          <p:cNvSpPr>
            <a:spLocks noChangeArrowheads="1"/>
          </p:cNvSpPr>
          <p:nvPr/>
        </p:nvSpPr>
        <p:spPr bwMode="auto">
          <a:xfrm>
            <a:off x="4267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60861" name="Oval 61"/>
          <p:cNvSpPr>
            <a:spLocks noChangeArrowheads="1"/>
          </p:cNvSpPr>
          <p:nvPr/>
        </p:nvSpPr>
        <p:spPr bwMode="auto">
          <a:xfrm>
            <a:off x="3048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60862" name="Line 62"/>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63" name="Line 63"/>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64" name="Line 64"/>
          <p:cNvSpPr>
            <a:spLocks noChangeShapeType="1"/>
          </p:cNvSpPr>
          <p:nvPr/>
        </p:nvSpPr>
        <p:spPr bwMode="auto">
          <a:xfrm flipH="1" flipV="1">
            <a:off x="2438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65" name="Text Box 65"/>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0866" name="Text Box 66"/>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60867" name="Text Box 67"/>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0868" name="Text Box 68"/>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60869" name="Text Box 69"/>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0870" name="Text Box 70"/>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0871" name="Text Box 71"/>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0872" name="Text Box 72"/>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0873" name="Text Box 73"/>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60874" name="Text Box 74"/>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0875" name="Text Box 75"/>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0876" name="Line 76"/>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77" name="Text Box 77"/>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60878" name="Group 78"/>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854419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Text Box 2"/>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1827" name="Group 3"/>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865" name="Text Box 41"/>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61866" name="Line 42"/>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67" name="Text Box 43"/>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61868" name="Line 44"/>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69" name="Line 45"/>
          <p:cNvSpPr>
            <a:spLocks noChangeShapeType="1"/>
          </p:cNvSpPr>
          <p:nvPr/>
        </p:nvSpPr>
        <p:spPr bwMode="auto">
          <a:xfrm flipV="1">
            <a:off x="3810000" y="2286000"/>
            <a:ext cx="5334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70" name="Line 46"/>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71" name="Line 47"/>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72" name="Line 48"/>
          <p:cNvSpPr>
            <a:spLocks noChangeShapeType="1"/>
          </p:cNvSpPr>
          <p:nvPr/>
        </p:nvSpPr>
        <p:spPr bwMode="auto">
          <a:xfrm flipV="1">
            <a:off x="3352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73" name="Line 49"/>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74" name="Line 50"/>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75" name="Line 51"/>
          <p:cNvSpPr>
            <a:spLocks noChangeShapeType="1"/>
          </p:cNvSpPr>
          <p:nvPr/>
        </p:nvSpPr>
        <p:spPr bwMode="auto">
          <a:xfrm>
            <a:off x="3702050" y="2014538"/>
            <a:ext cx="6096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76" name="Line 52"/>
          <p:cNvSpPr>
            <a:spLocks noChangeShapeType="1"/>
          </p:cNvSpPr>
          <p:nvPr/>
        </p:nvSpPr>
        <p:spPr bwMode="auto">
          <a:xfrm>
            <a:off x="4572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77" name="Oval 53"/>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878" name="Oval 54"/>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61879" name="Oval 55"/>
          <p:cNvSpPr>
            <a:spLocks noChangeArrowheads="1"/>
          </p:cNvSpPr>
          <p:nvPr/>
        </p:nvSpPr>
        <p:spPr bwMode="auto">
          <a:xfrm>
            <a:off x="2057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61880" name="Oval 56"/>
          <p:cNvSpPr>
            <a:spLocks noChangeArrowheads="1"/>
          </p:cNvSpPr>
          <p:nvPr/>
        </p:nvSpPr>
        <p:spPr bwMode="auto">
          <a:xfrm>
            <a:off x="3429000" y="2819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61881" name="Oval 57"/>
          <p:cNvSpPr>
            <a:spLocks noChangeArrowheads="1"/>
          </p:cNvSpPr>
          <p:nvPr/>
        </p:nvSpPr>
        <p:spPr bwMode="auto">
          <a:xfrm>
            <a:off x="3276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61882" name="Oval 58"/>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61883" name="Oval 59"/>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61884" name="Oval 60"/>
          <p:cNvSpPr>
            <a:spLocks noChangeArrowheads="1"/>
          </p:cNvSpPr>
          <p:nvPr/>
        </p:nvSpPr>
        <p:spPr bwMode="auto">
          <a:xfrm>
            <a:off x="4267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61885" name="Oval 61"/>
          <p:cNvSpPr>
            <a:spLocks noChangeArrowheads="1"/>
          </p:cNvSpPr>
          <p:nvPr/>
        </p:nvSpPr>
        <p:spPr bwMode="auto">
          <a:xfrm>
            <a:off x="3048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61886" name="Line 62"/>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87" name="Line 63"/>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88" name="Line 64"/>
          <p:cNvSpPr>
            <a:spLocks noChangeShapeType="1"/>
          </p:cNvSpPr>
          <p:nvPr/>
        </p:nvSpPr>
        <p:spPr bwMode="auto">
          <a:xfrm flipH="1" flipV="1">
            <a:off x="2438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889" name="Text Box 65"/>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1890" name="Text Box 66"/>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61891" name="Text Box 67"/>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1892" name="Text Box 68"/>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61893" name="Text Box 69"/>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1894" name="Text Box 70"/>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1895" name="Text Box 71"/>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1896" name="Text Box 72"/>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1897" name="Text Box 73"/>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61898" name="Text Box 74"/>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1899" name="Text Box 75"/>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1900" name="Line 76"/>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901" name="Text Box 77"/>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61902" name="Group 78"/>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45468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Text Box 2"/>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2851" name="Group 3"/>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2889" name="Text Box 41"/>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62890" name="Line 42"/>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91" name="Text Box 43"/>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62892" name="Line 44"/>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93" name="Line 45"/>
          <p:cNvSpPr>
            <a:spLocks noChangeShapeType="1"/>
          </p:cNvSpPr>
          <p:nvPr/>
        </p:nvSpPr>
        <p:spPr bwMode="auto">
          <a:xfrm flipV="1">
            <a:off x="3810000" y="2286000"/>
            <a:ext cx="5334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94" name="Line 46"/>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95" name="Line 47"/>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96" name="Line 48"/>
          <p:cNvSpPr>
            <a:spLocks noChangeShapeType="1"/>
          </p:cNvSpPr>
          <p:nvPr/>
        </p:nvSpPr>
        <p:spPr bwMode="auto">
          <a:xfrm flipV="1">
            <a:off x="3352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97" name="Line 49"/>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98" name="Line 50"/>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899" name="Line 51"/>
          <p:cNvSpPr>
            <a:spLocks noChangeShapeType="1"/>
          </p:cNvSpPr>
          <p:nvPr/>
        </p:nvSpPr>
        <p:spPr bwMode="auto">
          <a:xfrm>
            <a:off x="3702050" y="2014538"/>
            <a:ext cx="6096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00" name="Line 52"/>
          <p:cNvSpPr>
            <a:spLocks noChangeShapeType="1"/>
          </p:cNvSpPr>
          <p:nvPr/>
        </p:nvSpPr>
        <p:spPr bwMode="auto">
          <a:xfrm>
            <a:off x="4572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01" name="Oval 53"/>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2902" name="Oval 54"/>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62903" name="Oval 55"/>
          <p:cNvSpPr>
            <a:spLocks noChangeArrowheads="1"/>
          </p:cNvSpPr>
          <p:nvPr/>
        </p:nvSpPr>
        <p:spPr bwMode="auto">
          <a:xfrm>
            <a:off x="2057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62904" name="Oval 56"/>
          <p:cNvSpPr>
            <a:spLocks noChangeArrowheads="1"/>
          </p:cNvSpPr>
          <p:nvPr/>
        </p:nvSpPr>
        <p:spPr bwMode="auto">
          <a:xfrm>
            <a:off x="3429000" y="2819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62905" name="Oval 57"/>
          <p:cNvSpPr>
            <a:spLocks noChangeArrowheads="1"/>
          </p:cNvSpPr>
          <p:nvPr/>
        </p:nvSpPr>
        <p:spPr bwMode="auto">
          <a:xfrm>
            <a:off x="3276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62906" name="Oval 58"/>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62907" name="Oval 59"/>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62908" name="Oval 60"/>
          <p:cNvSpPr>
            <a:spLocks noChangeArrowheads="1"/>
          </p:cNvSpPr>
          <p:nvPr/>
        </p:nvSpPr>
        <p:spPr bwMode="auto">
          <a:xfrm>
            <a:off x="4267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62909" name="Oval 61"/>
          <p:cNvSpPr>
            <a:spLocks noChangeArrowheads="1"/>
          </p:cNvSpPr>
          <p:nvPr/>
        </p:nvSpPr>
        <p:spPr bwMode="auto">
          <a:xfrm>
            <a:off x="3048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62910" name="Line 62"/>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11" name="Line 63"/>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12" name="Line 64"/>
          <p:cNvSpPr>
            <a:spLocks noChangeShapeType="1"/>
          </p:cNvSpPr>
          <p:nvPr/>
        </p:nvSpPr>
        <p:spPr bwMode="auto">
          <a:xfrm flipH="1" flipV="1">
            <a:off x="2438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13" name="Text Box 65"/>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2914" name="Text Box 66"/>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62915" name="Text Box 67"/>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2916" name="Text Box 68"/>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62917" name="Text Box 69"/>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2918" name="Text Box 70"/>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2919" name="Text Box 71"/>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2920" name="Text Box 72"/>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2921" name="Text Box 73"/>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62922" name="Text Box 74"/>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2923" name="Text Box 75"/>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2924" name="Line 76"/>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2925" name="Text Box 77"/>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62926" name="Group 78"/>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64596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Text Box 2"/>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3875" name="Group 3"/>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3913" name="Text Box 41"/>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63914" name="Line 42"/>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15" name="Text Box 43"/>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63916" name="Line 44"/>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17" name="Line 45"/>
          <p:cNvSpPr>
            <a:spLocks noChangeShapeType="1"/>
          </p:cNvSpPr>
          <p:nvPr/>
        </p:nvSpPr>
        <p:spPr bwMode="auto">
          <a:xfrm flipV="1">
            <a:off x="3810000" y="2286000"/>
            <a:ext cx="5334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18" name="Line 46"/>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19" name="Line 47"/>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20" name="Line 48"/>
          <p:cNvSpPr>
            <a:spLocks noChangeShapeType="1"/>
          </p:cNvSpPr>
          <p:nvPr/>
        </p:nvSpPr>
        <p:spPr bwMode="auto">
          <a:xfrm flipV="1">
            <a:off x="3352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21" name="Line 49"/>
          <p:cNvSpPr>
            <a:spLocks noChangeShapeType="1"/>
          </p:cNvSpPr>
          <p:nvPr/>
        </p:nvSpPr>
        <p:spPr bwMode="auto">
          <a:xfrm flipV="1">
            <a:off x="2286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22" name="Line 50"/>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23" name="Line 51"/>
          <p:cNvSpPr>
            <a:spLocks noChangeShapeType="1"/>
          </p:cNvSpPr>
          <p:nvPr/>
        </p:nvSpPr>
        <p:spPr bwMode="auto">
          <a:xfrm>
            <a:off x="3702050" y="2014538"/>
            <a:ext cx="6096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24" name="Line 52"/>
          <p:cNvSpPr>
            <a:spLocks noChangeShapeType="1"/>
          </p:cNvSpPr>
          <p:nvPr/>
        </p:nvSpPr>
        <p:spPr bwMode="auto">
          <a:xfrm>
            <a:off x="4572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25" name="Oval 53"/>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3926" name="Oval 54"/>
          <p:cNvSpPr>
            <a:spLocks noChangeArrowheads="1"/>
          </p:cNvSpPr>
          <p:nvPr/>
        </p:nvSpPr>
        <p:spPr bwMode="auto">
          <a:xfrm>
            <a:off x="2209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63927" name="Oval 55"/>
          <p:cNvSpPr>
            <a:spLocks noChangeArrowheads="1"/>
          </p:cNvSpPr>
          <p:nvPr/>
        </p:nvSpPr>
        <p:spPr bwMode="auto">
          <a:xfrm>
            <a:off x="2057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63928" name="Oval 56"/>
          <p:cNvSpPr>
            <a:spLocks noChangeArrowheads="1"/>
          </p:cNvSpPr>
          <p:nvPr/>
        </p:nvSpPr>
        <p:spPr bwMode="auto">
          <a:xfrm>
            <a:off x="3429000" y="2819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63929" name="Oval 57"/>
          <p:cNvSpPr>
            <a:spLocks noChangeArrowheads="1"/>
          </p:cNvSpPr>
          <p:nvPr/>
        </p:nvSpPr>
        <p:spPr bwMode="auto">
          <a:xfrm>
            <a:off x="3276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63930" name="Oval 58"/>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63931" name="Oval 59"/>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63932" name="Oval 60"/>
          <p:cNvSpPr>
            <a:spLocks noChangeArrowheads="1"/>
          </p:cNvSpPr>
          <p:nvPr/>
        </p:nvSpPr>
        <p:spPr bwMode="auto">
          <a:xfrm>
            <a:off x="4267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63933" name="Oval 61"/>
          <p:cNvSpPr>
            <a:spLocks noChangeArrowheads="1"/>
          </p:cNvSpPr>
          <p:nvPr/>
        </p:nvSpPr>
        <p:spPr bwMode="auto">
          <a:xfrm>
            <a:off x="3048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63934" name="Line 62"/>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35" name="Line 63"/>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36" name="Line 64"/>
          <p:cNvSpPr>
            <a:spLocks noChangeShapeType="1"/>
          </p:cNvSpPr>
          <p:nvPr/>
        </p:nvSpPr>
        <p:spPr bwMode="auto">
          <a:xfrm flipH="1" flipV="1">
            <a:off x="2438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37" name="Text Box 65"/>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3938" name="Text Box 66"/>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63939" name="Text Box 67"/>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3940" name="Text Box 68"/>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63941" name="Text Box 69"/>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3942" name="Text Box 70"/>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3943" name="Text Box 71"/>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3944" name="Text Box 72"/>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3945" name="Text Box 73"/>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63946" name="Text Box 74"/>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3947" name="Text Box 75"/>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3948" name="Line 76"/>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3949" name="Text Box 77"/>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63989" name="Group 117"/>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88298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4899" name="Group 3"/>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4937" name="Text Box 41"/>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64938" name="Line 42"/>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39" name="Text Box 43"/>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64940" name="Line 44"/>
          <p:cNvSpPr>
            <a:spLocks noChangeShapeType="1"/>
          </p:cNvSpPr>
          <p:nvPr/>
        </p:nvSpPr>
        <p:spPr bwMode="auto">
          <a:xfrm>
            <a:off x="3505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41" name="Line 45"/>
          <p:cNvSpPr>
            <a:spLocks noChangeShapeType="1"/>
          </p:cNvSpPr>
          <p:nvPr/>
        </p:nvSpPr>
        <p:spPr bwMode="auto">
          <a:xfrm flipV="1">
            <a:off x="3810000" y="2286000"/>
            <a:ext cx="5334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42" name="Line 46"/>
          <p:cNvSpPr>
            <a:spLocks noChangeShapeType="1"/>
          </p:cNvSpPr>
          <p:nvPr/>
        </p:nvSpPr>
        <p:spPr bwMode="auto">
          <a:xfrm flipH="1" flipV="1">
            <a:off x="3657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43" name="Line 47"/>
          <p:cNvSpPr>
            <a:spLocks noChangeShapeType="1"/>
          </p:cNvSpPr>
          <p:nvPr/>
        </p:nvSpPr>
        <p:spPr bwMode="auto">
          <a:xfrm flipV="1">
            <a:off x="2438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44" name="Line 48"/>
          <p:cNvSpPr>
            <a:spLocks noChangeShapeType="1"/>
          </p:cNvSpPr>
          <p:nvPr/>
        </p:nvSpPr>
        <p:spPr bwMode="auto">
          <a:xfrm flipV="1">
            <a:off x="3352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45" name="Line 49"/>
          <p:cNvSpPr>
            <a:spLocks noChangeShapeType="1"/>
          </p:cNvSpPr>
          <p:nvPr/>
        </p:nvSpPr>
        <p:spPr bwMode="auto">
          <a:xfrm flipV="1">
            <a:off x="2286000" y="2743200"/>
            <a:ext cx="76200" cy="5334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46" name="Line 50"/>
          <p:cNvSpPr>
            <a:spLocks noChangeShapeType="1"/>
          </p:cNvSpPr>
          <p:nvPr/>
        </p:nvSpPr>
        <p:spPr bwMode="auto">
          <a:xfrm>
            <a:off x="2514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47" name="Line 51"/>
          <p:cNvSpPr>
            <a:spLocks noChangeShapeType="1"/>
          </p:cNvSpPr>
          <p:nvPr/>
        </p:nvSpPr>
        <p:spPr bwMode="auto">
          <a:xfrm>
            <a:off x="3702050" y="2014538"/>
            <a:ext cx="6096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48" name="Line 52"/>
          <p:cNvSpPr>
            <a:spLocks noChangeShapeType="1"/>
          </p:cNvSpPr>
          <p:nvPr/>
        </p:nvSpPr>
        <p:spPr bwMode="auto">
          <a:xfrm>
            <a:off x="4572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49" name="Oval 53"/>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4950" name="Oval 54"/>
          <p:cNvSpPr>
            <a:spLocks noChangeArrowheads="1"/>
          </p:cNvSpPr>
          <p:nvPr/>
        </p:nvSpPr>
        <p:spPr bwMode="auto">
          <a:xfrm>
            <a:off x="2209800" y="2286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64951" name="Oval 55"/>
          <p:cNvSpPr>
            <a:spLocks noChangeArrowheads="1"/>
          </p:cNvSpPr>
          <p:nvPr/>
        </p:nvSpPr>
        <p:spPr bwMode="auto">
          <a:xfrm>
            <a:off x="2057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64952" name="Oval 56"/>
          <p:cNvSpPr>
            <a:spLocks noChangeArrowheads="1"/>
          </p:cNvSpPr>
          <p:nvPr/>
        </p:nvSpPr>
        <p:spPr bwMode="auto">
          <a:xfrm>
            <a:off x="3429000" y="2819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64953" name="Oval 57"/>
          <p:cNvSpPr>
            <a:spLocks noChangeArrowheads="1"/>
          </p:cNvSpPr>
          <p:nvPr/>
        </p:nvSpPr>
        <p:spPr bwMode="auto">
          <a:xfrm>
            <a:off x="3276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64954" name="Oval 58"/>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64955" name="Oval 59"/>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64956" name="Oval 60"/>
          <p:cNvSpPr>
            <a:spLocks noChangeArrowheads="1"/>
          </p:cNvSpPr>
          <p:nvPr/>
        </p:nvSpPr>
        <p:spPr bwMode="auto">
          <a:xfrm>
            <a:off x="4267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64957" name="Oval 61"/>
          <p:cNvSpPr>
            <a:spLocks noChangeArrowheads="1"/>
          </p:cNvSpPr>
          <p:nvPr/>
        </p:nvSpPr>
        <p:spPr bwMode="auto">
          <a:xfrm>
            <a:off x="3048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64958" name="Line 62"/>
          <p:cNvSpPr>
            <a:spLocks noChangeShapeType="1"/>
          </p:cNvSpPr>
          <p:nvPr/>
        </p:nvSpPr>
        <p:spPr bwMode="auto">
          <a:xfrm>
            <a:off x="3810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59" name="Line 63"/>
          <p:cNvSpPr>
            <a:spLocks noChangeShapeType="1"/>
          </p:cNvSpPr>
          <p:nvPr/>
        </p:nvSpPr>
        <p:spPr bwMode="auto">
          <a:xfrm flipH="1">
            <a:off x="3505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60" name="Line 64"/>
          <p:cNvSpPr>
            <a:spLocks noChangeShapeType="1"/>
          </p:cNvSpPr>
          <p:nvPr/>
        </p:nvSpPr>
        <p:spPr bwMode="auto">
          <a:xfrm flipH="1" flipV="1">
            <a:off x="2438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61" name="Text Box 65"/>
          <p:cNvSpPr txBox="1">
            <a:spLocks noChangeArrowheads="1"/>
          </p:cNvSpPr>
          <p:nvPr/>
        </p:nvSpPr>
        <p:spPr bwMode="auto">
          <a:xfrm>
            <a:off x="3810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4962" name="Text Box 66"/>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64963" name="Text Box 67"/>
          <p:cNvSpPr txBox="1">
            <a:spLocks noChangeArrowheads="1"/>
          </p:cNvSpPr>
          <p:nvPr/>
        </p:nvSpPr>
        <p:spPr bwMode="auto">
          <a:xfrm>
            <a:off x="3895726"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4964" name="Text Box 68"/>
          <p:cNvSpPr txBox="1">
            <a:spLocks noChangeArrowheads="1"/>
          </p:cNvSpPr>
          <p:nvPr/>
        </p:nvSpPr>
        <p:spPr bwMode="auto">
          <a:xfrm>
            <a:off x="4167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6</a:t>
            </a:r>
          </a:p>
        </p:txBody>
      </p:sp>
      <p:sp>
        <p:nvSpPr>
          <p:cNvPr id="464965" name="Text Box 69"/>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4966" name="Text Box 70"/>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4967" name="Text Box 71"/>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4968" name="Text Box 72"/>
          <p:cNvSpPr txBox="1">
            <a:spLocks noChangeArrowheads="1"/>
          </p:cNvSpPr>
          <p:nvPr/>
        </p:nvSpPr>
        <p:spPr bwMode="auto">
          <a:xfrm>
            <a:off x="3352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4969" name="Text Box 73"/>
          <p:cNvSpPr txBox="1">
            <a:spLocks noChangeArrowheads="1"/>
          </p:cNvSpPr>
          <p:nvPr/>
        </p:nvSpPr>
        <p:spPr bwMode="auto">
          <a:xfrm>
            <a:off x="3048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8</a:t>
            </a:r>
          </a:p>
        </p:txBody>
      </p:sp>
      <p:sp>
        <p:nvSpPr>
          <p:cNvPr id="464970" name="Text Box 74"/>
          <p:cNvSpPr txBox="1">
            <a:spLocks noChangeArrowheads="1"/>
          </p:cNvSpPr>
          <p:nvPr/>
        </p:nvSpPr>
        <p:spPr bwMode="auto">
          <a:xfrm>
            <a:off x="2743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4971" name="Text Box 75"/>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4972" name="Line 76"/>
          <p:cNvSpPr>
            <a:spLocks noChangeShapeType="1"/>
          </p:cNvSpPr>
          <p:nvPr/>
        </p:nvSpPr>
        <p:spPr bwMode="auto">
          <a:xfrm flipV="1">
            <a:off x="2635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4973" name="Text Box 77"/>
          <p:cNvSpPr txBox="1">
            <a:spLocks noChangeArrowheads="1"/>
          </p:cNvSpPr>
          <p:nvPr/>
        </p:nvSpPr>
        <p:spPr bwMode="auto">
          <a:xfrm>
            <a:off x="2667001"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10</a:t>
            </a:r>
          </a:p>
        </p:txBody>
      </p:sp>
      <p:graphicFrame>
        <p:nvGraphicFramePr>
          <p:cNvPr id="465013" name="Group 117"/>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4854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pPr eaLnBrk="1" hangingPunct="1"/>
            <a:r>
              <a:rPr lang="en-GB" altLang="en-US" sz="6600" b="1" u="sng" dirty="0" smtClean="0">
                <a:solidFill>
                  <a:srgbClr val="C00000"/>
                </a:solidFill>
              </a:rPr>
              <a:t>Terminology of Graphs</a:t>
            </a:r>
            <a:endParaRPr lang="en-US" altLang="en-US" sz="6600" b="1" u="sng" dirty="0" smtClean="0">
              <a:solidFill>
                <a:srgbClr val="C00000"/>
              </a:solidFill>
            </a:endParaRPr>
          </a:p>
        </p:txBody>
      </p:sp>
      <p:sp>
        <p:nvSpPr>
          <p:cNvPr id="53251" name="Rectangle 3"/>
          <p:cNvSpPr>
            <a:spLocks noGrp="1" noChangeArrowheads="1"/>
          </p:cNvSpPr>
          <p:nvPr>
            <p:ph type="body" idx="1"/>
          </p:nvPr>
        </p:nvSpPr>
        <p:spPr>
          <a:xfrm>
            <a:off x="838200" y="4005263"/>
            <a:ext cx="11023242" cy="2663825"/>
          </a:xfrm>
        </p:spPr>
        <p:txBody>
          <a:bodyPr/>
          <a:lstStyle/>
          <a:p>
            <a:pPr marL="0" indent="0" eaLnBrk="1" hangingPunct="1">
              <a:buNone/>
            </a:pPr>
            <a:r>
              <a:rPr lang="en-US" altLang="en-US" sz="3600" dirty="0" smtClean="0">
                <a:solidFill>
                  <a:srgbClr val="C00000"/>
                </a:solidFill>
                <a:cs typeface="Times New Roman" panose="02020603050405020304" pitchFamily="18" charset="0"/>
              </a:rPr>
              <a:t>Path</a:t>
            </a:r>
          </a:p>
          <a:p>
            <a:r>
              <a:rPr lang="en-US" altLang="en-US" sz="2400" dirty="0">
                <a:cs typeface="Times New Roman" panose="02020603050405020304" pitchFamily="18" charset="0"/>
              </a:rPr>
              <a:t>C</a:t>
            </a:r>
            <a:r>
              <a:rPr lang="en-US" altLang="en-US" sz="2400" dirty="0" smtClean="0">
                <a:cs typeface="Times New Roman" panose="02020603050405020304" pitchFamily="18" charset="0"/>
              </a:rPr>
              <a:t>onnected sequence of edges. For </a:t>
            </a:r>
            <a:r>
              <a:rPr lang="en-GB" altLang="en-US" sz="2400" dirty="0" smtClean="0">
                <a:cs typeface="Times New Roman" panose="02020603050405020304" pitchFamily="18" charset="0"/>
              </a:rPr>
              <a:t>e.g. </a:t>
            </a:r>
            <a:r>
              <a:rPr lang="en-GB" altLang="en-US" sz="2400" dirty="0" smtClean="0">
                <a:solidFill>
                  <a:srgbClr val="002060"/>
                </a:solidFill>
                <a:cs typeface="Times New Roman" panose="02020603050405020304" pitchFamily="18" charset="0"/>
              </a:rPr>
              <a:t>A-&gt;B-&gt;F-&gt;C-&gt;G</a:t>
            </a:r>
            <a:endParaRPr lang="en-US" altLang="en-US" sz="2400" dirty="0">
              <a:solidFill>
                <a:srgbClr val="002060"/>
              </a:solidFill>
              <a:cs typeface="Times New Roman" panose="02020603050405020304" pitchFamily="18" charset="0"/>
            </a:endParaRPr>
          </a:p>
          <a:p>
            <a:r>
              <a:rPr lang="en-US" altLang="en-US" sz="2400" dirty="0">
                <a:cs typeface="Times New Roman" panose="02020603050405020304" pitchFamily="18" charset="0"/>
              </a:rPr>
              <a:t>U</a:t>
            </a:r>
            <a:r>
              <a:rPr lang="en-US" altLang="en-US" sz="2400" dirty="0" smtClean="0">
                <a:cs typeface="Times New Roman" panose="02020603050405020304" pitchFamily="18" charset="0"/>
              </a:rPr>
              <a:t>sually not allowed to use the same node (or edge) twice</a:t>
            </a:r>
          </a:p>
          <a:p>
            <a:r>
              <a:rPr lang="en-US" altLang="en-US" sz="2400" dirty="0">
                <a:cs typeface="Times New Roman" panose="02020603050405020304" pitchFamily="18" charset="0"/>
              </a:rPr>
              <a:t>I</a:t>
            </a:r>
            <a:r>
              <a:rPr lang="en-US" altLang="en-US" sz="2400" dirty="0" smtClean="0">
                <a:cs typeface="Times New Roman" panose="02020603050405020304" pitchFamily="18" charset="0"/>
              </a:rPr>
              <a:t>f the edges are directed then the path has to follow the directions of the edges.  E</a:t>
            </a:r>
            <a:r>
              <a:rPr lang="en-GB" altLang="en-US" sz="2400" dirty="0" smtClean="0"/>
              <a:t>.g. follow the one-way streets on a map</a:t>
            </a:r>
            <a:endParaRPr lang="en-US" altLang="en-US" sz="2400" dirty="0" smtClean="0"/>
          </a:p>
        </p:txBody>
      </p:sp>
      <p:sp>
        <p:nvSpPr>
          <p:cNvPr id="84996" name="Oval 5"/>
          <p:cNvSpPr>
            <a:spLocks noChangeArrowheads="1"/>
          </p:cNvSpPr>
          <p:nvPr/>
        </p:nvSpPr>
        <p:spPr bwMode="auto">
          <a:xfrm>
            <a:off x="5672138" y="2168525"/>
            <a:ext cx="463550" cy="519113"/>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B</a:t>
            </a:r>
            <a:endParaRPr lang="en-US" altLang="en-US" sz="1800"/>
          </a:p>
        </p:txBody>
      </p:sp>
      <p:sp>
        <p:nvSpPr>
          <p:cNvPr id="84997" name="Oval 6"/>
          <p:cNvSpPr>
            <a:spLocks noChangeArrowheads="1"/>
          </p:cNvSpPr>
          <p:nvPr/>
        </p:nvSpPr>
        <p:spPr bwMode="auto">
          <a:xfrm>
            <a:off x="7470775" y="2900363"/>
            <a:ext cx="463550" cy="519112"/>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C</a:t>
            </a:r>
            <a:endParaRPr lang="en-US" altLang="en-US" sz="1800"/>
          </a:p>
        </p:txBody>
      </p:sp>
      <p:sp>
        <p:nvSpPr>
          <p:cNvPr id="84998" name="Oval 7"/>
          <p:cNvSpPr>
            <a:spLocks noChangeArrowheads="1"/>
          </p:cNvSpPr>
          <p:nvPr/>
        </p:nvSpPr>
        <p:spPr bwMode="auto">
          <a:xfrm>
            <a:off x="5991225" y="2678113"/>
            <a:ext cx="463550" cy="519112"/>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D</a:t>
            </a:r>
            <a:endParaRPr lang="en-US" altLang="en-US" sz="1800"/>
          </a:p>
        </p:txBody>
      </p:sp>
      <p:sp>
        <p:nvSpPr>
          <p:cNvPr id="84999" name="Oval 8"/>
          <p:cNvSpPr>
            <a:spLocks noChangeArrowheads="1"/>
          </p:cNvSpPr>
          <p:nvPr/>
        </p:nvSpPr>
        <p:spPr bwMode="auto">
          <a:xfrm>
            <a:off x="4989513" y="3281363"/>
            <a:ext cx="455612" cy="519112"/>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E</a:t>
            </a:r>
            <a:endParaRPr lang="en-US" altLang="en-US" sz="1800"/>
          </a:p>
        </p:txBody>
      </p:sp>
      <p:sp>
        <p:nvSpPr>
          <p:cNvPr id="85000" name="Oval 9"/>
          <p:cNvSpPr>
            <a:spLocks noChangeArrowheads="1"/>
          </p:cNvSpPr>
          <p:nvPr/>
        </p:nvSpPr>
        <p:spPr bwMode="auto">
          <a:xfrm>
            <a:off x="6959600" y="2270125"/>
            <a:ext cx="455613" cy="519113"/>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F</a:t>
            </a:r>
            <a:endParaRPr lang="en-US" altLang="en-US" sz="1800"/>
          </a:p>
        </p:txBody>
      </p:sp>
      <p:sp>
        <p:nvSpPr>
          <p:cNvPr id="85001" name="Oval 10"/>
          <p:cNvSpPr>
            <a:spLocks noChangeArrowheads="1"/>
          </p:cNvSpPr>
          <p:nvPr/>
        </p:nvSpPr>
        <p:spPr bwMode="auto">
          <a:xfrm>
            <a:off x="6149975" y="3281363"/>
            <a:ext cx="463550" cy="519112"/>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G</a:t>
            </a:r>
            <a:endParaRPr lang="en-US" altLang="en-US" sz="1800"/>
          </a:p>
        </p:txBody>
      </p:sp>
      <p:sp>
        <p:nvSpPr>
          <p:cNvPr id="85002" name="Oval 11"/>
          <p:cNvSpPr>
            <a:spLocks noChangeArrowheads="1"/>
          </p:cNvSpPr>
          <p:nvPr/>
        </p:nvSpPr>
        <p:spPr bwMode="auto">
          <a:xfrm>
            <a:off x="4405313" y="2328863"/>
            <a:ext cx="463550" cy="519112"/>
          </a:xfrm>
          <a:prstGeom prst="ellipse">
            <a:avLst/>
          </a:prstGeom>
          <a:solidFill>
            <a:srgbClr val="00FFFF"/>
          </a:solidFill>
          <a:ln w="25400">
            <a:solidFill>
              <a:schemeClr val="tx1"/>
            </a:solidFill>
            <a:round/>
            <a:headEnd/>
            <a:tailEnd/>
          </a:ln>
        </p:spPr>
        <p:txBody>
          <a:bodyPr anchor="ct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GB" altLang="en-US" sz="1800"/>
              <a:t>A</a:t>
            </a:r>
            <a:endParaRPr lang="en-US" altLang="en-US" sz="1800"/>
          </a:p>
        </p:txBody>
      </p:sp>
      <p:cxnSp>
        <p:nvCxnSpPr>
          <p:cNvPr id="85003" name="AutoShape 12"/>
          <p:cNvCxnSpPr>
            <a:cxnSpLocks noChangeShapeType="1"/>
            <a:stCxn id="85002" idx="6"/>
            <a:endCxn id="84998" idx="2"/>
          </p:cNvCxnSpPr>
          <p:nvPr/>
        </p:nvCxnSpPr>
        <p:spPr bwMode="auto">
          <a:xfrm>
            <a:off x="4868863" y="2589213"/>
            <a:ext cx="1122362" cy="3492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5004" name="AutoShape 13"/>
          <p:cNvCxnSpPr>
            <a:cxnSpLocks noChangeShapeType="1"/>
            <a:stCxn id="84996" idx="3"/>
            <a:endCxn id="84999" idx="0"/>
          </p:cNvCxnSpPr>
          <p:nvPr/>
        </p:nvCxnSpPr>
        <p:spPr bwMode="auto">
          <a:xfrm flipH="1">
            <a:off x="5218113" y="2611438"/>
            <a:ext cx="522287" cy="66992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5005" name="AutoShape 14"/>
          <p:cNvCxnSpPr>
            <a:cxnSpLocks noChangeShapeType="1"/>
            <a:stCxn id="84996" idx="6"/>
            <a:endCxn id="85000" idx="2"/>
          </p:cNvCxnSpPr>
          <p:nvPr/>
        </p:nvCxnSpPr>
        <p:spPr bwMode="auto">
          <a:xfrm>
            <a:off x="6135688" y="2428875"/>
            <a:ext cx="823912" cy="101600"/>
          </a:xfrm>
          <a:prstGeom prst="straightConnector1">
            <a:avLst/>
          </a:prstGeom>
          <a:noFill/>
          <a:ln w="38100">
            <a:solidFill>
              <a:srgbClr val="FF3300"/>
            </a:solidFill>
            <a:round/>
            <a:headEnd/>
            <a:tailEnd/>
          </a:ln>
          <a:extLst>
            <a:ext uri="{909E8E84-426E-40DD-AFC4-6F175D3DCCD1}">
              <a14:hiddenFill xmlns:a14="http://schemas.microsoft.com/office/drawing/2010/main">
                <a:noFill/>
              </a14:hiddenFill>
            </a:ext>
          </a:extLst>
        </p:spPr>
      </p:cxnSp>
      <p:cxnSp>
        <p:nvCxnSpPr>
          <p:cNvPr id="85006" name="AutoShape 15"/>
          <p:cNvCxnSpPr>
            <a:cxnSpLocks noChangeShapeType="1"/>
            <a:stCxn id="85000" idx="5"/>
            <a:endCxn id="84997" idx="1"/>
          </p:cNvCxnSpPr>
          <p:nvPr/>
        </p:nvCxnSpPr>
        <p:spPr bwMode="auto">
          <a:xfrm>
            <a:off x="7348538" y="2713038"/>
            <a:ext cx="190500" cy="263525"/>
          </a:xfrm>
          <a:prstGeom prst="straightConnector1">
            <a:avLst/>
          </a:prstGeom>
          <a:noFill/>
          <a:ln w="38100">
            <a:solidFill>
              <a:srgbClr val="FF3300"/>
            </a:solidFill>
            <a:round/>
            <a:headEnd/>
            <a:tailEnd/>
          </a:ln>
          <a:extLst>
            <a:ext uri="{909E8E84-426E-40DD-AFC4-6F175D3DCCD1}">
              <a14:hiddenFill xmlns:a14="http://schemas.microsoft.com/office/drawing/2010/main">
                <a:noFill/>
              </a14:hiddenFill>
            </a:ext>
          </a:extLst>
        </p:spPr>
      </p:cxnSp>
      <p:cxnSp>
        <p:nvCxnSpPr>
          <p:cNvPr id="85007" name="AutoShape 16"/>
          <p:cNvCxnSpPr>
            <a:cxnSpLocks noChangeShapeType="1"/>
            <a:stCxn id="85002" idx="4"/>
            <a:endCxn id="84999" idx="1"/>
          </p:cNvCxnSpPr>
          <p:nvPr/>
        </p:nvCxnSpPr>
        <p:spPr bwMode="auto">
          <a:xfrm>
            <a:off x="4637088" y="2847975"/>
            <a:ext cx="419100" cy="50958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85008" name="AutoShape 17"/>
          <p:cNvCxnSpPr>
            <a:cxnSpLocks noChangeShapeType="1"/>
            <a:stCxn id="85002" idx="7"/>
            <a:endCxn id="84996" idx="2"/>
          </p:cNvCxnSpPr>
          <p:nvPr/>
        </p:nvCxnSpPr>
        <p:spPr bwMode="auto">
          <a:xfrm>
            <a:off x="4800600" y="2405063"/>
            <a:ext cx="871538" cy="23812"/>
          </a:xfrm>
          <a:prstGeom prst="straightConnector1">
            <a:avLst/>
          </a:prstGeom>
          <a:noFill/>
          <a:ln w="38100">
            <a:solidFill>
              <a:srgbClr val="FF6600"/>
            </a:solidFill>
            <a:round/>
            <a:headEnd/>
            <a:tailEnd/>
          </a:ln>
          <a:extLst>
            <a:ext uri="{909E8E84-426E-40DD-AFC4-6F175D3DCCD1}">
              <a14:hiddenFill xmlns:a14="http://schemas.microsoft.com/office/drawing/2010/main">
                <a:noFill/>
              </a14:hiddenFill>
            </a:ext>
          </a:extLst>
        </p:spPr>
      </p:cxnSp>
      <p:cxnSp>
        <p:nvCxnSpPr>
          <p:cNvPr id="85009" name="AutoShape 18"/>
          <p:cNvCxnSpPr>
            <a:cxnSpLocks noChangeShapeType="1"/>
            <a:stCxn id="84997" idx="3"/>
            <a:endCxn id="85001" idx="6"/>
          </p:cNvCxnSpPr>
          <p:nvPr/>
        </p:nvCxnSpPr>
        <p:spPr bwMode="auto">
          <a:xfrm flipH="1">
            <a:off x="6613525" y="3343275"/>
            <a:ext cx="925513" cy="198438"/>
          </a:xfrm>
          <a:prstGeom prst="straightConnector1">
            <a:avLst/>
          </a:prstGeom>
          <a:noFill/>
          <a:ln w="38100">
            <a:solidFill>
              <a:srgbClr val="FF33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129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2"/>
          <p:cNvSpPr txBox="1">
            <a:spLocks noChangeArrowheads="1"/>
          </p:cNvSpPr>
          <p:nvPr/>
        </p:nvSpPr>
        <p:spPr bwMode="auto">
          <a:xfrm>
            <a:off x="5486400" y="1143001"/>
            <a:ext cx="4038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5923" name="Group 3"/>
          <p:cNvGraphicFramePr>
            <a:graphicFrameLocks noGrp="1"/>
          </p:cNvGraphicFramePr>
          <p:nvPr/>
        </p:nvGraphicFramePr>
        <p:xfrm>
          <a:off x="5867400" y="1981200"/>
          <a:ext cx="1600200" cy="2682240"/>
        </p:xfrm>
        <a:graphic>
          <a:graphicData uri="http://schemas.openxmlformats.org/drawingml/2006/table">
            <a:tbl>
              <a:tblPr/>
              <a:tblGrid>
                <a:gridCol w="685800"/>
                <a:gridCol w="381000"/>
                <a:gridCol w="5334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5961" name="Text Box 41"/>
          <p:cNvSpPr txBox="1">
            <a:spLocks noChangeArrowheads="1"/>
          </p:cNvSpPr>
          <p:nvPr/>
        </p:nvSpPr>
        <p:spPr bwMode="auto">
          <a:xfrm>
            <a:off x="2111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5</a:t>
            </a:r>
          </a:p>
        </p:txBody>
      </p:sp>
      <p:sp>
        <p:nvSpPr>
          <p:cNvPr id="465962" name="Line 42"/>
          <p:cNvSpPr>
            <a:spLocks noChangeShapeType="1"/>
          </p:cNvSpPr>
          <p:nvPr/>
        </p:nvSpPr>
        <p:spPr bwMode="auto">
          <a:xfrm flipH="1">
            <a:off x="4757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63" name="Text Box 43"/>
          <p:cNvSpPr txBox="1">
            <a:spLocks noChangeArrowheads="1"/>
          </p:cNvSpPr>
          <p:nvPr/>
        </p:nvSpPr>
        <p:spPr bwMode="auto">
          <a:xfrm>
            <a:off x="4524376"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1</a:t>
            </a:r>
          </a:p>
        </p:txBody>
      </p:sp>
      <p:sp>
        <p:nvSpPr>
          <p:cNvPr id="465965" name="Line 45"/>
          <p:cNvSpPr>
            <a:spLocks noChangeShapeType="1"/>
          </p:cNvSpPr>
          <p:nvPr/>
        </p:nvSpPr>
        <p:spPr bwMode="auto">
          <a:xfrm flipV="1">
            <a:off x="3810000" y="2286000"/>
            <a:ext cx="5334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68" name="Line 48"/>
          <p:cNvSpPr>
            <a:spLocks noChangeShapeType="1"/>
          </p:cNvSpPr>
          <p:nvPr/>
        </p:nvSpPr>
        <p:spPr bwMode="auto">
          <a:xfrm flipV="1">
            <a:off x="3352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69" name="Line 49"/>
          <p:cNvSpPr>
            <a:spLocks noChangeShapeType="1"/>
          </p:cNvSpPr>
          <p:nvPr/>
        </p:nvSpPr>
        <p:spPr bwMode="auto">
          <a:xfrm flipV="1">
            <a:off x="2286000" y="2743200"/>
            <a:ext cx="76200" cy="5334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71" name="Line 51"/>
          <p:cNvSpPr>
            <a:spLocks noChangeShapeType="1"/>
          </p:cNvSpPr>
          <p:nvPr/>
        </p:nvSpPr>
        <p:spPr bwMode="auto">
          <a:xfrm>
            <a:off x="3702050" y="2014538"/>
            <a:ext cx="6096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72" name="Line 52"/>
          <p:cNvSpPr>
            <a:spLocks noChangeShapeType="1"/>
          </p:cNvSpPr>
          <p:nvPr/>
        </p:nvSpPr>
        <p:spPr bwMode="auto">
          <a:xfrm>
            <a:off x="4572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73" name="Oval 53"/>
          <p:cNvSpPr>
            <a:spLocks noChangeArrowheads="1"/>
          </p:cNvSpPr>
          <p:nvPr/>
        </p:nvSpPr>
        <p:spPr bwMode="auto">
          <a:xfrm>
            <a:off x="2057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5974" name="Oval 54"/>
          <p:cNvSpPr>
            <a:spLocks noChangeArrowheads="1"/>
          </p:cNvSpPr>
          <p:nvPr/>
        </p:nvSpPr>
        <p:spPr bwMode="auto">
          <a:xfrm>
            <a:off x="2209800" y="2286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A</a:t>
            </a:r>
          </a:p>
        </p:txBody>
      </p:sp>
      <p:sp>
        <p:nvSpPr>
          <p:cNvPr id="465975" name="Oval 55"/>
          <p:cNvSpPr>
            <a:spLocks noChangeArrowheads="1"/>
          </p:cNvSpPr>
          <p:nvPr/>
        </p:nvSpPr>
        <p:spPr bwMode="auto">
          <a:xfrm>
            <a:off x="2057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H</a:t>
            </a:r>
          </a:p>
        </p:txBody>
      </p:sp>
      <p:sp>
        <p:nvSpPr>
          <p:cNvPr id="465976" name="Oval 56"/>
          <p:cNvSpPr>
            <a:spLocks noChangeArrowheads="1"/>
          </p:cNvSpPr>
          <p:nvPr/>
        </p:nvSpPr>
        <p:spPr bwMode="auto">
          <a:xfrm>
            <a:off x="3429000" y="2819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B</a:t>
            </a:r>
          </a:p>
        </p:txBody>
      </p:sp>
      <p:sp>
        <p:nvSpPr>
          <p:cNvPr id="465977" name="Oval 57"/>
          <p:cNvSpPr>
            <a:spLocks noChangeArrowheads="1"/>
          </p:cNvSpPr>
          <p:nvPr/>
        </p:nvSpPr>
        <p:spPr bwMode="auto">
          <a:xfrm>
            <a:off x="3276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F</a:t>
            </a:r>
          </a:p>
        </p:txBody>
      </p:sp>
      <p:sp>
        <p:nvSpPr>
          <p:cNvPr id="465978" name="Oval 58"/>
          <p:cNvSpPr>
            <a:spLocks noChangeArrowheads="1"/>
          </p:cNvSpPr>
          <p:nvPr/>
        </p:nvSpPr>
        <p:spPr bwMode="auto">
          <a:xfrm>
            <a:off x="4343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E</a:t>
            </a:r>
          </a:p>
        </p:txBody>
      </p:sp>
      <p:sp>
        <p:nvSpPr>
          <p:cNvPr id="465979" name="Oval 59"/>
          <p:cNvSpPr>
            <a:spLocks noChangeArrowheads="1"/>
          </p:cNvSpPr>
          <p:nvPr/>
        </p:nvSpPr>
        <p:spPr bwMode="auto">
          <a:xfrm>
            <a:off x="4800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D</a:t>
            </a:r>
          </a:p>
        </p:txBody>
      </p:sp>
      <p:sp>
        <p:nvSpPr>
          <p:cNvPr id="465980" name="Oval 60"/>
          <p:cNvSpPr>
            <a:spLocks noChangeArrowheads="1"/>
          </p:cNvSpPr>
          <p:nvPr/>
        </p:nvSpPr>
        <p:spPr bwMode="auto">
          <a:xfrm>
            <a:off x="4267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C</a:t>
            </a:r>
          </a:p>
        </p:txBody>
      </p:sp>
      <p:sp>
        <p:nvSpPr>
          <p:cNvPr id="465981" name="Oval 61"/>
          <p:cNvSpPr>
            <a:spLocks noChangeArrowheads="1"/>
          </p:cNvSpPr>
          <p:nvPr/>
        </p:nvSpPr>
        <p:spPr bwMode="auto">
          <a:xfrm>
            <a:off x="3048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FontTx/>
              <a:buNone/>
            </a:pPr>
            <a:r>
              <a:rPr lang="en-US" altLang="en-US" sz="2400" b="1"/>
              <a:t>G</a:t>
            </a:r>
          </a:p>
        </p:txBody>
      </p:sp>
      <p:sp>
        <p:nvSpPr>
          <p:cNvPr id="465984" name="Line 64"/>
          <p:cNvSpPr>
            <a:spLocks noChangeShapeType="1"/>
          </p:cNvSpPr>
          <p:nvPr/>
        </p:nvSpPr>
        <p:spPr bwMode="auto">
          <a:xfrm flipH="1" flipV="1">
            <a:off x="2438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5986" name="Text Box 66"/>
          <p:cNvSpPr txBox="1">
            <a:spLocks noChangeArrowheads="1"/>
          </p:cNvSpPr>
          <p:nvPr/>
        </p:nvSpPr>
        <p:spPr bwMode="auto">
          <a:xfrm>
            <a:off x="3635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2</a:t>
            </a:r>
          </a:p>
        </p:txBody>
      </p:sp>
      <p:sp>
        <p:nvSpPr>
          <p:cNvPr id="465989" name="Text Box 69"/>
          <p:cNvSpPr txBox="1">
            <a:spLocks noChangeArrowheads="1"/>
          </p:cNvSpPr>
          <p:nvPr/>
        </p:nvSpPr>
        <p:spPr bwMode="auto">
          <a:xfrm>
            <a:off x="4724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5991" name="Text Box 71"/>
          <p:cNvSpPr txBox="1">
            <a:spLocks noChangeArrowheads="1"/>
          </p:cNvSpPr>
          <p:nvPr/>
        </p:nvSpPr>
        <p:spPr bwMode="auto">
          <a:xfrm>
            <a:off x="3854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sp>
        <p:nvSpPr>
          <p:cNvPr id="465995" name="Text Box 75"/>
          <p:cNvSpPr txBox="1">
            <a:spLocks noChangeArrowheads="1"/>
          </p:cNvSpPr>
          <p:nvPr/>
        </p:nvSpPr>
        <p:spPr bwMode="auto">
          <a:xfrm>
            <a:off x="2579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3</a:t>
            </a:r>
          </a:p>
        </p:txBody>
      </p:sp>
      <p:graphicFrame>
        <p:nvGraphicFramePr>
          <p:cNvPr id="465998" name="Group 78"/>
          <p:cNvGraphicFramePr>
            <a:graphicFrameLocks noGrp="1"/>
          </p:cNvGraphicFramePr>
          <p:nvPr/>
        </p:nvGraphicFramePr>
        <p:xfrm>
          <a:off x="7772400" y="1968500"/>
          <a:ext cx="1600200" cy="2682240"/>
        </p:xfrm>
        <a:graphic>
          <a:graphicData uri="http://schemas.openxmlformats.org/drawingml/2006/table">
            <a:tbl>
              <a:tblPr/>
              <a:tblGrid>
                <a:gridCol w="685800"/>
                <a:gridCol w="457200"/>
                <a:gridCol w="457200"/>
              </a:tblGrid>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rPr>
                        <a:t>d</a:t>
                      </a:r>
                      <a:r>
                        <a:rPr kumimoji="0" lang="en-US" altLang="en-US" sz="1600" b="1" i="1" u="none" strike="noStrike" cap="none" normalizeH="0" baseline="-25000" smtClean="0">
                          <a:ln>
                            <a:noFill/>
                          </a:ln>
                          <a:solidFill>
                            <a:schemeClr val="tx1"/>
                          </a:solidFill>
                          <a:effectLst/>
                          <a:latin typeface="Times New Roman" panose="02020603050405020304" pitchFamily="18" charset="0"/>
                        </a:rPr>
                        <a:t>v</a:t>
                      </a: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endParaRPr kumimoji="0" lang="en-US" altLang="en-US" sz="16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000">
                          <a:solidFill>
                            <a:schemeClr val="tx1"/>
                          </a:solidFill>
                          <a:latin typeface="Times New Roman" panose="02020603050405020304" pitchFamily="18" charset="0"/>
                        </a:defRPr>
                      </a:lvl3pPr>
                      <a:lvl4pPr algn="l">
                        <a:defRPr>
                          <a:solidFill>
                            <a:schemeClr val="tx1"/>
                          </a:solidFill>
                          <a:latin typeface="Times New Roman" panose="02020603050405020304" pitchFamily="18" charset="0"/>
                        </a:defRPr>
                      </a:lvl4pPr>
                      <a:lvl5pPr algn="l">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6036" name="Text Box 116"/>
          <p:cNvSpPr txBox="1">
            <a:spLocks noChangeArrowheads="1"/>
          </p:cNvSpPr>
          <p:nvPr/>
        </p:nvSpPr>
        <p:spPr bwMode="auto">
          <a:xfrm>
            <a:off x="6096000" y="4648200"/>
            <a:ext cx="2895600"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400" b="1"/>
              <a:t>Done</a:t>
            </a:r>
          </a:p>
          <a:p>
            <a:pPr>
              <a:spcBef>
                <a:spcPct val="50000"/>
              </a:spcBef>
              <a:buFontTx/>
              <a:buNone/>
            </a:pPr>
            <a:r>
              <a:rPr lang="en-US" altLang="en-US" b="1"/>
              <a:t>Total Cost =</a:t>
            </a:r>
            <a:r>
              <a:rPr lang="en-US" altLang="en-US" sz="2400" b="1"/>
              <a:t> </a:t>
            </a:r>
            <a:r>
              <a:rPr lang="en-US" altLang="en-US" sz="2400" b="1">
                <a:sym typeface="Symbol" panose="05050102010706020507" pitchFamily="18" charset="2"/>
              </a:rPr>
              <a:t> </a:t>
            </a:r>
            <a:r>
              <a:rPr lang="en-US" altLang="en-US" b="1" i="1"/>
              <a:t>d</a:t>
            </a:r>
            <a:r>
              <a:rPr lang="en-US" altLang="en-US" b="1" i="1" baseline="-25000"/>
              <a:t>v </a:t>
            </a:r>
            <a:r>
              <a:rPr lang="en-US" altLang="en-US" b="1" i="1"/>
              <a:t>= 21</a:t>
            </a:r>
          </a:p>
          <a:p>
            <a:pPr>
              <a:spcBef>
                <a:spcPct val="50000"/>
              </a:spcBef>
              <a:buFontTx/>
              <a:buNone/>
            </a:pPr>
            <a:endParaRPr lang="en-US" altLang="en-US" b="1"/>
          </a:p>
        </p:txBody>
      </p:sp>
      <p:sp>
        <p:nvSpPr>
          <p:cNvPr id="466037" name="Text Box 117"/>
          <p:cNvSpPr txBox="1">
            <a:spLocks noChangeArrowheads="1"/>
          </p:cNvSpPr>
          <p:nvPr/>
        </p:nvSpPr>
        <p:spPr bwMode="auto">
          <a:xfrm>
            <a:off x="3798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1400" b="1"/>
              <a:t>4</a:t>
            </a:r>
          </a:p>
        </p:txBody>
      </p:sp>
      <p:sp>
        <p:nvSpPr>
          <p:cNvPr id="466038" name="Text Box 118"/>
          <p:cNvSpPr txBox="1">
            <a:spLocks noChangeArrowheads="1"/>
          </p:cNvSpPr>
          <p:nvPr/>
        </p:nvSpPr>
        <p:spPr bwMode="auto">
          <a:xfrm>
            <a:off x="9296400" y="3473450"/>
            <a:ext cx="4572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6600">
                <a:cs typeface="Times New Roman" panose="02020603050405020304" pitchFamily="18" charset="0"/>
              </a:rPr>
              <a:t>}</a:t>
            </a:r>
            <a:endParaRPr lang="en-US" altLang="en-US" sz="6600"/>
          </a:p>
        </p:txBody>
      </p:sp>
      <p:sp>
        <p:nvSpPr>
          <p:cNvPr id="466039" name="Text Box 119"/>
          <p:cNvSpPr txBox="1">
            <a:spLocks noChangeArrowheads="1"/>
          </p:cNvSpPr>
          <p:nvPr/>
        </p:nvSpPr>
        <p:spPr bwMode="auto">
          <a:xfrm>
            <a:off x="9544050" y="3830638"/>
            <a:ext cx="990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sz="1400"/>
              <a:t>not </a:t>
            </a:r>
          </a:p>
          <a:p>
            <a:pPr>
              <a:spcBef>
                <a:spcPct val="0"/>
              </a:spcBef>
              <a:buFontTx/>
              <a:buNone/>
            </a:pPr>
            <a:r>
              <a:rPr lang="en-US" altLang="en-US" sz="1400"/>
              <a:t>considered</a:t>
            </a:r>
          </a:p>
        </p:txBody>
      </p:sp>
    </p:spTree>
    <p:extLst>
      <p:ext uri="{BB962C8B-B14F-4D97-AF65-F5344CB8AC3E}">
        <p14:creationId xmlns:p14="http://schemas.microsoft.com/office/powerpoint/2010/main" val="26432827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216" y="1803043"/>
            <a:ext cx="10818253" cy="2862322"/>
          </a:xfrm>
          <a:prstGeom prst="rect">
            <a:avLst/>
          </a:prstGeom>
          <a:noFill/>
        </p:spPr>
        <p:txBody>
          <a:bodyPr wrap="square" rtlCol="0">
            <a:spAutoFit/>
          </a:bodyPr>
          <a:lstStyle/>
          <a:p>
            <a:pPr algn="ctr"/>
            <a:r>
              <a:rPr lang="en-IN" sz="3600" dirty="0" smtClean="0"/>
              <a:t>You are given an undirected weighted graph and a source point. Weight of the edge is the points you get on traversing that edge. You can traverse an edge multiple times. You need to traverse exactly ‘K’ edges and earn maximum points. Tell how much you can earn?</a:t>
            </a:r>
            <a:endParaRPr lang="en-IN" sz="3600" dirty="0"/>
          </a:p>
        </p:txBody>
      </p:sp>
    </p:spTree>
    <p:extLst>
      <p:ext uri="{BB962C8B-B14F-4D97-AF65-F5344CB8AC3E}">
        <p14:creationId xmlns:p14="http://schemas.microsoft.com/office/powerpoint/2010/main" val="338582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normAutofit/>
          </a:bodyPr>
          <a:lstStyle/>
          <a:p>
            <a:pPr eaLnBrk="1" hangingPunct="1"/>
            <a:r>
              <a:rPr lang="en-IN" altLang="en-US" sz="6600" b="1" u="sng" dirty="0" smtClean="0">
                <a:solidFill>
                  <a:srgbClr val="C00000"/>
                </a:solidFill>
                <a:cs typeface="Segoe UI" panose="020B0502040204020203" pitchFamily="34" charset="0"/>
              </a:rPr>
              <a:t>SIZE OF GRAPH</a:t>
            </a:r>
          </a:p>
        </p:txBody>
      </p:sp>
      <p:sp>
        <p:nvSpPr>
          <p:cNvPr id="3" name="Content Placeholder 2"/>
          <p:cNvSpPr>
            <a:spLocks noGrp="1"/>
          </p:cNvSpPr>
          <p:nvPr>
            <p:ph idx="1"/>
          </p:nvPr>
        </p:nvSpPr>
        <p:spPr>
          <a:xfrm>
            <a:off x="940460" y="3318546"/>
            <a:ext cx="10898188" cy="4751924"/>
          </a:xfrm>
        </p:spPr>
        <p:txBody>
          <a:bodyPr rtlCol="0">
            <a:normAutofit/>
          </a:bodyPr>
          <a:lstStyle/>
          <a:p>
            <a:pPr marL="0" indent="0" eaLnBrk="1" fontAlgn="auto" hangingPunct="1">
              <a:spcAft>
                <a:spcPts val="0"/>
              </a:spcAft>
              <a:buNone/>
              <a:defRPr/>
            </a:pPr>
            <a:r>
              <a:rPr lang="en-IN" dirty="0" smtClean="0"/>
              <a:t>Graph G = (V,E)</a:t>
            </a:r>
          </a:p>
          <a:p>
            <a:pPr eaLnBrk="1" fontAlgn="auto" hangingPunct="1">
              <a:spcAft>
                <a:spcPts val="0"/>
              </a:spcAft>
              <a:defRPr/>
            </a:pPr>
            <a:endParaRPr lang="en-IN" dirty="0"/>
          </a:p>
          <a:p>
            <a:pPr marL="0" indent="0" eaLnBrk="1" fontAlgn="auto" hangingPunct="1">
              <a:spcAft>
                <a:spcPts val="0"/>
              </a:spcAft>
              <a:buFont typeface="Arial" panose="020B0604020202020204" pitchFamily="34" charset="0"/>
              <a:buNone/>
              <a:defRPr/>
            </a:pPr>
            <a:r>
              <a:rPr lang="en-IN" dirty="0" smtClean="0"/>
              <a:t>	n = | V | = # vertices</a:t>
            </a:r>
          </a:p>
          <a:p>
            <a:pPr marL="0" indent="0" eaLnBrk="1" fontAlgn="auto" hangingPunct="1">
              <a:spcAft>
                <a:spcPts val="0"/>
              </a:spcAft>
              <a:buFont typeface="Arial" panose="020B0604020202020204" pitchFamily="34" charset="0"/>
              <a:buNone/>
              <a:defRPr/>
            </a:pPr>
            <a:r>
              <a:rPr lang="en-IN" dirty="0"/>
              <a:t>	m</a:t>
            </a:r>
            <a:r>
              <a:rPr lang="en-IN" dirty="0" smtClean="0"/>
              <a:t> = | E | = # edges</a:t>
            </a:r>
          </a:p>
          <a:p>
            <a:pPr marL="0" indent="0" eaLnBrk="1" fontAlgn="auto" hangingPunct="1">
              <a:spcAft>
                <a:spcPts val="0"/>
              </a:spcAft>
              <a:buFont typeface="Arial" panose="020B0604020202020204" pitchFamily="34" charset="0"/>
              <a:buNone/>
              <a:defRPr/>
            </a:pPr>
            <a:r>
              <a:rPr lang="en-IN" dirty="0"/>
              <a:t>	</a:t>
            </a:r>
            <a:r>
              <a:rPr lang="en-IN" dirty="0" smtClean="0"/>
              <a:t>size of G is n + m</a:t>
            </a:r>
          </a:p>
          <a:p>
            <a:pPr marL="0" indent="0" eaLnBrk="1" fontAlgn="auto" hangingPunct="1">
              <a:spcAft>
                <a:spcPts val="0"/>
              </a:spcAft>
              <a:buFont typeface="Arial" panose="020B0604020202020204" pitchFamily="34" charset="0"/>
              <a:buNone/>
              <a:defRPr/>
            </a:pPr>
            <a:endParaRPr lang="en-IN" dirty="0"/>
          </a:p>
        </p:txBody>
      </p:sp>
      <p:sp>
        <p:nvSpPr>
          <p:cNvPr id="86020" name="TextBox 4"/>
          <p:cNvSpPr txBox="1">
            <a:spLocks noChangeArrowheads="1"/>
          </p:cNvSpPr>
          <p:nvPr/>
        </p:nvSpPr>
        <p:spPr bwMode="auto">
          <a:xfrm>
            <a:off x="6087929" y="1700772"/>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1</a:t>
            </a:r>
          </a:p>
        </p:txBody>
      </p:sp>
      <p:sp>
        <p:nvSpPr>
          <p:cNvPr id="86021" name="TextBox 5"/>
          <p:cNvSpPr txBox="1">
            <a:spLocks noChangeArrowheads="1"/>
          </p:cNvSpPr>
          <p:nvPr/>
        </p:nvSpPr>
        <p:spPr bwMode="auto">
          <a:xfrm>
            <a:off x="5470391" y="2788209"/>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dirty="0"/>
              <a:t>2</a:t>
            </a:r>
          </a:p>
        </p:txBody>
      </p:sp>
      <p:sp>
        <p:nvSpPr>
          <p:cNvPr id="86022" name="TextBox 6"/>
          <p:cNvSpPr txBox="1">
            <a:spLocks noChangeArrowheads="1"/>
          </p:cNvSpPr>
          <p:nvPr/>
        </p:nvSpPr>
        <p:spPr bwMode="auto">
          <a:xfrm>
            <a:off x="7075354" y="2564372"/>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3</a:t>
            </a:r>
          </a:p>
        </p:txBody>
      </p:sp>
      <p:sp>
        <p:nvSpPr>
          <p:cNvPr id="86023" name="TextBox 7"/>
          <p:cNvSpPr txBox="1">
            <a:spLocks noChangeArrowheads="1"/>
          </p:cNvSpPr>
          <p:nvPr/>
        </p:nvSpPr>
        <p:spPr bwMode="auto">
          <a:xfrm>
            <a:off x="6864216" y="4012172"/>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4</a:t>
            </a:r>
          </a:p>
        </p:txBody>
      </p:sp>
      <p:sp>
        <p:nvSpPr>
          <p:cNvPr id="9" name="Oval 8"/>
          <p:cNvSpPr/>
          <p:nvPr/>
        </p:nvSpPr>
        <p:spPr>
          <a:xfrm>
            <a:off x="7035666" y="2564372"/>
            <a:ext cx="368300" cy="369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Oval 9"/>
          <p:cNvSpPr/>
          <p:nvPr/>
        </p:nvSpPr>
        <p:spPr>
          <a:xfrm>
            <a:off x="5437054" y="2775509"/>
            <a:ext cx="368300" cy="3698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1" name="Oval 10"/>
          <p:cNvSpPr/>
          <p:nvPr/>
        </p:nvSpPr>
        <p:spPr>
          <a:xfrm>
            <a:off x="6830879" y="4012172"/>
            <a:ext cx="368300" cy="368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2" name="Oval 11"/>
          <p:cNvSpPr/>
          <p:nvPr/>
        </p:nvSpPr>
        <p:spPr>
          <a:xfrm>
            <a:off x="6060941" y="1703947"/>
            <a:ext cx="369888" cy="369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cxnSp>
        <p:nvCxnSpPr>
          <p:cNvPr id="14" name="Straight Connector 13"/>
          <p:cNvCxnSpPr>
            <a:stCxn id="86021" idx="0"/>
            <a:endCxn id="12" idx="3"/>
          </p:cNvCxnSpPr>
          <p:nvPr/>
        </p:nvCxnSpPr>
        <p:spPr>
          <a:xfrm flipV="1">
            <a:off x="5621204" y="2019859"/>
            <a:ext cx="493712" cy="76835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endCxn id="86022" idx="2"/>
          </p:cNvCxnSpPr>
          <p:nvPr/>
        </p:nvCxnSpPr>
        <p:spPr>
          <a:xfrm flipV="1">
            <a:off x="5773604" y="2934259"/>
            <a:ext cx="1452562" cy="16827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endCxn id="86020" idx="3"/>
          </p:cNvCxnSpPr>
          <p:nvPr/>
        </p:nvCxnSpPr>
        <p:spPr>
          <a:xfrm flipH="1" flipV="1">
            <a:off x="6389554" y="1884922"/>
            <a:ext cx="776287" cy="82232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1" idx="7"/>
          </p:cNvCxnSpPr>
          <p:nvPr/>
        </p:nvCxnSpPr>
        <p:spPr>
          <a:xfrm flipV="1">
            <a:off x="7145204" y="2934259"/>
            <a:ext cx="149225" cy="11318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7680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6" name="TextBox 69"/>
          <p:cNvSpPr txBox="1">
            <a:spLocks noChangeArrowheads="1"/>
          </p:cNvSpPr>
          <p:nvPr/>
        </p:nvSpPr>
        <p:spPr bwMode="auto">
          <a:xfrm>
            <a:off x="175598" y="2756650"/>
            <a:ext cx="1187985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6600" b="1" u="sng" dirty="0" smtClean="0">
                <a:solidFill>
                  <a:srgbClr val="C00000"/>
                </a:solidFill>
                <a:latin typeface="+mj-lt"/>
                <a:cs typeface="Segoe UI" panose="020B0502040204020203" pitchFamily="34" charset="0"/>
              </a:rPr>
              <a:t>Graph Representation in a Program</a:t>
            </a:r>
            <a:endParaRPr lang="en-IN" altLang="en-US" sz="6600" b="1" u="sng" dirty="0">
              <a:solidFill>
                <a:srgbClr val="C00000"/>
              </a:solidFill>
              <a:latin typeface="+mj-lt"/>
              <a:cs typeface="Segoe UI" panose="020B0502040204020203" pitchFamily="34" charset="0"/>
            </a:endParaRPr>
          </a:p>
        </p:txBody>
      </p:sp>
    </p:spTree>
    <p:extLst>
      <p:ext uri="{BB962C8B-B14F-4D97-AF65-F5344CB8AC3E}">
        <p14:creationId xmlns:p14="http://schemas.microsoft.com/office/powerpoint/2010/main" val="4055268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2554</Words>
  <Application>Microsoft Office PowerPoint</Application>
  <PresentationFormat>Widescreen</PresentationFormat>
  <Paragraphs>1488</Paragraphs>
  <Slides>71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Calibri Light</vt:lpstr>
      <vt:lpstr>Century Gothic</vt:lpstr>
      <vt:lpstr>Segoe UI</vt:lpstr>
      <vt:lpstr>Symbol</vt:lpstr>
      <vt:lpstr>Times New Roman</vt:lpstr>
      <vt:lpstr>Office Theme</vt:lpstr>
      <vt:lpstr>PowerPoint Presentation</vt:lpstr>
      <vt:lpstr>Graphs</vt:lpstr>
      <vt:lpstr>Terminology of Graphs</vt:lpstr>
      <vt:lpstr>Graph Example</vt:lpstr>
      <vt:lpstr>PowerPoint Presentation</vt:lpstr>
      <vt:lpstr>PowerPoint Presentation</vt:lpstr>
      <vt:lpstr>Terminology of Graphs</vt:lpstr>
      <vt:lpstr>SIZE OF GRAPH</vt:lpstr>
      <vt:lpstr>PowerPoint Presentation</vt:lpstr>
      <vt:lpstr>PowerPoint Presentation</vt:lpstr>
      <vt:lpstr>PowerPoint Presentation</vt:lpstr>
      <vt:lpstr>“Reachable”</vt:lpstr>
      <vt:lpstr>Connected Graphs</vt:lpstr>
      <vt:lpstr>Example of Disconnected</vt:lpstr>
      <vt:lpstr>Cycles</vt:lpstr>
      <vt:lpstr>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Dijkstra's algorithm </vt:lpstr>
      <vt:lpstr>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Gitanshu Behal</dc:creator>
  <cp:lastModifiedBy>Gitanshu Behal</cp:lastModifiedBy>
  <cp:revision>16</cp:revision>
  <dcterms:created xsi:type="dcterms:W3CDTF">2015-04-17T09:23:21Z</dcterms:created>
  <dcterms:modified xsi:type="dcterms:W3CDTF">2015-04-18T10:11:48Z</dcterms:modified>
</cp:coreProperties>
</file>