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6"/>
  </p:notesMasterIdLst>
  <p:sldIdLst>
    <p:sldId id="473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  <p:sldId id="453" r:id="rId58"/>
    <p:sldId id="454" r:id="rId59"/>
    <p:sldId id="455" r:id="rId60"/>
    <p:sldId id="456" r:id="rId61"/>
    <p:sldId id="457" r:id="rId62"/>
    <p:sldId id="458" r:id="rId63"/>
    <p:sldId id="459" r:id="rId64"/>
    <p:sldId id="460" r:id="rId65"/>
    <p:sldId id="461" r:id="rId66"/>
    <p:sldId id="462" r:id="rId67"/>
    <p:sldId id="463" r:id="rId68"/>
    <p:sldId id="464" r:id="rId69"/>
    <p:sldId id="465" r:id="rId70"/>
    <p:sldId id="466" r:id="rId71"/>
    <p:sldId id="467" r:id="rId72"/>
    <p:sldId id="468" r:id="rId73"/>
    <p:sldId id="469" r:id="rId74"/>
    <p:sldId id="470" r:id="rId75"/>
    <p:sldId id="471" r:id="rId76"/>
    <p:sldId id="391" r:id="rId77"/>
    <p:sldId id="258" r:id="rId78"/>
    <p:sldId id="260" r:id="rId79"/>
    <p:sldId id="259" r:id="rId80"/>
    <p:sldId id="261" r:id="rId81"/>
    <p:sldId id="262" r:id="rId82"/>
    <p:sldId id="263" r:id="rId83"/>
    <p:sldId id="264" r:id="rId84"/>
    <p:sldId id="265" r:id="rId85"/>
    <p:sldId id="266" r:id="rId86"/>
    <p:sldId id="267" r:id="rId87"/>
    <p:sldId id="268" r:id="rId88"/>
    <p:sldId id="269" r:id="rId89"/>
    <p:sldId id="270" r:id="rId90"/>
    <p:sldId id="271" r:id="rId91"/>
    <p:sldId id="272" r:id="rId92"/>
    <p:sldId id="273" r:id="rId93"/>
    <p:sldId id="274" r:id="rId94"/>
    <p:sldId id="275" r:id="rId95"/>
    <p:sldId id="276" r:id="rId96"/>
    <p:sldId id="277" r:id="rId97"/>
    <p:sldId id="278" r:id="rId98"/>
    <p:sldId id="279" r:id="rId99"/>
    <p:sldId id="280" r:id="rId100"/>
    <p:sldId id="281" r:id="rId101"/>
    <p:sldId id="282" r:id="rId102"/>
    <p:sldId id="283" r:id="rId103"/>
    <p:sldId id="284" r:id="rId104"/>
    <p:sldId id="285" r:id="rId105"/>
    <p:sldId id="286" r:id="rId106"/>
    <p:sldId id="287" r:id="rId107"/>
    <p:sldId id="288" r:id="rId108"/>
    <p:sldId id="289" r:id="rId109"/>
    <p:sldId id="290" r:id="rId110"/>
    <p:sldId id="291" r:id="rId111"/>
    <p:sldId id="292" r:id="rId112"/>
    <p:sldId id="294" r:id="rId113"/>
    <p:sldId id="293" r:id="rId114"/>
    <p:sldId id="295" r:id="rId115"/>
    <p:sldId id="296" r:id="rId116"/>
    <p:sldId id="297" r:id="rId117"/>
    <p:sldId id="298" r:id="rId118"/>
    <p:sldId id="299" r:id="rId119"/>
    <p:sldId id="301" r:id="rId120"/>
    <p:sldId id="300" r:id="rId121"/>
    <p:sldId id="302" r:id="rId122"/>
    <p:sldId id="303" r:id="rId123"/>
    <p:sldId id="304" r:id="rId124"/>
    <p:sldId id="305" r:id="rId125"/>
    <p:sldId id="306" r:id="rId126"/>
    <p:sldId id="308" r:id="rId127"/>
    <p:sldId id="309" r:id="rId128"/>
    <p:sldId id="315" r:id="rId129"/>
    <p:sldId id="316" r:id="rId130"/>
    <p:sldId id="310" r:id="rId131"/>
    <p:sldId id="311" r:id="rId132"/>
    <p:sldId id="312" r:id="rId133"/>
    <p:sldId id="313" r:id="rId134"/>
    <p:sldId id="314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5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11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D42FF-172C-4A3B-9720-C9DD37FE8FA4}" type="datetimeFigureOut">
              <a:rPr lang="en-US" smtClean="0"/>
              <a:t>10-Apr-15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157B-6604-4593-BD18-52869179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86C7C-0364-4FC1-8EFB-77745079C58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1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9D886-B1AC-4227-8499-9F1C6543EE7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50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9213E-A4DB-4D53-A921-1CA6E816201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109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B0374-7479-4AF2-9382-474021C9833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410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440F7-86B6-4779-9C2C-611A9C78B486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75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DF65B-CB9B-491F-9863-F93A712FD4A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88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FBEC5A-0FB7-4ED6-BD40-3BA60295140F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42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BE285-2935-49C5-86F1-E440F45C84F3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59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913C253-F875-4F0D-8CC6-1920C926AC46}" type="datetimeFigureOut">
              <a:rPr lang="en-US" smtClean="0"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11C8709B-5202-4AB4-8F3E-1AC1B694FC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00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4294967295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C253-F875-4F0D-8CC6-1920C926AC46}" type="datetimeFigureOut">
              <a:rPr lang="en-US" smtClean="0"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709B-5202-4AB4-8F3E-1AC1B69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913C253-F875-4F0D-8CC6-1920C926AC46}" type="datetimeFigureOut">
              <a:rPr lang="en-US" smtClean="0"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11C8709B-5202-4AB4-8F3E-1AC1B694FCB8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505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7784" y="1214439"/>
            <a:ext cx="109728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620BC80F-2870-499D-8981-6C2BF6145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0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ADB43D28-2580-4FDA-94D8-A19E4100E9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931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64B0C079-BEAB-4252-BA13-9B7FEE5B55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7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C253-F875-4F0D-8CC6-1920C926AC46}" type="datetimeFigureOut">
              <a:rPr lang="en-US" smtClean="0"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709B-5202-4AB4-8F3E-1AC1B69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1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913C253-F875-4F0D-8CC6-1920C926AC46}" type="datetimeFigureOut">
              <a:rPr lang="en-US" smtClean="0"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C8709B-5202-4AB4-8F3E-1AC1B694FC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7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C253-F875-4F0D-8CC6-1920C926AC46}" type="datetimeFigureOut">
              <a:rPr lang="en-US" smtClean="0"/>
              <a:t>10-Apr-15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709B-5202-4AB4-8F3E-1AC1B69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C253-F875-4F0D-8CC6-1920C926AC46}" type="datetimeFigureOut">
              <a:rPr lang="en-US" smtClean="0"/>
              <a:t>10-Apr-15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709B-5202-4AB4-8F3E-1AC1B69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6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C253-F875-4F0D-8CC6-1920C926AC46}" type="datetimeFigureOut">
              <a:rPr lang="en-US" smtClean="0"/>
              <a:t>10-Apr-15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709B-5202-4AB4-8F3E-1AC1B69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C253-F875-4F0D-8CC6-1920C926AC46}" type="datetimeFigureOut">
              <a:rPr lang="en-US" smtClean="0"/>
              <a:t>10-Apr-15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709B-5202-4AB4-8F3E-1AC1B69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2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C253-F875-4F0D-8CC6-1920C926AC46}" type="datetimeFigureOut">
              <a:rPr lang="en-US" smtClean="0"/>
              <a:t>10-Apr-15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709B-5202-4AB4-8F3E-1AC1B69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C253-F875-4F0D-8CC6-1920C926AC46}" type="datetimeFigureOut">
              <a:rPr lang="en-US" smtClean="0"/>
              <a:t>10-Apr-15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709B-5202-4AB4-8F3E-1AC1B694F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2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913C253-F875-4F0D-8CC6-1920C926AC46}" type="datetimeFigureOut">
              <a:rPr lang="en-US" smtClean="0"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1C8709B-5202-4AB4-8F3E-1AC1B694FC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6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832">
          <p15:clr>
            <a:srgbClr val="F26B43"/>
          </p15:clr>
        </p15:guide>
        <p15:guide id="4294967295" pos="480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5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1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png"/><Relationship Id="rId14" Type="http://schemas.openxmlformats.org/officeDocument/2006/relationships/oleObject" Target="../embeddings/oleObject17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1782" y="2341418"/>
            <a:ext cx="9213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Heaps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906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47910" y="1466641"/>
          <a:ext cx="8128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rved Up Arrow 6"/>
          <p:cNvSpPr/>
          <p:nvPr/>
        </p:nvSpPr>
        <p:spPr>
          <a:xfrm>
            <a:off x="2485623" y="1828800"/>
            <a:ext cx="1043188" cy="7598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2485623" y="888642"/>
            <a:ext cx="1687132" cy="5666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81601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64535" y="4224270"/>
            <a:ext cx="7662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Sorting takes O(n*</a:t>
            </a:r>
            <a:r>
              <a:rPr lang="en-US" sz="4000" dirty="0" err="1" smtClean="0"/>
              <a:t>lgn</a:t>
            </a:r>
            <a:r>
              <a:rPr lang="en-US" sz="4000" dirty="0" smtClean="0"/>
              <a:t>)</a:t>
            </a:r>
          </a:p>
          <a:p>
            <a:pPr algn="ctr"/>
            <a:r>
              <a:rPr lang="en-US" sz="4000" dirty="0" smtClean="0"/>
              <a:t>Complexity: O(n*</a:t>
            </a:r>
            <a:r>
              <a:rPr lang="en-US" sz="4000" dirty="0" err="1" smtClean="0"/>
              <a:t>lgn</a:t>
            </a:r>
            <a:r>
              <a:rPr lang="en-US" sz="4000" dirty="0"/>
              <a:t> </a:t>
            </a:r>
            <a:r>
              <a:rPr lang="en-US" sz="4000" dirty="0" smtClean="0"/>
              <a:t>+ k)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34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81601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64535" y="4224270"/>
            <a:ext cx="7662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Complexity: O(n*</a:t>
            </a:r>
            <a:r>
              <a:rPr lang="en-US" sz="4000" dirty="0" err="1" smtClean="0"/>
              <a:t>lgn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40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6422" y="2137892"/>
            <a:ext cx="9659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data structure that is specifically made for selecting top k elements out of 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32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6422" y="2137892"/>
            <a:ext cx="96591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data structure that is specifically made for selecting top k elements out of n?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800" dirty="0" smtClean="0"/>
              <a:t>Heaps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652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</a:t>
            </a:r>
            <a:r>
              <a:rPr lang="en-US" dirty="0" smtClean="0"/>
              <a:t>     </a:t>
            </a:r>
            <a:r>
              <a:rPr lang="en-US" sz="4000" dirty="0" smtClean="0"/>
              <a:t>12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</a:t>
            </a:r>
            <a:r>
              <a:rPr lang="en-US" dirty="0" smtClean="0"/>
              <a:t>   </a:t>
            </a:r>
            <a:r>
              <a:rPr lang="en-US" sz="4000" dirty="0" smtClean="0"/>
              <a:t>10               </a:t>
            </a:r>
            <a:r>
              <a:rPr lang="en-US" sz="4000" dirty="0" smtClean="0"/>
              <a:t>6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 smtClean="0"/>
              <a:t>9         </a:t>
            </a:r>
            <a:r>
              <a:rPr lang="en-US" sz="4000" dirty="0" smtClean="0"/>
              <a:t>      7    </a:t>
            </a:r>
            <a:r>
              <a:rPr lang="en-US" sz="4000" dirty="0" smtClean="0"/>
              <a:t>2       </a:t>
            </a:r>
            <a:r>
              <a:rPr lang="en-US" sz="4000" dirty="0" smtClean="0"/>
              <a:t>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31519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</a:t>
            </a:r>
            <a:r>
              <a:rPr lang="en-US" dirty="0" smtClean="0"/>
              <a:t>     </a:t>
            </a:r>
            <a:r>
              <a:rPr lang="en-US" sz="4000" dirty="0" smtClean="0"/>
              <a:t>12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</a:t>
            </a:r>
            <a:r>
              <a:rPr lang="en-US" dirty="0" smtClean="0"/>
              <a:t>   </a:t>
            </a:r>
            <a:r>
              <a:rPr lang="en-US" sz="4000" dirty="0" smtClean="0"/>
              <a:t>10               </a:t>
            </a:r>
            <a:r>
              <a:rPr lang="en-US" sz="4000" dirty="0" smtClean="0"/>
              <a:t>6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 smtClean="0"/>
              <a:t>9       </a:t>
            </a:r>
            <a:r>
              <a:rPr lang="en-US" sz="4000" dirty="0" smtClean="0"/>
              <a:t>        </a:t>
            </a:r>
            <a:r>
              <a:rPr lang="en-US" sz="4000" dirty="0"/>
              <a:t>7</a:t>
            </a:r>
            <a:r>
              <a:rPr lang="en-US" sz="4000" dirty="0" smtClean="0"/>
              <a:t>   </a:t>
            </a:r>
            <a:r>
              <a:rPr lang="en-US" sz="4000" dirty="0" smtClean="0"/>
              <a:t> 2  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80254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9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</a:t>
            </a:r>
            <a:r>
              <a:rPr lang="en-US" dirty="0" smtClean="0"/>
              <a:t>     </a:t>
            </a:r>
            <a:r>
              <a:rPr lang="en-US" sz="4000" dirty="0" smtClean="0"/>
              <a:t>12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</a:t>
            </a:r>
            <a:r>
              <a:rPr lang="en-US" dirty="0" smtClean="0"/>
              <a:t>   </a:t>
            </a:r>
            <a:r>
              <a:rPr lang="en-US" sz="4000" dirty="0" smtClean="0"/>
              <a:t>10               6</a:t>
            </a:r>
            <a:endParaRPr lang="en-US" sz="4000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 smtClean="0"/>
              <a:t>9         </a:t>
            </a:r>
            <a:r>
              <a:rPr lang="en-US" sz="4000" dirty="0" smtClean="0"/>
              <a:t>      7     2 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11983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1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 </a:t>
            </a:r>
            <a:r>
              <a:rPr lang="en-US" dirty="0" smtClean="0"/>
              <a:t>      </a:t>
            </a:r>
            <a:r>
              <a:rPr lang="en-US" sz="4000" dirty="0" smtClean="0"/>
              <a:t>8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</a:t>
            </a:r>
            <a:r>
              <a:rPr lang="en-US" dirty="0" smtClean="0"/>
              <a:t>   </a:t>
            </a:r>
            <a:r>
              <a:rPr lang="en-US" sz="4000" dirty="0" smtClean="0"/>
              <a:t>10               6</a:t>
            </a:r>
            <a:endParaRPr lang="en-US" sz="4000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 smtClean="0"/>
              <a:t>9         </a:t>
            </a:r>
            <a:r>
              <a:rPr lang="en-US" sz="4000" dirty="0" smtClean="0"/>
              <a:t>      7    2  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57385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5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</a:t>
            </a:r>
            <a:r>
              <a:rPr lang="en-US" dirty="0" smtClean="0"/>
              <a:t>     </a:t>
            </a:r>
            <a:r>
              <a:rPr lang="en-US" sz="4000" dirty="0" smtClean="0"/>
              <a:t>10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  </a:t>
            </a:r>
            <a:r>
              <a:rPr lang="en-US" dirty="0" smtClean="0"/>
              <a:t>    </a:t>
            </a:r>
            <a:r>
              <a:rPr lang="en-US" sz="4000" dirty="0" smtClean="0"/>
              <a:t>9                </a:t>
            </a:r>
            <a:r>
              <a:rPr lang="en-US" sz="4000" dirty="0" smtClean="0"/>
              <a:t>6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/>
              <a:t>8</a:t>
            </a:r>
            <a:r>
              <a:rPr lang="en-US" sz="4000" dirty="0" smtClean="0"/>
              <a:t>         </a:t>
            </a:r>
            <a:r>
              <a:rPr lang="en-US" sz="4000" dirty="0" smtClean="0"/>
              <a:t>      7    2  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70682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</a:t>
            </a:r>
            <a:r>
              <a:rPr lang="en-US" dirty="0" smtClean="0"/>
              <a:t>      </a:t>
            </a:r>
            <a:r>
              <a:rPr lang="en-US" sz="4000" dirty="0" smtClean="0"/>
              <a:t>10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  </a:t>
            </a:r>
            <a:r>
              <a:rPr lang="en-US" dirty="0" smtClean="0"/>
              <a:t>   </a:t>
            </a:r>
            <a:r>
              <a:rPr lang="en-US" sz="4000" dirty="0" smtClean="0"/>
              <a:t>9                6</a:t>
            </a:r>
            <a:endParaRPr lang="en-US" sz="4000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/>
              <a:t>8</a:t>
            </a:r>
            <a:r>
              <a:rPr lang="en-US" sz="4000" dirty="0" smtClean="0"/>
              <a:t>         </a:t>
            </a:r>
            <a:r>
              <a:rPr lang="en-US" sz="4000" dirty="0" smtClean="0"/>
              <a:t>      7     2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99905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4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47910" y="1466641"/>
          <a:ext cx="8128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rved Up Arrow 6"/>
          <p:cNvSpPr/>
          <p:nvPr/>
        </p:nvSpPr>
        <p:spPr>
          <a:xfrm>
            <a:off x="2485623" y="1828800"/>
            <a:ext cx="1043188" cy="7598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2485623" y="888642"/>
            <a:ext cx="1687132" cy="5666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urved Up Arrow 1"/>
          <p:cNvSpPr/>
          <p:nvPr/>
        </p:nvSpPr>
        <p:spPr>
          <a:xfrm>
            <a:off x="3528811" y="1828800"/>
            <a:ext cx="1584102" cy="759854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urved Down Arrow 2"/>
          <p:cNvSpPr/>
          <p:nvPr/>
        </p:nvSpPr>
        <p:spPr>
          <a:xfrm>
            <a:off x="3374265" y="721217"/>
            <a:ext cx="2498501" cy="734096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</a:t>
            </a:r>
            <a:r>
              <a:rPr lang="en-US" dirty="0" smtClean="0"/>
              <a:t>     </a:t>
            </a:r>
            <a:r>
              <a:rPr lang="en-US" sz="4000" dirty="0" smtClean="0"/>
              <a:t>10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  </a:t>
            </a:r>
            <a:r>
              <a:rPr lang="en-US" dirty="0" smtClean="0"/>
              <a:t>   </a:t>
            </a:r>
            <a:r>
              <a:rPr lang="en-US" sz="4000" dirty="0" smtClean="0"/>
              <a:t>9                6</a:t>
            </a:r>
            <a:endParaRPr lang="en-US" sz="4000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/>
              <a:t>8</a:t>
            </a:r>
            <a:r>
              <a:rPr lang="en-US" sz="4000" dirty="0" smtClean="0"/>
              <a:t>         </a:t>
            </a:r>
            <a:r>
              <a:rPr lang="en-US" sz="4000" dirty="0" smtClean="0"/>
              <a:t>      7     2 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48908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</a:t>
            </a:r>
            <a:r>
              <a:rPr lang="en-US" dirty="0" smtClean="0"/>
              <a:t>     </a:t>
            </a:r>
            <a:r>
              <a:rPr lang="en-US" sz="4000" dirty="0" smtClean="0"/>
              <a:t>10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  </a:t>
            </a:r>
            <a:r>
              <a:rPr lang="en-US" dirty="0" smtClean="0"/>
              <a:t>   </a:t>
            </a:r>
            <a:r>
              <a:rPr lang="en-US" sz="4000" dirty="0" smtClean="0"/>
              <a:t>9                6</a:t>
            </a:r>
            <a:endParaRPr lang="en-US" sz="4000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/>
              <a:t>8</a:t>
            </a:r>
            <a:r>
              <a:rPr lang="en-US" sz="4000" dirty="0" smtClean="0"/>
              <a:t>         </a:t>
            </a:r>
            <a:r>
              <a:rPr lang="en-US" sz="4000" dirty="0" smtClean="0"/>
              <a:t>      7     2 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51724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</a:t>
            </a:r>
            <a:r>
              <a:rPr lang="en-US" dirty="0" smtClean="0"/>
              <a:t>      </a:t>
            </a:r>
            <a:r>
              <a:rPr lang="en-US" sz="4000" dirty="0" smtClean="0"/>
              <a:t>10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  </a:t>
            </a:r>
            <a:r>
              <a:rPr lang="en-US" dirty="0" smtClean="0"/>
              <a:t>    </a:t>
            </a:r>
            <a:r>
              <a:rPr lang="en-US" sz="4000" dirty="0" smtClean="0"/>
              <a:t>9                </a:t>
            </a:r>
            <a:r>
              <a:rPr lang="en-US" sz="4000" dirty="0" smtClean="0"/>
              <a:t>6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/>
              <a:t>8</a:t>
            </a:r>
            <a:r>
              <a:rPr lang="en-US" sz="4000" dirty="0" smtClean="0"/>
              <a:t>         </a:t>
            </a:r>
            <a:r>
              <a:rPr lang="en-US" sz="4000" dirty="0" smtClean="0"/>
              <a:t>      7     2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20884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8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</a:t>
            </a:r>
            <a:r>
              <a:rPr lang="en-US" sz="4000" dirty="0"/>
              <a:t> </a:t>
            </a:r>
            <a:r>
              <a:rPr lang="en-US" sz="4000" dirty="0" smtClean="0"/>
              <a:t>   9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  </a:t>
            </a:r>
            <a:r>
              <a:rPr lang="en-US" dirty="0" smtClean="0"/>
              <a:t>    </a:t>
            </a:r>
            <a:r>
              <a:rPr lang="en-US" sz="4000" dirty="0" smtClean="0"/>
              <a:t>8                </a:t>
            </a:r>
            <a:r>
              <a:rPr lang="en-US" sz="4000" dirty="0" smtClean="0"/>
              <a:t>6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 smtClean="0"/>
              <a:t>5         </a:t>
            </a:r>
            <a:r>
              <a:rPr lang="en-US" sz="4000" dirty="0" smtClean="0"/>
              <a:t>      7     2 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44341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7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</a:t>
            </a:r>
            <a:r>
              <a:rPr lang="en-US" sz="4000" dirty="0"/>
              <a:t> </a:t>
            </a:r>
            <a:r>
              <a:rPr lang="en-US" sz="4000" dirty="0" smtClean="0"/>
              <a:t>  9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  </a:t>
            </a:r>
            <a:r>
              <a:rPr lang="en-US" dirty="0" smtClean="0"/>
              <a:t>    </a:t>
            </a:r>
            <a:r>
              <a:rPr lang="en-US" sz="4000" dirty="0" smtClean="0"/>
              <a:t>8               6</a:t>
            </a:r>
            <a:endParaRPr lang="en-US" sz="4000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 smtClean="0"/>
              <a:t>5         </a:t>
            </a:r>
            <a:r>
              <a:rPr lang="en-US" sz="4000" dirty="0" smtClean="0"/>
              <a:t>     7      2  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69285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8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69285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</a:t>
            </a:r>
            <a:r>
              <a:rPr lang="en-US" sz="4000" dirty="0"/>
              <a:t> </a:t>
            </a:r>
            <a:r>
              <a:rPr lang="en-US" sz="4000" dirty="0" smtClean="0"/>
              <a:t>  8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  </a:t>
            </a:r>
            <a:r>
              <a:rPr lang="en-US" dirty="0" smtClean="0"/>
              <a:t>    </a:t>
            </a:r>
            <a:r>
              <a:rPr lang="en-US" sz="4000" dirty="0" smtClean="0"/>
              <a:t>7                6</a:t>
            </a:r>
            <a:endParaRPr lang="en-US" sz="4000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 smtClean="0"/>
              <a:t>5         </a:t>
            </a:r>
            <a:r>
              <a:rPr lang="en-US" sz="4000" dirty="0" smtClean="0"/>
              <a:t>      1     2 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62324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</a:t>
            </a:r>
            <a:r>
              <a:rPr lang="en-US" sz="4000" dirty="0"/>
              <a:t> </a:t>
            </a:r>
            <a:r>
              <a:rPr lang="en-US" sz="4000" dirty="0" smtClean="0"/>
              <a:t>  8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  </a:t>
            </a:r>
            <a:r>
              <a:rPr lang="en-US" dirty="0" smtClean="0"/>
              <a:t>    </a:t>
            </a:r>
            <a:r>
              <a:rPr lang="en-US" sz="4000" dirty="0" smtClean="0"/>
              <a:t>7                6</a:t>
            </a:r>
            <a:endParaRPr lang="en-US" sz="4000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 smtClean="0"/>
              <a:t>5         </a:t>
            </a:r>
            <a:r>
              <a:rPr lang="en-US" sz="4000" dirty="0" smtClean="0"/>
              <a:t>      1     2 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</a:t>
            </a:r>
            <a:r>
              <a:rPr lang="en-US" sz="4000" dirty="0"/>
              <a:t> </a:t>
            </a:r>
            <a:r>
              <a:rPr lang="en-US" sz="4000" dirty="0" smtClean="0"/>
              <a:t>  8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  </a:t>
            </a:r>
            <a:r>
              <a:rPr lang="en-US" dirty="0" smtClean="0"/>
              <a:t>    </a:t>
            </a:r>
            <a:r>
              <a:rPr lang="en-US" sz="4000" dirty="0" smtClean="0"/>
              <a:t>7                6</a:t>
            </a:r>
            <a:endParaRPr lang="en-US" sz="4000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 smtClean="0"/>
              <a:t>5         </a:t>
            </a:r>
            <a:r>
              <a:rPr lang="en-US" sz="4000" dirty="0" smtClean="0"/>
              <a:t>      1     2 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724794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876" y="3000779"/>
            <a:ext cx="539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     </a:t>
            </a:r>
            <a:r>
              <a:rPr lang="en-US" sz="4000" dirty="0"/>
              <a:t> </a:t>
            </a:r>
            <a:r>
              <a:rPr lang="en-US" sz="4000" dirty="0" smtClean="0"/>
              <a:t>   8</a:t>
            </a:r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            </a:t>
            </a:r>
            <a:r>
              <a:rPr lang="en-US" dirty="0" smtClean="0"/>
              <a:t>    </a:t>
            </a:r>
            <a:r>
              <a:rPr lang="en-US" sz="4000" dirty="0" smtClean="0"/>
              <a:t>7              </a:t>
            </a:r>
            <a:r>
              <a:rPr lang="en-US" sz="4000" dirty="0" smtClean="0"/>
              <a:t>6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 smtClean="0"/>
              <a:t>5        </a:t>
            </a:r>
            <a:r>
              <a:rPr lang="en-US" sz="4000" dirty="0" smtClean="0"/>
              <a:t>       </a:t>
            </a:r>
            <a:r>
              <a:rPr lang="en-US" sz="4000" dirty="0" smtClean="0"/>
              <a:t>1  </a:t>
            </a:r>
            <a:r>
              <a:rPr lang="en-US" sz="4000" dirty="0" smtClean="0"/>
              <a:t>  2           </a:t>
            </a:r>
            <a:r>
              <a:rPr lang="en-US" sz="4000" dirty="0" smtClean="0"/>
              <a:t>3</a:t>
            </a:r>
            <a:r>
              <a:rPr lang="en-US" dirty="0" smtClean="0"/>
              <a:t>                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66009" y="3522024"/>
            <a:ext cx="572036" cy="4780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4664" y="3507622"/>
            <a:ext cx="521595" cy="49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01544" y="4430332"/>
            <a:ext cx="721217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6009" y="4430332"/>
            <a:ext cx="40568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84135" y="4478106"/>
            <a:ext cx="412124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75490" y="4430332"/>
            <a:ext cx="566670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75894"/>
              </p:ext>
            </p:extLst>
          </p:nvPr>
        </p:nvGraphicFramePr>
        <p:xfrm>
          <a:off x="838200" y="2239373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5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099256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Complexity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955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47910" y="1466641"/>
          <a:ext cx="8128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rved Up Arrow 6"/>
          <p:cNvSpPr/>
          <p:nvPr/>
        </p:nvSpPr>
        <p:spPr>
          <a:xfrm>
            <a:off x="2485623" y="1828800"/>
            <a:ext cx="1043188" cy="7598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2485623" y="888642"/>
            <a:ext cx="1687132" cy="5666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urved Up Arrow 1"/>
          <p:cNvSpPr/>
          <p:nvPr/>
        </p:nvSpPr>
        <p:spPr>
          <a:xfrm>
            <a:off x="3528811" y="1828800"/>
            <a:ext cx="1584102" cy="759854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urved Down Arrow 2"/>
          <p:cNvSpPr/>
          <p:nvPr/>
        </p:nvSpPr>
        <p:spPr>
          <a:xfrm>
            <a:off x="3374265" y="721217"/>
            <a:ext cx="2498501" cy="734096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8040" y="3438658"/>
            <a:ext cx="94530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US" sz="4000" dirty="0" smtClean="0"/>
              <a:t>For index </a:t>
            </a:r>
            <a:r>
              <a:rPr lang="en-US" sz="4000" dirty="0" err="1" smtClean="0"/>
              <a:t>i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left child:    2*</a:t>
            </a:r>
            <a:r>
              <a:rPr lang="en-US" sz="4000" dirty="0" err="1" smtClean="0"/>
              <a:t>i</a:t>
            </a:r>
            <a:r>
              <a:rPr lang="en-US" sz="4000" dirty="0" smtClean="0"/>
              <a:t> +1</a:t>
            </a:r>
          </a:p>
          <a:p>
            <a:pPr lvl="6"/>
            <a:r>
              <a:rPr lang="en-US" sz="4000" dirty="0" smtClean="0"/>
              <a:t>Right child: 2*</a:t>
            </a:r>
            <a:r>
              <a:rPr lang="en-US" sz="4000" dirty="0" err="1" smtClean="0"/>
              <a:t>i</a:t>
            </a:r>
            <a:r>
              <a:rPr lang="en-US" dirty="0" smtClean="0"/>
              <a:t> </a:t>
            </a:r>
            <a:r>
              <a:rPr lang="en-US" sz="4000" dirty="0" smtClean="0"/>
              <a:t>+ 2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58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4760" y="2240925"/>
            <a:ext cx="8242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Building the heap takes: O(k)</a:t>
            </a: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55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4760" y="2240925"/>
            <a:ext cx="8242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Building the heap takes: O(k)</a:t>
            </a:r>
          </a:p>
          <a:p>
            <a:pPr algn="ctr"/>
            <a:r>
              <a:rPr lang="en-US" sz="4000" dirty="0" smtClean="0"/>
              <a:t>Elements left: n-k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1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4760" y="2240925"/>
            <a:ext cx="8242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Building the heap takes: O(k)</a:t>
            </a:r>
          </a:p>
          <a:p>
            <a:pPr algn="ctr"/>
            <a:r>
              <a:rPr lang="en-US" sz="4000" dirty="0" smtClean="0"/>
              <a:t>Elements left: n-k</a:t>
            </a:r>
          </a:p>
          <a:p>
            <a:pPr algn="ctr"/>
            <a:r>
              <a:rPr lang="en-US" sz="4000" dirty="0" err="1" smtClean="0"/>
              <a:t>MaxHeapify</a:t>
            </a:r>
            <a:r>
              <a:rPr lang="en-US" sz="4000" dirty="0" smtClean="0"/>
              <a:t> n-k times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7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4760" y="2240925"/>
            <a:ext cx="82424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Building the heap takes: O(k)</a:t>
            </a:r>
          </a:p>
          <a:p>
            <a:pPr algn="ctr"/>
            <a:r>
              <a:rPr lang="en-US" sz="4000" dirty="0" smtClean="0"/>
              <a:t>Elements left: n-k</a:t>
            </a:r>
          </a:p>
          <a:p>
            <a:pPr algn="ctr"/>
            <a:r>
              <a:rPr lang="en-US" sz="4000" dirty="0" err="1" smtClean="0"/>
              <a:t>MaxHeapify</a:t>
            </a:r>
            <a:r>
              <a:rPr lang="en-US" sz="4000" dirty="0" smtClean="0"/>
              <a:t> n-k times</a:t>
            </a:r>
          </a:p>
          <a:p>
            <a:pPr algn="ctr"/>
            <a:r>
              <a:rPr lang="en-US" sz="4000" dirty="0"/>
              <a:t>t</a:t>
            </a:r>
            <a:r>
              <a:rPr lang="en-US" sz="4000" dirty="0" smtClean="0"/>
              <a:t>akes O((n-k)*</a:t>
            </a:r>
            <a:r>
              <a:rPr lang="en-US" sz="4000" dirty="0" err="1" smtClean="0"/>
              <a:t>lgk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14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4760" y="2240925"/>
            <a:ext cx="82424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Building the heap takes: O(k)</a:t>
            </a:r>
          </a:p>
          <a:p>
            <a:pPr algn="ctr"/>
            <a:r>
              <a:rPr lang="en-US" sz="4000" dirty="0" smtClean="0"/>
              <a:t>Elements left: n-k</a:t>
            </a:r>
          </a:p>
          <a:p>
            <a:pPr algn="ctr"/>
            <a:r>
              <a:rPr lang="en-US" sz="4000" dirty="0" err="1" smtClean="0"/>
              <a:t>MaxHeapify</a:t>
            </a:r>
            <a:r>
              <a:rPr lang="en-US" sz="4000" dirty="0" smtClean="0"/>
              <a:t> n-k times</a:t>
            </a:r>
          </a:p>
          <a:p>
            <a:pPr algn="ctr"/>
            <a:r>
              <a:rPr lang="en-US" sz="4000" dirty="0"/>
              <a:t>t</a:t>
            </a:r>
            <a:r>
              <a:rPr lang="en-US" sz="4000" dirty="0" smtClean="0"/>
              <a:t>akes O((n-k)*</a:t>
            </a:r>
            <a:r>
              <a:rPr lang="en-US" sz="4000" dirty="0" err="1" smtClean="0"/>
              <a:t>lgk</a:t>
            </a:r>
            <a:r>
              <a:rPr lang="en-US" sz="4000" dirty="0" smtClean="0"/>
              <a:t>)</a:t>
            </a:r>
          </a:p>
          <a:p>
            <a:pPr algn="ctr"/>
            <a:r>
              <a:rPr lang="en-US" sz="4000" dirty="0" smtClean="0"/>
              <a:t>Complexity: O((n-k)</a:t>
            </a:r>
            <a:r>
              <a:rPr lang="en-US" sz="4000" dirty="0" err="1" smtClean="0"/>
              <a:t>lgk</a:t>
            </a:r>
            <a:r>
              <a:rPr lang="en-US" sz="4000" dirty="0"/>
              <a:t> </a:t>
            </a:r>
            <a:r>
              <a:rPr lang="en-US" sz="4000" dirty="0" smtClean="0"/>
              <a:t>+ k)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66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4760" y="2240925"/>
            <a:ext cx="824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Complexity: O((n-k)</a:t>
            </a:r>
            <a:r>
              <a:rPr lang="en-US" sz="4000" dirty="0" err="1" smtClean="0"/>
              <a:t>lgk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29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4760" y="2240925"/>
            <a:ext cx="8242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Other than running time, what is so great about the heap approach?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07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4760" y="2240925"/>
            <a:ext cx="82424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Other than running time, what is so great about the heap approach?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We only need O(k) memory.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82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8690" y="2327564"/>
            <a:ext cx="9933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After all this, is it the best method?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673927" y="3740727"/>
            <a:ext cx="633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Can we do BETTER?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18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3972" y="1969808"/>
            <a:ext cx="908094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QUICK SORT </a:t>
            </a:r>
          </a:p>
          <a:p>
            <a:pPr algn="ctr"/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PARTITION FUNCTION </a:t>
            </a:r>
            <a:endParaRPr lang="en-US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1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47910" y="1466641"/>
          <a:ext cx="8128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rved Up Arrow 6"/>
          <p:cNvSpPr/>
          <p:nvPr/>
        </p:nvSpPr>
        <p:spPr>
          <a:xfrm>
            <a:off x="2485623" y="1828800"/>
            <a:ext cx="1043188" cy="7598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2485623" y="888642"/>
            <a:ext cx="1687132" cy="5666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urved Up Arrow 1"/>
          <p:cNvSpPr/>
          <p:nvPr/>
        </p:nvSpPr>
        <p:spPr>
          <a:xfrm>
            <a:off x="3528811" y="1828800"/>
            <a:ext cx="1584102" cy="759854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urved Down Arrow 2"/>
          <p:cNvSpPr/>
          <p:nvPr/>
        </p:nvSpPr>
        <p:spPr>
          <a:xfrm>
            <a:off x="3374265" y="721217"/>
            <a:ext cx="2498501" cy="734096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8040" y="3438658"/>
            <a:ext cx="94530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US" sz="4000" dirty="0" smtClean="0"/>
              <a:t>For index </a:t>
            </a:r>
            <a:r>
              <a:rPr lang="en-US" sz="4000" dirty="0" err="1" smtClean="0"/>
              <a:t>i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left child:    2*</a:t>
            </a:r>
            <a:r>
              <a:rPr lang="en-US" sz="4000" dirty="0" err="1" smtClean="0"/>
              <a:t>i</a:t>
            </a:r>
            <a:r>
              <a:rPr lang="en-US" sz="4000" dirty="0" smtClean="0"/>
              <a:t> +1</a:t>
            </a:r>
          </a:p>
          <a:p>
            <a:pPr lvl="6"/>
            <a:r>
              <a:rPr lang="en-US" sz="4000" dirty="0" smtClean="0"/>
              <a:t>Right child: 2*</a:t>
            </a:r>
            <a:r>
              <a:rPr lang="en-US" sz="4000" dirty="0" err="1" smtClean="0"/>
              <a:t>i</a:t>
            </a:r>
            <a:r>
              <a:rPr lang="en-US" dirty="0" smtClean="0"/>
              <a:t> </a:t>
            </a:r>
            <a:r>
              <a:rPr lang="en-US" sz="4000" dirty="0" smtClean="0"/>
              <a:t>+ 2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23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 even ‘faster’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2484" y="2601532"/>
            <a:ext cx="924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Quicksort’s </a:t>
            </a:r>
            <a:r>
              <a:rPr lang="en-US" sz="3600" dirty="0" smtClean="0"/>
              <a:t>partition function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85131"/>
              </p:ext>
            </p:extLst>
          </p:nvPr>
        </p:nvGraphicFramePr>
        <p:xfrm>
          <a:off x="954110" y="3965142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 even ‘faster’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2484" y="2601532"/>
            <a:ext cx="924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Quicksort’s </a:t>
            </a:r>
            <a:r>
              <a:rPr lang="en-US" sz="3600" dirty="0" smtClean="0"/>
              <a:t>partition function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46615"/>
              </p:ext>
            </p:extLst>
          </p:nvPr>
        </p:nvGraphicFramePr>
        <p:xfrm>
          <a:off x="954110" y="3965142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Up Arrow 2"/>
          <p:cNvSpPr/>
          <p:nvPr/>
        </p:nvSpPr>
        <p:spPr>
          <a:xfrm>
            <a:off x="5061397" y="4391696"/>
            <a:ext cx="321972" cy="7598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 even ‘faster’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5059" y="2137893"/>
            <a:ext cx="9581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Complexity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36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 even ‘faster’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5059" y="2137893"/>
            <a:ext cx="9581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Complexity</a:t>
            </a:r>
            <a:endParaRPr lang="en-US" sz="4000" dirty="0" smtClean="0"/>
          </a:p>
          <a:p>
            <a:pPr algn="ctr"/>
            <a:r>
              <a:rPr lang="en-US" sz="4000" dirty="0" smtClean="0"/>
              <a:t>Partition function takes O(n) average case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73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 even ‘faster’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5059" y="2137893"/>
            <a:ext cx="9581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Complexity</a:t>
            </a:r>
            <a:endParaRPr lang="en-US" sz="4000" dirty="0" smtClean="0"/>
          </a:p>
          <a:p>
            <a:pPr algn="ctr"/>
            <a:r>
              <a:rPr lang="en-US" sz="4000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8544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MaxHeapify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MaxHeapify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Assumes that the node we are working on has both children as heaps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MaxHeapify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Assumes that the node we are working on has both children as heaps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15188" y="2884867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27301" y="4198512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02320" y="4198512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5109" y="5576552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55346" y="5576552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22782" y="5576552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65172" y="5576552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45109" y="3669092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2" idx="7"/>
          </p:cNvCxnSpPr>
          <p:nvPr/>
        </p:nvCxnSpPr>
        <p:spPr>
          <a:xfrm flipH="1">
            <a:off x="3867647" y="5000987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0"/>
          </p:cNvCxnSpPr>
          <p:nvPr/>
        </p:nvCxnSpPr>
        <p:spPr>
          <a:xfrm>
            <a:off x="5129776" y="5000987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6" idx="1"/>
          </p:cNvCxnSpPr>
          <p:nvPr/>
        </p:nvCxnSpPr>
        <p:spPr>
          <a:xfrm>
            <a:off x="6417663" y="3687342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0"/>
          </p:cNvCxnSpPr>
          <p:nvPr/>
        </p:nvCxnSpPr>
        <p:spPr>
          <a:xfrm flipH="1">
            <a:off x="7025425" y="5000987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1"/>
          </p:cNvCxnSpPr>
          <p:nvPr/>
        </p:nvCxnSpPr>
        <p:spPr>
          <a:xfrm>
            <a:off x="8104795" y="5000987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MaxHeapify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670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MaxHeapify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249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MaxHeapify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286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0642" y="347729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72755" y="166137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47774" y="166137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50784" y="4262907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90563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00800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68236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5618" y="4262907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10626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90563" y="1131954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3713101" y="2463849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438093" y="3841889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4975230" y="2463849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3713101" y="3841889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263117" y="1150204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6870879" y="2463849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7950249" y="2463849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MaxHeapify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564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MaxHeapify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557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MaxHeapify</a:t>
            </a:r>
            <a:endParaRPr lang="en-US" sz="4400" dirty="0"/>
          </a:p>
        </p:txBody>
      </p:sp>
      <p:sp>
        <p:nvSpPr>
          <p:cNvPr id="13" name="Arc 12"/>
          <p:cNvSpPr/>
          <p:nvPr/>
        </p:nvSpPr>
        <p:spPr>
          <a:xfrm>
            <a:off x="6349285" y="2060620"/>
            <a:ext cx="1481070" cy="1416676"/>
          </a:xfrm>
          <a:prstGeom prst="arc">
            <a:avLst>
              <a:gd name="adj1" fmla="val 14509286"/>
              <a:gd name="adj2" fmla="val 121504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>
            <a:stCxn id="6" idx="2"/>
            <a:endCxn id="4" idx="4"/>
          </p:cNvCxnSpPr>
          <p:nvPr/>
        </p:nvCxnSpPr>
        <p:spPr>
          <a:xfrm rot="10800000">
            <a:off x="6252694" y="2640168"/>
            <a:ext cx="1217053" cy="843566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MaxHeapify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932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MaxHeapify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709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MaxHeapify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391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MaxHeapify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80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MaxHeapify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769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384E5-4A8A-4ED9-B5ED-2C566293D89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9" y="559678"/>
            <a:ext cx="9933709" cy="4952492"/>
          </a:xfrm>
        </p:spPr>
        <p:txBody>
          <a:bodyPr/>
          <a:lstStyle/>
          <a:p>
            <a:r>
              <a:rPr lang="en-US" altLang="en-US" dirty="0"/>
              <a:t>MAX-HEAPIFY Running Time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4838" y="1066801"/>
            <a:ext cx="10414144" cy="52244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4000" dirty="0" smtClean="0"/>
              <a:t>Intuitively</a:t>
            </a:r>
            <a:r>
              <a:rPr lang="en-US" altLang="en-US" sz="4000" dirty="0"/>
              <a:t>:</a:t>
            </a:r>
          </a:p>
          <a:p>
            <a:pPr>
              <a:lnSpc>
                <a:spcPct val="150000"/>
              </a:lnSpc>
            </a:pPr>
            <a:endParaRPr lang="en-US" altLang="en-US" sz="400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en-US" sz="4000" dirty="0" smtClean="0">
                <a:sym typeface="Symbol" panose="05050102010706020507" pitchFamily="18" charset="2"/>
              </a:rPr>
              <a:t>Running time of MAX-HEAPIFY is </a:t>
            </a:r>
            <a:r>
              <a:rPr lang="en-US" altLang="en-US" sz="4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O(</a:t>
            </a:r>
            <a:r>
              <a:rPr lang="en-US" altLang="en-US" sz="4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lgn</a:t>
            </a:r>
            <a:r>
              <a:rPr lang="en-US" altLang="en-US" sz="4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en-US" sz="4000" dirty="0" smtClean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4000" dirty="0" smtClean="0">
                <a:sym typeface="Symbol" panose="05050102010706020507" pitchFamily="18" charset="2"/>
              </a:rPr>
              <a:t>Can be written in terms of the height of the heap, as being </a:t>
            </a:r>
            <a:r>
              <a:rPr lang="en-US" altLang="en-US" sz="4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O(h)</a:t>
            </a:r>
          </a:p>
        </p:txBody>
      </p:sp>
      <p:pic>
        <p:nvPicPr>
          <p:cNvPr id="411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1957389"/>
            <a:ext cx="7605712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9499600" y="2003425"/>
            <a:ext cx="31451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6491288" y="2509838"/>
            <a:ext cx="4381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2h</a:t>
            </a: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4662488" y="2751138"/>
            <a:ext cx="63341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O(h</a:t>
            </a:r>
            <a:r>
              <a:rPr lang="en-US" altLang="en-US" sz="1600"/>
              <a:t>)</a:t>
            </a:r>
          </a:p>
        </p:txBody>
      </p:sp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2428875" y="1911351"/>
            <a:ext cx="308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-</a:t>
            </a:r>
          </a:p>
        </p:txBody>
      </p:sp>
      <p:sp>
        <p:nvSpPr>
          <p:cNvPr id="411657" name="Text Box 9"/>
          <p:cNvSpPr txBox="1">
            <a:spLocks noChangeArrowheads="1"/>
          </p:cNvSpPr>
          <p:nvPr/>
        </p:nvSpPr>
        <p:spPr bwMode="auto">
          <a:xfrm>
            <a:off x="2408238" y="2139951"/>
            <a:ext cx="308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-</a:t>
            </a:r>
          </a:p>
        </p:txBody>
      </p:sp>
      <p:sp>
        <p:nvSpPr>
          <p:cNvPr id="411658" name="Text Box 10"/>
          <p:cNvSpPr txBox="1">
            <a:spLocks noChangeArrowheads="1"/>
          </p:cNvSpPr>
          <p:nvPr/>
        </p:nvSpPr>
        <p:spPr bwMode="auto">
          <a:xfrm>
            <a:off x="2420938" y="2365376"/>
            <a:ext cx="308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-</a:t>
            </a:r>
          </a:p>
        </p:txBody>
      </p:sp>
      <p:sp>
        <p:nvSpPr>
          <p:cNvPr id="411659" name="Text Box 11"/>
          <p:cNvSpPr txBox="1">
            <a:spLocks noChangeArrowheads="1"/>
          </p:cNvSpPr>
          <p:nvPr/>
        </p:nvSpPr>
        <p:spPr bwMode="auto">
          <a:xfrm>
            <a:off x="2411413" y="2644776"/>
            <a:ext cx="308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2859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MaxHeapify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461751" y="1777284"/>
            <a:ext cx="9015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Complexity: Height </a:t>
            </a:r>
            <a:r>
              <a:rPr lang="en-US" sz="4000" dirty="0" smtClean="0"/>
              <a:t>of tree</a:t>
            </a:r>
            <a:br>
              <a:rPr lang="en-US" sz="4000" dirty="0" smtClean="0"/>
            </a:br>
            <a:r>
              <a:rPr lang="en-US" sz="4000" dirty="0" smtClean="0"/>
              <a:t>O(</a:t>
            </a:r>
            <a:r>
              <a:rPr lang="en-US" sz="4000" dirty="0" err="1" smtClean="0"/>
              <a:t>lgn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07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0642" y="347729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72755" y="166137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47774" y="166137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50784" y="4262907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90563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00800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68236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5618" y="4262907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10626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90563" y="1131954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3713101" y="2463849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438093" y="3841889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4975230" y="2463849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3713101" y="3841889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263117" y="1150204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6870879" y="2463849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7950249" y="2463849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build a heap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34884" y="1690688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46997" y="300433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22016" y="300433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5026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64805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75042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42478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9860" y="5605866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84868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64805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2" idx="7"/>
          </p:cNvCxnSpPr>
          <p:nvPr/>
        </p:nvCxnSpPr>
        <p:spPr>
          <a:xfrm flipH="1">
            <a:off x="3687343" y="3806808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7"/>
          </p:cNvCxnSpPr>
          <p:nvPr/>
        </p:nvCxnSpPr>
        <p:spPr>
          <a:xfrm flipH="1">
            <a:off x="2412335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0"/>
          </p:cNvCxnSpPr>
          <p:nvPr/>
        </p:nvCxnSpPr>
        <p:spPr>
          <a:xfrm>
            <a:off x="4949472" y="3806808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5"/>
            <a:endCxn id="7" idx="1"/>
          </p:cNvCxnSpPr>
          <p:nvPr/>
        </p:nvCxnSpPr>
        <p:spPr>
          <a:xfrm>
            <a:off x="3687343" y="5184848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6" idx="1"/>
          </p:cNvCxnSpPr>
          <p:nvPr/>
        </p:nvCxnSpPr>
        <p:spPr>
          <a:xfrm>
            <a:off x="6237359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0"/>
          </p:cNvCxnSpPr>
          <p:nvPr/>
        </p:nvCxnSpPr>
        <p:spPr>
          <a:xfrm flipH="1">
            <a:off x="6845121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1"/>
          </p:cNvCxnSpPr>
          <p:nvPr/>
        </p:nvCxnSpPr>
        <p:spPr>
          <a:xfrm>
            <a:off x="7924491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1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build a heap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34884" y="1690688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46997" y="300433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22016" y="300433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5026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6480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75042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42478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9860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84868" y="438237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64805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2" idx="7"/>
          </p:cNvCxnSpPr>
          <p:nvPr/>
        </p:nvCxnSpPr>
        <p:spPr>
          <a:xfrm flipH="1">
            <a:off x="3687343" y="3806808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7"/>
          </p:cNvCxnSpPr>
          <p:nvPr/>
        </p:nvCxnSpPr>
        <p:spPr>
          <a:xfrm flipH="1">
            <a:off x="2412335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0"/>
          </p:cNvCxnSpPr>
          <p:nvPr/>
        </p:nvCxnSpPr>
        <p:spPr>
          <a:xfrm>
            <a:off x="4949472" y="3806808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5"/>
            <a:endCxn id="7" idx="1"/>
          </p:cNvCxnSpPr>
          <p:nvPr/>
        </p:nvCxnSpPr>
        <p:spPr>
          <a:xfrm>
            <a:off x="3687343" y="5184848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6" idx="1"/>
          </p:cNvCxnSpPr>
          <p:nvPr/>
        </p:nvCxnSpPr>
        <p:spPr>
          <a:xfrm>
            <a:off x="6237359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0"/>
          </p:cNvCxnSpPr>
          <p:nvPr/>
        </p:nvCxnSpPr>
        <p:spPr>
          <a:xfrm flipH="1">
            <a:off x="6845121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1"/>
          </p:cNvCxnSpPr>
          <p:nvPr/>
        </p:nvCxnSpPr>
        <p:spPr>
          <a:xfrm>
            <a:off x="7924491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build a heap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34884" y="1690688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46997" y="300433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22016" y="300433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5026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6480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75042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42478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9860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84868" y="4382373"/>
            <a:ext cx="940158" cy="9401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64805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2" idx="7"/>
          </p:cNvCxnSpPr>
          <p:nvPr/>
        </p:nvCxnSpPr>
        <p:spPr>
          <a:xfrm flipH="1">
            <a:off x="3687343" y="3806808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7"/>
          </p:cNvCxnSpPr>
          <p:nvPr/>
        </p:nvCxnSpPr>
        <p:spPr>
          <a:xfrm flipH="1">
            <a:off x="2412335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0"/>
          </p:cNvCxnSpPr>
          <p:nvPr/>
        </p:nvCxnSpPr>
        <p:spPr>
          <a:xfrm>
            <a:off x="4949472" y="3806808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5"/>
            <a:endCxn id="7" idx="1"/>
          </p:cNvCxnSpPr>
          <p:nvPr/>
        </p:nvCxnSpPr>
        <p:spPr>
          <a:xfrm>
            <a:off x="3687343" y="5184848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6" idx="1"/>
          </p:cNvCxnSpPr>
          <p:nvPr/>
        </p:nvCxnSpPr>
        <p:spPr>
          <a:xfrm>
            <a:off x="6237359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0"/>
          </p:cNvCxnSpPr>
          <p:nvPr/>
        </p:nvCxnSpPr>
        <p:spPr>
          <a:xfrm flipH="1">
            <a:off x="6845121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1"/>
          </p:cNvCxnSpPr>
          <p:nvPr/>
        </p:nvCxnSpPr>
        <p:spPr>
          <a:xfrm>
            <a:off x="7924491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build a heap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34884" y="1690688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46997" y="3004333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22016" y="3004333"/>
            <a:ext cx="940158" cy="9401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5026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6480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75042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42478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9860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84868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64805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2" idx="7"/>
          </p:cNvCxnSpPr>
          <p:nvPr/>
        </p:nvCxnSpPr>
        <p:spPr>
          <a:xfrm flipH="1">
            <a:off x="3687343" y="3806808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7"/>
          </p:cNvCxnSpPr>
          <p:nvPr/>
        </p:nvCxnSpPr>
        <p:spPr>
          <a:xfrm flipH="1">
            <a:off x="2412335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0"/>
          </p:cNvCxnSpPr>
          <p:nvPr/>
        </p:nvCxnSpPr>
        <p:spPr>
          <a:xfrm>
            <a:off x="4949472" y="3806808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5"/>
            <a:endCxn id="7" idx="1"/>
          </p:cNvCxnSpPr>
          <p:nvPr/>
        </p:nvCxnSpPr>
        <p:spPr>
          <a:xfrm>
            <a:off x="3687343" y="5184848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6" idx="1"/>
          </p:cNvCxnSpPr>
          <p:nvPr/>
        </p:nvCxnSpPr>
        <p:spPr>
          <a:xfrm>
            <a:off x="6237359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0"/>
          </p:cNvCxnSpPr>
          <p:nvPr/>
        </p:nvCxnSpPr>
        <p:spPr>
          <a:xfrm flipH="1">
            <a:off x="6845121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1"/>
          </p:cNvCxnSpPr>
          <p:nvPr/>
        </p:nvCxnSpPr>
        <p:spPr>
          <a:xfrm>
            <a:off x="7924491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0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build a heap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34884" y="1690688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46997" y="3004333"/>
            <a:ext cx="940158" cy="9401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22016" y="300433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5026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6480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75042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42478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9860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84868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64805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2" idx="7"/>
          </p:cNvCxnSpPr>
          <p:nvPr/>
        </p:nvCxnSpPr>
        <p:spPr>
          <a:xfrm flipH="1">
            <a:off x="3687343" y="3806808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7"/>
          </p:cNvCxnSpPr>
          <p:nvPr/>
        </p:nvCxnSpPr>
        <p:spPr>
          <a:xfrm flipH="1">
            <a:off x="2412335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0"/>
          </p:cNvCxnSpPr>
          <p:nvPr/>
        </p:nvCxnSpPr>
        <p:spPr>
          <a:xfrm>
            <a:off x="4949472" y="3806808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5"/>
            <a:endCxn id="7" idx="1"/>
          </p:cNvCxnSpPr>
          <p:nvPr/>
        </p:nvCxnSpPr>
        <p:spPr>
          <a:xfrm>
            <a:off x="3687343" y="5184848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6" idx="1"/>
          </p:cNvCxnSpPr>
          <p:nvPr/>
        </p:nvCxnSpPr>
        <p:spPr>
          <a:xfrm>
            <a:off x="6237359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0"/>
          </p:cNvCxnSpPr>
          <p:nvPr/>
        </p:nvCxnSpPr>
        <p:spPr>
          <a:xfrm flipH="1">
            <a:off x="6845121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1"/>
          </p:cNvCxnSpPr>
          <p:nvPr/>
        </p:nvCxnSpPr>
        <p:spPr>
          <a:xfrm>
            <a:off x="7924491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build a heap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34884" y="1690688"/>
            <a:ext cx="940158" cy="9401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46997" y="300433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22016" y="300433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5026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6480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75042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42478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9860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84868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64805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2" idx="7"/>
          </p:cNvCxnSpPr>
          <p:nvPr/>
        </p:nvCxnSpPr>
        <p:spPr>
          <a:xfrm flipH="1">
            <a:off x="3687343" y="3806808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7"/>
          </p:cNvCxnSpPr>
          <p:nvPr/>
        </p:nvCxnSpPr>
        <p:spPr>
          <a:xfrm flipH="1">
            <a:off x="2412335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0"/>
          </p:cNvCxnSpPr>
          <p:nvPr/>
        </p:nvCxnSpPr>
        <p:spPr>
          <a:xfrm>
            <a:off x="4949472" y="3806808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5"/>
            <a:endCxn id="7" idx="1"/>
          </p:cNvCxnSpPr>
          <p:nvPr/>
        </p:nvCxnSpPr>
        <p:spPr>
          <a:xfrm>
            <a:off x="3687343" y="5184848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6" idx="1"/>
          </p:cNvCxnSpPr>
          <p:nvPr/>
        </p:nvCxnSpPr>
        <p:spPr>
          <a:xfrm>
            <a:off x="6237359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0"/>
          </p:cNvCxnSpPr>
          <p:nvPr/>
        </p:nvCxnSpPr>
        <p:spPr>
          <a:xfrm flipH="1">
            <a:off x="6845121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1"/>
          </p:cNvCxnSpPr>
          <p:nvPr/>
        </p:nvCxnSpPr>
        <p:spPr>
          <a:xfrm>
            <a:off x="7924491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build a heap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34884" y="1690688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46997" y="300433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22016" y="300433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5026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64805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75042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42478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9860" y="5605866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84868" y="4382373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64805" y="2474913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2" idx="7"/>
          </p:cNvCxnSpPr>
          <p:nvPr/>
        </p:nvCxnSpPr>
        <p:spPr>
          <a:xfrm flipH="1">
            <a:off x="3687343" y="3806808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7"/>
          </p:cNvCxnSpPr>
          <p:nvPr/>
        </p:nvCxnSpPr>
        <p:spPr>
          <a:xfrm flipH="1">
            <a:off x="2412335" y="5184848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0"/>
          </p:cNvCxnSpPr>
          <p:nvPr/>
        </p:nvCxnSpPr>
        <p:spPr>
          <a:xfrm>
            <a:off x="4949472" y="3806808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5"/>
            <a:endCxn id="7" idx="1"/>
          </p:cNvCxnSpPr>
          <p:nvPr/>
        </p:nvCxnSpPr>
        <p:spPr>
          <a:xfrm>
            <a:off x="3687343" y="5184848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6" idx="1"/>
          </p:cNvCxnSpPr>
          <p:nvPr/>
        </p:nvCxnSpPr>
        <p:spPr>
          <a:xfrm>
            <a:off x="6237359" y="2493163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0"/>
          </p:cNvCxnSpPr>
          <p:nvPr/>
        </p:nvCxnSpPr>
        <p:spPr>
          <a:xfrm flipH="1">
            <a:off x="6845121" y="3806808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1"/>
          </p:cNvCxnSpPr>
          <p:nvPr/>
        </p:nvCxnSpPr>
        <p:spPr>
          <a:xfrm>
            <a:off x="7924491" y="3806808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1B3BD-779D-450F-81D3-856122C972D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59678"/>
            <a:ext cx="6094414" cy="4952492"/>
          </a:xfrm>
        </p:spPr>
        <p:txBody>
          <a:bodyPr/>
          <a:lstStyle/>
          <a:p>
            <a:r>
              <a:rPr lang="en-US" altLang="en-US" dirty="0"/>
              <a:t>Building a Heap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8338" y="3141664"/>
            <a:ext cx="5334000" cy="2212975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  <a:buNone/>
            </a:pPr>
            <a:r>
              <a:rPr lang="en-US" altLang="en-US" sz="2400">
                <a:solidFill>
                  <a:srgbClr val="DD0111"/>
                </a:solidFill>
                <a:latin typeface="Monotype Corsiva" panose="03010101010201010101" pitchFamily="66" charset="0"/>
              </a:rPr>
              <a:t>Alg:</a:t>
            </a:r>
            <a:r>
              <a:rPr lang="en-US" altLang="en-US" sz="2400">
                <a:latin typeface="Monotype Corsiva" panose="03010101010201010101" pitchFamily="66" charset="0"/>
              </a:rPr>
              <a:t> </a:t>
            </a:r>
            <a:r>
              <a:rPr lang="en-US" altLang="en-US" sz="2400" u="sng"/>
              <a:t>BUILD-MAX-HEAP</a:t>
            </a:r>
            <a:r>
              <a:rPr lang="en-US" altLang="en-US" sz="2400" u="sng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>
                <a:latin typeface="Comic Sans MS" panose="030F0702030302020204" pitchFamily="66" charset="0"/>
              </a:rPr>
              <a:t>n</a:t>
            </a:r>
            <a:r>
              <a:rPr lang="en-US" altLang="en-US" sz="2400"/>
              <a:t> = length[A]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 </a:t>
            </a:r>
            <a:r>
              <a:rPr lang="en-US" altLang="en-US" sz="2400" b="1"/>
              <a:t>for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i ←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en-US" sz="2400">
                <a:latin typeface="Comic Sans MS" panose="030F0702030302020204" pitchFamily="66" charset="0"/>
              </a:rPr>
              <a:t>n/2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en-US" sz="2400">
                <a:latin typeface="Monotype Corsiva" panose="03010101010201010101" pitchFamily="66" charset="0"/>
              </a:rPr>
              <a:t> </a:t>
            </a:r>
            <a:r>
              <a:rPr lang="en-US" altLang="en-US" sz="2400" b="1"/>
              <a:t>downto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       </a:t>
            </a:r>
            <a:r>
              <a:rPr lang="en-US" altLang="en-US" sz="2400" b="1"/>
              <a:t>do</a:t>
            </a:r>
            <a:r>
              <a:rPr lang="en-US" altLang="en-US" sz="2400"/>
              <a:t> MAX-HEAPIFY</a:t>
            </a:r>
            <a:r>
              <a:rPr lang="en-US" altLang="en-US" sz="2400">
                <a:latin typeface="Comic Sans MS" panose="030F0702030302020204" pitchFamily="66" charset="0"/>
              </a:rPr>
              <a:t>(A, i, n)</a:t>
            </a: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828800" y="1219200"/>
            <a:ext cx="8458200" cy="274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/>
              <a:t>Convert an array </a:t>
            </a:r>
            <a:r>
              <a:rPr lang="en-US" altLang="en-US" sz="2400">
                <a:latin typeface="Comic Sans MS" panose="030F0702030302020204" pitchFamily="66" charset="0"/>
              </a:rPr>
              <a:t>A[1 … n]</a:t>
            </a:r>
            <a:r>
              <a:rPr lang="en-US" altLang="en-US" sz="2400"/>
              <a:t> into a max-heap (</a:t>
            </a:r>
            <a:r>
              <a:rPr lang="en-US" altLang="en-US" sz="2400">
                <a:latin typeface="Comic Sans MS" panose="030F0702030302020204" pitchFamily="66" charset="0"/>
              </a:rPr>
              <a:t>n = length[A]</a:t>
            </a:r>
            <a:r>
              <a:rPr lang="en-US" altLang="en-US" sz="2400"/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The elements in the subarray </a:t>
            </a:r>
            <a:r>
              <a:rPr lang="en-US" altLang="en-US" sz="2400">
                <a:latin typeface="Comic Sans MS" panose="030F0702030302020204" pitchFamily="66" charset="0"/>
              </a:rPr>
              <a:t>A[(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n/2+1</a:t>
            </a:r>
            <a:r>
              <a:rPr lang="en-US" altLang="en-US" sz="2400">
                <a:latin typeface="Comic Sans MS" panose="030F0702030302020204" pitchFamily="66" charset="0"/>
              </a:rPr>
              <a:t>) .. n]</a:t>
            </a:r>
            <a:r>
              <a:rPr lang="en-US" altLang="en-US" sz="2400"/>
              <a:t> are leaves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Apply MAX-HEAPIFY on elements between </a:t>
            </a:r>
            <a:r>
              <a:rPr lang="en-US" altLang="en-US" sz="2400">
                <a:latin typeface="Comic Sans MS" panose="030F0702030302020204" pitchFamily="66" charset="0"/>
              </a:rPr>
              <a:t>1</a:t>
            </a:r>
            <a:r>
              <a:rPr lang="en-US" altLang="en-US" sz="2400"/>
              <a:t> and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n/2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grpSp>
        <p:nvGrpSpPr>
          <p:cNvPr id="412677" name="Group 5"/>
          <p:cNvGrpSpPr>
            <a:grpSpLocks/>
          </p:cNvGrpSpPr>
          <p:nvPr/>
        </p:nvGrpSpPr>
        <p:grpSpPr bwMode="auto">
          <a:xfrm>
            <a:off x="7326314" y="3441700"/>
            <a:ext cx="2943225" cy="2044700"/>
            <a:chOff x="137" y="715"/>
            <a:chExt cx="1854" cy="1288"/>
          </a:xfrm>
        </p:grpSpPr>
        <p:sp>
          <p:nvSpPr>
            <p:cNvPr id="412678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79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0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1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2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3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4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2685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12686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12687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12688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12689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2690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2691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12692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12693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12694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12695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12696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12697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12698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12699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12700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12701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12702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12703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aphicFrame>
        <p:nvGraphicFramePr>
          <p:cNvPr id="412704" name="Group 32"/>
          <p:cNvGraphicFramePr>
            <a:graphicFrameLocks noGrp="1"/>
          </p:cNvGraphicFramePr>
          <p:nvPr/>
        </p:nvGraphicFramePr>
        <p:xfrm>
          <a:off x="6350000" y="5791200"/>
          <a:ext cx="4141788" cy="33528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157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2728" name="Text Box 56"/>
          <p:cNvSpPr txBox="1">
            <a:spLocks noChangeArrowheads="1"/>
          </p:cNvSpPr>
          <p:nvPr/>
        </p:nvSpPr>
        <p:spPr bwMode="auto">
          <a:xfrm>
            <a:off x="5788025" y="5741988"/>
            <a:ext cx="383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A:</a:t>
            </a:r>
          </a:p>
        </p:txBody>
      </p:sp>
      <p:sp>
        <p:nvSpPr>
          <p:cNvPr id="412729" name="Freeform 57"/>
          <p:cNvSpPr>
            <a:spLocks/>
          </p:cNvSpPr>
          <p:nvPr/>
        </p:nvSpPr>
        <p:spPr bwMode="auto">
          <a:xfrm>
            <a:off x="7448550" y="3371850"/>
            <a:ext cx="2636838" cy="1811338"/>
          </a:xfrm>
          <a:custGeom>
            <a:avLst/>
            <a:gdLst>
              <a:gd name="T0" fmla="*/ 300 w 1661"/>
              <a:gd name="T1" fmla="*/ 593 h 1141"/>
              <a:gd name="T2" fmla="*/ 260 w 1661"/>
              <a:gd name="T3" fmla="*/ 638 h 1141"/>
              <a:gd name="T4" fmla="*/ 158 w 1661"/>
              <a:gd name="T5" fmla="*/ 666 h 1141"/>
              <a:gd name="T6" fmla="*/ 85 w 1661"/>
              <a:gd name="T7" fmla="*/ 694 h 1141"/>
              <a:gd name="T8" fmla="*/ 57 w 1661"/>
              <a:gd name="T9" fmla="*/ 711 h 1141"/>
              <a:gd name="T10" fmla="*/ 12 w 1661"/>
              <a:gd name="T11" fmla="*/ 768 h 1141"/>
              <a:gd name="T12" fmla="*/ 0 w 1661"/>
              <a:gd name="T13" fmla="*/ 802 h 1141"/>
              <a:gd name="T14" fmla="*/ 40 w 1661"/>
              <a:gd name="T15" fmla="*/ 966 h 1141"/>
              <a:gd name="T16" fmla="*/ 62 w 1661"/>
              <a:gd name="T17" fmla="*/ 1011 h 1141"/>
              <a:gd name="T18" fmla="*/ 91 w 1661"/>
              <a:gd name="T19" fmla="*/ 1056 h 1141"/>
              <a:gd name="T20" fmla="*/ 125 w 1661"/>
              <a:gd name="T21" fmla="*/ 1078 h 1141"/>
              <a:gd name="T22" fmla="*/ 108 w 1661"/>
              <a:gd name="T23" fmla="*/ 1084 h 1141"/>
              <a:gd name="T24" fmla="*/ 147 w 1661"/>
              <a:gd name="T25" fmla="*/ 1095 h 1141"/>
              <a:gd name="T26" fmla="*/ 277 w 1661"/>
              <a:gd name="T27" fmla="*/ 1129 h 1141"/>
              <a:gd name="T28" fmla="*/ 322 w 1661"/>
              <a:gd name="T29" fmla="*/ 1124 h 1141"/>
              <a:gd name="T30" fmla="*/ 334 w 1661"/>
              <a:gd name="T31" fmla="*/ 1135 h 1141"/>
              <a:gd name="T32" fmla="*/ 350 w 1661"/>
              <a:gd name="T33" fmla="*/ 1124 h 1141"/>
              <a:gd name="T34" fmla="*/ 418 w 1661"/>
              <a:gd name="T35" fmla="*/ 1101 h 1141"/>
              <a:gd name="T36" fmla="*/ 475 w 1661"/>
              <a:gd name="T37" fmla="*/ 1078 h 1141"/>
              <a:gd name="T38" fmla="*/ 514 w 1661"/>
              <a:gd name="T39" fmla="*/ 1067 h 1141"/>
              <a:gd name="T40" fmla="*/ 791 w 1661"/>
              <a:gd name="T41" fmla="*/ 1095 h 1141"/>
              <a:gd name="T42" fmla="*/ 910 w 1661"/>
              <a:gd name="T43" fmla="*/ 1141 h 1141"/>
              <a:gd name="T44" fmla="*/ 972 w 1661"/>
              <a:gd name="T45" fmla="*/ 1101 h 1141"/>
              <a:gd name="T46" fmla="*/ 977 w 1661"/>
              <a:gd name="T47" fmla="*/ 920 h 1141"/>
              <a:gd name="T48" fmla="*/ 989 w 1661"/>
              <a:gd name="T49" fmla="*/ 909 h 1141"/>
              <a:gd name="T50" fmla="*/ 1147 w 1661"/>
              <a:gd name="T51" fmla="*/ 824 h 1141"/>
              <a:gd name="T52" fmla="*/ 1373 w 1661"/>
              <a:gd name="T53" fmla="*/ 847 h 1141"/>
              <a:gd name="T54" fmla="*/ 1587 w 1661"/>
              <a:gd name="T55" fmla="*/ 819 h 1141"/>
              <a:gd name="T56" fmla="*/ 1610 w 1661"/>
              <a:gd name="T57" fmla="*/ 796 h 1141"/>
              <a:gd name="T58" fmla="*/ 1638 w 1661"/>
              <a:gd name="T59" fmla="*/ 751 h 1141"/>
              <a:gd name="T60" fmla="*/ 1644 w 1661"/>
              <a:gd name="T61" fmla="*/ 734 h 1141"/>
              <a:gd name="T62" fmla="*/ 1649 w 1661"/>
              <a:gd name="T63" fmla="*/ 717 h 1141"/>
              <a:gd name="T64" fmla="*/ 1661 w 1661"/>
              <a:gd name="T65" fmla="*/ 683 h 1141"/>
              <a:gd name="T66" fmla="*/ 1632 w 1661"/>
              <a:gd name="T67" fmla="*/ 570 h 1141"/>
              <a:gd name="T68" fmla="*/ 1615 w 1661"/>
              <a:gd name="T69" fmla="*/ 519 h 1141"/>
              <a:gd name="T70" fmla="*/ 1610 w 1661"/>
              <a:gd name="T71" fmla="*/ 469 h 1141"/>
              <a:gd name="T72" fmla="*/ 1598 w 1661"/>
              <a:gd name="T73" fmla="*/ 423 h 1141"/>
              <a:gd name="T74" fmla="*/ 1587 w 1661"/>
              <a:gd name="T75" fmla="*/ 367 h 1141"/>
              <a:gd name="T76" fmla="*/ 1553 w 1661"/>
              <a:gd name="T77" fmla="*/ 299 h 1141"/>
              <a:gd name="T78" fmla="*/ 1519 w 1661"/>
              <a:gd name="T79" fmla="*/ 226 h 1141"/>
              <a:gd name="T80" fmla="*/ 1491 w 1661"/>
              <a:gd name="T81" fmla="*/ 186 h 1141"/>
              <a:gd name="T82" fmla="*/ 1378 w 1661"/>
              <a:gd name="T83" fmla="*/ 102 h 1141"/>
              <a:gd name="T84" fmla="*/ 1265 w 1661"/>
              <a:gd name="T85" fmla="*/ 51 h 1141"/>
              <a:gd name="T86" fmla="*/ 1130 w 1661"/>
              <a:gd name="T87" fmla="*/ 0 h 1141"/>
              <a:gd name="T88" fmla="*/ 983 w 1661"/>
              <a:gd name="T89" fmla="*/ 11 h 1141"/>
              <a:gd name="T90" fmla="*/ 926 w 1661"/>
              <a:gd name="T91" fmla="*/ 22 h 1141"/>
              <a:gd name="T92" fmla="*/ 893 w 1661"/>
              <a:gd name="T93" fmla="*/ 34 h 1141"/>
              <a:gd name="T94" fmla="*/ 814 w 1661"/>
              <a:gd name="T95" fmla="*/ 73 h 1141"/>
              <a:gd name="T96" fmla="*/ 734 w 1661"/>
              <a:gd name="T97" fmla="*/ 113 h 1141"/>
              <a:gd name="T98" fmla="*/ 661 w 1661"/>
              <a:gd name="T99" fmla="*/ 164 h 1141"/>
              <a:gd name="T100" fmla="*/ 616 w 1661"/>
              <a:gd name="T101" fmla="*/ 198 h 1141"/>
              <a:gd name="T102" fmla="*/ 582 w 1661"/>
              <a:gd name="T103" fmla="*/ 220 h 1141"/>
              <a:gd name="T104" fmla="*/ 571 w 1661"/>
              <a:gd name="T105" fmla="*/ 237 h 1141"/>
              <a:gd name="T106" fmla="*/ 554 w 1661"/>
              <a:gd name="T107" fmla="*/ 243 h 1141"/>
              <a:gd name="T108" fmla="*/ 531 w 1661"/>
              <a:gd name="T109" fmla="*/ 265 h 1141"/>
              <a:gd name="T110" fmla="*/ 486 w 1661"/>
              <a:gd name="T111" fmla="*/ 294 h 1141"/>
              <a:gd name="T112" fmla="*/ 418 w 1661"/>
              <a:gd name="T113" fmla="*/ 350 h 1141"/>
              <a:gd name="T114" fmla="*/ 384 w 1661"/>
              <a:gd name="T115" fmla="*/ 384 h 1141"/>
              <a:gd name="T116" fmla="*/ 350 w 1661"/>
              <a:gd name="T117" fmla="*/ 440 h 1141"/>
              <a:gd name="T118" fmla="*/ 328 w 1661"/>
              <a:gd name="T119" fmla="*/ 486 h 1141"/>
              <a:gd name="T120" fmla="*/ 300 w 1661"/>
              <a:gd name="T121" fmla="*/ 576 h 1141"/>
              <a:gd name="T122" fmla="*/ 300 w 1661"/>
              <a:gd name="T123" fmla="*/ 593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 Placeholder 19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50F28-3712-4757-93C3-632D6C38F98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Example:         A</a:t>
            </a:r>
          </a:p>
        </p:txBody>
      </p:sp>
      <p:graphicFrame>
        <p:nvGraphicFramePr>
          <p:cNvPr id="429059" name="Group 3"/>
          <p:cNvGraphicFramePr>
            <a:graphicFrameLocks noGrp="1"/>
          </p:cNvGraphicFramePr>
          <p:nvPr>
            <p:ph idx="1"/>
          </p:nvPr>
        </p:nvGraphicFramePr>
        <p:xfrm>
          <a:off x="5872164" y="381000"/>
          <a:ext cx="4141787" cy="335280"/>
        </p:xfrm>
        <a:graphic>
          <a:graphicData uri="http://schemas.openxmlformats.org/drawingml/2006/table">
            <a:tbl>
              <a:tblPr/>
              <a:tblGrid>
                <a:gridCol w="414337"/>
                <a:gridCol w="415925"/>
                <a:gridCol w="412750"/>
                <a:gridCol w="414338"/>
                <a:gridCol w="414337"/>
                <a:gridCol w="412750"/>
                <a:gridCol w="414338"/>
                <a:gridCol w="412750"/>
                <a:gridCol w="415925"/>
                <a:gridCol w="414337"/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29083" name="Group 27"/>
          <p:cNvGrpSpPr>
            <a:grpSpLocks/>
          </p:cNvGrpSpPr>
          <p:nvPr/>
        </p:nvGrpSpPr>
        <p:grpSpPr bwMode="auto">
          <a:xfrm>
            <a:off x="1749426" y="1524000"/>
            <a:ext cx="2943225" cy="2044700"/>
            <a:chOff x="137" y="715"/>
            <a:chExt cx="1854" cy="1288"/>
          </a:xfrm>
        </p:grpSpPr>
        <p:sp>
          <p:nvSpPr>
            <p:cNvPr id="429084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5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6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7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90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091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092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093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094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095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096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097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099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100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101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103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104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106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107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109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110" name="Group 54"/>
          <p:cNvGrpSpPr>
            <a:grpSpLocks/>
          </p:cNvGrpSpPr>
          <p:nvPr/>
        </p:nvGrpSpPr>
        <p:grpSpPr bwMode="auto">
          <a:xfrm>
            <a:off x="1741489" y="4279900"/>
            <a:ext cx="2943225" cy="2044700"/>
            <a:chOff x="137" y="2528"/>
            <a:chExt cx="1854" cy="1288"/>
          </a:xfrm>
        </p:grpSpPr>
        <p:sp>
          <p:nvSpPr>
            <p:cNvPr id="429111" name="Line 55"/>
            <p:cNvSpPr>
              <a:spLocks noChangeAspect="1" noChangeShapeType="1"/>
            </p:cNvSpPr>
            <p:nvPr/>
          </p:nvSpPr>
          <p:spPr bwMode="auto">
            <a:xfrm flipV="1">
              <a:off x="851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2" name="Line 56"/>
            <p:cNvSpPr>
              <a:spLocks noChangeAspect="1" noChangeShapeType="1"/>
            </p:cNvSpPr>
            <p:nvPr/>
          </p:nvSpPr>
          <p:spPr bwMode="auto">
            <a:xfrm flipV="1">
              <a:off x="1318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3" name="Line 57"/>
            <p:cNvSpPr>
              <a:spLocks noChangeAspect="1" noChangeShapeType="1"/>
            </p:cNvSpPr>
            <p:nvPr/>
          </p:nvSpPr>
          <p:spPr bwMode="auto">
            <a:xfrm rot="16200000" flipV="1">
              <a:off x="417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4" name="Line 58"/>
            <p:cNvSpPr>
              <a:spLocks noChangeAspect="1" noChangeShapeType="1"/>
            </p:cNvSpPr>
            <p:nvPr/>
          </p:nvSpPr>
          <p:spPr bwMode="auto">
            <a:xfrm rot="16200000" flipV="1">
              <a:off x="758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5" name="Line 59"/>
            <p:cNvSpPr>
              <a:spLocks noChangeAspect="1" noChangeShapeType="1"/>
            </p:cNvSpPr>
            <p:nvPr/>
          </p:nvSpPr>
          <p:spPr bwMode="auto">
            <a:xfrm rot="16200000" flipV="1">
              <a:off x="1154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6" name="Line 60"/>
            <p:cNvSpPr>
              <a:spLocks noChangeShapeType="1"/>
            </p:cNvSpPr>
            <p:nvPr/>
          </p:nvSpPr>
          <p:spPr bwMode="auto">
            <a:xfrm flipV="1">
              <a:off x="243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17" name="Oval 61"/>
            <p:cNvSpPr>
              <a:spLocks noChangeArrowheads="1"/>
            </p:cNvSpPr>
            <p:nvPr/>
          </p:nvSpPr>
          <p:spPr bwMode="auto">
            <a:xfrm>
              <a:off x="387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118" name="Oval 62"/>
            <p:cNvSpPr>
              <a:spLocks noChangeArrowheads="1"/>
            </p:cNvSpPr>
            <p:nvPr/>
          </p:nvSpPr>
          <p:spPr bwMode="auto">
            <a:xfrm>
              <a:off x="137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119" name="Oval 63"/>
            <p:cNvSpPr>
              <a:spLocks noChangeArrowheads="1"/>
            </p:cNvSpPr>
            <p:nvPr/>
          </p:nvSpPr>
          <p:spPr bwMode="auto">
            <a:xfrm>
              <a:off x="57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120" name="Oval 64"/>
            <p:cNvSpPr>
              <a:spLocks noChangeArrowheads="1"/>
            </p:cNvSpPr>
            <p:nvPr/>
          </p:nvSpPr>
          <p:spPr bwMode="auto">
            <a:xfrm>
              <a:off x="675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121" name="Oval 65"/>
            <p:cNvSpPr>
              <a:spLocks noChangeArrowheads="1"/>
            </p:cNvSpPr>
            <p:nvPr/>
          </p:nvSpPr>
          <p:spPr bwMode="auto">
            <a:xfrm>
              <a:off x="96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122" name="Oval 66"/>
            <p:cNvSpPr>
              <a:spLocks noChangeArrowheads="1"/>
            </p:cNvSpPr>
            <p:nvPr/>
          </p:nvSpPr>
          <p:spPr bwMode="auto">
            <a:xfrm>
              <a:off x="81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123" name="Oval 67"/>
            <p:cNvSpPr>
              <a:spLocks noChangeArrowheads="1"/>
            </p:cNvSpPr>
            <p:nvPr/>
          </p:nvSpPr>
          <p:spPr bwMode="auto">
            <a:xfrm>
              <a:off x="1131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124" name="Oval 68"/>
            <p:cNvSpPr>
              <a:spLocks noChangeArrowheads="1"/>
            </p:cNvSpPr>
            <p:nvPr/>
          </p:nvSpPr>
          <p:spPr bwMode="auto">
            <a:xfrm>
              <a:off x="1537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125" name="Oval 69"/>
            <p:cNvSpPr>
              <a:spLocks noChangeArrowheads="1"/>
            </p:cNvSpPr>
            <p:nvPr/>
          </p:nvSpPr>
          <p:spPr bwMode="auto">
            <a:xfrm>
              <a:off x="121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126" name="Oval 70"/>
            <p:cNvSpPr>
              <a:spLocks noChangeArrowheads="1"/>
            </p:cNvSpPr>
            <p:nvPr/>
          </p:nvSpPr>
          <p:spPr bwMode="auto">
            <a:xfrm>
              <a:off x="1789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127" name="Text Box 71"/>
            <p:cNvSpPr txBox="1">
              <a:spLocks noChangeArrowheads="1"/>
            </p:cNvSpPr>
            <p:nvPr/>
          </p:nvSpPr>
          <p:spPr bwMode="auto">
            <a:xfrm>
              <a:off x="1152" y="252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128" name="Text Box 72"/>
            <p:cNvSpPr txBox="1">
              <a:spLocks noChangeArrowheads="1"/>
            </p:cNvSpPr>
            <p:nvPr/>
          </p:nvSpPr>
          <p:spPr bwMode="auto">
            <a:xfrm>
              <a:off x="699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129" name="Text Box 73"/>
            <p:cNvSpPr txBox="1">
              <a:spLocks noChangeArrowheads="1"/>
            </p:cNvSpPr>
            <p:nvPr/>
          </p:nvSpPr>
          <p:spPr bwMode="auto">
            <a:xfrm>
              <a:off x="1552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130" name="Text Box 74"/>
            <p:cNvSpPr txBox="1">
              <a:spLocks noChangeArrowheads="1"/>
            </p:cNvSpPr>
            <p:nvPr/>
          </p:nvSpPr>
          <p:spPr bwMode="auto">
            <a:xfrm>
              <a:off x="406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131" name="Text Box 75"/>
            <p:cNvSpPr txBox="1">
              <a:spLocks noChangeArrowheads="1"/>
            </p:cNvSpPr>
            <p:nvPr/>
          </p:nvSpPr>
          <p:spPr bwMode="auto">
            <a:xfrm>
              <a:off x="992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132" name="Text Box 76"/>
            <p:cNvSpPr txBox="1">
              <a:spLocks noChangeArrowheads="1"/>
            </p:cNvSpPr>
            <p:nvPr/>
          </p:nvSpPr>
          <p:spPr bwMode="auto">
            <a:xfrm>
              <a:off x="1237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133" name="Text Box 77"/>
            <p:cNvSpPr txBox="1">
              <a:spLocks noChangeArrowheads="1"/>
            </p:cNvSpPr>
            <p:nvPr/>
          </p:nvSpPr>
          <p:spPr bwMode="auto">
            <a:xfrm>
              <a:off x="1824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134" name="Text Box 78"/>
            <p:cNvSpPr txBox="1">
              <a:spLocks noChangeArrowheads="1"/>
            </p:cNvSpPr>
            <p:nvPr/>
          </p:nvSpPr>
          <p:spPr bwMode="auto">
            <a:xfrm>
              <a:off x="150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135" name="Text Box 79"/>
            <p:cNvSpPr txBox="1">
              <a:spLocks noChangeArrowheads="1"/>
            </p:cNvSpPr>
            <p:nvPr/>
          </p:nvSpPr>
          <p:spPr bwMode="auto">
            <a:xfrm>
              <a:off x="603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136" name="Text Box 80"/>
            <p:cNvSpPr txBox="1">
              <a:spLocks noChangeArrowheads="1"/>
            </p:cNvSpPr>
            <p:nvPr/>
          </p:nvSpPr>
          <p:spPr bwMode="auto">
            <a:xfrm>
              <a:off x="808" y="3477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137" name="Group 81"/>
          <p:cNvGrpSpPr>
            <a:grpSpLocks/>
          </p:cNvGrpSpPr>
          <p:nvPr/>
        </p:nvGrpSpPr>
        <p:grpSpPr bwMode="auto">
          <a:xfrm>
            <a:off x="4611689" y="1524000"/>
            <a:ext cx="2943225" cy="2044700"/>
            <a:chOff x="1940" y="715"/>
            <a:chExt cx="1854" cy="1288"/>
          </a:xfrm>
        </p:grpSpPr>
        <p:sp>
          <p:nvSpPr>
            <p:cNvPr id="429138" name="Line 82"/>
            <p:cNvSpPr>
              <a:spLocks noChangeAspect="1" noChangeShapeType="1"/>
            </p:cNvSpPr>
            <p:nvPr/>
          </p:nvSpPr>
          <p:spPr bwMode="auto">
            <a:xfrm flipV="1">
              <a:off x="2654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39" name="Line 83"/>
            <p:cNvSpPr>
              <a:spLocks noChangeAspect="1" noChangeShapeType="1"/>
            </p:cNvSpPr>
            <p:nvPr/>
          </p:nvSpPr>
          <p:spPr bwMode="auto">
            <a:xfrm flipV="1">
              <a:off x="3121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0" name="Line 84"/>
            <p:cNvSpPr>
              <a:spLocks noChangeAspect="1" noChangeShapeType="1"/>
            </p:cNvSpPr>
            <p:nvPr/>
          </p:nvSpPr>
          <p:spPr bwMode="auto">
            <a:xfrm rot="16200000" flipV="1">
              <a:off x="2220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1" name="Line 85"/>
            <p:cNvSpPr>
              <a:spLocks noChangeAspect="1" noChangeShapeType="1"/>
            </p:cNvSpPr>
            <p:nvPr/>
          </p:nvSpPr>
          <p:spPr bwMode="auto">
            <a:xfrm rot="16200000" flipV="1">
              <a:off x="2561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2" name="Line 86"/>
            <p:cNvSpPr>
              <a:spLocks noChangeAspect="1" noChangeShapeType="1"/>
            </p:cNvSpPr>
            <p:nvPr/>
          </p:nvSpPr>
          <p:spPr bwMode="auto">
            <a:xfrm rot="16200000" flipV="1">
              <a:off x="2957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3" name="Line 87"/>
            <p:cNvSpPr>
              <a:spLocks noChangeShapeType="1"/>
            </p:cNvSpPr>
            <p:nvPr/>
          </p:nvSpPr>
          <p:spPr bwMode="auto">
            <a:xfrm flipV="1">
              <a:off x="2046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44" name="Oval 88"/>
            <p:cNvSpPr>
              <a:spLocks noChangeArrowheads="1"/>
            </p:cNvSpPr>
            <p:nvPr/>
          </p:nvSpPr>
          <p:spPr bwMode="auto">
            <a:xfrm>
              <a:off x="2190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145" name="Oval 89"/>
            <p:cNvSpPr>
              <a:spLocks noChangeArrowheads="1"/>
            </p:cNvSpPr>
            <p:nvPr/>
          </p:nvSpPr>
          <p:spPr bwMode="auto">
            <a:xfrm>
              <a:off x="1940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146" name="Oval 90"/>
            <p:cNvSpPr>
              <a:spLocks noChangeArrowheads="1"/>
            </p:cNvSpPr>
            <p:nvPr/>
          </p:nvSpPr>
          <p:spPr bwMode="auto">
            <a:xfrm>
              <a:off x="238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147" name="Oval 91"/>
            <p:cNvSpPr>
              <a:spLocks noChangeArrowheads="1"/>
            </p:cNvSpPr>
            <p:nvPr/>
          </p:nvSpPr>
          <p:spPr bwMode="auto">
            <a:xfrm>
              <a:off x="2478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148" name="Oval 92"/>
            <p:cNvSpPr>
              <a:spLocks noChangeArrowheads="1"/>
            </p:cNvSpPr>
            <p:nvPr/>
          </p:nvSpPr>
          <p:spPr bwMode="auto">
            <a:xfrm>
              <a:off x="276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149" name="Oval 93"/>
            <p:cNvSpPr>
              <a:spLocks noChangeArrowheads="1"/>
            </p:cNvSpPr>
            <p:nvPr/>
          </p:nvSpPr>
          <p:spPr bwMode="auto">
            <a:xfrm>
              <a:off x="262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150" name="Oval 94"/>
            <p:cNvSpPr>
              <a:spLocks noChangeArrowheads="1"/>
            </p:cNvSpPr>
            <p:nvPr/>
          </p:nvSpPr>
          <p:spPr bwMode="auto">
            <a:xfrm>
              <a:off x="2934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151" name="Oval 95"/>
            <p:cNvSpPr>
              <a:spLocks noChangeArrowheads="1"/>
            </p:cNvSpPr>
            <p:nvPr/>
          </p:nvSpPr>
          <p:spPr bwMode="auto">
            <a:xfrm>
              <a:off x="3340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152" name="Oval 96"/>
            <p:cNvSpPr>
              <a:spLocks noChangeArrowheads="1"/>
            </p:cNvSpPr>
            <p:nvPr/>
          </p:nvSpPr>
          <p:spPr bwMode="auto">
            <a:xfrm>
              <a:off x="301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153" name="Oval 97"/>
            <p:cNvSpPr>
              <a:spLocks noChangeArrowheads="1"/>
            </p:cNvSpPr>
            <p:nvPr/>
          </p:nvSpPr>
          <p:spPr bwMode="auto">
            <a:xfrm>
              <a:off x="3592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154" name="Text Box 98"/>
            <p:cNvSpPr txBox="1">
              <a:spLocks noChangeArrowheads="1"/>
            </p:cNvSpPr>
            <p:nvPr/>
          </p:nvSpPr>
          <p:spPr bwMode="auto">
            <a:xfrm>
              <a:off x="2955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155" name="Text Box 99"/>
            <p:cNvSpPr txBox="1">
              <a:spLocks noChangeArrowheads="1"/>
            </p:cNvSpPr>
            <p:nvPr/>
          </p:nvSpPr>
          <p:spPr bwMode="auto">
            <a:xfrm>
              <a:off x="250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156" name="Text Box 100"/>
            <p:cNvSpPr txBox="1">
              <a:spLocks noChangeArrowheads="1"/>
            </p:cNvSpPr>
            <p:nvPr/>
          </p:nvSpPr>
          <p:spPr bwMode="auto">
            <a:xfrm>
              <a:off x="3355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157" name="Text Box 101"/>
            <p:cNvSpPr txBox="1">
              <a:spLocks noChangeArrowheads="1"/>
            </p:cNvSpPr>
            <p:nvPr/>
          </p:nvSpPr>
          <p:spPr bwMode="auto">
            <a:xfrm>
              <a:off x="2209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158" name="Text Box 102"/>
            <p:cNvSpPr txBox="1">
              <a:spLocks noChangeArrowheads="1"/>
            </p:cNvSpPr>
            <p:nvPr/>
          </p:nvSpPr>
          <p:spPr bwMode="auto">
            <a:xfrm>
              <a:off x="2795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159" name="Text Box 103"/>
            <p:cNvSpPr txBox="1">
              <a:spLocks noChangeArrowheads="1"/>
            </p:cNvSpPr>
            <p:nvPr/>
          </p:nvSpPr>
          <p:spPr bwMode="auto">
            <a:xfrm>
              <a:off x="3040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160" name="Text Box 104"/>
            <p:cNvSpPr txBox="1">
              <a:spLocks noChangeArrowheads="1"/>
            </p:cNvSpPr>
            <p:nvPr/>
          </p:nvSpPr>
          <p:spPr bwMode="auto">
            <a:xfrm>
              <a:off x="362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161" name="Text Box 105"/>
            <p:cNvSpPr txBox="1">
              <a:spLocks noChangeArrowheads="1"/>
            </p:cNvSpPr>
            <p:nvPr/>
          </p:nvSpPr>
          <p:spPr bwMode="auto">
            <a:xfrm>
              <a:off x="195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162" name="Text Box 106"/>
            <p:cNvSpPr txBox="1">
              <a:spLocks noChangeArrowheads="1"/>
            </p:cNvSpPr>
            <p:nvPr/>
          </p:nvSpPr>
          <p:spPr bwMode="auto">
            <a:xfrm>
              <a:off x="2406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163" name="Text Box 107"/>
            <p:cNvSpPr txBox="1">
              <a:spLocks noChangeArrowheads="1"/>
            </p:cNvSpPr>
            <p:nvPr/>
          </p:nvSpPr>
          <p:spPr bwMode="auto">
            <a:xfrm>
              <a:off x="2611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164" name="Group 108"/>
          <p:cNvGrpSpPr>
            <a:grpSpLocks/>
          </p:cNvGrpSpPr>
          <p:nvPr/>
        </p:nvGrpSpPr>
        <p:grpSpPr bwMode="auto">
          <a:xfrm>
            <a:off x="7473951" y="1524000"/>
            <a:ext cx="2943225" cy="2044700"/>
            <a:chOff x="3743" y="715"/>
            <a:chExt cx="1854" cy="1288"/>
          </a:xfrm>
        </p:grpSpPr>
        <p:sp>
          <p:nvSpPr>
            <p:cNvPr id="429165" name="Line 109"/>
            <p:cNvSpPr>
              <a:spLocks noChangeAspect="1" noChangeShapeType="1"/>
            </p:cNvSpPr>
            <p:nvPr/>
          </p:nvSpPr>
          <p:spPr bwMode="auto">
            <a:xfrm flipV="1">
              <a:off x="4457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6" name="Line 110"/>
            <p:cNvSpPr>
              <a:spLocks noChangeAspect="1" noChangeShapeType="1"/>
            </p:cNvSpPr>
            <p:nvPr/>
          </p:nvSpPr>
          <p:spPr bwMode="auto">
            <a:xfrm flipV="1">
              <a:off x="4924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7" name="Line 111"/>
            <p:cNvSpPr>
              <a:spLocks noChangeAspect="1" noChangeShapeType="1"/>
            </p:cNvSpPr>
            <p:nvPr/>
          </p:nvSpPr>
          <p:spPr bwMode="auto">
            <a:xfrm rot="16200000" flipV="1">
              <a:off x="4023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8" name="Line 112"/>
            <p:cNvSpPr>
              <a:spLocks noChangeAspect="1" noChangeShapeType="1"/>
            </p:cNvSpPr>
            <p:nvPr/>
          </p:nvSpPr>
          <p:spPr bwMode="auto">
            <a:xfrm rot="16200000" flipV="1">
              <a:off x="4364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69" name="Line 113"/>
            <p:cNvSpPr>
              <a:spLocks noChangeAspect="1" noChangeShapeType="1"/>
            </p:cNvSpPr>
            <p:nvPr/>
          </p:nvSpPr>
          <p:spPr bwMode="auto">
            <a:xfrm rot="16200000" flipV="1">
              <a:off x="4760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70" name="Line 114"/>
            <p:cNvSpPr>
              <a:spLocks noChangeShapeType="1"/>
            </p:cNvSpPr>
            <p:nvPr/>
          </p:nvSpPr>
          <p:spPr bwMode="auto">
            <a:xfrm flipV="1">
              <a:off x="3849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71" name="Oval 115"/>
            <p:cNvSpPr>
              <a:spLocks noChangeArrowheads="1"/>
            </p:cNvSpPr>
            <p:nvPr/>
          </p:nvSpPr>
          <p:spPr bwMode="auto">
            <a:xfrm>
              <a:off x="399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172" name="Oval 116"/>
            <p:cNvSpPr>
              <a:spLocks noChangeArrowheads="1"/>
            </p:cNvSpPr>
            <p:nvPr/>
          </p:nvSpPr>
          <p:spPr bwMode="auto">
            <a:xfrm>
              <a:off x="3743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173" name="Oval 117"/>
            <p:cNvSpPr>
              <a:spLocks noChangeArrowheads="1"/>
            </p:cNvSpPr>
            <p:nvPr/>
          </p:nvSpPr>
          <p:spPr bwMode="auto">
            <a:xfrm>
              <a:off x="418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174" name="Oval 118"/>
            <p:cNvSpPr>
              <a:spLocks noChangeArrowheads="1"/>
            </p:cNvSpPr>
            <p:nvPr/>
          </p:nvSpPr>
          <p:spPr bwMode="auto">
            <a:xfrm>
              <a:off x="4281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175" name="Oval 119"/>
            <p:cNvSpPr>
              <a:spLocks noChangeArrowheads="1"/>
            </p:cNvSpPr>
            <p:nvPr/>
          </p:nvSpPr>
          <p:spPr bwMode="auto">
            <a:xfrm>
              <a:off x="456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176" name="Oval 120"/>
            <p:cNvSpPr>
              <a:spLocks noChangeArrowheads="1"/>
            </p:cNvSpPr>
            <p:nvPr/>
          </p:nvSpPr>
          <p:spPr bwMode="auto">
            <a:xfrm>
              <a:off x="442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177" name="Oval 121"/>
            <p:cNvSpPr>
              <a:spLocks noChangeArrowheads="1"/>
            </p:cNvSpPr>
            <p:nvPr/>
          </p:nvSpPr>
          <p:spPr bwMode="auto">
            <a:xfrm>
              <a:off x="4737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178" name="Oval 122"/>
            <p:cNvSpPr>
              <a:spLocks noChangeArrowheads="1"/>
            </p:cNvSpPr>
            <p:nvPr/>
          </p:nvSpPr>
          <p:spPr bwMode="auto">
            <a:xfrm>
              <a:off x="5143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179" name="Oval 123"/>
            <p:cNvSpPr>
              <a:spLocks noChangeArrowheads="1"/>
            </p:cNvSpPr>
            <p:nvPr/>
          </p:nvSpPr>
          <p:spPr bwMode="auto">
            <a:xfrm>
              <a:off x="481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180" name="Oval 124"/>
            <p:cNvSpPr>
              <a:spLocks noChangeArrowheads="1"/>
            </p:cNvSpPr>
            <p:nvPr/>
          </p:nvSpPr>
          <p:spPr bwMode="auto">
            <a:xfrm>
              <a:off x="5395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181" name="Text Box 125"/>
            <p:cNvSpPr txBox="1">
              <a:spLocks noChangeArrowheads="1"/>
            </p:cNvSpPr>
            <p:nvPr/>
          </p:nvSpPr>
          <p:spPr bwMode="auto">
            <a:xfrm>
              <a:off x="4758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182" name="Text Box 126"/>
            <p:cNvSpPr txBox="1">
              <a:spLocks noChangeArrowheads="1"/>
            </p:cNvSpPr>
            <p:nvPr/>
          </p:nvSpPr>
          <p:spPr bwMode="auto">
            <a:xfrm>
              <a:off x="4305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183" name="Text Box 127"/>
            <p:cNvSpPr txBox="1">
              <a:spLocks noChangeArrowheads="1"/>
            </p:cNvSpPr>
            <p:nvPr/>
          </p:nvSpPr>
          <p:spPr bwMode="auto">
            <a:xfrm>
              <a:off x="5158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184" name="Text Box 128"/>
            <p:cNvSpPr txBox="1">
              <a:spLocks noChangeArrowheads="1"/>
            </p:cNvSpPr>
            <p:nvPr/>
          </p:nvSpPr>
          <p:spPr bwMode="auto">
            <a:xfrm>
              <a:off x="401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185" name="Text Box 129"/>
            <p:cNvSpPr txBox="1">
              <a:spLocks noChangeArrowheads="1"/>
            </p:cNvSpPr>
            <p:nvPr/>
          </p:nvSpPr>
          <p:spPr bwMode="auto">
            <a:xfrm>
              <a:off x="4598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186" name="Text Box 130"/>
            <p:cNvSpPr txBox="1">
              <a:spLocks noChangeArrowheads="1"/>
            </p:cNvSpPr>
            <p:nvPr/>
          </p:nvSpPr>
          <p:spPr bwMode="auto">
            <a:xfrm>
              <a:off x="4843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187" name="Text Box 131"/>
            <p:cNvSpPr txBox="1">
              <a:spLocks noChangeArrowheads="1"/>
            </p:cNvSpPr>
            <p:nvPr/>
          </p:nvSpPr>
          <p:spPr bwMode="auto">
            <a:xfrm>
              <a:off x="5430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188" name="Text Box 132"/>
            <p:cNvSpPr txBox="1">
              <a:spLocks noChangeArrowheads="1"/>
            </p:cNvSpPr>
            <p:nvPr/>
          </p:nvSpPr>
          <p:spPr bwMode="auto">
            <a:xfrm>
              <a:off x="3756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189" name="Text Box 133"/>
            <p:cNvSpPr txBox="1">
              <a:spLocks noChangeArrowheads="1"/>
            </p:cNvSpPr>
            <p:nvPr/>
          </p:nvSpPr>
          <p:spPr bwMode="auto">
            <a:xfrm>
              <a:off x="4209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190" name="Text Box 134"/>
            <p:cNvSpPr txBox="1">
              <a:spLocks noChangeArrowheads="1"/>
            </p:cNvSpPr>
            <p:nvPr/>
          </p:nvSpPr>
          <p:spPr bwMode="auto">
            <a:xfrm>
              <a:off x="4414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191" name="Group 135"/>
          <p:cNvGrpSpPr>
            <a:grpSpLocks/>
          </p:cNvGrpSpPr>
          <p:nvPr/>
        </p:nvGrpSpPr>
        <p:grpSpPr bwMode="auto">
          <a:xfrm>
            <a:off x="4603751" y="4279900"/>
            <a:ext cx="2943225" cy="2044700"/>
            <a:chOff x="1940" y="2528"/>
            <a:chExt cx="1854" cy="1288"/>
          </a:xfrm>
        </p:grpSpPr>
        <p:sp>
          <p:nvSpPr>
            <p:cNvPr id="429192" name="Line 136"/>
            <p:cNvSpPr>
              <a:spLocks noChangeAspect="1" noChangeShapeType="1"/>
            </p:cNvSpPr>
            <p:nvPr/>
          </p:nvSpPr>
          <p:spPr bwMode="auto">
            <a:xfrm flipV="1">
              <a:off x="2654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3" name="Line 137"/>
            <p:cNvSpPr>
              <a:spLocks noChangeAspect="1" noChangeShapeType="1"/>
            </p:cNvSpPr>
            <p:nvPr/>
          </p:nvSpPr>
          <p:spPr bwMode="auto">
            <a:xfrm flipV="1">
              <a:off x="3121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4" name="Line 138"/>
            <p:cNvSpPr>
              <a:spLocks noChangeAspect="1" noChangeShapeType="1"/>
            </p:cNvSpPr>
            <p:nvPr/>
          </p:nvSpPr>
          <p:spPr bwMode="auto">
            <a:xfrm rot="16200000" flipV="1">
              <a:off x="2220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5" name="Line 139"/>
            <p:cNvSpPr>
              <a:spLocks noChangeAspect="1" noChangeShapeType="1"/>
            </p:cNvSpPr>
            <p:nvPr/>
          </p:nvSpPr>
          <p:spPr bwMode="auto">
            <a:xfrm rot="16200000" flipV="1">
              <a:off x="2561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6" name="Line 140"/>
            <p:cNvSpPr>
              <a:spLocks noChangeAspect="1" noChangeShapeType="1"/>
            </p:cNvSpPr>
            <p:nvPr/>
          </p:nvSpPr>
          <p:spPr bwMode="auto">
            <a:xfrm rot="16200000" flipV="1">
              <a:off x="2957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7" name="Line 141"/>
            <p:cNvSpPr>
              <a:spLocks noChangeShapeType="1"/>
            </p:cNvSpPr>
            <p:nvPr/>
          </p:nvSpPr>
          <p:spPr bwMode="auto">
            <a:xfrm flipV="1">
              <a:off x="2046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98" name="Oval 142"/>
            <p:cNvSpPr>
              <a:spLocks noChangeArrowheads="1"/>
            </p:cNvSpPr>
            <p:nvPr/>
          </p:nvSpPr>
          <p:spPr bwMode="auto">
            <a:xfrm>
              <a:off x="2190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199" name="Oval 143"/>
            <p:cNvSpPr>
              <a:spLocks noChangeArrowheads="1"/>
            </p:cNvSpPr>
            <p:nvPr/>
          </p:nvSpPr>
          <p:spPr bwMode="auto">
            <a:xfrm>
              <a:off x="1940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200" name="Oval 144"/>
            <p:cNvSpPr>
              <a:spLocks noChangeArrowheads="1"/>
            </p:cNvSpPr>
            <p:nvPr/>
          </p:nvSpPr>
          <p:spPr bwMode="auto">
            <a:xfrm>
              <a:off x="238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201" name="Oval 145"/>
            <p:cNvSpPr>
              <a:spLocks noChangeArrowheads="1"/>
            </p:cNvSpPr>
            <p:nvPr/>
          </p:nvSpPr>
          <p:spPr bwMode="auto">
            <a:xfrm>
              <a:off x="2478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202" name="Oval 146"/>
            <p:cNvSpPr>
              <a:spLocks noChangeArrowheads="1"/>
            </p:cNvSpPr>
            <p:nvPr/>
          </p:nvSpPr>
          <p:spPr bwMode="auto">
            <a:xfrm>
              <a:off x="276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203" name="Oval 147"/>
            <p:cNvSpPr>
              <a:spLocks noChangeArrowheads="1"/>
            </p:cNvSpPr>
            <p:nvPr/>
          </p:nvSpPr>
          <p:spPr bwMode="auto">
            <a:xfrm>
              <a:off x="262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204" name="Oval 148"/>
            <p:cNvSpPr>
              <a:spLocks noChangeArrowheads="1"/>
            </p:cNvSpPr>
            <p:nvPr/>
          </p:nvSpPr>
          <p:spPr bwMode="auto">
            <a:xfrm>
              <a:off x="2934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205" name="Oval 149"/>
            <p:cNvSpPr>
              <a:spLocks noChangeArrowheads="1"/>
            </p:cNvSpPr>
            <p:nvPr/>
          </p:nvSpPr>
          <p:spPr bwMode="auto">
            <a:xfrm>
              <a:off x="3340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206" name="Oval 150"/>
            <p:cNvSpPr>
              <a:spLocks noChangeArrowheads="1"/>
            </p:cNvSpPr>
            <p:nvPr/>
          </p:nvSpPr>
          <p:spPr bwMode="auto">
            <a:xfrm>
              <a:off x="301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207" name="Oval 151"/>
            <p:cNvSpPr>
              <a:spLocks noChangeArrowheads="1"/>
            </p:cNvSpPr>
            <p:nvPr/>
          </p:nvSpPr>
          <p:spPr bwMode="auto">
            <a:xfrm>
              <a:off x="3592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208" name="Text Box 152"/>
            <p:cNvSpPr txBox="1">
              <a:spLocks noChangeArrowheads="1"/>
            </p:cNvSpPr>
            <p:nvPr/>
          </p:nvSpPr>
          <p:spPr bwMode="auto">
            <a:xfrm>
              <a:off x="2955" y="252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209" name="Text Box 153"/>
            <p:cNvSpPr txBox="1">
              <a:spLocks noChangeArrowheads="1"/>
            </p:cNvSpPr>
            <p:nvPr/>
          </p:nvSpPr>
          <p:spPr bwMode="auto">
            <a:xfrm>
              <a:off x="2502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210" name="Text Box 154"/>
            <p:cNvSpPr txBox="1">
              <a:spLocks noChangeArrowheads="1"/>
            </p:cNvSpPr>
            <p:nvPr/>
          </p:nvSpPr>
          <p:spPr bwMode="auto">
            <a:xfrm>
              <a:off x="3355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211" name="Text Box 155"/>
            <p:cNvSpPr txBox="1">
              <a:spLocks noChangeArrowheads="1"/>
            </p:cNvSpPr>
            <p:nvPr/>
          </p:nvSpPr>
          <p:spPr bwMode="auto">
            <a:xfrm>
              <a:off x="2209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212" name="Text Box 156"/>
            <p:cNvSpPr txBox="1">
              <a:spLocks noChangeArrowheads="1"/>
            </p:cNvSpPr>
            <p:nvPr/>
          </p:nvSpPr>
          <p:spPr bwMode="auto">
            <a:xfrm>
              <a:off x="2795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213" name="Text Box 157"/>
            <p:cNvSpPr txBox="1">
              <a:spLocks noChangeArrowheads="1"/>
            </p:cNvSpPr>
            <p:nvPr/>
          </p:nvSpPr>
          <p:spPr bwMode="auto">
            <a:xfrm>
              <a:off x="3040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214" name="Text Box 158"/>
            <p:cNvSpPr txBox="1">
              <a:spLocks noChangeArrowheads="1"/>
            </p:cNvSpPr>
            <p:nvPr/>
          </p:nvSpPr>
          <p:spPr bwMode="auto">
            <a:xfrm>
              <a:off x="3627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215" name="Text Box 159"/>
            <p:cNvSpPr txBox="1">
              <a:spLocks noChangeArrowheads="1"/>
            </p:cNvSpPr>
            <p:nvPr/>
          </p:nvSpPr>
          <p:spPr bwMode="auto">
            <a:xfrm>
              <a:off x="1953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216" name="Text Box 160"/>
            <p:cNvSpPr txBox="1">
              <a:spLocks noChangeArrowheads="1"/>
            </p:cNvSpPr>
            <p:nvPr/>
          </p:nvSpPr>
          <p:spPr bwMode="auto">
            <a:xfrm>
              <a:off x="2406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217" name="Text Box 161"/>
            <p:cNvSpPr txBox="1">
              <a:spLocks noChangeArrowheads="1"/>
            </p:cNvSpPr>
            <p:nvPr/>
          </p:nvSpPr>
          <p:spPr bwMode="auto">
            <a:xfrm>
              <a:off x="2611" y="3477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grpSp>
        <p:nvGrpSpPr>
          <p:cNvPr id="429218" name="Group 162"/>
          <p:cNvGrpSpPr>
            <a:grpSpLocks/>
          </p:cNvGrpSpPr>
          <p:nvPr/>
        </p:nvGrpSpPr>
        <p:grpSpPr bwMode="auto">
          <a:xfrm>
            <a:off x="7466014" y="4279900"/>
            <a:ext cx="2943225" cy="2044700"/>
            <a:chOff x="137" y="715"/>
            <a:chExt cx="1854" cy="1288"/>
          </a:xfrm>
        </p:grpSpPr>
        <p:sp>
          <p:nvSpPr>
            <p:cNvPr id="429219" name="Line 163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0" name="Line 164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1" name="Line 165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2" name="Line 166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3" name="Line 167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4" name="Line 168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25" name="Oval 169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9226" name="Oval 170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9227" name="Oval 171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9228" name="Oval 172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29229" name="Oval 173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9230" name="Oval 174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9231" name="Oval 175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429232" name="Oval 176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29233" name="Oval 177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9234" name="Oval 178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9235" name="Text Box 179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429236" name="Text Box 180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429237" name="Text Box 181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429238" name="Text Box 182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429239" name="Text Box 183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429240" name="Text Box 184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429241" name="Text Box 185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429242" name="Text Box 186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429243" name="Text Box 187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429244" name="Text Box 188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</p:grpSp>
      <p:sp>
        <p:nvSpPr>
          <p:cNvPr id="429245" name="Text Box 189"/>
          <p:cNvSpPr txBox="1">
            <a:spLocks noChangeArrowheads="1"/>
          </p:cNvSpPr>
          <p:nvPr/>
        </p:nvSpPr>
        <p:spPr bwMode="auto">
          <a:xfrm>
            <a:off x="3124201" y="1295400"/>
            <a:ext cx="649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5</a:t>
            </a:r>
          </a:p>
        </p:txBody>
      </p:sp>
      <p:sp>
        <p:nvSpPr>
          <p:cNvPr id="429246" name="Text Box 190"/>
          <p:cNvSpPr txBox="1">
            <a:spLocks noChangeArrowheads="1"/>
          </p:cNvSpPr>
          <p:nvPr/>
        </p:nvSpPr>
        <p:spPr bwMode="auto">
          <a:xfrm>
            <a:off x="6096001" y="1295400"/>
            <a:ext cx="649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4</a:t>
            </a:r>
          </a:p>
        </p:txBody>
      </p:sp>
      <p:sp>
        <p:nvSpPr>
          <p:cNvPr id="429247" name="Text Box 191"/>
          <p:cNvSpPr txBox="1">
            <a:spLocks noChangeArrowheads="1"/>
          </p:cNvSpPr>
          <p:nvPr/>
        </p:nvSpPr>
        <p:spPr bwMode="auto">
          <a:xfrm>
            <a:off x="8839201" y="1295400"/>
            <a:ext cx="649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3</a:t>
            </a:r>
          </a:p>
        </p:txBody>
      </p:sp>
      <p:sp>
        <p:nvSpPr>
          <p:cNvPr id="429248" name="Text Box 192"/>
          <p:cNvSpPr txBox="1">
            <a:spLocks noChangeArrowheads="1"/>
          </p:cNvSpPr>
          <p:nvPr/>
        </p:nvSpPr>
        <p:spPr bwMode="auto">
          <a:xfrm>
            <a:off x="3124201" y="4038600"/>
            <a:ext cx="649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2</a:t>
            </a:r>
          </a:p>
        </p:txBody>
      </p:sp>
      <p:sp>
        <p:nvSpPr>
          <p:cNvPr id="429249" name="Text Box 193"/>
          <p:cNvSpPr txBox="1">
            <a:spLocks noChangeArrowheads="1"/>
          </p:cNvSpPr>
          <p:nvPr/>
        </p:nvSpPr>
        <p:spPr bwMode="auto">
          <a:xfrm>
            <a:off x="6019801" y="4038600"/>
            <a:ext cx="649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i</a:t>
            </a:r>
            <a:r>
              <a:rPr lang="en-US" altLang="en-US">
                <a:solidFill>
                  <a:srgbClr val="DD0111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86755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245" grpId="0"/>
      <p:bldP spid="429246" grpId="0"/>
      <p:bldP spid="429247" grpId="0"/>
      <p:bldP spid="429248" grpId="0"/>
      <p:bldP spid="4292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BEDF60-0040-4042-80A3-E019839E5EB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2051050" y="1281114"/>
            <a:ext cx="5334000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3048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Alg:</a:t>
            </a:r>
            <a:r>
              <a:rPr lang="en-US" altLang="en-US">
                <a:latin typeface="Monotype Corsiva" panose="03010101010201010101" pitchFamily="66" charset="0"/>
              </a:rPr>
              <a:t> </a:t>
            </a:r>
            <a:r>
              <a:rPr lang="en-US" altLang="en-US" u="sng"/>
              <a:t>BUILD-MAX-HEAP</a:t>
            </a:r>
            <a:r>
              <a:rPr lang="en-US" altLang="en-US" u="sng">
                <a:latin typeface="Comic Sans MS" panose="030F0702030302020204" pitchFamily="66" charset="0"/>
              </a:rPr>
              <a:t>(A)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= length[A]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for</a:t>
            </a:r>
            <a:r>
              <a:rPr lang="en-US" altLang="en-US"/>
              <a:t> </a:t>
            </a:r>
            <a:r>
              <a:rPr lang="en-US" altLang="en-US">
                <a:latin typeface="Comic Sans MS" panose="030F0702030302020204" pitchFamily="66" charset="0"/>
              </a:rPr>
              <a:t>i ←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en-US">
                <a:latin typeface="Comic Sans MS" panose="030F0702030302020204" pitchFamily="66" charset="0"/>
              </a:rPr>
              <a:t>n/2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en-US">
                <a:latin typeface="Monotype Corsiva" panose="03010101010201010101" pitchFamily="66" charset="0"/>
              </a:rPr>
              <a:t> </a:t>
            </a:r>
            <a:r>
              <a:rPr lang="en-US" altLang="en-US" b="1"/>
              <a:t>downto</a:t>
            </a:r>
            <a:r>
              <a:rPr lang="en-US" altLang="en-US"/>
              <a:t> </a:t>
            </a:r>
            <a:r>
              <a:rPr lang="en-US" altLang="en-US">
                <a:latin typeface="Comic Sans MS" panose="030F0702030302020204" pitchFamily="66" charset="0"/>
              </a:rPr>
              <a:t>1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en-US"/>
              <a:t>       </a:t>
            </a:r>
            <a:r>
              <a:rPr lang="en-US" altLang="en-US" b="1"/>
              <a:t>do</a:t>
            </a:r>
            <a:r>
              <a:rPr lang="en-US" altLang="en-US"/>
              <a:t> MAX-HEAPIFY</a:t>
            </a:r>
            <a:r>
              <a:rPr lang="en-US" altLang="en-US">
                <a:latin typeface="Comic Sans MS" panose="030F0702030302020204" pitchFamily="66" charset="0"/>
              </a:rPr>
              <a:t>(A, i, n)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7419975" y="2862263"/>
            <a:ext cx="105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O(lgn)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8809039" y="25781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O(n)</a:t>
            </a:r>
          </a:p>
        </p:txBody>
      </p:sp>
      <p:sp>
        <p:nvSpPr>
          <p:cNvPr id="432135" name="AutoShape 7"/>
          <p:cNvSpPr>
            <a:spLocks/>
          </p:cNvSpPr>
          <p:nvPr/>
        </p:nvSpPr>
        <p:spPr bwMode="auto">
          <a:xfrm>
            <a:off x="8480425" y="2359025"/>
            <a:ext cx="152400" cy="973138"/>
          </a:xfrm>
          <a:prstGeom prst="rightBrace">
            <a:avLst>
              <a:gd name="adj1" fmla="val 532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0642" y="347729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72755" y="1661374"/>
            <a:ext cx="940158" cy="9401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47774" y="1661374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50784" y="4262907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90563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00800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68236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5618" y="4262907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10626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90563" y="1131954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3713101" y="2463849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438093" y="3841889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4975230" y="2463849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3713101" y="3841889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263117" y="1150204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6870879" y="2463849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7950249" y="2463849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heap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29684" y="2202288"/>
            <a:ext cx="833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Number of calls to </a:t>
            </a:r>
            <a:r>
              <a:rPr lang="en-US" sz="4000" dirty="0" err="1" smtClean="0"/>
              <a:t>MaxHeapify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4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heap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29684" y="2202288"/>
            <a:ext cx="8332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Number of calls to </a:t>
            </a:r>
            <a:r>
              <a:rPr lang="en-US" sz="4000" dirty="0" err="1" smtClean="0"/>
              <a:t>MaxHeapify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Only nodes that are not leaves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7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heap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29684" y="2202288"/>
            <a:ext cx="8332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Number of calls to </a:t>
            </a:r>
            <a:r>
              <a:rPr lang="en-US" sz="4000" dirty="0" err="1" smtClean="0"/>
              <a:t>MaxHeapify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Only nodes that are not leaves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so n/2 calls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431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heap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29684" y="2202288"/>
            <a:ext cx="8332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Number of calls to </a:t>
            </a:r>
            <a:r>
              <a:rPr lang="en-US" sz="4000" dirty="0" err="1" smtClean="0"/>
              <a:t>MaxHeapify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Only nodes that are not leaves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so n/2 calls, each takes O(</a:t>
            </a:r>
            <a:r>
              <a:rPr lang="en-US" sz="4000" dirty="0" err="1" smtClean="0"/>
              <a:t>lgn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00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heap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29684" y="2202288"/>
            <a:ext cx="83326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Number of calls to </a:t>
            </a:r>
            <a:r>
              <a:rPr lang="en-US" sz="4000" dirty="0" err="1" smtClean="0"/>
              <a:t>MaxHeapify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Only nodes that are not leaves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so n/2 calls, each takes O(</a:t>
            </a:r>
            <a:r>
              <a:rPr lang="en-US" sz="4000" dirty="0" err="1" smtClean="0"/>
              <a:t>lgn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WRONG!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BuildHeap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709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BuildHeap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403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BuildHeap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899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81070" y="321972"/>
            <a:ext cx="8976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BuildHeap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94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2B4328-1C97-4EC3-A951-EB8D87C284F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Running Time of BUILD MAX HEAP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63713" y="1125539"/>
            <a:ext cx="8578850" cy="935037"/>
          </a:xfrm>
        </p:spPr>
        <p:txBody>
          <a:bodyPr/>
          <a:lstStyle/>
          <a:p>
            <a:r>
              <a:rPr lang="en-US" altLang="en-US" sz="2400"/>
              <a:t>HEAPIFY takes </a:t>
            </a:r>
            <a:r>
              <a:rPr lang="en-US" altLang="en-US" sz="2400">
                <a:latin typeface="Comic Sans MS" panose="030F0702030302020204" pitchFamily="66" charset="0"/>
              </a:rPr>
              <a:t>O(h)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the cost of HEAPIFY on a node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ym typeface="Symbol" panose="05050102010706020507" pitchFamily="18" charset="2"/>
              </a:rPr>
              <a:t> is proportional to the height of the node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ym typeface="Symbol" panose="05050102010706020507" pitchFamily="18" charset="2"/>
              </a:rPr>
              <a:t> in the tree</a:t>
            </a:r>
          </a:p>
        </p:txBody>
      </p:sp>
      <p:grpSp>
        <p:nvGrpSpPr>
          <p:cNvPr id="433156" name="Group 4"/>
          <p:cNvGrpSpPr>
            <a:grpSpLocks/>
          </p:cNvGrpSpPr>
          <p:nvPr/>
        </p:nvGrpSpPr>
        <p:grpSpPr bwMode="auto">
          <a:xfrm>
            <a:off x="3573464" y="2867026"/>
            <a:ext cx="3565525" cy="2543175"/>
            <a:chOff x="682" y="1758"/>
            <a:chExt cx="2246" cy="1602"/>
          </a:xfrm>
        </p:grpSpPr>
        <p:sp>
          <p:nvSpPr>
            <p:cNvPr id="433157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745" y="1818"/>
              <a:ext cx="449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 flipV="1">
              <a:off x="1440" y="1854"/>
              <a:ext cx="394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59" name="Oval 7"/>
            <p:cNvSpPr>
              <a:spLocks noChangeArrowheads="1"/>
            </p:cNvSpPr>
            <p:nvPr/>
          </p:nvSpPr>
          <p:spPr bwMode="auto">
            <a:xfrm>
              <a:off x="1703" y="175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grpSp>
          <p:nvGrpSpPr>
            <p:cNvPr id="433160" name="Group 8"/>
            <p:cNvGrpSpPr>
              <a:grpSpLocks/>
            </p:cNvGrpSpPr>
            <p:nvPr/>
          </p:nvGrpSpPr>
          <p:grpSpPr bwMode="auto">
            <a:xfrm>
              <a:off x="1353" y="2112"/>
              <a:ext cx="903" cy="202"/>
              <a:chOff x="1065" y="2112"/>
              <a:chExt cx="903" cy="202"/>
            </a:xfrm>
          </p:grpSpPr>
          <p:sp>
            <p:nvSpPr>
              <p:cNvPr id="433161" name="Oval 9"/>
              <p:cNvSpPr>
                <a:spLocks noChangeArrowheads="1"/>
              </p:cNvSpPr>
              <p:nvPr/>
            </p:nvSpPr>
            <p:spPr bwMode="auto">
              <a:xfrm>
                <a:off x="1065" y="211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62" name="Oval 10"/>
              <p:cNvSpPr>
                <a:spLocks noChangeArrowheads="1"/>
              </p:cNvSpPr>
              <p:nvPr/>
            </p:nvSpPr>
            <p:spPr bwMode="auto">
              <a:xfrm>
                <a:off x="1766" y="211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33163" name="Oval 11"/>
            <p:cNvSpPr>
              <a:spLocks noChangeArrowheads="1"/>
            </p:cNvSpPr>
            <p:nvPr/>
          </p:nvSpPr>
          <p:spPr bwMode="auto">
            <a:xfrm>
              <a:off x="828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433164" name="Oval 12"/>
            <p:cNvSpPr>
              <a:spLocks noChangeArrowheads="1"/>
            </p:cNvSpPr>
            <p:nvPr/>
          </p:nvSpPr>
          <p:spPr bwMode="auto">
            <a:xfrm>
              <a:off x="1412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433165" name="Oval 13"/>
            <p:cNvSpPr>
              <a:spLocks noChangeArrowheads="1"/>
            </p:cNvSpPr>
            <p:nvPr/>
          </p:nvSpPr>
          <p:spPr bwMode="auto">
            <a:xfrm>
              <a:off x="1996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433166" name="Oval 14"/>
            <p:cNvSpPr>
              <a:spLocks noChangeArrowheads="1"/>
            </p:cNvSpPr>
            <p:nvPr/>
          </p:nvSpPr>
          <p:spPr bwMode="auto">
            <a:xfrm>
              <a:off x="2580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grpSp>
          <p:nvGrpSpPr>
            <p:cNvPr id="433167" name="Group 15"/>
            <p:cNvGrpSpPr>
              <a:grpSpLocks/>
            </p:cNvGrpSpPr>
            <p:nvPr/>
          </p:nvGrpSpPr>
          <p:grpSpPr bwMode="auto">
            <a:xfrm>
              <a:off x="682" y="3158"/>
              <a:ext cx="494" cy="202"/>
              <a:chOff x="394" y="3158"/>
              <a:chExt cx="494" cy="202"/>
            </a:xfrm>
          </p:grpSpPr>
          <p:sp>
            <p:nvSpPr>
              <p:cNvPr id="433168" name="Oval 16"/>
              <p:cNvSpPr>
                <a:spLocks noChangeArrowheads="1"/>
              </p:cNvSpPr>
              <p:nvPr/>
            </p:nvSpPr>
            <p:spPr bwMode="auto">
              <a:xfrm>
                <a:off x="394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69" name="Oval 17"/>
              <p:cNvSpPr>
                <a:spLocks noChangeArrowheads="1"/>
              </p:cNvSpPr>
              <p:nvPr/>
            </p:nvSpPr>
            <p:spPr bwMode="auto">
              <a:xfrm>
                <a:off x="686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3170" name="Group 18"/>
            <p:cNvGrpSpPr>
              <a:grpSpLocks/>
            </p:cNvGrpSpPr>
            <p:nvPr/>
          </p:nvGrpSpPr>
          <p:grpSpPr bwMode="auto">
            <a:xfrm>
              <a:off x="1266" y="3158"/>
              <a:ext cx="494" cy="202"/>
              <a:chOff x="978" y="3158"/>
              <a:chExt cx="494" cy="202"/>
            </a:xfrm>
          </p:grpSpPr>
          <p:sp>
            <p:nvSpPr>
              <p:cNvPr id="433171" name="Oval 19"/>
              <p:cNvSpPr>
                <a:spLocks noChangeArrowheads="1"/>
              </p:cNvSpPr>
              <p:nvPr/>
            </p:nvSpPr>
            <p:spPr bwMode="auto">
              <a:xfrm>
                <a:off x="978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72" name="Oval 20"/>
              <p:cNvSpPr>
                <a:spLocks noChangeArrowheads="1"/>
              </p:cNvSpPr>
              <p:nvPr/>
            </p:nvSpPr>
            <p:spPr bwMode="auto">
              <a:xfrm>
                <a:off x="1270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3173" name="Group 21"/>
            <p:cNvGrpSpPr>
              <a:grpSpLocks/>
            </p:cNvGrpSpPr>
            <p:nvPr/>
          </p:nvGrpSpPr>
          <p:grpSpPr bwMode="auto">
            <a:xfrm>
              <a:off x="1850" y="3158"/>
              <a:ext cx="494" cy="202"/>
              <a:chOff x="1562" y="3158"/>
              <a:chExt cx="494" cy="202"/>
            </a:xfrm>
          </p:grpSpPr>
          <p:sp>
            <p:nvSpPr>
              <p:cNvPr id="433174" name="Oval 22"/>
              <p:cNvSpPr>
                <a:spLocks noChangeArrowheads="1"/>
              </p:cNvSpPr>
              <p:nvPr/>
            </p:nvSpPr>
            <p:spPr bwMode="auto">
              <a:xfrm>
                <a:off x="1854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75" name="Oval 23"/>
              <p:cNvSpPr>
                <a:spLocks noChangeArrowheads="1"/>
              </p:cNvSpPr>
              <p:nvPr/>
            </p:nvSpPr>
            <p:spPr bwMode="auto">
              <a:xfrm>
                <a:off x="1562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3176" name="Group 24"/>
            <p:cNvGrpSpPr>
              <a:grpSpLocks/>
            </p:cNvGrpSpPr>
            <p:nvPr/>
          </p:nvGrpSpPr>
          <p:grpSpPr bwMode="auto">
            <a:xfrm>
              <a:off x="2434" y="3158"/>
              <a:ext cx="494" cy="202"/>
              <a:chOff x="2146" y="3158"/>
              <a:chExt cx="494" cy="202"/>
            </a:xfrm>
          </p:grpSpPr>
          <p:sp>
            <p:nvSpPr>
              <p:cNvPr id="433177" name="Oval 25"/>
              <p:cNvSpPr>
                <a:spLocks noChangeArrowheads="1"/>
              </p:cNvSpPr>
              <p:nvPr/>
            </p:nvSpPr>
            <p:spPr bwMode="auto">
              <a:xfrm>
                <a:off x="2146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433178" name="Oval 26"/>
              <p:cNvSpPr>
                <a:spLocks noChangeArrowheads="1"/>
              </p:cNvSpPr>
              <p:nvPr/>
            </p:nvSpPr>
            <p:spPr bwMode="auto">
              <a:xfrm>
                <a:off x="2438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3179" name="Group 27"/>
            <p:cNvGrpSpPr>
              <a:grpSpLocks/>
            </p:cNvGrpSpPr>
            <p:nvPr/>
          </p:nvGrpSpPr>
          <p:grpSpPr bwMode="auto">
            <a:xfrm>
              <a:off x="1008" y="2304"/>
              <a:ext cx="480" cy="384"/>
              <a:chOff x="1008" y="2304"/>
              <a:chExt cx="480" cy="384"/>
            </a:xfrm>
          </p:grpSpPr>
          <p:sp>
            <p:nvSpPr>
              <p:cNvPr id="433180" name="Line 28"/>
              <p:cNvSpPr>
                <a:spLocks noChangeShapeType="1"/>
              </p:cNvSpPr>
              <p:nvPr/>
            </p:nvSpPr>
            <p:spPr bwMode="auto">
              <a:xfrm flipH="1">
                <a:off x="1008" y="2304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81" name="Line 29"/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3182" name="Group 30"/>
            <p:cNvGrpSpPr>
              <a:grpSpLocks/>
            </p:cNvGrpSpPr>
            <p:nvPr/>
          </p:nvGrpSpPr>
          <p:grpSpPr bwMode="auto">
            <a:xfrm flipH="1">
              <a:off x="2112" y="2304"/>
              <a:ext cx="480" cy="384"/>
              <a:chOff x="1008" y="2304"/>
              <a:chExt cx="480" cy="384"/>
            </a:xfrm>
          </p:grpSpPr>
          <p:sp>
            <p:nvSpPr>
              <p:cNvPr id="433183" name="Line 31"/>
              <p:cNvSpPr>
                <a:spLocks noChangeShapeType="1"/>
              </p:cNvSpPr>
              <p:nvPr/>
            </p:nvSpPr>
            <p:spPr bwMode="auto">
              <a:xfrm flipH="1">
                <a:off x="1008" y="2304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 flipH="1">
              <a:off x="816" y="283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>
              <a:off x="912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1413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>
              <a:off x="1509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1999" y="2837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>
              <a:off x="2095" y="2837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2578" y="2835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2" name="Line 40"/>
            <p:cNvSpPr>
              <a:spLocks noChangeShapeType="1"/>
            </p:cNvSpPr>
            <p:nvPr/>
          </p:nvSpPr>
          <p:spPr bwMode="auto">
            <a:xfrm>
              <a:off x="2674" y="2835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3193" name="Text Box 41"/>
          <p:cNvSpPr txBox="1">
            <a:spLocks noChangeArrowheads="1"/>
          </p:cNvSpPr>
          <p:nvPr/>
        </p:nvSpPr>
        <p:spPr bwMode="auto">
          <a:xfrm>
            <a:off x="2298701" y="2378075"/>
            <a:ext cx="869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Height</a:t>
            </a:r>
          </a:p>
        </p:txBody>
      </p:sp>
      <p:sp>
        <p:nvSpPr>
          <p:cNvPr id="433194" name="Text Box 42"/>
          <p:cNvSpPr txBox="1">
            <a:spLocks noChangeArrowheads="1"/>
          </p:cNvSpPr>
          <p:nvPr/>
        </p:nvSpPr>
        <p:spPr bwMode="auto">
          <a:xfrm>
            <a:off x="7537451" y="2378075"/>
            <a:ext cx="6994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Level</a:t>
            </a:r>
          </a:p>
        </p:txBody>
      </p:sp>
      <p:sp>
        <p:nvSpPr>
          <p:cNvPr id="433195" name="Text Box 43"/>
          <p:cNvSpPr txBox="1">
            <a:spLocks noChangeArrowheads="1"/>
          </p:cNvSpPr>
          <p:nvPr/>
        </p:nvSpPr>
        <p:spPr bwMode="auto">
          <a:xfrm>
            <a:off x="2374900" y="2792413"/>
            <a:ext cx="1505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0</a:t>
            </a:r>
            <a:r>
              <a:rPr lang="en-US" altLang="en-US"/>
              <a:t> = 3 (</a:t>
            </a:r>
            <a:r>
              <a:rPr lang="en-US" altLang="en-US">
                <a:sym typeface="Symbol" panose="05050102010706020507" pitchFamily="18" charset="2"/>
              </a:rPr>
              <a:t>lgn</a:t>
            </a:r>
            <a:r>
              <a:rPr lang="en-US" altLang="en-US"/>
              <a:t>)</a:t>
            </a:r>
          </a:p>
        </p:txBody>
      </p:sp>
      <p:sp>
        <p:nvSpPr>
          <p:cNvPr id="433196" name="Text Box 44"/>
          <p:cNvSpPr txBox="1">
            <a:spLocks noChangeArrowheads="1"/>
          </p:cNvSpPr>
          <p:nvPr/>
        </p:nvSpPr>
        <p:spPr bwMode="auto">
          <a:xfrm>
            <a:off x="2374901" y="3394075"/>
            <a:ext cx="8066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1</a:t>
            </a:r>
            <a:r>
              <a:rPr lang="en-US" altLang="en-US"/>
              <a:t> = 2</a:t>
            </a:r>
          </a:p>
        </p:txBody>
      </p:sp>
      <p:sp>
        <p:nvSpPr>
          <p:cNvPr id="433197" name="Text Box 45"/>
          <p:cNvSpPr txBox="1">
            <a:spLocks noChangeArrowheads="1"/>
          </p:cNvSpPr>
          <p:nvPr/>
        </p:nvSpPr>
        <p:spPr bwMode="auto">
          <a:xfrm>
            <a:off x="2374901" y="4252913"/>
            <a:ext cx="8066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2</a:t>
            </a:r>
            <a:r>
              <a:rPr lang="en-US" altLang="en-US"/>
              <a:t> = 1</a:t>
            </a:r>
          </a:p>
        </p:txBody>
      </p:sp>
      <p:sp>
        <p:nvSpPr>
          <p:cNvPr id="433198" name="Text Box 46"/>
          <p:cNvSpPr txBox="1">
            <a:spLocks noChangeArrowheads="1"/>
          </p:cNvSpPr>
          <p:nvPr/>
        </p:nvSpPr>
        <p:spPr bwMode="auto">
          <a:xfrm>
            <a:off x="2374901" y="5062538"/>
            <a:ext cx="8066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</a:t>
            </a:r>
            <a:r>
              <a:rPr lang="en-US" altLang="en-US" baseline="-25000"/>
              <a:t>3</a:t>
            </a:r>
            <a:r>
              <a:rPr lang="en-US" altLang="en-US"/>
              <a:t> = 0</a:t>
            </a:r>
          </a:p>
        </p:txBody>
      </p:sp>
      <p:sp>
        <p:nvSpPr>
          <p:cNvPr id="433199" name="Text Box 47"/>
          <p:cNvSpPr txBox="1">
            <a:spLocks noChangeArrowheads="1"/>
          </p:cNvSpPr>
          <p:nvPr/>
        </p:nvSpPr>
        <p:spPr bwMode="auto">
          <a:xfrm>
            <a:off x="7594601" y="2792413"/>
            <a:ext cx="649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= 0</a:t>
            </a:r>
          </a:p>
        </p:txBody>
      </p:sp>
      <p:sp>
        <p:nvSpPr>
          <p:cNvPr id="433200" name="Text Box 48"/>
          <p:cNvSpPr txBox="1">
            <a:spLocks noChangeArrowheads="1"/>
          </p:cNvSpPr>
          <p:nvPr/>
        </p:nvSpPr>
        <p:spPr bwMode="auto">
          <a:xfrm>
            <a:off x="7594601" y="3390900"/>
            <a:ext cx="649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= 1</a:t>
            </a:r>
          </a:p>
        </p:txBody>
      </p:sp>
      <p:sp>
        <p:nvSpPr>
          <p:cNvPr id="433201" name="Text Box 49"/>
          <p:cNvSpPr txBox="1">
            <a:spLocks noChangeArrowheads="1"/>
          </p:cNvSpPr>
          <p:nvPr/>
        </p:nvSpPr>
        <p:spPr bwMode="auto">
          <a:xfrm>
            <a:off x="7594601" y="4249738"/>
            <a:ext cx="649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= 2</a:t>
            </a:r>
          </a:p>
        </p:txBody>
      </p:sp>
      <p:sp>
        <p:nvSpPr>
          <p:cNvPr id="433202" name="Text Box 50"/>
          <p:cNvSpPr txBox="1">
            <a:spLocks noChangeArrowheads="1"/>
          </p:cNvSpPr>
          <p:nvPr/>
        </p:nvSpPr>
        <p:spPr bwMode="auto">
          <a:xfrm>
            <a:off x="7594600" y="5064125"/>
            <a:ext cx="1425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 = 3  </a:t>
            </a:r>
            <a:r>
              <a:rPr lang="en-US" altLang="en-US">
                <a:latin typeface="Comic Sans MS" panose="030F0702030302020204" pitchFamily="66" charset="0"/>
              </a:rPr>
              <a:t>(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lgn</a:t>
            </a:r>
            <a:r>
              <a:rPr lang="en-US" altLang="en-US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33203" name="Line 51"/>
          <p:cNvSpPr>
            <a:spLocks noChangeShapeType="1"/>
          </p:cNvSpPr>
          <p:nvPr/>
        </p:nvSpPr>
        <p:spPr bwMode="auto">
          <a:xfrm>
            <a:off x="2179638" y="2735263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04" name="Line 52"/>
          <p:cNvSpPr>
            <a:spLocks noChangeShapeType="1"/>
          </p:cNvSpPr>
          <p:nvPr/>
        </p:nvSpPr>
        <p:spPr bwMode="auto">
          <a:xfrm>
            <a:off x="7377113" y="2732088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05" name="Text Box 53"/>
          <p:cNvSpPr txBox="1">
            <a:spLocks noChangeArrowheads="1"/>
          </p:cNvSpPr>
          <p:nvPr/>
        </p:nvSpPr>
        <p:spPr bwMode="auto">
          <a:xfrm>
            <a:off x="8812213" y="2386013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No. of nodes</a:t>
            </a:r>
          </a:p>
        </p:txBody>
      </p:sp>
      <p:sp>
        <p:nvSpPr>
          <p:cNvPr id="433206" name="Text Box 54"/>
          <p:cNvSpPr txBox="1">
            <a:spLocks noChangeArrowheads="1"/>
          </p:cNvSpPr>
          <p:nvPr/>
        </p:nvSpPr>
        <p:spPr bwMode="auto">
          <a:xfrm>
            <a:off x="9291639" y="2800351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0</a:t>
            </a:r>
            <a:endParaRPr lang="en-US" altLang="en-US"/>
          </a:p>
        </p:txBody>
      </p:sp>
      <p:sp>
        <p:nvSpPr>
          <p:cNvPr id="433207" name="Text Box 55"/>
          <p:cNvSpPr txBox="1">
            <a:spLocks noChangeArrowheads="1"/>
          </p:cNvSpPr>
          <p:nvPr/>
        </p:nvSpPr>
        <p:spPr bwMode="auto">
          <a:xfrm>
            <a:off x="9291639" y="3398838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1</a:t>
            </a:r>
            <a:endParaRPr lang="en-US" altLang="en-US"/>
          </a:p>
        </p:txBody>
      </p:sp>
      <p:sp>
        <p:nvSpPr>
          <p:cNvPr id="433208" name="Text Box 56"/>
          <p:cNvSpPr txBox="1">
            <a:spLocks noChangeArrowheads="1"/>
          </p:cNvSpPr>
          <p:nvPr/>
        </p:nvSpPr>
        <p:spPr bwMode="auto">
          <a:xfrm>
            <a:off x="9291639" y="4257676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2</a:t>
            </a:r>
            <a:endParaRPr lang="en-US" altLang="en-US"/>
          </a:p>
        </p:txBody>
      </p:sp>
      <p:sp>
        <p:nvSpPr>
          <p:cNvPr id="433209" name="Text Box 57"/>
          <p:cNvSpPr txBox="1">
            <a:spLocks noChangeArrowheads="1"/>
          </p:cNvSpPr>
          <p:nvPr/>
        </p:nvSpPr>
        <p:spPr bwMode="auto">
          <a:xfrm>
            <a:off x="9291639" y="5067301"/>
            <a:ext cx="395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3</a:t>
            </a:r>
            <a:endParaRPr lang="en-US" altLang="en-US"/>
          </a:p>
        </p:txBody>
      </p:sp>
      <p:sp>
        <p:nvSpPr>
          <p:cNvPr id="433210" name="Line 58"/>
          <p:cNvSpPr>
            <a:spLocks noChangeShapeType="1"/>
          </p:cNvSpPr>
          <p:nvPr/>
        </p:nvSpPr>
        <p:spPr bwMode="auto">
          <a:xfrm>
            <a:off x="8651876" y="2740025"/>
            <a:ext cx="177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11" name="Text Box 59"/>
          <p:cNvSpPr txBox="1">
            <a:spLocks noChangeArrowheads="1"/>
          </p:cNvSpPr>
          <p:nvPr/>
        </p:nvSpPr>
        <p:spPr bwMode="auto">
          <a:xfrm>
            <a:off x="2508251" y="5656264"/>
            <a:ext cx="6378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h</a:t>
            </a:r>
            <a:r>
              <a:rPr lang="en-US" altLang="en-US" sz="2400" baseline="-25000"/>
              <a:t>i</a:t>
            </a:r>
            <a:r>
              <a:rPr lang="en-US" altLang="en-US" sz="2400"/>
              <a:t> = h – i   height of the heap rooted at level i</a:t>
            </a:r>
          </a:p>
          <a:p>
            <a:r>
              <a:rPr lang="en-US" altLang="en-US" sz="2400"/>
              <a:t>n</a:t>
            </a:r>
            <a:r>
              <a:rPr lang="en-US" altLang="en-US" sz="2400" baseline="-25000"/>
              <a:t>i</a:t>
            </a:r>
            <a:r>
              <a:rPr lang="en-US" altLang="en-US" sz="2400"/>
              <a:t> = 2</a:t>
            </a:r>
            <a:r>
              <a:rPr lang="en-US" altLang="en-US" sz="2400" baseline="30000"/>
              <a:t>i</a:t>
            </a:r>
            <a:r>
              <a:rPr lang="en-US" altLang="en-US" sz="2400"/>
              <a:t>	      number of nodes at level i</a:t>
            </a:r>
          </a:p>
        </p:txBody>
      </p:sp>
      <p:graphicFrame>
        <p:nvGraphicFramePr>
          <p:cNvPr id="433212" name="Object 60"/>
          <p:cNvGraphicFramePr>
            <a:graphicFrameLocks noGrp="1" noChangeAspect="1"/>
          </p:cNvGraphicFramePr>
          <p:nvPr>
            <p:ph sz="half" idx="2"/>
          </p:nvPr>
        </p:nvGraphicFramePr>
        <p:xfrm>
          <a:off x="4421189" y="1787526"/>
          <a:ext cx="216693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054080" imgH="431640" progId="Equation.3">
                  <p:embed/>
                </p:oleObj>
              </mc:Choice>
              <mc:Fallback>
                <p:oleObj name="Equation" r:id="rId4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9" y="1787526"/>
                        <a:ext cx="2166937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213" name="Object 6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32576" y="1849439"/>
          <a:ext cx="14970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825480" imgH="431640" progId="Equation.3">
                  <p:embed/>
                </p:oleObj>
              </mc:Choice>
              <mc:Fallback>
                <p:oleObj name="Equation" r:id="rId6" imgW="825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6" y="1849439"/>
                        <a:ext cx="149701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214" name="Object 6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158163" y="2016125"/>
          <a:ext cx="971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457200" imgH="203040" progId="Equation.3">
                  <p:embed/>
                </p:oleObj>
              </mc:Choice>
              <mc:Fallback>
                <p:oleObj name="Equation" r:id="rId8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8163" y="2016125"/>
                        <a:ext cx="971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3219" name="AutoShape 67"/>
          <p:cNvCxnSpPr>
            <a:cxnSpLocks noChangeShapeType="1"/>
            <a:stCxn id="433206" idx="2"/>
            <a:endCxn id="433195" idx="2"/>
          </p:cNvCxnSpPr>
          <p:nvPr/>
        </p:nvCxnSpPr>
        <p:spPr bwMode="auto">
          <a:xfrm rot="5400000" flipH="1">
            <a:off x="6305817" y="-16402"/>
            <a:ext cx="5318" cy="6361612"/>
          </a:xfrm>
          <a:prstGeom prst="curvedConnector3">
            <a:avLst>
              <a:gd name="adj1" fmla="val -4298608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220" name="AutoShape 68"/>
          <p:cNvCxnSpPr>
            <a:cxnSpLocks noChangeShapeType="1"/>
          </p:cNvCxnSpPr>
          <p:nvPr/>
        </p:nvCxnSpPr>
        <p:spPr bwMode="auto">
          <a:xfrm rot="16200000" flipV="1">
            <a:off x="6301582" y="592932"/>
            <a:ext cx="7937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221" name="AutoShape 69"/>
          <p:cNvCxnSpPr>
            <a:cxnSpLocks noChangeShapeType="1"/>
          </p:cNvCxnSpPr>
          <p:nvPr/>
        </p:nvCxnSpPr>
        <p:spPr bwMode="auto">
          <a:xfrm rot="16200000" flipV="1">
            <a:off x="6155531" y="1435894"/>
            <a:ext cx="7938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222" name="AutoShape 70"/>
          <p:cNvCxnSpPr>
            <a:cxnSpLocks noChangeShapeType="1"/>
          </p:cNvCxnSpPr>
          <p:nvPr/>
        </p:nvCxnSpPr>
        <p:spPr bwMode="auto">
          <a:xfrm rot="16200000" flipV="1">
            <a:off x="6158706" y="2242344"/>
            <a:ext cx="7938" cy="6375400"/>
          </a:xfrm>
          <a:prstGeom prst="curvedConnector3">
            <a:avLst>
              <a:gd name="adj1" fmla="val -2880000"/>
            </a:avLst>
          </a:prstGeom>
          <a:noFill/>
          <a:ln w="38100">
            <a:solidFill>
              <a:srgbClr val="DD011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28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0642" y="347729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72755" y="1661374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47774" y="1661374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50784" y="4262907"/>
            <a:ext cx="940158" cy="9401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90563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00800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68236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5618" y="4262907"/>
            <a:ext cx="940158" cy="9401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10626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90563" y="1131954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3713101" y="2463849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438093" y="3841889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4975230" y="2463849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3713101" y="3841889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263117" y="1150204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6870879" y="2463849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7950249" y="2463849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1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48FBAF-32BA-4DB8-9E79-D39D15FA7169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3600"/>
              <a:t>Running Time of BUILD MAX HEAP</a:t>
            </a:r>
          </a:p>
        </p:txBody>
      </p:sp>
      <p:grpSp>
        <p:nvGrpSpPr>
          <p:cNvPr id="434179" name="Group 3"/>
          <p:cNvGrpSpPr>
            <a:grpSpLocks/>
          </p:cNvGrpSpPr>
          <p:nvPr/>
        </p:nvGrpSpPr>
        <p:grpSpPr bwMode="auto">
          <a:xfrm>
            <a:off x="2020889" y="1074738"/>
            <a:ext cx="8326437" cy="806450"/>
            <a:chOff x="313" y="768"/>
            <a:chExt cx="5245" cy="508"/>
          </a:xfrm>
        </p:grpSpPr>
        <p:graphicFrame>
          <p:nvGraphicFramePr>
            <p:cNvPr id="434180" name="Object 4"/>
            <p:cNvGraphicFramePr>
              <a:graphicFrameLocks noChangeAspect="1"/>
            </p:cNvGraphicFramePr>
            <p:nvPr/>
          </p:nvGraphicFramePr>
          <p:xfrm>
            <a:off x="313" y="768"/>
            <a:ext cx="1031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4" imgW="876240" imgH="431640" progId="Equation.3">
                    <p:embed/>
                  </p:oleObj>
                </mc:Choice>
                <mc:Fallback>
                  <p:oleObj name="Equation" r:id="rId4" imgW="8762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768"/>
                          <a:ext cx="1031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81" name="Text Box 5"/>
            <p:cNvSpPr txBox="1">
              <a:spLocks noChangeArrowheads="1"/>
            </p:cNvSpPr>
            <p:nvPr/>
          </p:nvSpPr>
          <p:spPr bwMode="auto">
            <a:xfrm>
              <a:off x="1754" y="894"/>
              <a:ext cx="38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Cost of HEAPIFY at level i </a:t>
              </a:r>
              <a:r>
                <a:rPr lang="en-US" altLang="en-US">
                  <a:sym typeface="Symbol" panose="05050102010706020507" pitchFamily="18" charset="2"/>
                </a:rPr>
                <a:t> number of nodes at that level</a:t>
              </a:r>
            </a:p>
          </p:txBody>
        </p:sp>
      </p:grpSp>
      <p:grpSp>
        <p:nvGrpSpPr>
          <p:cNvPr id="434182" name="Group 6"/>
          <p:cNvGrpSpPr>
            <a:grpSpLocks/>
          </p:cNvGrpSpPr>
          <p:nvPr/>
        </p:nvGrpSpPr>
        <p:grpSpPr bwMode="auto">
          <a:xfrm>
            <a:off x="2641600" y="1920875"/>
            <a:ext cx="6726238" cy="782638"/>
            <a:chOff x="704" y="1350"/>
            <a:chExt cx="4237" cy="493"/>
          </a:xfrm>
        </p:grpSpPr>
        <p:graphicFrame>
          <p:nvGraphicFramePr>
            <p:cNvPr id="434183" name="Object 7"/>
            <p:cNvGraphicFramePr>
              <a:graphicFrameLocks noChangeAspect="1"/>
            </p:cNvGraphicFramePr>
            <p:nvPr/>
          </p:nvGraphicFramePr>
          <p:xfrm>
            <a:off x="704" y="1350"/>
            <a:ext cx="943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6" imgW="825480" imgH="431640" progId="Equation.3">
                    <p:embed/>
                  </p:oleObj>
                </mc:Choice>
                <mc:Fallback>
                  <p:oleObj name="Equation" r:id="rId6" imgW="8254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1350"/>
                          <a:ext cx="943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84" name="Text Box 8"/>
            <p:cNvSpPr txBox="1">
              <a:spLocks noChangeArrowheads="1"/>
            </p:cNvSpPr>
            <p:nvPr/>
          </p:nvSpPr>
          <p:spPr bwMode="auto">
            <a:xfrm>
              <a:off x="1759" y="1468"/>
              <a:ext cx="3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Replace the values of n</a:t>
              </a:r>
              <a:r>
                <a:rPr lang="en-US" altLang="en-US" baseline="-25000"/>
                <a:t>i</a:t>
              </a:r>
              <a:r>
                <a:rPr lang="en-US" altLang="en-US"/>
                <a:t> and h</a:t>
              </a:r>
              <a:r>
                <a:rPr lang="en-US" altLang="en-US" baseline="-25000"/>
                <a:t>i</a:t>
              </a:r>
              <a:r>
                <a:rPr lang="en-US" altLang="en-US"/>
                <a:t> computed before</a:t>
              </a:r>
              <a:endParaRPr lang="en-US" altLang="en-US">
                <a:sym typeface="Symbol" panose="05050102010706020507" pitchFamily="18" charset="2"/>
              </a:endParaRPr>
            </a:p>
          </p:txBody>
        </p:sp>
      </p:grpSp>
      <p:grpSp>
        <p:nvGrpSpPr>
          <p:cNvPr id="434185" name="Group 9"/>
          <p:cNvGrpSpPr>
            <a:grpSpLocks/>
          </p:cNvGrpSpPr>
          <p:nvPr/>
        </p:nvGrpSpPr>
        <p:grpSpPr bwMode="auto">
          <a:xfrm>
            <a:off x="2641600" y="2736851"/>
            <a:ext cx="7864476" cy="968375"/>
            <a:chOff x="704" y="1892"/>
            <a:chExt cx="4954" cy="610"/>
          </a:xfrm>
        </p:grpSpPr>
        <p:graphicFrame>
          <p:nvGraphicFramePr>
            <p:cNvPr id="434186" name="Object 10"/>
            <p:cNvGraphicFramePr>
              <a:graphicFrameLocks noChangeAspect="1"/>
            </p:cNvGraphicFramePr>
            <p:nvPr/>
          </p:nvGraphicFramePr>
          <p:xfrm>
            <a:off x="704" y="1892"/>
            <a:ext cx="962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8" imgW="761760" imgH="431640" progId="Equation.3">
                    <p:embed/>
                  </p:oleObj>
                </mc:Choice>
                <mc:Fallback>
                  <p:oleObj name="Equation" r:id="rId8" imgW="7617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1892"/>
                          <a:ext cx="962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87" name="Text Box 11"/>
            <p:cNvSpPr txBox="1">
              <a:spLocks noChangeArrowheads="1"/>
            </p:cNvSpPr>
            <p:nvPr/>
          </p:nvSpPr>
          <p:spPr bwMode="auto">
            <a:xfrm>
              <a:off x="1764" y="1956"/>
              <a:ext cx="3894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en-US"/>
                <a:t>Multiply by 2</a:t>
              </a:r>
              <a:r>
                <a:rPr lang="en-US" altLang="en-US" baseline="30000"/>
                <a:t>h</a:t>
              </a:r>
              <a:r>
                <a:rPr lang="en-US" altLang="en-US"/>
                <a:t> both at the nominator and denominator and</a:t>
              </a:r>
            </a:p>
            <a:p>
              <a:pPr>
                <a:lnSpc>
                  <a:spcPct val="120000"/>
                </a:lnSpc>
              </a:pPr>
              <a:r>
                <a:rPr lang="en-US" altLang="en-US"/>
                <a:t>write 2</a:t>
              </a:r>
              <a:r>
                <a:rPr lang="en-US" altLang="en-US" baseline="30000"/>
                <a:t>i</a:t>
              </a:r>
              <a:r>
                <a:rPr lang="en-US" altLang="en-US"/>
                <a:t> as</a:t>
              </a:r>
              <a:endParaRPr lang="en-US" altLang="en-US">
                <a:sym typeface="Symbol" panose="05050102010706020507" pitchFamily="18" charset="2"/>
              </a:endParaRPr>
            </a:p>
          </p:txBody>
        </p:sp>
        <p:graphicFrame>
          <p:nvGraphicFramePr>
            <p:cNvPr id="434188" name="Object 12"/>
            <p:cNvGraphicFramePr>
              <a:graphicFrameLocks noChangeAspect="1"/>
            </p:cNvGraphicFramePr>
            <p:nvPr/>
          </p:nvGraphicFramePr>
          <p:xfrm>
            <a:off x="2504" y="2150"/>
            <a:ext cx="22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10" imgW="253800" imgH="393480" progId="Equation.3">
                    <p:embed/>
                  </p:oleObj>
                </mc:Choice>
                <mc:Fallback>
                  <p:oleObj name="Equation" r:id="rId10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2150"/>
                          <a:ext cx="227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4189" name="Group 13"/>
          <p:cNvGrpSpPr>
            <a:grpSpLocks/>
          </p:cNvGrpSpPr>
          <p:nvPr/>
        </p:nvGrpSpPr>
        <p:grpSpPr bwMode="auto">
          <a:xfrm>
            <a:off x="2641600" y="3619501"/>
            <a:ext cx="4527550" cy="841375"/>
            <a:chOff x="704" y="2434"/>
            <a:chExt cx="2852" cy="530"/>
          </a:xfrm>
        </p:grpSpPr>
        <p:graphicFrame>
          <p:nvGraphicFramePr>
            <p:cNvPr id="434190" name="Object 14"/>
            <p:cNvGraphicFramePr>
              <a:graphicFrameLocks noChangeAspect="1"/>
            </p:cNvGraphicFramePr>
            <p:nvPr/>
          </p:nvGraphicFramePr>
          <p:xfrm>
            <a:off x="704" y="2434"/>
            <a:ext cx="826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quation" r:id="rId12" imgW="672840" imgH="431640" progId="Equation.3">
                    <p:embed/>
                  </p:oleObj>
                </mc:Choice>
                <mc:Fallback>
                  <p:oleObj name="Equation" r:id="rId12" imgW="6728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434"/>
                          <a:ext cx="826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91" name="Text Box 15"/>
            <p:cNvSpPr txBox="1">
              <a:spLocks noChangeArrowheads="1"/>
            </p:cNvSpPr>
            <p:nvPr/>
          </p:nvSpPr>
          <p:spPr bwMode="auto">
            <a:xfrm>
              <a:off x="1764" y="2619"/>
              <a:ext cx="17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Change variables: k = h - i</a:t>
              </a:r>
              <a:endParaRPr lang="en-US" altLang="en-US">
                <a:sym typeface="Symbol" panose="05050102010706020507" pitchFamily="18" charset="2"/>
              </a:endParaRPr>
            </a:p>
          </p:txBody>
        </p:sp>
      </p:grpSp>
      <p:grpSp>
        <p:nvGrpSpPr>
          <p:cNvPr id="434192" name="Group 16"/>
          <p:cNvGrpSpPr>
            <a:grpSpLocks/>
          </p:cNvGrpSpPr>
          <p:nvPr/>
        </p:nvGrpSpPr>
        <p:grpSpPr bwMode="auto">
          <a:xfrm>
            <a:off x="2641601" y="4524376"/>
            <a:ext cx="7872413" cy="854075"/>
            <a:chOff x="704" y="2976"/>
            <a:chExt cx="4959" cy="538"/>
          </a:xfrm>
        </p:grpSpPr>
        <p:graphicFrame>
          <p:nvGraphicFramePr>
            <p:cNvPr id="434193" name="Object 17"/>
            <p:cNvGraphicFramePr>
              <a:graphicFrameLocks noChangeAspect="1"/>
            </p:cNvGraphicFramePr>
            <p:nvPr/>
          </p:nvGraphicFramePr>
          <p:xfrm>
            <a:off x="704" y="2976"/>
            <a:ext cx="744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14" imgW="596880" imgH="431640" progId="Equation.3">
                    <p:embed/>
                  </p:oleObj>
                </mc:Choice>
                <mc:Fallback>
                  <p:oleObj name="Equation" r:id="rId14" imgW="596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976"/>
                          <a:ext cx="744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94" name="Text Box 18"/>
            <p:cNvSpPr txBox="1">
              <a:spLocks noChangeArrowheads="1"/>
            </p:cNvSpPr>
            <p:nvPr/>
          </p:nvSpPr>
          <p:spPr bwMode="auto">
            <a:xfrm>
              <a:off x="1764" y="3081"/>
              <a:ext cx="38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The sum above is smaller than the sum of all elements to </a:t>
              </a:r>
              <a:r>
                <a:rPr lang="en-US" altLang="en-US">
                  <a:sym typeface="Symbol" panose="05050102010706020507" pitchFamily="18" charset="2"/>
                </a:rPr>
                <a:t></a:t>
              </a:r>
            </a:p>
            <a:p>
              <a:r>
                <a:rPr lang="en-US" altLang="en-US">
                  <a:sym typeface="Symbol" panose="05050102010706020507" pitchFamily="18" charset="2"/>
                </a:rPr>
                <a:t>and h = lgn</a:t>
              </a:r>
            </a:p>
          </p:txBody>
        </p:sp>
      </p:grpSp>
      <p:grpSp>
        <p:nvGrpSpPr>
          <p:cNvPr id="434195" name="Group 19"/>
          <p:cNvGrpSpPr>
            <a:grpSpLocks/>
          </p:cNvGrpSpPr>
          <p:nvPr/>
        </p:nvGrpSpPr>
        <p:grpSpPr bwMode="auto">
          <a:xfrm>
            <a:off x="2641601" y="5457826"/>
            <a:ext cx="5154613" cy="447675"/>
            <a:chOff x="704" y="3550"/>
            <a:chExt cx="3247" cy="282"/>
          </a:xfrm>
        </p:grpSpPr>
        <p:graphicFrame>
          <p:nvGraphicFramePr>
            <p:cNvPr id="434196" name="Object 20"/>
            <p:cNvGraphicFramePr>
              <a:graphicFrameLocks noChangeAspect="1"/>
            </p:cNvGraphicFramePr>
            <p:nvPr/>
          </p:nvGraphicFramePr>
          <p:xfrm>
            <a:off x="704" y="3560"/>
            <a:ext cx="6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quation" r:id="rId16" imgW="457200" imgH="203040" progId="Equation.3">
                    <p:embed/>
                  </p:oleObj>
                </mc:Choice>
                <mc:Fallback>
                  <p:oleObj name="Equation" r:id="rId16" imgW="457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3560"/>
                          <a:ext cx="6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97" name="Text Box 21"/>
            <p:cNvSpPr txBox="1">
              <a:spLocks noChangeArrowheads="1"/>
            </p:cNvSpPr>
            <p:nvPr/>
          </p:nvSpPr>
          <p:spPr bwMode="auto">
            <a:xfrm>
              <a:off x="1755" y="3550"/>
              <a:ext cx="2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The sum above is smaller than 2</a:t>
              </a:r>
              <a:endParaRPr lang="en-US" altLang="en-US">
                <a:sym typeface="Symbol" panose="05050102010706020507" pitchFamily="18" charset="2"/>
              </a:endParaRPr>
            </a:p>
          </p:txBody>
        </p:sp>
      </p:grpSp>
      <p:sp>
        <p:nvSpPr>
          <p:cNvPr id="434198" name="Text Box 22"/>
          <p:cNvSpPr txBox="1">
            <a:spLocks noChangeArrowheads="1"/>
          </p:cNvSpPr>
          <p:nvPr/>
        </p:nvSpPr>
        <p:spPr bwMode="auto">
          <a:xfrm>
            <a:off x="2692400" y="6022975"/>
            <a:ext cx="671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Running time of BUILD-MAX-HEAP: </a:t>
            </a:r>
            <a:r>
              <a:rPr lang="en-US" altLang="en-US" sz="2400">
                <a:latin typeface="Comic Sans MS" panose="030F0702030302020204" pitchFamily="66" charset="0"/>
              </a:rPr>
              <a:t>T(n) = O(n)</a:t>
            </a:r>
          </a:p>
        </p:txBody>
      </p:sp>
    </p:spTree>
    <p:extLst>
      <p:ext uri="{BB962C8B-B14F-4D97-AF65-F5344CB8AC3E}">
        <p14:creationId xmlns:p14="http://schemas.microsoft.com/office/powerpoint/2010/main" val="1734067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BuildHeap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7335" y="2215166"/>
            <a:ext cx="8577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Building the heap actually takes O(n) time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3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DD8703-525E-47B1-AB66-5948D3E88F7F}" type="slidenum">
              <a:rPr lang="en-US" altLang="en-US"/>
              <a:pPr/>
              <a:t>52</a:t>
            </a:fld>
            <a:endParaRPr lang="en-US" altLang="en-US"/>
          </a:p>
        </p:txBody>
      </p:sp>
      <p:graphicFrame>
        <p:nvGraphicFramePr>
          <p:cNvPr id="435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41071"/>
              </p:ext>
            </p:extLst>
          </p:nvPr>
        </p:nvGraphicFramePr>
        <p:xfrm>
          <a:off x="7945964" y="2371726"/>
          <a:ext cx="24574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aint Shop Pro Image" r:id="rId4" imgW="3512195" imgH="2097561" progId="PaintShopPro">
                  <p:embed/>
                </p:oleObj>
              </mc:Choice>
              <mc:Fallback>
                <p:oleObj name="Paint Shop Pro Image" r:id="rId4" imgW="3512195" imgH="2097561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964" y="2371726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3" name="Rectangle 3"/>
          <p:cNvSpPr>
            <a:spLocks noGrp="1" noChangeArrowheads="1"/>
          </p:cNvSpPr>
          <p:nvPr>
            <p:ph type="title"/>
          </p:nvPr>
        </p:nvSpPr>
        <p:spPr>
          <a:xfrm>
            <a:off x="-3262124" y="33797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6000" dirty="0" err="1"/>
              <a:t>Heapsort</a:t>
            </a:r>
            <a:endParaRPr lang="en-US" altLang="en-US" sz="6000" dirty="0"/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86691" y="1023938"/>
            <a:ext cx="9208222" cy="56324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altLang="en-US" sz="4200" dirty="0" smtClean="0"/>
          </a:p>
          <a:p>
            <a:pPr>
              <a:lnSpc>
                <a:spcPct val="130000"/>
              </a:lnSpc>
            </a:pPr>
            <a:r>
              <a:rPr lang="en-US" altLang="en-US" sz="4200" dirty="0" smtClean="0"/>
              <a:t>Goal</a:t>
            </a:r>
            <a:r>
              <a:rPr lang="en-US" altLang="en-US" sz="4200" dirty="0"/>
              <a:t>:</a:t>
            </a:r>
          </a:p>
          <a:p>
            <a:pPr lvl="1">
              <a:lnSpc>
                <a:spcPct val="130000"/>
              </a:lnSpc>
            </a:pPr>
            <a:r>
              <a:rPr lang="en-US" altLang="en-US" sz="4200" dirty="0" smtClean="0"/>
              <a:t>Sort </a:t>
            </a:r>
            <a:r>
              <a:rPr lang="en-US" altLang="en-US" sz="4200" dirty="0"/>
              <a:t>an array using heap </a:t>
            </a:r>
            <a:r>
              <a:rPr lang="en-US" altLang="en-US" sz="4200" dirty="0" smtClean="0"/>
              <a:t>representations</a:t>
            </a:r>
            <a:endParaRPr lang="en-US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938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756" y="5615188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4035073" y="5194170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0135675" y="455554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4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/>
          <p:cNvSpPr/>
          <p:nvPr/>
        </p:nvSpPr>
        <p:spPr>
          <a:xfrm>
            <a:off x="10135675" y="455554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/>
          <p:cNvSpPr/>
          <p:nvPr/>
        </p:nvSpPr>
        <p:spPr>
          <a:xfrm>
            <a:off x="10135675" y="455554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/>
          <p:cNvSpPr/>
          <p:nvPr/>
        </p:nvSpPr>
        <p:spPr>
          <a:xfrm>
            <a:off x="10135675" y="455554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0642" y="347729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72755" y="1661374"/>
            <a:ext cx="940158" cy="9401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7147774" y="1661374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50784" y="4262907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90563" y="3039414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c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00800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68236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5618" y="4262907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10626" y="3039414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90563" y="1131954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3713101" y="2463849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438093" y="3841889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4975230" y="2463849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3713101" y="3841889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263117" y="1150204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6870879" y="2463849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7950249" y="2463849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/>
          <p:cNvSpPr/>
          <p:nvPr/>
        </p:nvSpPr>
        <p:spPr>
          <a:xfrm>
            <a:off x="10135675" y="455554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57590" y="5615188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760065" y="5194170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Oval 6"/>
          <p:cNvSpPr/>
          <p:nvPr/>
        </p:nvSpPr>
        <p:spPr>
          <a:xfrm>
            <a:off x="10135675" y="455554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35675" y="1544077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0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82614" y="1700010"/>
            <a:ext cx="940158" cy="94015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4727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7469746" y="301365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0135675" y="455554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12535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2772" y="4391695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9020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35675" y="1544077"/>
            <a:ext cx="940158" cy="9401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32598" y="4391695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12535" y="2484235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4035073" y="3816130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5297202" y="3816130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585089" y="2502485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7192851" y="3816130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8272221" y="3816130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4A9E4-B760-4F7C-9351-85D371D829DC}" type="slidenum">
              <a:rPr lang="en-US" altLang="en-US"/>
              <a:pPr/>
              <a:t>63</a:t>
            </a:fld>
            <a:endParaRPr lang="en-US" altLang="en-US"/>
          </a:p>
        </p:txBody>
      </p:sp>
      <p:graphicFrame>
        <p:nvGraphicFramePr>
          <p:cNvPr id="482306" name="Object 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05001" y="3924301"/>
          <a:ext cx="26701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Paint Shop Pro Image" r:id="rId4" imgW="3814634" imgH="2126829" progId="PaintShopPro">
                  <p:embed/>
                </p:oleObj>
              </mc:Choice>
              <mc:Fallback>
                <p:oleObj name="Paint Shop Pro Image" r:id="rId4" imgW="3814634" imgH="2126829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924301"/>
                        <a:ext cx="26701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07" name="Rectangle 3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l"/>
            <a:r>
              <a:rPr lang="en-US" altLang="en-US"/>
              <a:t>Example:			A=[7, 4, 3, 1, 2]</a:t>
            </a:r>
          </a:p>
        </p:txBody>
      </p:sp>
      <p:graphicFrame>
        <p:nvGraphicFramePr>
          <p:cNvPr id="48230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05000" y="1371600"/>
          <a:ext cx="24574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Paint Shop Pro Image" r:id="rId6" imgW="3512195" imgH="2097561" progId="PaintShopPro">
                  <p:embed/>
                </p:oleObj>
              </mc:Choice>
              <mc:Fallback>
                <p:oleObj name="Paint Shop Pro Image" r:id="rId6" imgW="3512195" imgH="2097561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71600"/>
                        <a:ext cx="24574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0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33926" y="1371600"/>
          <a:ext cx="243681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Paint Shop Pro Image" r:id="rId8" imgW="3482927" imgH="2107317" progId="PaintShopPro">
                  <p:embed/>
                </p:oleObj>
              </mc:Choice>
              <mc:Fallback>
                <p:oleObj name="Paint Shop Pro Image" r:id="rId8" imgW="3482927" imgH="2107317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6" y="1371600"/>
                        <a:ext cx="243681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43801" y="1371600"/>
          <a:ext cx="25812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Paint Shop Pro Image" r:id="rId10" imgW="3687805" imgH="2078049" progId="PaintShopPro">
                  <p:embed/>
                </p:oleObj>
              </mc:Choice>
              <mc:Fallback>
                <p:oleObj name="Paint Shop Pro Image" r:id="rId10" imgW="3687805" imgH="2078049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1371600"/>
                        <a:ext cx="25812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1" name="Object 7"/>
          <p:cNvGraphicFramePr>
            <a:graphicFrameLocks noChangeAspect="1"/>
          </p:cNvGraphicFramePr>
          <p:nvPr/>
        </p:nvGraphicFramePr>
        <p:xfrm>
          <a:off x="4886325" y="3938588"/>
          <a:ext cx="2451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Paint Shop Pro Image" r:id="rId12" imgW="3502439" imgH="2087805" progId="PaintShopPro">
                  <p:embed/>
                </p:oleObj>
              </mc:Choice>
              <mc:Fallback>
                <p:oleObj name="Paint Shop Pro Image" r:id="rId12" imgW="3502439" imgH="2087805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3938588"/>
                        <a:ext cx="2451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2" name="Object 8"/>
          <p:cNvGraphicFramePr>
            <a:graphicFrameLocks noChangeAspect="1"/>
          </p:cNvGraphicFramePr>
          <p:nvPr/>
        </p:nvGraphicFramePr>
        <p:xfrm>
          <a:off x="7648575" y="4376739"/>
          <a:ext cx="24765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Paint Shop Pro Image" r:id="rId14" imgW="3551220" imgH="839252" progId="PaintShopPro">
                  <p:embed/>
                </p:oleObj>
              </mc:Choice>
              <mc:Fallback>
                <p:oleObj name="Paint Shop Pro Image" r:id="rId14" imgW="3551220" imgH="839252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4376739"/>
                        <a:ext cx="2476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313" name="Group 9"/>
          <p:cNvGrpSpPr>
            <a:grpSpLocks/>
          </p:cNvGrpSpPr>
          <p:nvPr/>
        </p:nvGrpSpPr>
        <p:grpSpPr bwMode="auto">
          <a:xfrm>
            <a:off x="2057401" y="1828801"/>
            <a:ext cx="2162175" cy="1481138"/>
            <a:chOff x="336" y="1152"/>
            <a:chExt cx="1362" cy="933"/>
          </a:xfrm>
        </p:grpSpPr>
        <p:sp>
          <p:nvSpPr>
            <p:cNvPr id="482314" name="Line 10"/>
            <p:cNvSpPr>
              <a:spLocks noChangeShapeType="1"/>
            </p:cNvSpPr>
            <p:nvPr/>
          </p:nvSpPr>
          <p:spPr bwMode="auto">
            <a:xfrm flipH="1">
              <a:off x="1057" y="1152"/>
              <a:ext cx="96" cy="384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15" name="Text Box 11"/>
            <p:cNvSpPr txBox="1">
              <a:spLocks noChangeArrowheads="1"/>
            </p:cNvSpPr>
            <p:nvPr/>
          </p:nvSpPr>
          <p:spPr bwMode="auto">
            <a:xfrm>
              <a:off x="336" y="1872"/>
              <a:ext cx="136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rgbClr val="DD0111"/>
                  </a:solidFill>
                </a:rPr>
                <a:t>MAX-HEAPIFY(A, 1, 4)</a:t>
              </a:r>
            </a:p>
          </p:txBody>
        </p:sp>
      </p:grpSp>
      <p:grpSp>
        <p:nvGrpSpPr>
          <p:cNvPr id="482316" name="Group 12"/>
          <p:cNvGrpSpPr>
            <a:grpSpLocks/>
          </p:cNvGrpSpPr>
          <p:nvPr/>
        </p:nvGrpSpPr>
        <p:grpSpPr bwMode="auto">
          <a:xfrm>
            <a:off x="4876800" y="1600200"/>
            <a:ext cx="2162175" cy="1709738"/>
            <a:chOff x="2112" y="1008"/>
            <a:chExt cx="1362" cy="1077"/>
          </a:xfrm>
        </p:grpSpPr>
        <p:sp>
          <p:nvSpPr>
            <p:cNvPr id="482317" name="Text Box 13"/>
            <p:cNvSpPr txBox="1">
              <a:spLocks noChangeArrowheads="1"/>
            </p:cNvSpPr>
            <p:nvPr/>
          </p:nvSpPr>
          <p:spPr bwMode="auto">
            <a:xfrm>
              <a:off x="2112" y="1872"/>
              <a:ext cx="136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rgbClr val="DD0111"/>
                  </a:solidFill>
                </a:rPr>
                <a:t>MAX-HEAPIFY(A, 1, 3)</a:t>
              </a:r>
            </a:p>
          </p:txBody>
        </p:sp>
        <p:sp>
          <p:nvSpPr>
            <p:cNvPr id="482318" name="Freeform 14"/>
            <p:cNvSpPr>
              <a:spLocks/>
            </p:cNvSpPr>
            <p:nvPr/>
          </p:nvSpPr>
          <p:spPr bwMode="auto">
            <a:xfrm>
              <a:off x="2112" y="1008"/>
              <a:ext cx="720" cy="528"/>
            </a:xfrm>
            <a:custGeom>
              <a:avLst/>
              <a:gdLst>
                <a:gd name="T0" fmla="*/ 0 w 720"/>
                <a:gd name="T1" fmla="*/ 528 h 528"/>
                <a:gd name="T2" fmla="*/ 192 w 720"/>
                <a:gd name="T3" fmla="*/ 144 h 528"/>
                <a:gd name="T4" fmla="*/ 720 w 720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528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2319" name="Group 15"/>
          <p:cNvGrpSpPr>
            <a:grpSpLocks/>
          </p:cNvGrpSpPr>
          <p:nvPr/>
        </p:nvGrpSpPr>
        <p:grpSpPr bwMode="auto">
          <a:xfrm>
            <a:off x="7772400" y="1524000"/>
            <a:ext cx="2162175" cy="1785938"/>
            <a:chOff x="3936" y="960"/>
            <a:chExt cx="1362" cy="1125"/>
          </a:xfrm>
        </p:grpSpPr>
        <p:sp>
          <p:nvSpPr>
            <p:cNvPr id="482320" name="Text Box 16"/>
            <p:cNvSpPr txBox="1">
              <a:spLocks noChangeArrowheads="1"/>
            </p:cNvSpPr>
            <p:nvPr/>
          </p:nvSpPr>
          <p:spPr bwMode="auto">
            <a:xfrm>
              <a:off x="3936" y="1872"/>
              <a:ext cx="136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rgbClr val="DD0111"/>
                  </a:solidFill>
                </a:rPr>
                <a:t>MAX-HEAPIFY(A, 1, 2)</a:t>
              </a:r>
            </a:p>
          </p:txBody>
        </p:sp>
        <p:sp>
          <p:nvSpPr>
            <p:cNvPr id="482321" name="Freeform 17"/>
            <p:cNvSpPr>
              <a:spLocks/>
            </p:cNvSpPr>
            <p:nvPr/>
          </p:nvSpPr>
          <p:spPr bwMode="auto">
            <a:xfrm>
              <a:off x="4944" y="960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192 w 288"/>
                <a:gd name="T3" fmla="*/ 48 h 192"/>
                <a:gd name="T4" fmla="*/ 288 w 28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2322" name="Group 18"/>
          <p:cNvGrpSpPr>
            <a:grpSpLocks/>
          </p:cNvGrpSpPr>
          <p:nvPr/>
        </p:nvGrpSpPr>
        <p:grpSpPr bwMode="auto">
          <a:xfrm>
            <a:off x="2057401" y="4114801"/>
            <a:ext cx="2162175" cy="1862138"/>
            <a:chOff x="336" y="2592"/>
            <a:chExt cx="1362" cy="1173"/>
          </a:xfrm>
        </p:grpSpPr>
        <p:sp>
          <p:nvSpPr>
            <p:cNvPr id="482323" name="Text Box 19"/>
            <p:cNvSpPr txBox="1">
              <a:spLocks noChangeArrowheads="1"/>
            </p:cNvSpPr>
            <p:nvPr/>
          </p:nvSpPr>
          <p:spPr bwMode="auto">
            <a:xfrm>
              <a:off x="336" y="3552"/>
              <a:ext cx="136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rgbClr val="DD0111"/>
                  </a:solidFill>
                </a:rPr>
                <a:t>MAX-HEAPIFY(A, 1, 1)</a:t>
              </a:r>
            </a:p>
          </p:txBody>
        </p:sp>
        <p:sp>
          <p:nvSpPr>
            <p:cNvPr id="482324" name="Freeform 20"/>
            <p:cNvSpPr>
              <a:spLocks/>
            </p:cNvSpPr>
            <p:nvPr/>
          </p:nvSpPr>
          <p:spPr bwMode="auto">
            <a:xfrm>
              <a:off x="768" y="2592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81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7408" y="2060620"/>
            <a:ext cx="9337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 Build heap from the given array.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54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7408" y="2060620"/>
            <a:ext cx="9337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 Build heap from the given array.</a:t>
            </a:r>
            <a:br>
              <a:rPr lang="en-US" sz="3600" dirty="0" smtClean="0"/>
            </a:br>
            <a:r>
              <a:rPr lang="en-US" sz="3600" dirty="0" smtClean="0"/>
              <a:t>2. Report the element on the root.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81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7408" y="2060620"/>
            <a:ext cx="9337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 Build heap from the given array.</a:t>
            </a:r>
            <a:br>
              <a:rPr lang="en-US" sz="3600" dirty="0" smtClean="0"/>
            </a:br>
            <a:r>
              <a:rPr lang="en-US" sz="3600" dirty="0" smtClean="0"/>
              <a:t>2. Report the element on the root.</a:t>
            </a:r>
            <a:br>
              <a:rPr lang="en-US" sz="3600" dirty="0" smtClean="0"/>
            </a:br>
            <a:r>
              <a:rPr lang="en-US" sz="3600" dirty="0" smtClean="0"/>
              <a:t>3. Swap the element on root with the last element in the array.</a:t>
            </a:r>
          </a:p>
        </p:txBody>
      </p:sp>
    </p:spTree>
    <p:extLst>
      <p:ext uri="{BB962C8B-B14F-4D97-AF65-F5344CB8AC3E}">
        <p14:creationId xmlns:p14="http://schemas.microsoft.com/office/powerpoint/2010/main" val="35493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7408" y="2060620"/>
            <a:ext cx="9337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 Build heap from the given array.</a:t>
            </a:r>
            <a:br>
              <a:rPr lang="en-US" sz="3600" dirty="0" smtClean="0"/>
            </a:br>
            <a:r>
              <a:rPr lang="en-US" sz="3600" dirty="0" smtClean="0"/>
              <a:t>2. Report the element on the root.</a:t>
            </a:r>
            <a:br>
              <a:rPr lang="en-US" sz="3600" dirty="0" smtClean="0"/>
            </a:br>
            <a:r>
              <a:rPr lang="en-US" sz="3600" dirty="0" smtClean="0"/>
              <a:t>3. Swap the element on root with the last element in the array.</a:t>
            </a:r>
          </a:p>
          <a:p>
            <a:r>
              <a:rPr lang="en-US" sz="3600" dirty="0" smtClean="0"/>
              <a:t>4. Decrease the size of the array by 1.</a:t>
            </a:r>
          </a:p>
        </p:txBody>
      </p:sp>
    </p:spTree>
    <p:extLst>
      <p:ext uri="{BB962C8B-B14F-4D97-AF65-F5344CB8AC3E}">
        <p14:creationId xmlns:p14="http://schemas.microsoft.com/office/powerpoint/2010/main" val="30343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7408" y="2060620"/>
            <a:ext cx="9337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 Build heap from the given array.</a:t>
            </a:r>
            <a:br>
              <a:rPr lang="en-US" sz="3600" dirty="0" smtClean="0"/>
            </a:br>
            <a:r>
              <a:rPr lang="en-US" sz="3600" dirty="0" smtClean="0"/>
              <a:t>2. Report the element on the root.</a:t>
            </a:r>
            <a:br>
              <a:rPr lang="en-US" sz="3600" dirty="0" smtClean="0"/>
            </a:br>
            <a:r>
              <a:rPr lang="en-US" sz="3600" dirty="0" smtClean="0"/>
              <a:t>3. Swap the element on root with the last element in the array.</a:t>
            </a:r>
          </a:p>
          <a:p>
            <a:r>
              <a:rPr lang="en-US" sz="3600" dirty="0" smtClean="0"/>
              <a:t>4. Decrease the size of the array by 1</a:t>
            </a:r>
          </a:p>
          <a:p>
            <a:r>
              <a:rPr lang="en-US" sz="3600" dirty="0" smtClean="0"/>
              <a:t>5. Repeat from step 2 until array is sorted.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01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124" y="1931831"/>
            <a:ext cx="8319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</a:t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866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0642" y="347729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72755" y="1661374"/>
            <a:ext cx="940158" cy="94015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7147774" y="1661374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50784" y="4262907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90563" y="3039414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c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00800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68236" y="3039414"/>
            <a:ext cx="940158" cy="94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35618" y="4262907"/>
            <a:ext cx="940158" cy="94015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10626" y="3039414"/>
            <a:ext cx="940158" cy="940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90563" y="1131954"/>
            <a:ext cx="623095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2" idx="7"/>
          </p:cNvCxnSpPr>
          <p:nvPr/>
        </p:nvCxnSpPr>
        <p:spPr>
          <a:xfrm flipH="1">
            <a:off x="3713101" y="2463849"/>
            <a:ext cx="597337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1" idx="7"/>
          </p:cNvCxnSpPr>
          <p:nvPr/>
        </p:nvCxnSpPr>
        <p:spPr>
          <a:xfrm flipH="1">
            <a:off x="2438093" y="3841889"/>
            <a:ext cx="61021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8" idx="0"/>
          </p:cNvCxnSpPr>
          <p:nvPr/>
        </p:nvCxnSpPr>
        <p:spPr>
          <a:xfrm>
            <a:off x="4975230" y="2463849"/>
            <a:ext cx="485412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7" idx="1"/>
          </p:cNvCxnSpPr>
          <p:nvPr/>
        </p:nvCxnSpPr>
        <p:spPr>
          <a:xfrm>
            <a:off x="3713101" y="3841889"/>
            <a:ext cx="275366" cy="55870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6263117" y="1150204"/>
            <a:ext cx="1022340" cy="64885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9" idx="0"/>
          </p:cNvCxnSpPr>
          <p:nvPr/>
        </p:nvCxnSpPr>
        <p:spPr>
          <a:xfrm flipH="1">
            <a:off x="6870879" y="2463849"/>
            <a:ext cx="414578" cy="57556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10" idx="1"/>
          </p:cNvCxnSpPr>
          <p:nvPr/>
        </p:nvCxnSpPr>
        <p:spPr>
          <a:xfrm>
            <a:off x="7950249" y="2463849"/>
            <a:ext cx="455670" cy="71324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492618" y="762177"/>
            <a:ext cx="44303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</a:t>
            </a:r>
            <a:r>
              <a:rPr lang="en-US" sz="4400" dirty="0" smtClean="0"/>
              <a:t>ax heap</a:t>
            </a:r>
          </a:p>
          <a:p>
            <a:pPr algn="ctr"/>
            <a:r>
              <a:rPr lang="en-US" sz="4400" dirty="0" smtClean="0"/>
              <a:t>a&gt;b</a:t>
            </a:r>
            <a:br>
              <a:rPr lang="en-US" sz="4400" dirty="0" smtClean="0"/>
            </a:br>
            <a:r>
              <a:rPr lang="en-US" sz="4400" dirty="0" smtClean="0"/>
              <a:t>a&gt;c</a:t>
            </a:r>
            <a:endParaRPr lang="en-US" sz="4400" dirty="0"/>
          </a:p>
        </p:txBody>
      </p:sp>
      <p:sp>
        <p:nvSpPr>
          <p:cNvPr id="21" name="TextBox 20"/>
          <p:cNvSpPr txBox="1"/>
          <p:nvPr/>
        </p:nvSpPr>
        <p:spPr>
          <a:xfrm>
            <a:off x="7999311" y="762177"/>
            <a:ext cx="44303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</a:t>
            </a:r>
            <a:r>
              <a:rPr lang="en-US" sz="4400" dirty="0" smtClean="0"/>
              <a:t>in heap</a:t>
            </a:r>
          </a:p>
          <a:p>
            <a:pPr algn="ctr"/>
            <a:r>
              <a:rPr lang="en-US" sz="4400" dirty="0"/>
              <a:t>a</a:t>
            </a:r>
            <a:r>
              <a:rPr lang="en-US" sz="4400" dirty="0" smtClean="0"/>
              <a:t>&lt;b</a:t>
            </a:r>
            <a:br>
              <a:rPr lang="en-US" sz="4400" dirty="0" smtClean="0"/>
            </a:br>
            <a:r>
              <a:rPr lang="en-US" sz="4400" dirty="0" smtClean="0"/>
              <a:t>a&lt;c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643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124" y="1931831"/>
            <a:ext cx="83197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Build heap takes O(n)</a:t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03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124" y="1931831"/>
            <a:ext cx="83197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Build heap takes O(n)</a:t>
            </a:r>
            <a:br>
              <a:rPr lang="en-US" sz="4000" dirty="0" smtClean="0"/>
            </a:br>
            <a:r>
              <a:rPr lang="en-US" sz="4000" dirty="0" smtClean="0"/>
              <a:t>Each </a:t>
            </a:r>
            <a:r>
              <a:rPr lang="en-US" sz="4000" dirty="0" err="1" smtClean="0"/>
              <a:t>heapify</a:t>
            </a:r>
            <a:r>
              <a:rPr lang="en-US" sz="4000" dirty="0" smtClean="0"/>
              <a:t> takes O(</a:t>
            </a:r>
            <a:r>
              <a:rPr lang="en-US" sz="4000" dirty="0" err="1" smtClean="0"/>
              <a:t>lgn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93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124" y="1931831"/>
            <a:ext cx="83197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Build heap takes O(n)</a:t>
            </a:r>
            <a:br>
              <a:rPr lang="en-US" sz="4000" dirty="0" smtClean="0"/>
            </a:br>
            <a:r>
              <a:rPr lang="en-US" sz="4000" dirty="0" smtClean="0"/>
              <a:t>Each </a:t>
            </a:r>
            <a:r>
              <a:rPr lang="en-US" sz="4000" dirty="0" err="1" smtClean="0"/>
              <a:t>heapify</a:t>
            </a:r>
            <a:r>
              <a:rPr lang="en-US" sz="4000" dirty="0" smtClean="0"/>
              <a:t> takes O(</a:t>
            </a:r>
            <a:r>
              <a:rPr lang="en-US" sz="4000" dirty="0" err="1" smtClean="0"/>
              <a:t>lgn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sz="4000" dirty="0" smtClean="0"/>
              <a:t>We perform </a:t>
            </a:r>
            <a:r>
              <a:rPr lang="en-US" sz="4000" dirty="0" err="1" smtClean="0"/>
              <a:t>heapify</a:t>
            </a:r>
            <a:r>
              <a:rPr lang="en-US" sz="4000" dirty="0" smtClean="0"/>
              <a:t> n times</a:t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49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124" y="1931831"/>
            <a:ext cx="83197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Build heap takes O(n)</a:t>
            </a:r>
            <a:br>
              <a:rPr lang="en-US" sz="4000" dirty="0" smtClean="0"/>
            </a:br>
            <a:r>
              <a:rPr lang="en-US" sz="4000" dirty="0" smtClean="0"/>
              <a:t>Each </a:t>
            </a:r>
            <a:r>
              <a:rPr lang="en-US" sz="4000" dirty="0" err="1" smtClean="0"/>
              <a:t>heapify</a:t>
            </a:r>
            <a:r>
              <a:rPr lang="en-US" sz="4000" dirty="0" smtClean="0"/>
              <a:t> takes O(</a:t>
            </a:r>
            <a:r>
              <a:rPr lang="en-US" sz="4000" dirty="0" err="1" smtClean="0"/>
              <a:t>lgn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r>
              <a:rPr lang="en-US" sz="4000" dirty="0" smtClean="0"/>
              <a:t>We perform </a:t>
            </a:r>
            <a:r>
              <a:rPr lang="en-US" sz="4000" dirty="0" err="1" smtClean="0"/>
              <a:t>heapify</a:t>
            </a:r>
            <a:r>
              <a:rPr lang="en-US" sz="4000" dirty="0" smtClean="0"/>
              <a:t> n times</a:t>
            </a:r>
            <a:br>
              <a:rPr lang="en-US" sz="4000" dirty="0" smtClean="0"/>
            </a:br>
            <a:r>
              <a:rPr lang="en-US" sz="4000" dirty="0" smtClean="0"/>
              <a:t>so O(</a:t>
            </a:r>
            <a:r>
              <a:rPr lang="en-US" sz="4000" dirty="0" err="1" smtClean="0"/>
              <a:t>n+n</a:t>
            </a:r>
            <a:r>
              <a:rPr lang="en-US" sz="4000" dirty="0" smtClean="0"/>
              <a:t>*</a:t>
            </a:r>
            <a:r>
              <a:rPr lang="en-US" sz="4000" dirty="0" err="1" smtClean="0"/>
              <a:t>lgn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80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124" y="1931831"/>
            <a:ext cx="8319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O(n*</a:t>
            </a:r>
            <a:r>
              <a:rPr lang="en-US" sz="4000" dirty="0" err="1" smtClean="0"/>
              <a:t>lgn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174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5673" y="1704110"/>
            <a:ext cx="9310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Given a file containing n integers, find the k smallest integers out of that file.</a:t>
            </a:r>
          </a:p>
        </p:txBody>
      </p:sp>
    </p:spTree>
    <p:extLst>
      <p:ext uri="{BB962C8B-B14F-4D97-AF65-F5344CB8AC3E}">
        <p14:creationId xmlns:p14="http://schemas.microsoft.com/office/powerpoint/2010/main" val="30330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8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75690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6436" y="3976255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 minimum ‘k’ times.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429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54029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7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78622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47910" y="1466641"/>
          <a:ext cx="8128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6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62111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2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49332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75364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8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34967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537287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3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87761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8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56610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8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04807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77017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97422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5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47910" y="1466641"/>
          <a:ext cx="81280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rved Up Arrow 6"/>
          <p:cNvSpPr/>
          <p:nvPr/>
        </p:nvSpPr>
        <p:spPr>
          <a:xfrm>
            <a:off x="2485623" y="1828800"/>
            <a:ext cx="1043188" cy="7598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79403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4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93111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0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93397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8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1835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1835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6197" y="4043966"/>
            <a:ext cx="907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Takes O(n) 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70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50279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6197" y="4043966"/>
            <a:ext cx="9079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Takes O(n) time</a:t>
            </a:r>
          </a:p>
          <a:p>
            <a:pPr algn="ctr"/>
            <a:r>
              <a:rPr lang="en-US" sz="3600" dirty="0" smtClean="0"/>
              <a:t>Complexity: O(n*k)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74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50279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86389" y="4327301"/>
            <a:ext cx="5038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1. Sort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58658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81601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Naïve approach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81601"/>
              </p:ext>
            </p:extLst>
          </p:nvPr>
        </p:nvGraphicFramePr>
        <p:xfrm>
          <a:off x="838200" y="2561345"/>
          <a:ext cx="10515600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64535" y="4224270"/>
            <a:ext cx="7662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Sorting takes O(n*</a:t>
            </a:r>
            <a:r>
              <a:rPr lang="en-US" sz="4000" dirty="0" err="1" smtClean="0"/>
              <a:t>lgn</a:t>
            </a:r>
            <a:r>
              <a:rPr lang="en-US" sz="4000" dirty="0" smtClean="0"/>
              <a:t>)</a:t>
            </a: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78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206</TotalTime>
  <Words>2146</Words>
  <Application>Microsoft Office PowerPoint</Application>
  <PresentationFormat>Widescreen</PresentationFormat>
  <Paragraphs>1491</Paragraphs>
  <Slides>134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134</vt:i4>
      </vt:variant>
    </vt:vector>
  </HeadingPairs>
  <TitlesOfParts>
    <vt:vector size="144" baseType="lpstr">
      <vt:lpstr>Arial</vt:lpstr>
      <vt:lpstr>Calibri</vt:lpstr>
      <vt:lpstr>Century Schoolbook</vt:lpstr>
      <vt:lpstr>Comic Sans MS</vt:lpstr>
      <vt:lpstr>Corbel</vt:lpstr>
      <vt:lpstr>Monotype Corsiva</vt:lpstr>
      <vt:lpstr>Symbol</vt:lpstr>
      <vt:lpstr>Headlines</vt:lpstr>
      <vt:lpstr>Equation</vt:lpstr>
      <vt:lpstr>Paint Shop Pro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MaxHeapify</vt:lpstr>
      <vt:lpstr>MaxHeapify</vt:lpstr>
      <vt:lpstr>MaxHeapify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MAX-HEAPIFY Running Time</vt:lpstr>
      <vt:lpstr>PowerPoint Presentation</vt:lpstr>
      <vt:lpstr>How to build a heap</vt:lpstr>
      <vt:lpstr>How to build a heap</vt:lpstr>
      <vt:lpstr>How to build a heap</vt:lpstr>
      <vt:lpstr>How to build a heap</vt:lpstr>
      <vt:lpstr>How to build a heap</vt:lpstr>
      <vt:lpstr>How to build a heap</vt:lpstr>
      <vt:lpstr>How to build a heap</vt:lpstr>
      <vt:lpstr>Building a Heap</vt:lpstr>
      <vt:lpstr>Example:         A</vt:lpstr>
      <vt:lpstr>PowerPoint Presentation</vt:lpstr>
      <vt:lpstr>Build heap</vt:lpstr>
      <vt:lpstr>Build heap</vt:lpstr>
      <vt:lpstr>Build heap</vt:lpstr>
      <vt:lpstr>Build heap</vt:lpstr>
      <vt:lpstr>Build heap</vt:lpstr>
      <vt:lpstr>PowerPoint Presentation</vt:lpstr>
      <vt:lpstr>PowerPoint Presentation</vt:lpstr>
      <vt:lpstr>PowerPoint Presentation</vt:lpstr>
      <vt:lpstr>PowerPoint Presentation</vt:lpstr>
      <vt:lpstr>Running Time of BUILD MAX HEAP</vt:lpstr>
      <vt:lpstr>Running Time of BUILD MAX HEAP</vt:lpstr>
      <vt:lpstr>BuildHeap</vt:lpstr>
      <vt:lpstr>Heapsort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  A=[7, 4, 3, 1, 2]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PowerPoint Presentation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1</vt:lpstr>
      <vt:lpstr>Naïve approach 2</vt:lpstr>
      <vt:lpstr>Naïve approach 2</vt:lpstr>
      <vt:lpstr>Naïve approach 2</vt:lpstr>
      <vt:lpstr>Naïve approach 2</vt:lpstr>
      <vt:lpstr>Naïve approach 2</vt:lpstr>
      <vt:lpstr>Naïve approach 2</vt:lpstr>
      <vt:lpstr>A better approach</vt:lpstr>
      <vt:lpstr>A better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Heap approach</vt:lpstr>
      <vt:lpstr>PowerPoint Presentation</vt:lpstr>
      <vt:lpstr>PowerPoint Presentation</vt:lpstr>
      <vt:lpstr>An even ‘faster’ approach</vt:lpstr>
      <vt:lpstr>An even ‘faster’ approach</vt:lpstr>
      <vt:lpstr>An even ‘faster’ approach</vt:lpstr>
      <vt:lpstr>An even ‘faster’ approach</vt:lpstr>
      <vt:lpstr>An even ‘faster’ approach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Given a file containing n integers, find the k smallest integers out of that file.</dc:title>
  <dc:creator>Anurag Atri</dc:creator>
  <cp:lastModifiedBy>Abhinav Aggarwal</cp:lastModifiedBy>
  <cp:revision>29</cp:revision>
  <dcterms:created xsi:type="dcterms:W3CDTF">2013-04-05T05:08:25Z</dcterms:created>
  <dcterms:modified xsi:type="dcterms:W3CDTF">2015-04-10T17:08:31Z</dcterms:modified>
</cp:coreProperties>
</file>