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256" r:id="rId2"/>
    <p:sldId id="301" r:id="rId3"/>
    <p:sldId id="257" r:id="rId4"/>
    <p:sldId id="302" r:id="rId5"/>
    <p:sldId id="300" r:id="rId6"/>
    <p:sldId id="270" r:id="rId7"/>
    <p:sldId id="303" r:id="rId8"/>
    <p:sldId id="304" r:id="rId9"/>
    <p:sldId id="272" r:id="rId10"/>
    <p:sldId id="273" r:id="rId11"/>
    <p:sldId id="275" r:id="rId12"/>
    <p:sldId id="276" r:id="rId13"/>
    <p:sldId id="305" r:id="rId14"/>
    <p:sldId id="306" r:id="rId15"/>
    <p:sldId id="307" r:id="rId16"/>
    <p:sldId id="308" r:id="rId17"/>
    <p:sldId id="309" r:id="rId18"/>
    <p:sldId id="310" r:id="rId19"/>
    <p:sldId id="312" r:id="rId20"/>
    <p:sldId id="324" r:id="rId21"/>
    <p:sldId id="311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5" r:id="rId34"/>
    <p:sldId id="29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E7B36-FF0C-4B2F-8B1D-765C3D0A9DE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FF536-1094-4FFE-9268-928A295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82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877C-B303-4FF9-AF5C-D7BC15E5C8B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CC57-7419-46E9-98E1-FCD20561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6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877C-B303-4FF9-AF5C-D7BC15E5C8B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CC57-7419-46E9-98E1-FCD20561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877C-B303-4FF9-AF5C-D7BC15E5C8B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CC57-7419-46E9-98E1-FCD20561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877C-B303-4FF9-AF5C-D7BC15E5C8B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CC57-7419-46E9-98E1-FCD20561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7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877C-B303-4FF9-AF5C-D7BC15E5C8B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CC57-7419-46E9-98E1-FCD20561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4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877C-B303-4FF9-AF5C-D7BC15E5C8B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CC57-7419-46E9-98E1-FCD20561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2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877C-B303-4FF9-AF5C-D7BC15E5C8B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CC57-7419-46E9-98E1-FCD20561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9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877C-B303-4FF9-AF5C-D7BC15E5C8B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CC57-7419-46E9-98E1-FCD20561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6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877C-B303-4FF9-AF5C-D7BC15E5C8B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CC57-7419-46E9-98E1-FCD20561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4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877C-B303-4FF9-AF5C-D7BC15E5C8B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CC57-7419-46E9-98E1-FCD20561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1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877C-B303-4FF9-AF5C-D7BC15E5C8B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CC57-7419-46E9-98E1-FCD20561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877C-B303-4FF9-AF5C-D7BC15E5C8B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5CC57-7419-46E9-98E1-FCD20561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8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425" y="1056068"/>
            <a:ext cx="9144000" cy="4347089"/>
          </a:xfrm>
        </p:spPr>
        <p:txBody>
          <a:bodyPr>
            <a:noAutofit/>
          </a:bodyPr>
          <a:lstStyle/>
          <a:p>
            <a:r>
              <a:rPr lang="en-US" sz="7200" dirty="0" smtClean="0"/>
              <a:t>Given an array of distinct integers, find a local maxima in the array.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468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22969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Binary </a:t>
            </a:r>
            <a:r>
              <a:rPr lang="en-US" sz="5400" dirty="0" smtClean="0"/>
              <a:t>search</a:t>
            </a:r>
            <a:r>
              <a:rPr lang="en-US" sz="5400" dirty="0"/>
              <a:t> </a:t>
            </a:r>
            <a:r>
              <a:rPr lang="en-US" sz="5400" dirty="0" smtClean="0">
                <a:sym typeface="Wingdings" panose="05000000000000000000" pitchFamily="2" charset="2"/>
              </a:rPr>
              <a:t>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433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22969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Hint?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660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22969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A 2D array is an array of array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476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85693"/>
              </p:ext>
            </p:extLst>
          </p:nvPr>
        </p:nvGraphicFramePr>
        <p:xfrm>
          <a:off x="656825" y="1428004"/>
          <a:ext cx="10264460" cy="38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20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18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45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140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75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65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47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105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17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10649"/>
              </p:ext>
            </p:extLst>
          </p:nvPr>
        </p:nvGraphicFramePr>
        <p:xfrm>
          <a:off x="656825" y="1428004"/>
          <a:ext cx="10264460" cy="38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20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18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45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140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75</a:t>
                      </a:r>
                      <a:endParaRPr lang="en-US" sz="3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65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47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105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3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25586"/>
              </p:ext>
            </p:extLst>
          </p:nvPr>
        </p:nvGraphicFramePr>
        <p:xfrm>
          <a:off x="656825" y="1428004"/>
          <a:ext cx="10264460" cy="38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62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22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20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32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44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18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45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77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140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67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65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88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47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105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2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19212"/>
              </p:ext>
            </p:extLst>
          </p:nvPr>
        </p:nvGraphicFramePr>
        <p:xfrm>
          <a:off x="656825" y="1428004"/>
          <a:ext cx="10264460" cy="38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15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62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22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20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63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32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44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18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72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45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77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140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67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46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65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88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47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64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105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0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70416"/>
              </p:ext>
            </p:extLst>
          </p:nvPr>
        </p:nvGraphicFramePr>
        <p:xfrm>
          <a:off x="656825" y="1428004"/>
          <a:ext cx="10264460" cy="38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15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62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22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20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63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32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44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18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72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45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77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140</a:t>
                      </a:r>
                      <a:endParaRPr lang="en-US" sz="3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67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46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65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88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47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64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105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8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522804"/>
              </p:ext>
            </p:extLst>
          </p:nvPr>
        </p:nvGraphicFramePr>
        <p:xfrm>
          <a:off x="656825" y="1428004"/>
          <a:ext cx="10264460" cy="38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17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62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22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20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87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68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54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32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44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18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66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48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72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77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97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130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140</a:t>
                      </a:r>
                      <a:endParaRPr lang="en-US" sz="3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122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67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46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88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99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47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64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3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229695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Proof by Induction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643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425" y="206062"/>
            <a:ext cx="9144000" cy="4347089"/>
          </a:xfrm>
        </p:spPr>
        <p:txBody>
          <a:bodyPr>
            <a:noAutofit/>
          </a:bodyPr>
          <a:lstStyle/>
          <a:p>
            <a:r>
              <a:rPr lang="en-US" sz="7200" dirty="0" smtClean="0"/>
              <a:t>This time the array has 2 Dimensions!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864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229695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Consider 3 Columns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412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55650"/>
              </p:ext>
            </p:extLst>
          </p:nvPr>
        </p:nvGraphicFramePr>
        <p:xfrm>
          <a:off x="4275788" y="1363610"/>
          <a:ext cx="3079338" cy="38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26446"/>
                <a:gridCol w="1026446"/>
                <a:gridCol w="1026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17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63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54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72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140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122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46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111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64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123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5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275788" y="1363610"/>
          <a:ext cx="3079338" cy="38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26446"/>
                <a:gridCol w="1026446"/>
                <a:gridCol w="1026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17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63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54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72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140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122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46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111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64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123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3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29332"/>
              </p:ext>
            </p:extLst>
          </p:nvPr>
        </p:nvGraphicFramePr>
        <p:xfrm>
          <a:off x="4275788" y="1363610"/>
          <a:ext cx="3079338" cy="38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26446"/>
                <a:gridCol w="1026446"/>
                <a:gridCol w="1026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17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63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54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72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140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122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46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111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64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123</a:t>
                      </a:r>
                      <a:endParaRPr lang="en-US" sz="3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0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53554"/>
              </p:ext>
            </p:extLst>
          </p:nvPr>
        </p:nvGraphicFramePr>
        <p:xfrm>
          <a:off x="4275788" y="1363610"/>
          <a:ext cx="3079338" cy="38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26446"/>
                <a:gridCol w="1026446"/>
                <a:gridCol w="1026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17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63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54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72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140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122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46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111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64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9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22775"/>
              </p:ext>
            </p:extLst>
          </p:nvPr>
        </p:nvGraphicFramePr>
        <p:xfrm>
          <a:off x="4275788" y="1363610"/>
          <a:ext cx="3079338" cy="38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26446"/>
                <a:gridCol w="1026446"/>
                <a:gridCol w="1026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17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63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54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72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140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122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46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111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64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0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275788" y="1363610"/>
          <a:ext cx="3079338" cy="38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26446"/>
                <a:gridCol w="1026446"/>
                <a:gridCol w="1026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17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63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54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72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140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122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46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111</a:t>
                      </a:r>
                      <a:endParaRPr lang="en-US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64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3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157290"/>
              </p:ext>
            </p:extLst>
          </p:nvPr>
        </p:nvGraphicFramePr>
        <p:xfrm>
          <a:off x="4275788" y="1363610"/>
          <a:ext cx="3079338" cy="38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26446"/>
                <a:gridCol w="1026446"/>
                <a:gridCol w="1026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17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63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54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72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140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122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46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64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7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544485"/>
              </p:ext>
            </p:extLst>
          </p:nvPr>
        </p:nvGraphicFramePr>
        <p:xfrm>
          <a:off x="4275788" y="1363610"/>
          <a:ext cx="3079338" cy="38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26446"/>
                <a:gridCol w="1026446"/>
                <a:gridCol w="1026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17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63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54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72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140</a:t>
                      </a:r>
                      <a:endParaRPr lang="en-US" sz="3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122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46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64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6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411367"/>
              </p:ext>
            </p:extLst>
          </p:nvPr>
        </p:nvGraphicFramePr>
        <p:xfrm>
          <a:off x="4275788" y="1363610"/>
          <a:ext cx="3079338" cy="38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26446"/>
                <a:gridCol w="1026446"/>
                <a:gridCol w="1026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17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63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54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72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140</a:t>
                      </a:r>
                      <a:endParaRPr lang="en-US" sz="3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122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46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64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8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3545"/>
              </p:ext>
            </p:extLst>
          </p:nvPr>
        </p:nvGraphicFramePr>
        <p:xfrm>
          <a:off x="656825" y="1428004"/>
          <a:ext cx="10264460" cy="38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45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140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65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105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51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275788" y="1363610"/>
          <a:ext cx="3079338" cy="38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26446"/>
                <a:gridCol w="1026446"/>
                <a:gridCol w="1026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17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63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54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72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140</a:t>
                      </a:r>
                      <a:endParaRPr lang="en-US" sz="3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122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46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64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4443211" y="2614411"/>
            <a:ext cx="746975" cy="7469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89743"/>
              </p:ext>
            </p:extLst>
          </p:nvPr>
        </p:nvGraphicFramePr>
        <p:xfrm>
          <a:off x="4275788" y="1363610"/>
          <a:ext cx="3079338" cy="38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26446"/>
                <a:gridCol w="1026446"/>
                <a:gridCol w="1026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15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17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63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54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72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140</a:t>
                      </a:r>
                      <a:endParaRPr lang="en-US" sz="3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122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46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111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64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123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105</a:t>
                      </a:r>
                      <a:endParaRPr lang="en-US" sz="3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4443211" y="2614411"/>
            <a:ext cx="746975" cy="7469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9358" y="1629271"/>
            <a:ext cx="108932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/>
              <a:t>We are trying to move to that side in which global maxima of that column is greater than its one side row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12508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9358" y="1629271"/>
            <a:ext cx="108932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/>
              <a:t>Using Binary search we can reduce the search domain to 3 columns containing at least one maxima!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2271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229695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The beauty of</a:t>
            </a:r>
            <a:br>
              <a:rPr lang="en-US" sz="6600" dirty="0" smtClean="0"/>
            </a:br>
            <a:r>
              <a:rPr lang="en-US" sz="6600" dirty="0" smtClean="0"/>
              <a:t>Binary </a:t>
            </a:r>
            <a:r>
              <a:rPr lang="en-US" sz="6600" dirty="0" smtClean="0"/>
              <a:t>search </a:t>
            </a:r>
            <a:r>
              <a:rPr lang="en-US" sz="6600" dirty="0" smtClean="0">
                <a:sym typeface="Wingdings" panose="05000000000000000000" pitchFamily="2" charset="2"/>
              </a:rPr>
              <a:t>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5440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811052"/>
              </p:ext>
            </p:extLst>
          </p:nvPr>
        </p:nvGraphicFramePr>
        <p:xfrm>
          <a:off x="656825" y="1428004"/>
          <a:ext cx="10264460" cy="38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  <a:gridCol w="1026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</a:t>
                      </a:r>
                      <a:endParaRPr lang="en-US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</a:t>
                      </a:r>
                      <a:endParaRPr lang="en-US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</a:t>
                      </a:r>
                      <a:endParaRPr lang="en-US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17</a:t>
                      </a:r>
                      <a:endParaRPr lang="en-US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87</a:t>
                      </a:r>
                      <a:endParaRPr lang="en-US" sz="3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61</a:t>
                      </a:r>
                      <a:endParaRPr lang="en-US" sz="3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45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77</a:t>
                      </a:r>
                      <a:endParaRPr lang="en-US" sz="3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89</a:t>
                      </a:r>
                      <a:endParaRPr lang="en-US" sz="3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</a:t>
                      </a:r>
                      <a:endParaRPr lang="en-US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130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140</a:t>
                      </a:r>
                      <a:endParaRPr lang="en-US" sz="3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121</a:t>
                      </a:r>
                      <a:endParaRPr lang="en-US" sz="3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111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65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101</a:t>
                      </a:r>
                      <a:endParaRPr lang="en-US" sz="3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71</a:t>
                      </a:r>
                      <a:endParaRPr lang="en-US" sz="3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123</a:t>
                      </a:r>
                      <a:endParaRPr lang="en-US" sz="3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105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4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2" y="2541655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NAÏVE APPROACH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0451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4710" y="2588654"/>
            <a:ext cx="8255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Traversing the whole matrix and checking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68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1" y="2859110"/>
            <a:ext cx="8255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Complexity 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841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1" y="2859110"/>
            <a:ext cx="8255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O(n^2)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1761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229695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Can we do better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rgbClr val="FF0000"/>
          </a:solidFill>
          <a:tailEnd type="none"/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780</Words>
  <Application>Microsoft Office PowerPoint</Application>
  <PresentationFormat>Widescreen</PresentationFormat>
  <Paragraphs>693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Segoe UI</vt:lpstr>
      <vt:lpstr>Wingdings</vt:lpstr>
      <vt:lpstr>Office Theme</vt:lpstr>
      <vt:lpstr>Given an array of distinct integers, find a local maxima in the array.</vt:lpstr>
      <vt:lpstr>This time the array has 2 Dimensions!</vt:lpstr>
      <vt:lpstr>PowerPoint Presentation</vt:lpstr>
      <vt:lpstr>PowerPoint Presentation</vt:lpstr>
      <vt:lpstr>NAÏVE APPROACH</vt:lpstr>
      <vt:lpstr>PowerPoint Presentation</vt:lpstr>
      <vt:lpstr>PowerPoint Presentation</vt:lpstr>
      <vt:lpstr>PowerPoint Presentation</vt:lpstr>
      <vt:lpstr>Can we do better ?</vt:lpstr>
      <vt:lpstr>Binary search  </vt:lpstr>
      <vt:lpstr>Hint?</vt:lpstr>
      <vt:lpstr>A 2D array is an array of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Proof by Induction</vt:lpstr>
      <vt:lpstr>Consider 3 Columns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beauty of Binary search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Given an array of distinct integers, find a local maxima in the array.</dc:title>
  <dc:creator>Anurag Atri</dc:creator>
  <cp:lastModifiedBy>Gitanshu Behal</cp:lastModifiedBy>
  <cp:revision>9</cp:revision>
  <dcterms:created xsi:type="dcterms:W3CDTF">2013-04-06T14:58:13Z</dcterms:created>
  <dcterms:modified xsi:type="dcterms:W3CDTF">2015-04-12T03:20:08Z</dcterms:modified>
</cp:coreProperties>
</file>