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1" r:id="rId2"/>
  </p:sldMasterIdLst>
  <p:handoutMasterIdLst>
    <p:handoutMasterId r:id="rId40"/>
  </p:handoutMasterIdLst>
  <p:sldIdLst>
    <p:sldId id="302" r:id="rId3"/>
    <p:sldId id="328" r:id="rId4"/>
    <p:sldId id="329" r:id="rId5"/>
    <p:sldId id="330" r:id="rId6"/>
    <p:sldId id="323" r:id="rId7"/>
    <p:sldId id="324" r:id="rId8"/>
    <p:sldId id="325" r:id="rId9"/>
    <p:sldId id="326" r:id="rId10"/>
    <p:sldId id="327" r:id="rId11"/>
    <p:sldId id="331" r:id="rId12"/>
    <p:sldId id="333" r:id="rId13"/>
    <p:sldId id="332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57" r:id="rId24"/>
    <p:sldId id="358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371BEB28-24A6-43B9-AF32-A80E11474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387CC-52CE-4E94-8DC1-02695552D1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3637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79864-7813-4EF7-86CE-2B8DFE5E0B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51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85EF9-E53D-42E2-8D08-DB50785781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4633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775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5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416217"/>
            <a:ext cx="305991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0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8838008" y="1393748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775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5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1620761"/>
            <a:ext cx="30599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60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84014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671"/>
            <a:ext cx="4684014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6"/>
            <a:ext cx="4686300" cy="914400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84014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2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82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1500"/>
            </a:lvl1pPr>
            <a:lvl2pPr>
              <a:lnSpc>
                <a:spcPct val="112000"/>
              </a:lnSpc>
              <a:defRPr sz="1350"/>
            </a:lvl2pPr>
            <a:lvl3pPr>
              <a:lnSpc>
                <a:spcPct val="112000"/>
              </a:lnSpc>
              <a:defRPr sz="1200"/>
            </a:lvl3pPr>
            <a:lvl4pPr>
              <a:lnSpc>
                <a:spcPct val="112000"/>
              </a:lnSpc>
              <a:defRPr sz="1050"/>
            </a:lvl4pPr>
            <a:lvl5pPr>
              <a:lnSpc>
                <a:spcPct val="112000"/>
              </a:lnSpc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9AE12-8FD3-4D3C-A3D8-8DBA304F53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602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557262"/>
            <a:ext cx="288036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214" y="2621512"/>
            <a:ext cx="288036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9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1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8008" y="5607593"/>
            <a:ext cx="305991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261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00469-D0A5-4556-9A10-1728EC743B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6265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54F29-4B1E-4426-9663-E0B01A79A3A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0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CBE16-135E-4120-BE3E-E78FE551CF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0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0D231-B724-4446-B194-229AF116D28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6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F689-4472-4C97-9315-EF146B4581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6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CC3C-B970-421E-990D-8F419B4897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37C9-51B0-406C-8DEB-623B4D4002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B3FC38-DA34-422E-898F-344D3BAE255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16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12-Apr-15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8008" y="5607593"/>
            <a:ext cx="3059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9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75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5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3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Corbel" panose="020B0503020204020204" pitchFamily="34" charset="0"/>
        <a:buChar char="–"/>
        <a:defRPr sz="105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12598" indent="-212598" algn="l" defTabSz="685800" rtl="0" eaLnBrk="1" latinLnBrk="0" hangingPunct="1">
        <a:lnSpc>
          <a:spcPct val="112000"/>
        </a:lnSpc>
        <a:spcBef>
          <a:spcPts val="6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38400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7200" dirty="0" smtClean="0">
                <a:ea typeface="SimSun" panose="02010600030101010101" pitchFamily="2" charset="-122"/>
                <a:cs typeface="Segoe UI" panose="020B0502040204020203" pitchFamily="34" charset="0"/>
              </a:rPr>
              <a:t>Longest Common Subsequence</a:t>
            </a:r>
            <a:endParaRPr lang="en-US" sz="7200" dirty="0" smtClean="0">
              <a:ea typeface="SimSun" panose="02010600030101010101" pitchFamily="2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3970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</a:t>
                      </a:r>
                      <a:endParaRPr lang="en-US" sz="14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.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.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.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.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 marT="45761" marB="45761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44958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</a:t>
                      </a:r>
                      <a:endParaRPr lang="en-US" sz="14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.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.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.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.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 marT="45761" marB="4576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3970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b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44958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b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7239000" y="3048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239000" y="33528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3970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</a:rPr>
                        <a:t>b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61" marB="4576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44958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b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6629400" y="3048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33528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02450"/>
              </p:ext>
            </p:extLst>
          </p:nvPr>
        </p:nvGraphicFramePr>
        <p:xfrm>
          <a:off x="1524000" y="13970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b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71807"/>
              </p:ext>
            </p:extLst>
          </p:nvPr>
        </p:nvGraphicFramePr>
        <p:xfrm>
          <a:off x="1524000" y="44958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b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6629400" y="3048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019800" y="33528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72017"/>
              </p:ext>
            </p:extLst>
          </p:nvPr>
        </p:nvGraphicFramePr>
        <p:xfrm>
          <a:off x="1524000" y="13970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b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26761"/>
              </p:ext>
            </p:extLst>
          </p:nvPr>
        </p:nvGraphicFramePr>
        <p:xfrm>
          <a:off x="1524000" y="4495800"/>
          <a:ext cx="60960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b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6019800" y="2286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553200" y="33528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smtClean="0"/>
              <a:t>Recursive definition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smtClean="0"/>
              <a:t>for i,j &gt;= 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r>
              <a:rPr lang="en-US" sz="3200" smtClean="0"/>
              <a:t>a(i) == b(j)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r>
              <a:rPr lang="en-US" sz="3600" smtClean="0"/>
              <a:t>LCS(</a:t>
            </a:r>
            <a:r>
              <a:rPr lang="en-US" sz="3600" smtClean="0">
                <a:solidFill>
                  <a:srgbClr val="FF0000"/>
                </a:solidFill>
              </a:rPr>
              <a:t>i,j</a:t>
            </a:r>
            <a:r>
              <a:rPr lang="en-US" sz="3600" smtClean="0"/>
              <a:t>) = LCS(</a:t>
            </a:r>
            <a:r>
              <a:rPr lang="en-US" sz="3600" smtClean="0">
                <a:solidFill>
                  <a:srgbClr val="FF0000"/>
                </a:solidFill>
              </a:rPr>
              <a:t>i-1,j-1</a:t>
            </a:r>
            <a:r>
              <a:rPr lang="en-US" sz="3600" smtClean="0"/>
              <a:t>) + 1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smtClean="0"/>
              <a:t>LCS(</a:t>
            </a:r>
            <a:r>
              <a:rPr lang="en-US" sz="3600" smtClean="0">
                <a:solidFill>
                  <a:srgbClr val="FF0000"/>
                </a:solidFill>
              </a:rPr>
              <a:t>i,j</a:t>
            </a:r>
            <a:r>
              <a:rPr lang="en-US" sz="3600" smtClean="0"/>
              <a:t>) = max(LCS(</a:t>
            </a:r>
            <a:r>
              <a:rPr lang="en-US" sz="3600" smtClean="0">
                <a:solidFill>
                  <a:srgbClr val="FF0000"/>
                </a:solidFill>
              </a:rPr>
              <a:t>i-1,j</a:t>
            </a:r>
            <a:r>
              <a:rPr lang="en-US" sz="3600" smtClean="0"/>
              <a:t>) , LCS(</a:t>
            </a:r>
            <a:r>
              <a:rPr lang="en-US" sz="3600" smtClean="0">
                <a:solidFill>
                  <a:srgbClr val="FF0000"/>
                </a:solidFill>
              </a:rPr>
              <a:t>I,j-1</a:t>
            </a:r>
            <a:r>
              <a:rPr lang="en-US" sz="3600" smtClean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390900" cy="4952492"/>
          </a:xfrm>
        </p:spPr>
        <p:txBody>
          <a:bodyPr/>
          <a:lstStyle/>
          <a:p>
            <a:pPr algn="ctr"/>
            <a:r>
              <a:rPr lang="en-US" sz="4400" dirty="0" smtClean="0"/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391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dirty="0">
                <a:latin typeface="+mn-lt"/>
              </a:rPr>
              <a:t>Worst case: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314700" cy="4952492"/>
          </a:xfrm>
        </p:spPr>
        <p:txBody>
          <a:bodyPr/>
          <a:lstStyle/>
          <a:p>
            <a:pPr algn="ctr"/>
            <a:r>
              <a:rPr lang="en-US" sz="4400" dirty="0" smtClean="0"/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3914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dirty="0">
                <a:latin typeface="+mn-lt"/>
              </a:rPr>
              <a:t>Worst case:</a:t>
            </a:r>
          </a:p>
          <a:p>
            <a:pPr eaLnBrk="1" hangingPunct="1">
              <a:defRPr/>
            </a:pPr>
            <a:endParaRPr lang="en-US" sz="40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87664"/>
              </p:ext>
            </p:extLst>
          </p:nvPr>
        </p:nvGraphicFramePr>
        <p:xfrm>
          <a:off x="1524000" y="3194050"/>
          <a:ext cx="6096000" cy="64003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9600"/>
                <a:gridCol w="609600"/>
                <a:gridCol w="228600"/>
                <a:gridCol w="990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495800"/>
          <a:ext cx="6096000" cy="64003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314700" cy="4952492"/>
          </a:xfrm>
        </p:spPr>
        <p:txBody>
          <a:bodyPr/>
          <a:lstStyle/>
          <a:p>
            <a:pPr algn="ctr"/>
            <a:r>
              <a:rPr lang="en-US" sz="4400" dirty="0" smtClean="0"/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3914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dirty="0">
                <a:latin typeface="+mn-lt"/>
              </a:rPr>
              <a:t>Worst case:</a:t>
            </a:r>
          </a:p>
          <a:p>
            <a:pPr eaLnBrk="1" hangingPunct="1">
              <a:defRPr/>
            </a:pPr>
            <a:endParaRPr lang="en-US" sz="40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194050"/>
          <a:ext cx="6096000" cy="64003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5546725"/>
          <a:ext cx="6096000" cy="64135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7162800" y="22098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162800" y="45720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086100" cy="4952492"/>
          </a:xfrm>
        </p:spPr>
        <p:txBody>
          <a:bodyPr/>
          <a:lstStyle/>
          <a:p>
            <a:pPr algn="ctr"/>
            <a:r>
              <a:rPr lang="en-US" sz="4400" dirty="0" smtClean="0"/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3914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dirty="0">
                <a:latin typeface="+mn-lt"/>
              </a:rPr>
              <a:t>Worst case:</a:t>
            </a:r>
          </a:p>
          <a:p>
            <a:pPr eaLnBrk="1" hangingPunct="1">
              <a:defRPr/>
            </a:pPr>
            <a:endParaRPr lang="en-US" sz="40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194050"/>
          <a:ext cx="6096000" cy="64003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5546725"/>
          <a:ext cx="6096000" cy="64135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7162800" y="22098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553200" y="45720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5524500" cy="4952492"/>
          </a:xfrm>
        </p:spPr>
        <p:txBody>
          <a:bodyPr/>
          <a:lstStyle/>
          <a:p>
            <a:pPr algn="ctr"/>
            <a:r>
              <a:rPr lang="en-US" sz="6600" dirty="0" smtClean="0">
                <a:cs typeface="Segoe UI" panose="020B0502040204020203" pitchFamily="34" charset="0"/>
              </a:rPr>
              <a:t>subsequence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009900" cy="4952492"/>
          </a:xfrm>
        </p:spPr>
        <p:txBody>
          <a:bodyPr/>
          <a:lstStyle/>
          <a:p>
            <a:pPr algn="ctr"/>
            <a:r>
              <a:rPr lang="en-US" sz="4400" dirty="0" smtClean="0"/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3914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dirty="0">
                <a:latin typeface="+mn-lt"/>
              </a:rPr>
              <a:t>Worst case:</a:t>
            </a:r>
          </a:p>
          <a:p>
            <a:pPr eaLnBrk="1" hangingPunct="1">
              <a:defRPr/>
            </a:pPr>
            <a:endParaRPr lang="en-US" sz="40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194050"/>
          <a:ext cx="6096000" cy="64003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697" marB="45697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5546725"/>
          <a:ext cx="6096000" cy="64135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413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T="45811" marB="45811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6553200" y="2278063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086600" y="45720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71500" y="533400"/>
            <a:ext cx="3162300" cy="4952492"/>
          </a:xfrm>
        </p:spPr>
        <p:txBody>
          <a:bodyPr/>
          <a:lstStyle/>
          <a:p>
            <a:pPr algn="ctr"/>
            <a:r>
              <a:rPr lang="en-US" sz="4400" dirty="0" smtClean="0"/>
              <a:t>Time complexity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725" y="2286000"/>
            <a:ext cx="74485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 sz="4000" dirty="0">
              <a:latin typeface="+mn-lt"/>
            </a:endParaRPr>
          </a:p>
          <a:p>
            <a:pPr algn="ctr" eaLnBrk="1" hangingPunct="1">
              <a:defRPr/>
            </a:pPr>
            <a:endParaRPr lang="en-US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162300" cy="4952492"/>
          </a:xfrm>
        </p:spPr>
        <p:txBody>
          <a:bodyPr/>
          <a:lstStyle/>
          <a:p>
            <a:pPr algn="ctr"/>
            <a:r>
              <a:rPr lang="en-US" sz="4400" dirty="0" smtClean="0"/>
              <a:t>Time complexity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725" y="2286000"/>
            <a:ext cx="744855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+mn-lt"/>
              </a:rPr>
              <a:t>O(2</a:t>
            </a:r>
            <a:r>
              <a:rPr lang="en-US" sz="4000" baseline="30000" dirty="0">
                <a:latin typeface="+mn-lt"/>
              </a:rPr>
              <a:t>n</a:t>
            </a:r>
            <a:r>
              <a:rPr lang="en-US" sz="4000" dirty="0">
                <a:latin typeface="+mn-lt"/>
              </a:rPr>
              <a:t>)</a:t>
            </a:r>
          </a:p>
          <a:p>
            <a:pPr algn="ctr" eaLnBrk="1" hangingPunct="1">
              <a:defRPr/>
            </a:pPr>
            <a:endParaRPr lang="en-US" sz="4000" dirty="0">
              <a:latin typeface="+mn-lt"/>
            </a:endParaRPr>
          </a:p>
          <a:p>
            <a:pPr algn="ctr" eaLnBrk="1" hangingPunct="1">
              <a:defRPr/>
            </a:pP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3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086100" cy="4952492"/>
          </a:xfrm>
        </p:spPr>
        <p:txBody>
          <a:bodyPr/>
          <a:lstStyle/>
          <a:p>
            <a:pPr algn="ctr"/>
            <a:r>
              <a:rPr lang="en-US" sz="4400" dirty="0" smtClean="0"/>
              <a:t>Time complexity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725" y="2286000"/>
            <a:ext cx="744855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+mn-lt"/>
              </a:rPr>
              <a:t>O(2</a:t>
            </a:r>
            <a:r>
              <a:rPr lang="en-US" sz="4000" baseline="30000" dirty="0">
                <a:latin typeface="+mn-lt"/>
              </a:rPr>
              <a:t>n</a:t>
            </a:r>
            <a:r>
              <a:rPr lang="en-US" sz="4000" dirty="0">
                <a:latin typeface="+mn-lt"/>
              </a:rPr>
              <a:t>)</a:t>
            </a:r>
          </a:p>
          <a:p>
            <a:pPr algn="ctr" eaLnBrk="1" hangingPunct="1">
              <a:defRPr/>
            </a:pPr>
            <a:endParaRPr lang="en-US" sz="4000" dirty="0">
              <a:latin typeface="+mn-lt"/>
            </a:endParaRPr>
          </a:p>
          <a:p>
            <a:pPr algn="ctr" eaLnBrk="1" hangingPunct="1">
              <a:defRPr/>
            </a:pPr>
            <a:r>
              <a:rPr lang="en-US" sz="4000" dirty="0" smtClean="0">
                <a:latin typeface="+mn-lt"/>
              </a:rPr>
              <a:t>Get optimizing already!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03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771900" cy="4952492"/>
          </a:xfrm>
        </p:spPr>
        <p:txBody>
          <a:bodyPr/>
          <a:lstStyle/>
          <a:p>
            <a:pPr algn="ctr"/>
            <a:r>
              <a:rPr lang="en-US" sz="4400" dirty="0" smtClean="0"/>
              <a:t>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924300" cy="4952492"/>
          </a:xfrm>
        </p:spPr>
        <p:txBody>
          <a:bodyPr/>
          <a:lstStyle/>
          <a:p>
            <a:pPr algn="ctr"/>
            <a:r>
              <a:rPr lang="en-US" sz="4400" dirty="0" smtClean="0"/>
              <a:t>Dynamic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781175"/>
            <a:ext cx="88392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              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	     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     </a:t>
            </a:r>
            <a:r>
              <a:rPr lang="en-US" i="1" dirty="0">
                <a:cs typeface="Segoe UI" panose="020B0502040204020203" pitchFamily="34" charset="0"/>
              </a:rPr>
              <a:t>c</a:t>
            </a:r>
            <a:r>
              <a:rPr lang="en-US" dirty="0"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cs typeface="Segoe UI" panose="020B0502040204020203" pitchFamily="34" charset="0"/>
              </a:rPr>
              <a:t>ABC</a:t>
            </a:r>
            <a:r>
              <a:rPr lang="en-US" dirty="0"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cs typeface="Segoe UI" panose="020B0502040204020203" pitchFamily="34" charset="0"/>
              </a:rPr>
              <a:t>BD</a:t>
            </a:r>
            <a:r>
              <a:rPr lang="en-US" dirty="0">
                <a:cs typeface="Segoe UI" panose="020B0502040204020203" pitchFamily="34" charset="0"/>
              </a:rPr>
              <a:t>]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 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   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just" eaLnBrk="1" hangingPunct="1"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   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</a:t>
            </a:r>
            <a:r>
              <a:rPr lang="en-US" i="1" dirty="0">
                <a:cs typeface="Segoe UI" panose="020B0502040204020203" pitchFamily="34" charset="0"/>
              </a:rPr>
              <a:t>c</a:t>
            </a:r>
            <a:r>
              <a:rPr lang="en-US" dirty="0"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cs typeface="Segoe UI" panose="020B0502040204020203" pitchFamily="34" charset="0"/>
              </a:rPr>
              <a:t>AB</a:t>
            </a:r>
            <a:r>
              <a:rPr lang="en-US" dirty="0"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cs typeface="Segoe UI" panose="020B0502040204020203" pitchFamily="34" charset="0"/>
              </a:rPr>
              <a:t>BD</a:t>
            </a:r>
            <a:r>
              <a:rPr lang="en-US" dirty="0">
                <a:cs typeface="Segoe UI" panose="020B0502040204020203" pitchFamily="34" charset="0"/>
              </a:rPr>
              <a:t>]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,]+1</a:t>
            </a:r>
          </a:p>
          <a:p>
            <a:pPr eaLnBrk="1" hangingPunct="1"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2133600"/>
            <a:ext cx="1143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4400" y="2133600"/>
            <a:ext cx="990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09800" y="2895600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562600" y="2895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48400" y="2895600"/>
            <a:ext cx="990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200" y="38100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24063" y="3810000"/>
            <a:ext cx="109537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19700" y="3810000"/>
            <a:ext cx="1143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3810000"/>
            <a:ext cx="6477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20000" y="38100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2895600"/>
            <a:ext cx="457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48000" y="3810000"/>
            <a:ext cx="6096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10000" y="38100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924300" cy="4952492"/>
          </a:xfrm>
        </p:spPr>
        <p:txBody>
          <a:bodyPr/>
          <a:lstStyle/>
          <a:p>
            <a:pPr algn="ctr"/>
            <a:r>
              <a:rPr lang="en-US" sz="4400" dirty="0" smtClean="0"/>
              <a:t>Dynamic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781175"/>
            <a:ext cx="88392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              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	     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     </a:t>
            </a:r>
            <a:r>
              <a:rPr lang="en-US" i="1" dirty="0">
                <a:solidFill>
                  <a:srgbClr val="FF0000"/>
                </a:solidFill>
                <a:cs typeface="Segoe UI" panose="020B0502040204020203" pitchFamily="34" charset="0"/>
              </a:rPr>
              <a:t>c</a:t>
            </a:r>
            <a:r>
              <a:rPr lang="en-US" dirty="0">
                <a:solidFill>
                  <a:srgbClr val="FF0000"/>
                </a:solidFill>
                <a:cs typeface="Segoe UI" panose="020B0502040204020203" pitchFamily="34" charset="0"/>
              </a:rPr>
              <a:t>[ABC,BD]</a:t>
            </a:r>
            <a:r>
              <a:rPr lang="en-US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            </a:t>
            </a:r>
            <a:r>
              <a:rPr lang="en-US" i="1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[ABC,BD]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     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just" eaLnBrk="1" hangingPunct="1"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   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</a:t>
            </a:r>
            <a:r>
              <a:rPr lang="en-US" i="1" dirty="0">
                <a:cs typeface="Segoe UI" panose="020B0502040204020203" pitchFamily="34" charset="0"/>
              </a:rPr>
              <a:t>c</a:t>
            </a:r>
            <a:r>
              <a:rPr lang="en-US" dirty="0"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cs typeface="Segoe UI" panose="020B0502040204020203" pitchFamily="34" charset="0"/>
              </a:rPr>
              <a:t>AB</a:t>
            </a:r>
            <a:r>
              <a:rPr lang="en-US" dirty="0"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cs typeface="Segoe UI" panose="020B0502040204020203" pitchFamily="34" charset="0"/>
              </a:rPr>
              <a:t>BD</a:t>
            </a:r>
            <a:r>
              <a:rPr lang="en-US" dirty="0">
                <a:cs typeface="Segoe UI" panose="020B0502040204020203" pitchFamily="34" charset="0"/>
              </a:rPr>
              <a:t>]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,]+1</a:t>
            </a:r>
          </a:p>
          <a:p>
            <a:pPr eaLnBrk="1" hangingPunct="1"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2133600"/>
            <a:ext cx="1143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4400" y="2133600"/>
            <a:ext cx="990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09800" y="2895600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562600" y="2895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48400" y="2895600"/>
            <a:ext cx="990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200" y="38100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24063" y="3810000"/>
            <a:ext cx="109537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19700" y="3810000"/>
            <a:ext cx="1143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3810000"/>
            <a:ext cx="6477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20000" y="38100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2895600"/>
            <a:ext cx="457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48000" y="3810000"/>
            <a:ext cx="6096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10000" y="38100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3848100" cy="4952492"/>
          </a:xfrm>
        </p:spPr>
        <p:txBody>
          <a:bodyPr/>
          <a:lstStyle/>
          <a:p>
            <a:pPr algn="ctr"/>
            <a:r>
              <a:rPr lang="en-US" sz="4400" dirty="0" smtClean="0"/>
              <a:t>Dynamic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781175"/>
            <a:ext cx="88392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              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	     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     </a:t>
            </a:r>
            <a:r>
              <a:rPr lang="en-US" i="1" dirty="0">
                <a:solidFill>
                  <a:srgbClr val="FF0000"/>
                </a:solidFill>
                <a:cs typeface="Segoe UI" panose="020B0502040204020203" pitchFamily="34" charset="0"/>
              </a:rPr>
              <a:t>c</a:t>
            </a:r>
            <a:r>
              <a:rPr lang="en-US" dirty="0">
                <a:solidFill>
                  <a:srgbClr val="FF0000"/>
                </a:solidFill>
                <a:cs typeface="Segoe UI" panose="020B0502040204020203" pitchFamily="34" charset="0"/>
              </a:rPr>
              <a:t>[ABC,BD]</a:t>
            </a:r>
            <a:r>
              <a:rPr lang="en-US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            </a:t>
            </a:r>
            <a:r>
              <a:rPr lang="en-US" i="1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[ABC,BD]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     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  <a:p>
            <a:pPr algn="just" eaLnBrk="1" hangingPunct="1">
              <a:defRPr/>
            </a:pPr>
            <a:r>
              <a:rPr lang="en-US" i="1" dirty="0">
                <a:latin typeface="+mn-lt"/>
                <a:cs typeface="Segoe UI" panose="020B0502040204020203" pitchFamily="34" charset="0"/>
              </a:rPr>
              <a:t>   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BDA</a:t>
            </a:r>
            <a:r>
              <a:rPr lang="en-US" dirty="0">
                <a:latin typeface="+mn-lt"/>
                <a:cs typeface="Segoe UI" panose="020B0502040204020203" pitchFamily="34" charset="0"/>
              </a:rPr>
              <a:t>]     </a:t>
            </a:r>
            <a:r>
              <a:rPr lang="en-US" i="1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[AB,BD]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</a:t>
            </a:r>
            <a:r>
              <a:rPr lang="en-US" i="1" dirty="0">
                <a:solidFill>
                  <a:srgbClr val="FF0000"/>
                </a:solidFill>
                <a:cs typeface="Segoe UI" panose="020B0502040204020203" pitchFamily="34" charset="0"/>
              </a:rPr>
              <a:t>c</a:t>
            </a:r>
            <a:r>
              <a:rPr lang="en-US" dirty="0">
                <a:solidFill>
                  <a:srgbClr val="FF0000"/>
                </a:solidFill>
                <a:cs typeface="Segoe UI" panose="020B0502040204020203" pitchFamily="34" charset="0"/>
              </a:rPr>
              <a:t>[AB,BD]</a:t>
            </a:r>
            <a:r>
              <a:rPr lang="en-US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     </a:t>
            </a:r>
            <a:r>
              <a:rPr lang="en-US" i="1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[ABC,B]    </a:t>
            </a:r>
            <a:r>
              <a:rPr lang="en-US" i="1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[AB,BD] </a:t>
            </a:r>
            <a:r>
              <a:rPr lang="en-US" i="1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[ABC,B]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      </a:t>
            </a:r>
            <a:r>
              <a:rPr lang="en-US" i="1" dirty="0">
                <a:latin typeface="+mn-lt"/>
                <a:cs typeface="Segoe UI" panose="020B0502040204020203" pitchFamily="34" charset="0"/>
              </a:rPr>
              <a:t>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3366FF"/>
                </a:solidFill>
                <a:latin typeface="+mn-lt"/>
                <a:cs typeface="Segoe UI" panose="020B0502040204020203" pitchFamily="34" charset="0"/>
              </a:rPr>
              <a:t>ABC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,]+1</a:t>
            </a:r>
          </a:p>
          <a:p>
            <a:pPr eaLnBrk="1" hangingPunct="1">
              <a:defRPr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2133600"/>
            <a:ext cx="1143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4400" y="2133600"/>
            <a:ext cx="990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09800" y="2895600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562600" y="2895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48400" y="2895600"/>
            <a:ext cx="990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200" y="38100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24063" y="3810000"/>
            <a:ext cx="109537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19700" y="3810000"/>
            <a:ext cx="1143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3810000"/>
            <a:ext cx="6477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20000" y="38100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2895600"/>
            <a:ext cx="457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48000" y="3810000"/>
            <a:ext cx="6096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10000" y="38100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04850" y="350838"/>
            <a:ext cx="7886700" cy="1325562"/>
          </a:xfrm>
        </p:spPr>
        <p:txBody>
          <a:bodyPr/>
          <a:lstStyle/>
          <a:p>
            <a:pPr algn="ctr"/>
            <a:r>
              <a:rPr lang="en-US" smtClean="0"/>
              <a:t>Saving partial results</a:t>
            </a:r>
          </a:p>
        </p:txBody>
      </p:sp>
      <p:sp>
        <p:nvSpPr>
          <p:cNvPr id="5" name="Down Arrow 4"/>
          <p:cNvSpPr/>
          <p:nvPr/>
        </p:nvSpPr>
        <p:spPr>
          <a:xfrm>
            <a:off x="7010400" y="268605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38200" y="52578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93900" y="61722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99088" y="61722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229600" y="35052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29600" y="48768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1" name="TextBox 16"/>
          <p:cNvSpPr txBox="1">
            <a:spLocks noChangeArrowheads="1"/>
          </p:cNvSpPr>
          <p:nvPr/>
        </p:nvSpPr>
        <p:spPr bwMode="auto">
          <a:xfrm>
            <a:off x="5041900" y="5981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28682" name="TextBox 17"/>
          <p:cNvSpPr txBox="1">
            <a:spLocks noChangeArrowheads="1"/>
          </p:cNvSpPr>
          <p:nvPr/>
        </p:nvSpPr>
        <p:spPr bwMode="auto">
          <a:xfrm>
            <a:off x="8039100" y="4495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" y="2363788"/>
            <a:ext cx="33528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n =  length of string 1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m = length of string 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5000" y="3706813"/>
          <a:ext cx="6096000" cy="209232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6974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</a:tr>
              <a:tr h="6974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</a:tr>
              <a:tr h="6974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04850" y="350838"/>
            <a:ext cx="7886700" cy="1325562"/>
          </a:xfrm>
        </p:spPr>
        <p:txBody>
          <a:bodyPr/>
          <a:lstStyle/>
          <a:p>
            <a:pPr algn="ctr"/>
            <a:r>
              <a:rPr lang="en-US" smtClean="0"/>
              <a:t>Saving partial results</a:t>
            </a:r>
          </a:p>
        </p:txBody>
      </p:sp>
      <p:sp>
        <p:nvSpPr>
          <p:cNvPr id="5" name="Down Arrow 4"/>
          <p:cNvSpPr/>
          <p:nvPr/>
        </p:nvSpPr>
        <p:spPr>
          <a:xfrm>
            <a:off x="7010400" y="268605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38200" y="52578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93900" y="61722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99088" y="61722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229600" y="35052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29600" y="48768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5" name="TextBox 16"/>
          <p:cNvSpPr txBox="1">
            <a:spLocks noChangeArrowheads="1"/>
          </p:cNvSpPr>
          <p:nvPr/>
        </p:nvSpPr>
        <p:spPr bwMode="auto">
          <a:xfrm>
            <a:off x="5041900" y="5981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29706" name="TextBox 17"/>
          <p:cNvSpPr txBox="1">
            <a:spLocks noChangeArrowheads="1"/>
          </p:cNvSpPr>
          <p:nvPr/>
        </p:nvSpPr>
        <p:spPr bwMode="auto">
          <a:xfrm>
            <a:off x="8039100" y="4495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" y="2363788"/>
            <a:ext cx="33528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n =  length of string 1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m = length of string 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5000" y="3706813"/>
          <a:ext cx="6096000" cy="209232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6974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</a:tr>
              <a:tr h="6974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(i-1,j)</a:t>
                      </a:r>
                      <a:endParaRPr lang="en-US" sz="2800" dirty="0"/>
                    </a:p>
                  </a:txBody>
                  <a:tcPr marT="45734" marB="45734">
                    <a:solidFill>
                      <a:srgbClr val="FFFF00"/>
                    </a:solidFill>
                  </a:tcPr>
                </a:tc>
              </a:tr>
              <a:tr h="6974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(i,j-1)</a:t>
                      </a:r>
                      <a:endParaRPr lang="en-US" sz="2800" dirty="0"/>
                    </a:p>
                  </a:txBody>
                  <a:tcPr marT="45734" marB="457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i,j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 marT="45734" marB="45734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5600700" cy="4952492"/>
          </a:xfrm>
        </p:spPr>
        <p:txBody>
          <a:bodyPr/>
          <a:lstStyle/>
          <a:p>
            <a:pPr algn="ctr"/>
            <a:r>
              <a:rPr lang="en-US" sz="6600" dirty="0" smtClean="0">
                <a:cs typeface="Segoe UI" panose="020B0502040204020203" pitchFamily="34" charset="0"/>
              </a:rPr>
              <a:t>subsequence</a:t>
            </a: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257300" y="3124200"/>
            <a:ext cx="6629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5400">
                <a:latin typeface="Segoe UI" panose="020B0502040204020203" pitchFamily="34" charset="0"/>
                <a:cs typeface="Segoe UI" panose="020B0502040204020203" pitchFamily="34" charset="0"/>
              </a:rPr>
              <a:t>technological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04850" y="350838"/>
            <a:ext cx="7886700" cy="1325562"/>
          </a:xfrm>
        </p:spPr>
        <p:txBody>
          <a:bodyPr/>
          <a:lstStyle/>
          <a:p>
            <a:pPr algn="ctr"/>
            <a:r>
              <a:rPr lang="en-US" smtClean="0"/>
              <a:t>Saving partial results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93900" y="61722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99088" y="61722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229600" y="35052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29600" y="48768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27" name="TextBox 16"/>
          <p:cNvSpPr txBox="1">
            <a:spLocks noChangeArrowheads="1"/>
          </p:cNvSpPr>
          <p:nvPr/>
        </p:nvSpPr>
        <p:spPr bwMode="auto">
          <a:xfrm>
            <a:off x="5041900" y="5981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30728" name="TextBox 17"/>
          <p:cNvSpPr txBox="1">
            <a:spLocks noChangeArrowheads="1"/>
          </p:cNvSpPr>
          <p:nvPr/>
        </p:nvSpPr>
        <p:spPr bwMode="auto">
          <a:xfrm>
            <a:off x="8039100" y="4495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" y="2363788"/>
            <a:ext cx="33528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n =  length of string 1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m = length of string 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5000" y="3706813"/>
          <a:ext cx="6096000" cy="209232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6974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</a:tr>
              <a:tr h="6974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>
                    <a:solidFill>
                      <a:srgbClr val="FFFF00"/>
                    </a:solidFill>
                  </a:tcPr>
                </a:tc>
              </a:tr>
              <a:tr h="6974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7048500" y="4038600"/>
            <a:ext cx="2286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256213" y="4603750"/>
            <a:ext cx="941387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04850" y="350838"/>
            <a:ext cx="7886700" cy="1325562"/>
          </a:xfrm>
        </p:spPr>
        <p:txBody>
          <a:bodyPr/>
          <a:lstStyle/>
          <a:p>
            <a:pPr algn="ctr"/>
            <a:r>
              <a:rPr lang="en-US" smtClean="0"/>
              <a:t>Saving partial results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93900" y="61722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99088" y="61722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229600" y="35052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29600" y="48768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5041900" y="5981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31752" name="TextBox 17"/>
          <p:cNvSpPr txBox="1">
            <a:spLocks noChangeArrowheads="1"/>
          </p:cNvSpPr>
          <p:nvPr/>
        </p:nvSpPr>
        <p:spPr bwMode="auto">
          <a:xfrm>
            <a:off x="8039100" y="4495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" y="2363788"/>
            <a:ext cx="33528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n =  length of string 1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m = length of string 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5000" y="3706813"/>
          <a:ext cx="6096000" cy="209232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6974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</a:tr>
              <a:tr h="6974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>
                    <a:solidFill>
                      <a:srgbClr val="FFFF00"/>
                    </a:solidFill>
                  </a:tcPr>
                </a:tc>
              </a:tr>
              <a:tr h="69744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34" marB="45734"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7048500" y="4038600"/>
            <a:ext cx="2286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256213" y="4603750"/>
            <a:ext cx="941387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4837113" y="4756150"/>
            <a:ext cx="2286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165475" y="5289550"/>
            <a:ext cx="106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8343900" cy="4952492"/>
          </a:xfrm>
        </p:spPr>
        <p:txBody>
          <a:bodyPr/>
          <a:lstStyle/>
          <a:p>
            <a:pPr algn="ctr"/>
            <a:r>
              <a:rPr lang="en-US" sz="4000" dirty="0" smtClean="0"/>
              <a:t>Dynamic programming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775335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if 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 &lt; 0 or j &lt; 0 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	return 0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if a[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 == b[j]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if Table[i-1][j-1] == -1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Table[i-1][j-1] = LCS(i-1,j-1)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 return Table[i-1][j-1] + 1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if Table[i-1][j] == -1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Table[i-1][j] = LCS(i-1,j)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if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== -1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   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= LCS(I,j-1)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return max ( Table[i-1][j] ,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8420100" cy="4952492"/>
          </a:xfrm>
        </p:spPr>
        <p:txBody>
          <a:bodyPr/>
          <a:lstStyle/>
          <a:p>
            <a:pPr algn="ctr"/>
            <a:r>
              <a:rPr lang="en-US" sz="4000" dirty="0" smtClean="0"/>
              <a:t>Dynamic programming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75335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+mn-lt"/>
              </a:rPr>
              <a:t>if I &lt; 0 or j &lt; 0 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return 0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if a[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] == b[j]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	    if Table[i-1][j-1] == -1</a:t>
            </a:r>
            <a:br>
              <a:rPr lang="en-US" sz="2200" dirty="0">
                <a:solidFill>
                  <a:srgbClr val="FF0000"/>
                </a:solidFill>
                <a:latin typeface="+mn-lt"/>
              </a:rPr>
            </a:br>
            <a:r>
              <a:rPr lang="en-US" sz="2200" dirty="0">
                <a:solidFill>
                  <a:srgbClr val="FF0000"/>
                </a:solidFill>
                <a:latin typeface="+mn-lt"/>
              </a:rPr>
              <a:t>	        Table[i-1][j-1] = LCS(i-1,j-1)</a:t>
            </a:r>
            <a:br>
              <a:rPr lang="en-US" sz="2200" dirty="0">
                <a:solidFill>
                  <a:srgbClr val="FF0000"/>
                </a:solidFill>
                <a:latin typeface="+mn-lt"/>
              </a:rPr>
            </a:br>
            <a:r>
              <a:rPr lang="en-US" sz="2200" dirty="0">
                <a:solidFill>
                  <a:srgbClr val="FF0000"/>
                </a:solidFill>
                <a:latin typeface="+mn-lt"/>
              </a:rPr>
              <a:t>	         return Table[i-1][j-1] + 1</a:t>
            </a:r>
            <a:br>
              <a:rPr lang="en-US" sz="2200" dirty="0">
                <a:solidFill>
                  <a:srgbClr val="FF0000"/>
                </a:solidFill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if Table[i-1][j] == -1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Table[i-1][j] = LCS(i-1,j)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if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== -1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   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= LCS(I,j-1)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return max ( Table[i-1][j] ,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8191500" cy="4952492"/>
          </a:xfrm>
        </p:spPr>
        <p:txBody>
          <a:bodyPr/>
          <a:lstStyle/>
          <a:p>
            <a:pPr algn="ctr"/>
            <a:r>
              <a:rPr lang="en-US" sz="4000" dirty="0" smtClean="0"/>
              <a:t>Dynamic programming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75" y="1371600"/>
            <a:ext cx="775335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+mn-lt"/>
              </a:rPr>
              <a:t>if I &lt; 0 or j &lt; 0 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return 0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if a[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 == b[j]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if Table[i-1][j-1] == -1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Table[i-1][j-1] = LCS(i-1,j-1)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 return Table[i-1][j-1] + 1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if Table[i-1][j] == -1</a:t>
            </a:r>
            <a:br>
              <a:rPr lang="en-US" sz="2200" dirty="0">
                <a:solidFill>
                  <a:srgbClr val="FF0000"/>
                </a:solidFill>
                <a:latin typeface="+mn-lt"/>
              </a:rPr>
            </a:br>
            <a:r>
              <a:rPr lang="en-US" sz="2200" dirty="0">
                <a:solidFill>
                  <a:srgbClr val="FF0000"/>
                </a:solidFill>
                <a:latin typeface="+mn-lt"/>
              </a:rPr>
              <a:t>	        Table[i-1][j] = LCS(i-1,j)</a:t>
            </a:r>
            <a:br>
              <a:rPr lang="en-US" sz="2200" dirty="0">
                <a:solidFill>
                  <a:srgbClr val="FF0000"/>
                </a:solidFill>
                <a:latin typeface="+mn-lt"/>
              </a:rPr>
            </a:br>
            <a:r>
              <a:rPr lang="en-US" sz="2200" dirty="0">
                <a:latin typeface="+mn-lt"/>
              </a:rPr>
              <a:t>	    if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== -1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   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= LCS(I,j-1)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return max ( Table[i-1][j] ,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8420100" cy="4952492"/>
          </a:xfrm>
        </p:spPr>
        <p:txBody>
          <a:bodyPr/>
          <a:lstStyle/>
          <a:p>
            <a:pPr algn="ctr"/>
            <a:r>
              <a:rPr lang="en-US" sz="4000" dirty="0" smtClean="0"/>
              <a:t>Dynamic programming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775335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+mn-lt"/>
              </a:rPr>
              <a:t>if I &lt; 0 or j &lt; 0 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return 0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if a[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 == b[j]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if Table[i-1][j-1] == -1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Table[i-1][j-1] = LCS(i-1,j-1)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 return Table[i-1][j-1] + 1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if Table[i-1][j] == -1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Table[i-1][j] = LCS(i-1,j)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if Table[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][j-1] == -1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	        Table[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][j-1] = LCS(I,j-1)</a:t>
            </a:r>
            <a:br>
              <a:rPr lang="en-US" sz="2200" dirty="0">
                <a:solidFill>
                  <a:srgbClr val="FF0000"/>
                </a:solidFill>
                <a:latin typeface="+mn-lt"/>
              </a:rPr>
            </a:br>
            <a:r>
              <a:rPr lang="en-US" sz="2200" dirty="0">
                <a:latin typeface="+mn-lt"/>
              </a:rPr>
              <a:t>	    return max ( Table[i-1][j] ,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8191500" cy="811922"/>
          </a:xfrm>
        </p:spPr>
        <p:txBody>
          <a:bodyPr/>
          <a:lstStyle/>
          <a:p>
            <a:pPr algn="ctr"/>
            <a:r>
              <a:rPr lang="en-US" sz="4000" dirty="0" smtClean="0"/>
              <a:t>Dynamic programming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75" y="1371600"/>
            <a:ext cx="775335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+mn-lt"/>
              </a:rPr>
              <a:t>if I &lt; 0 or j &lt; 0 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return 0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if a[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 == b[j]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if Table[i-1][j-1] == -1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Table[i-1][j-1] = LCS(i-1,j-1)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 return Table[i-1][j-1] + 1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/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else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if Table[i-1][j] == -1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    Table[i-1][j] = LCS(i-1,j)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if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== -1</a:t>
            </a:r>
          </a:p>
          <a:p>
            <a:pPr eaLnBrk="1" hangingPunct="1">
              <a:defRPr/>
            </a:pPr>
            <a:r>
              <a:rPr lang="en-US" sz="2200" dirty="0">
                <a:latin typeface="+mn-lt"/>
              </a:rPr>
              <a:t>	        Table[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][j-1] = LCS(I,j-1)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	   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return max ( Table[i-1][j] , table[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][j-1]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04850" y="381000"/>
            <a:ext cx="7886700" cy="1325563"/>
          </a:xfrm>
        </p:spPr>
        <p:txBody>
          <a:bodyPr/>
          <a:lstStyle/>
          <a:p>
            <a:pPr algn="ctr"/>
            <a:r>
              <a:rPr lang="en-US" sz="4400" smtClean="0"/>
              <a:t>Time complexity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71550" y="1905000"/>
          <a:ext cx="7353300" cy="2362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70660"/>
                <a:gridCol w="1470660"/>
                <a:gridCol w="1470660"/>
                <a:gridCol w="1470660"/>
                <a:gridCol w="1470660"/>
              </a:tblGrid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8820150" y="18288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0150" y="32004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31" name="TextBox 6"/>
          <p:cNvSpPr txBox="1">
            <a:spLocks noChangeArrowheads="1"/>
          </p:cNvSpPr>
          <p:nvPr/>
        </p:nvSpPr>
        <p:spPr bwMode="auto">
          <a:xfrm>
            <a:off x="8629650" y="2819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81150" y="47244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86338" y="47244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34" name="TextBox 9"/>
          <p:cNvSpPr txBox="1">
            <a:spLocks noChangeArrowheads="1"/>
          </p:cNvSpPr>
          <p:nvPr/>
        </p:nvSpPr>
        <p:spPr bwMode="auto">
          <a:xfrm>
            <a:off x="4629150" y="45339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1350" y="5562600"/>
            <a:ext cx="32766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latin typeface="+mn-lt"/>
              </a:rPr>
              <a:t>One cell takes: O(1)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total time: O(m*n)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4914900" cy="4952492"/>
          </a:xfrm>
        </p:spPr>
        <p:txBody>
          <a:bodyPr/>
          <a:lstStyle/>
          <a:p>
            <a:pPr algn="ctr"/>
            <a:r>
              <a:rPr lang="en-US" sz="6600" dirty="0" smtClean="0">
                <a:cs typeface="Segoe UI" panose="020B0502040204020203" pitchFamily="34" charset="0"/>
              </a:rPr>
              <a:t>subsequence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257300" y="3124200"/>
            <a:ext cx="6629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5400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US" sz="54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5400">
                <a:latin typeface="Segoe UI" panose="020B0502040204020203" pitchFamily="34" charset="0"/>
                <a:cs typeface="Segoe UI" panose="020B0502040204020203" pitchFamily="34" charset="0"/>
              </a:rPr>
              <a:t>hn</a:t>
            </a:r>
            <a:r>
              <a:rPr lang="en-US" sz="54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540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54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5400">
                <a:latin typeface="Segoe UI" panose="020B0502040204020203" pitchFamily="34" charset="0"/>
                <a:cs typeface="Segoe UI" panose="020B0502040204020203" pitchFamily="34" charset="0"/>
              </a:rPr>
              <a:t>gica</a:t>
            </a:r>
            <a:r>
              <a:rPr lang="en-US" sz="54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905000"/>
            <a:ext cx="7886700" cy="1981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/>
              <a:t> programming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/>
              <a:t>computation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905000"/>
            <a:ext cx="7886700" cy="1981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/>
              <a:t> pr</a:t>
            </a:r>
            <a:r>
              <a:rPr lang="en-US" sz="6000" smtClean="0">
                <a:solidFill>
                  <a:srgbClr val="FF0000"/>
                </a:solidFill>
              </a:rPr>
              <a:t>o</a:t>
            </a:r>
            <a:r>
              <a:rPr lang="en-US" sz="6000" smtClean="0"/>
              <a:t>gramming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/>
              <a:t>c</a:t>
            </a:r>
            <a:r>
              <a:rPr lang="en-US" sz="6000" smtClean="0">
                <a:solidFill>
                  <a:srgbClr val="FF0000"/>
                </a:solidFill>
              </a:rPr>
              <a:t>o</a:t>
            </a:r>
            <a:r>
              <a:rPr lang="en-US" sz="6000" smtClean="0"/>
              <a:t>mputation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905000"/>
            <a:ext cx="7886700" cy="1981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/>
              <a:t> pr</a:t>
            </a:r>
            <a:r>
              <a:rPr lang="en-US" sz="6000" smtClean="0">
                <a:solidFill>
                  <a:srgbClr val="FF0000"/>
                </a:solidFill>
              </a:rPr>
              <a:t>o</a:t>
            </a:r>
            <a:r>
              <a:rPr lang="en-US" sz="6000" smtClean="0"/>
              <a:t>gra</a:t>
            </a:r>
            <a:r>
              <a:rPr lang="en-US" sz="6000" smtClean="0">
                <a:solidFill>
                  <a:srgbClr val="FF0000"/>
                </a:solidFill>
              </a:rPr>
              <a:t>m</a:t>
            </a:r>
            <a:r>
              <a:rPr lang="en-US" sz="6000" smtClean="0"/>
              <a:t>ming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/>
              <a:t>c</a:t>
            </a:r>
            <a:r>
              <a:rPr lang="en-US" sz="6000" smtClean="0">
                <a:solidFill>
                  <a:srgbClr val="FF0000"/>
                </a:solidFill>
              </a:rPr>
              <a:t>om</a:t>
            </a:r>
            <a:r>
              <a:rPr lang="en-US" sz="6000" smtClean="0"/>
              <a:t>putation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905000"/>
            <a:ext cx="7886700" cy="1981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/>
              <a:t> pr</a:t>
            </a:r>
            <a:r>
              <a:rPr lang="en-US" sz="6000" smtClean="0">
                <a:solidFill>
                  <a:srgbClr val="FF0000"/>
                </a:solidFill>
              </a:rPr>
              <a:t>o</a:t>
            </a:r>
            <a:r>
              <a:rPr lang="en-US" sz="6000" smtClean="0"/>
              <a:t>gra</a:t>
            </a:r>
            <a:r>
              <a:rPr lang="en-US" sz="6000" smtClean="0">
                <a:solidFill>
                  <a:srgbClr val="FF0000"/>
                </a:solidFill>
              </a:rPr>
              <a:t>m</a:t>
            </a:r>
            <a:r>
              <a:rPr lang="en-US" sz="6000" smtClean="0"/>
              <a:t>m</a:t>
            </a:r>
            <a:r>
              <a:rPr lang="en-US" sz="6000" smtClean="0">
                <a:solidFill>
                  <a:srgbClr val="FF0000"/>
                </a:solidFill>
              </a:rPr>
              <a:t>i</a:t>
            </a:r>
            <a:r>
              <a:rPr lang="en-US" sz="6000" smtClean="0"/>
              <a:t>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/>
              <a:t>c</a:t>
            </a:r>
            <a:r>
              <a:rPr lang="en-US" sz="6000" smtClean="0">
                <a:solidFill>
                  <a:srgbClr val="FF0000"/>
                </a:solidFill>
              </a:rPr>
              <a:t>om</a:t>
            </a:r>
            <a:r>
              <a:rPr lang="en-US" sz="6000" smtClean="0"/>
              <a:t>putat</a:t>
            </a:r>
            <a:r>
              <a:rPr lang="en-US" sz="6000" smtClean="0">
                <a:solidFill>
                  <a:srgbClr val="FF0000"/>
                </a:solidFill>
              </a:rPr>
              <a:t>i</a:t>
            </a:r>
            <a:r>
              <a:rPr lang="en-US" sz="6000" smtClean="0"/>
              <a:t>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905000"/>
            <a:ext cx="7886700" cy="1981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/>
              <a:t> </a:t>
            </a:r>
            <a:r>
              <a:rPr lang="en-US" sz="6000" smtClean="0">
                <a:cs typeface="Segoe UI" panose="020B0502040204020203" pitchFamily="34" charset="0"/>
              </a:rPr>
              <a:t>pr</a:t>
            </a:r>
            <a:r>
              <a:rPr lang="en-US" sz="6000" smtClean="0">
                <a:solidFill>
                  <a:srgbClr val="FF0000"/>
                </a:solidFill>
                <a:cs typeface="Segoe UI" panose="020B0502040204020203" pitchFamily="34" charset="0"/>
              </a:rPr>
              <a:t>o</a:t>
            </a:r>
            <a:r>
              <a:rPr lang="en-US" sz="6000" smtClean="0">
                <a:cs typeface="Segoe UI" panose="020B0502040204020203" pitchFamily="34" charset="0"/>
              </a:rPr>
              <a:t>gra</a:t>
            </a:r>
            <a:r>
              <a:rPr lang="en-US" sz="6000" smtClean="0">
                <a:solidFill>
                  <a:srgbClr val="FF0000"/>
                </a:solidFill>
                <a:cs typeface="Segoe UI" panose="020B0502040204020203" pitchFamily="34" charset="0"/>
              </a:rPr>
              <a:t>m</a:t>
            </a:r>
            <a:r>
              <a:rPr lang="en-US" sz="6000" smtClean="0">
                <a:cs typeface="Segoe UI" panose="020B0502040204020203" pitchFamily="34" charset="0"/>
              </a:rPr>
              <a:t>m</a:t>
            </a:r>
            <a:r>
              <a:rPr lang="en-US" sz="6000" smtClean="0">
                <a:solidFill>
                  <a:srgbClr val="FF0000"/>
                </a:solidFill>
                <a:cs typeface="Segoe UI" panose="020B0502040204020203" pitchFamily="34" charset="0"/>
              </a:rPr>
              <a:t>in</a:t>
            </a:r>
            <a:r>
              <a:rPr lang="en-US" sz="6000" smtClean="0">
                <a:cs typeface="Segoe UI" panose="020B0502040204020203" pitchFamily="34" charset="0"/>
              </a:rPr>
              <a:t>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smtClean="0">
                <a:cs typeface="Segoe UI" panose="020B0502040204020203" pitchFamily="34" charset="0"/>
              </a:rPr>
              <a:t>c</a:t>
            </a:r>
            <a:r>
              <a:rPr lang="en-US" sz="6000" smtClean="0">
                <a:solidFill>
                  <a:srgbClr val="FF0000"/>
                </a:solidFill>
                <a:cs typeface="Segoe UI" panose="020B0502040204020203" pitchFamily="34" charset="0"/>
              </a:rPr>
              <a:t>om</a:t>
            </a:r>
            <a:r>
              <a:rPr lang="en-US" sz="6000" smtClean="0">
                <a:cs typeface="Segoe UI" panose="020B0502040204020203" pitchFamily="34" charset="0"/>
              </a:rPr>
              <a:t>putat</a:t>
            </a:r>
            <a:r>
              <a:rPr lang="en-US" sz="6000" smtClean="0">
                <a:solidFill>
                  <a:srgbClr val="FF0000"/>
                </a:solidFill>
                <a:cs typeface="Segoe UI" panose="020B0502040204020203" pitchFamily="34" charset="0"/>
              </a:rPr>
              <a:t>i</a:t>
            </a:r>
            <a:r>
              <a:rPr lang="en-US" sz="6000" smtClean="0">
                <a:cs typeface="Segoe UI" panose="020B0502040204020203" pitchFamily="34" charset="0"/>
              </a:rPr>
              <a:t>o</a:t>
            </a:r>
            <a:r>
              <a:rPr lang="en-US" sz="6000" smtClean="0">
                <a:solidFill>
                  <a:srgbClr val="FF0000"/>
                </a:solidFill>
                <a:cs typeface="Segoe UI" panose="020B0502040204020203" pitchFamily="34" charset="0"/>
              </a:rPr>
              <a:t>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00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571750" y="4419600"/>
            <a:ext cx="411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400">
                <a:latin typeface="Segoe UI" panose="020B0502040204020203" pitchFamily="34" charset="0"/>
                <a:cs typeface="Segoe UI" panose="020B0502040204020203" pitchFamily="34" charset="0"/>
              </a:rPr>
              <a:t>length of LCS: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1291</TotalTime>
  <Words>444</Words>
  <Application>Microsoft Office PowerPoint</Application>
  <PresentationFormat>On-screen Show (4:3)</PresentationFormat>
  <Paragraphs>318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SimSun</vt:lpstr>
      <vt:lpstr>Arial</vt:lpstr>
      <vt:lpstr>Calibri</vt:lpstr>
      <vt:lpstr>Calibri Light</vt:lpstr>
      <vt:lpstr>Century Schoolbook</vt:lpstr>
      <vt:lpstr>Corbel</vt:lpstr>
      <vt:lpstr>Segoe UI</vt:lpstr>
      <vt:lpstr>Wingdings 2</vt:lpstr>
      <vt:lpstr>Theme1</vt:lpstr>
      <vt:lpstr>Headlines</vt:lpstr>
      <vt:lpstr>Longest Common Subsequence</vt:lpstr>
      <vt:lpstr>subsequence</vt:lpstr>
      <vt:lpstr>subsequence</vt:lpstr>
      <vt:lpstr>subsequence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definition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Dynamic programming</vt:lpstr>
      <vt:lpstr>Dynamic programming</vt:lpstr>
      <vt:lpstr>Dynamic programming</vt:lpstr>
      <vt:lpstr>Dynamic programming</vt:lpstr>
      <vt:lpstr>Saving partial results</vt:lpstr>
      <vt:lpstr>Saving partial results</vt:lpstr>
      <vt:lpstr>Saving partial results</vt:lpstr>
      <vt:lpstr>Saving partial results</vt:lpstr>
      <vt:lpstr>Dynamic programming solution</vt:lpstr>
      <vt:lpstr>Dynamic programming solution</vt:lpstr>
      <vt:lpstr>Dynamic programming solution</vt:lpstr>
      <vt:lpstr>Dynamic programming solution</vt:lpstr>
      <vt:lpstr>Dynamic programming solution</vt:lpstr>
      <vt:lpstr>Time complexity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Atri</dc:creator>
  <cp:lastModifiedBy>Abhinav Aggarwal</cp:lastModifiedBy>
  <cp:revision>147</cp:revision>
  <cp:lastPrinted>1601-01-01T00:00:00Z</cp:lastPrinted>
  <dcterms:created xsi:type="dcterms:W3CDTF">1601-01-01T00:00:00Z</dcterms:created>
  <dcterms:modified xsi:type="dcterms:W3CDTF">2015-04-12T01:59:33Z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