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69" r:id="rId19"/>
    <p:sldId id="273" r:id="rId20"/>
    <p:sldId id="287" r:id="rId21"/>
    <p:sldId id="288" r:id="rId22"/>
    <p:sldId id="289" r:id="rId23"/>
    <p:sldId id="290" r:id="rId24"/>
    <p:sldId id="291" r:id="rId25"/>
    <p:sldId id="292" r:id="rId26"/>
    <p:sldId id="284" r:id="rId27"/>
    <p:sldId id="286" r:id="rId28"/>
    <p:sldId id="285" r:id="rId29"/>
    <p:sldId id="293" r:id="rId30"/>
    <p:sldId id="275" r:id="rId31"/>
    <p:sldId id="280" r:id="rId32"/>
    <p:sldId id="283" r:id="rId33"/>
    <p:sldId id="281" r:id="rId34"/>
    <p:sldId id="282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3" r:id="rId53"/>
    <p:sldId id="31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78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474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515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4294967295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53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73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6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4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4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00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3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3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0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998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950494-5617-4D1D-9DB6-0BD4B55ED4A6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2C40-236F-4FE6-8D8F-0B8E459F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32">
          <p15:clr>
            <a:srgbClr val="F26B43"/>
          </p15:clr>
        </p15:guide>
        <p15:guide id="4294967295" pos="480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090" y="316248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dirty="0"/>
              <a:t>You have to paint N boards of length {A</a:t>
            </a:r>
            <a:r>
              <a:rPr lang="en-US" sz="4000" baseline="-25000" dirty="0"/>
              <a:t>0</a:t>
            </a:r>
            <a:r>
              <a:rPr lang="en-US" sz="4000" dirty="0"/>
              <a:t>, A</a:t>
            </a:r>
            <a:r>
              <a:rPr lang="en-US" sz="4000" baseline="-25000" dirty="0"/>
              <a:t>1</a:t>
            </a:r>
            <a:r>
              <a:rPr lang="en-US" sz="4000" dirty="0"/>
              <a:t>, A</a:t>
            </a:r>
            <a:r>
              <a:rPr lang="en-US" sz="4000" baseline="-25000" dirty="0"/>
              <a:t>2</a:t>
            </a:r>
            <a:r>
              <a:rPr lang="en-US" sz="4000" dirty="0"/>
              <a:t> … A</a:t>
            </a:r>
            <a:r>
              <a:rPr lang="en-US" sz="4000" baseline="-25000" dirty="0"/>
              <a:t>N-1</a:t>
            </a:r>
            <a:r>
              <a:rPr lang="en-US" sz="4000" dirty="0"/>
              <a:t>}. There are </a:t>
            </a:r>
            <a:r>
              <a:rPr lang="en-US" sz="4000" i="1" dirty="0"/>
              <a:t>K</a:t>
            </a:r>
            <a:r>
              <a:rPr lang="en-US" sz="4000" dirty="0"/>
              <a:t> painters </a:t>
            </a:r>
            <a:r>
              <a:rPr lang="en-US" sz="4000" dirty="0" smtClean="0"/>
              <a:t>available. You </a:t>
            </a:r>
            <a:r>
              <a:rPr lang="en-US" sz="4000" dirty="0"/>
              <a:t>have to get this job done as soon as possible under the constraints that any painter will only paint continuous sections of board, say board {2, 3, 4} or only board {1} or nothing but not board {2, 4, 5}.</a:t>
            </a:r>
          </a:p>
        </p:txBody>
      </p:sp>
    </p:spTree>
    <p:extLst>
      <p:ext uri="{BB962C8B-B14F-4D97-AF65-F5344CB8AC3E}">
        <p14:creationId xmlns:p14="http://schemas.microsoft.com/office/powerpoint/2010/main" val="40415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9456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1532" y="2588654"/>
            <a:ext cx="71477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Cost </a:t>
            </a:r>
            <a:r>
              <a:rPr lang="en-US" sz="4400" dirty="0" smtClean="0">
                <a:solidFill>
                  <a:srgbClr val="FF0000"/>
                </a:solidFill>
              </a:rPr>
              <a:t>c</a:t>
            </a:r>
            <a:r>
              <a:rPr lang="en-US" sz="4400" dirty="0" smtClean="0"/>
              <a:t> :: Painters </a:t>
            </a:r>
            <a:r>
              <a:rPr lang="en-US" sz="4400" dirty="0" smtClean="0">
                <a:solidFill>
                  <a:srgbClr val="FF0000"/>
                </a:solidFill>
              </a:rPr>
              <a:t>k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5" name="Down Arrow 4"/>
          <p:cNvSpPr/>
          <p:nvPr/>
        </p:nvSpPr>
        <p:spPr>
          <a:xfrm>
            <a:off x="8062174" y="3348121"/>
            <a:ext cx="425003" cy="953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9456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1532" y="2588654"/>
            <a:ext cx="71477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Cost </a:t>
            </a:r>
            <a:r>
              <a:rPr lang="en-US" sz="4400" dirty="0" smtClean="0">
                <a:solidFill>
                  <a:srgbClr val="FF0000"/>
                </a:solidFill>
              </a:rPr>
              <a:t>c</a:t>
            </a:r>
            <a:r>
              <a:rPr lang="en-US" sz="4400" dirty="0" smtClean="0"/>
              <a:t> :: Painters </a:t>
            </a:r>
            <a:r>
              <a:rPr lang="en-US" sz="4400" dirty="0" smtClean="0">
                <a:solidFill>
                  <a:srgbClr val="FF0000"/>
                </a:solidFill>
              </a:rPr>
              <a:t>k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5" name="Down Arrow 4"/>
          <p:cNvSpPr/>
          <p:nvPr/>
        </p:nvSpPr>
        <p:spPr>
          <a:xfrm>
            <a:off x="8062174" y="3348121"/>
            <a:ext cx="425003" cy="953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138670" y="332275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83349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						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08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55277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		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68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07047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			       4500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66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08525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			       4500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70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08525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			       4500</a:t>
            </a:r>
            <a:br>
              <a:rPr lang="en-US" sz="3200" dirty="0" smtClean="0"/>
            </a:br>
            <a:r>
              <a:rPr lang="en-US" sz="3200" dirty="0" smtClean="0"/>
              <a:t> 									k=1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00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340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				k=1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6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0969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			       4500</a:t>
            </a:r>
            <a:br>
              <a:rPr lang="en-US" sz="3200" dirty="0" smtClean="0"/>
            </a:br>
            <a:r>
              <a:rPr lang="en-US" sz="3200" dirty="0" smtClean="0"/>
              <a:t> 									k=1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95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340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				k=1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5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94736"/>
              </p:ext>
            </p:extLst>
          </p:nvPr>
        </p:nvGraphicFramePr>
        <p:xfrm>
          <a:off x="2096394" y="258710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6963" y="4031087"/>
            <a:ext cx="6478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K = 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752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72007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				k=1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52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40527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				k=1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29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07887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				k=1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66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96388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				k=1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83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82377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				k=1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95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340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k=2				k=1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15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340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1800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 		 k=2				k=1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40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340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1800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 k=3		 k=2				k=1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7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340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1800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 k=3		 k=2				k=1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04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340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k=2				k=1 </a:t>
            </a:r>
          </a:p>
          <a:p>
            <a:endParaRPr lang="en-US" sz="3200" dirty="0"/>
          </a:p>
          <a:p>
            <a:pPr algn="ctr"/>
            <a:r>
              <a:rPr lang="en-US" sz="3200" dirty="0" smtClean="0"/>
              <a:t>We want the value of cost, for the number of painters we have.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39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14222"/>
              </p:ext>
            </p:extLst>
          </p:nvPr>
        </p:nvGraphicFramePr>
        <p:xfrm>
          <a:off x="2096394" y="258710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340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k=2				k=1 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Minimum value of cost.</a:t>
            </a:r>
          </a:p>
        </p:txBody>
      </p:sp>
    </p:spTree>
    <p:extLst>
      <p:ext uri="{BB962C8B-B14F-4D97-AF65-F5344CB8AC3E}">
        <p14:creationId xmlns:p14="http://schemas.microsoft.com/office/powerpoint/2010/main" val="16873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340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k=2				k=1 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Minimum value of cost.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Maximum value of cost.</a:t>
            </a:r>
          </a:p>
        </p:txBody>
      </p:sp>
    </p:spTree>
    <p:extLst>
      <p:ext uri="{BB962C8B-B14F-4D97-AF65-F5344CB8AC3E}">
        <p14:creationId xmlns:p14="http://schemas.microsoft.com/office/powerpoint/2010/main" val="32212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340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k=2				k=1 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Minimum value of cost.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Maximum value of cost.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Cost decreases as k increases</a:t>
            </a:r>
          </a:p>
        </p:txBody>
      </p:sp>
    </p:spTree>
    <p:extLst>
      <p:ext uri="{BB962C8B-B14F-4D97-AF65-F5344CB8AC3E}">
        <p14:creationId xmlns:p14="http://schemas.microsoft.com/office/powerpoint/2010/main" val="38611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3403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251" y="2279561"/>
            <a:ext cx="100326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3200" dirty="0" smtClean="0"/>
              <a:t>900				2700			       4500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k=6				 k=2				k=1 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Minimum value of cost.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Maximum value of cost.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Cost decreases as k increases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Cost increases as k decreases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99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67437" y="695459"/>
            <a:ext cx="0" cy="4417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84101" y="4662152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755" y="4820525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8264" y="2611798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2117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67437" y="695459"/>
            <a:ext cx="0" cy="4417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84101" y="4662152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755" y="4820525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8264" y="2611798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03808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67437" y="695459"/>
            <a:ext cx="0" cy="4417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84101" y="4662152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755" y="4820525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8264" y="2611798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03808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67481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67437" y="695459"/>
            <a:ext cx="0" cy="4417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84101" y="4662152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755" y="4820525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8264" y="2611798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03808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67481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987898" y="991673"/>
            <a:ext cx="231820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67437" y="695459"/>
            <a:ext cx="0" cy="4417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84101" y="4662152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755" y="4820525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8264" y="2611798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03808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67481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987898" y="991673"/>
            <a:ext cx="231820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51571" y="4340181"/>
            <a:ext cx="231820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67437" y="695459"/>
            <a:ext cx="0" cy="4417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84101" y="4662152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755" y="4820525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8264" y="2611798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03808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67481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987898" y="991673"/>
            <a:ext cx="231820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51571" y="4340181"/>
            <a:ext cx="231820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5"/>
            <a:endCxn id="9" idx="1"/>
          </p:cNvCxnSpPr>
          <p:nvPr/>
        </p:nvCxnSpPr>
        <p:spPr>
          <a:xfrm>
            <a:off x="3185769" y="1200537"/>
            <a:ext cx="5399751" cy="3175479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88918"/>
              </p:ext>
            </p:extLst>
          </p:nvPr>
        </p:nvGraphicFramePr>
        <p:xfrm>
          <a:off x="2096394" y="258710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5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67437" y="695459"/>
            <a:ext cx="0" cy="4417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84101" y="4662152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755" y="4820525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8264" y="2611798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03808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67481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987898" y="991673"/>
            <a:ext cx="231820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51571" y="4340181"/>
            <a:ext cx="231820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5"/>
            <a:endCxn id="9" idx="1"/>
          </p:cNvCxnSpPr>
          <p:nvPr/>
        </p:nvCxnSpPr>
        <p:spPr>
          <a:xfrm>
            <a:off x="3185769" y="1200537"/>
            <a:ext cx="5399751" cy="3175479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69735" y="695459"/>
            <a:ext cx="0" cy="4125066"/>
          </a:xfrm>
          <a:prstGeom prst="line">
            <a:avLst/>
          </a:prstGeom>
          <a:ln w="5715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67437" y="695459"/>
            <a:ext cx="0" cy="4417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84101" y="4662152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755" y="4820525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8264" y="2611798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03808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67481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987898" y="991673"/>
            <a:ext cx="231820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51571" y="4340181"/>
            <a:ext cx="231820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5"/>
            <a:endCxn id="9" idx="1"/>
          </p:cNvCxnSpPr>
          <p:nvPr/>
        </p:nvCxnSpPr>
        <p:spPr>
          <a:xfrm>
            <a:off x="3185769" y="1200537"/>
            <a:ext cx="5399751" cy="3175479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69735" y="695459"/>
            <a:ext cx="0" cy="4125066"/>
          </a:xfrm>
          <a:prstGeom prst="line">
            <a:avLst/>
          </a:prstGeom>
          <a:ln w="5715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67437" y="2704563"/>
            <a:ext cx="3902298" cy="0"/>
          </a:xfrm>
          <a:prstGeom prst="line">
            <a:avLst/>
          </a:prstGeom>
          <a:ln w="571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67437" y="695459"/>
            <a:ext cx="0" cy="4417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84101" y="4662152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755" y="4820525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8264" y="2611798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03808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67481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03808" y="1120462"/>
            <a:ext cx="5563673" cy="3309870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69735" y="695459"/>
            <a:ext cx="0" cy="4125066"/>
          </a:xfrm>
          <a:prstGeom prst="line">
            <a:avLst/>
          </a:prstGeom>
          <a:ln w="5715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67437" y="2704563"/>
            <a:ext cx="3902298" cy="0"/>
          </a:xfrm>
          <a:prstGeom prst="line">
            <a:avLst/>
          </a:prstGeom>
          <a:ln w="571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4288665" y="167425"/>
            <a:ext cx="360608" cy="953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67437" y="695459"/>
            <a:ext cx="0" cy="4417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84101" y="4662152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755" y="4820525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8264" y="2611798"/>
            <a:ext cx="9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03808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67481" y="695459"/>
            <a:ext cx="0" cy="4288665"/>
          </a:xfrm>
          <a:prstGeom prst="line">
            <a:avLst/>
          </a:prstGeom>
          <a:ln w="5715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03808" y="1120462"/>
            <a:ext cx="5563673" cy="3309870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69735" y="695459"/>
            <a:ext cx="0" cy="4125066"/>
          </a:xfrm>
          <a:prstGeom prst="line">
            <a:avLst/>
          </a:prstGeom>
          <a:ln w="5715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67437" y="2704563"/>
            <a:ext cx="3902298" cy="0"/>
          </a:xfrm>
          <a:prstGeom prst="line">
            <a:avLst/>
          </a:prstGeom>
          <a:ln w="5715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7160654" y="321972"/>
            <a:ext cx="360608" cy="953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14240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Sounds like something we have studied?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14240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Binary search!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14240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14240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Complexity</a:t>
            </a:r>
            <a:br>
              <a:rPr lang="en-US" dirty="0" smtClean="0"/>
            </a:br>
            <a:r>
              <a:rPr lang="en-US" dirty="0" smtClean="0"/>
              <a:t>In each iteration we spend O(n)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142409"/>
            <a:ext cx="10515600" cy="25068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Complexity</a:t>
            </a:r>
            <a:br>
              <a:rPr lang="en-US" dirty="0" smtClean="0"/>
            </a:br>
            <a:r>
              <a:rPr lang="en-US" dirty="0" smtClean="0"/>
              <a:t>In each iteration we spend O(n) time.</a:t>
            </a:r>
            <a:br>
              <a:rPr lang="en-US" dirty="0" smtClean="0"/>
            </a:br>
            <a:r>
              <a:rPr lang="en-US" dirty="0" smtClean="0"/>
              <a:t>How many iterations will we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142409"/>
            <a:ext cx="10515600" cy="25068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Complexity</a:t>
            </a:r>
            <a:br>
              <a:rPr lang="en-US" dirty="0" smtClean="0"/>
            </a:br>
            <a:r>
              <a:rPr lang="en-US" dirty="0" smtClean="0"/>
              <a:t>In each iteration we spend O(n) time.</a:t>
            </a:r>
            <a:br>
              <a:rPr lang="en-US" dirty="0" smtClean="0"/>
            </a:br>
            <a:r>
              <a:rPr lang="en-US" dirty="0" smtClean="0"/>
              <a:t>How many iterations will we make</a:t>
            </a:r>
            <a:br>
              <a:rPr lang="en-US" dirty="0" smtClean="0"/>
            </a:br>
            <a:r>
              <a:rPr lang="en-US" dirty="0" smtClean="0"/>
              <a:t>O(</a:t>
            </a:r>
            <a:r>
              <a:rPr lang="en-US" dirty="0" err="1" smtClean="0"/>
              <a:t>lgn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9456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1532" y="2588654"/>
            <a:ext cx="7147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minCOST</a:t>
            </a:r>
            <a:r>
              <a:rPr lang="en-US" sz="4400" dirty="0" smtClean="0"/>
              <a:t> = </a:t>
            </a:r>
            <a:r>
              <a:rPr lang="en-US" sz="4400" dirty="0" err="1" smtClean="0"/>
              <a:t>maxA</a:t>
            </a:r>
            <a:r>
              <a:rPr lang="en-US" sz="4400" dirty="0" smtClean="0"/>
              <a:t>[</a:t>
            </a:r>
            <a:r>
              <a:rPr lang="en-US" sz="4400" dirty="0" err="1" smtClean="0"/>
              <a:t>i</a:t>
            </a:r>
            <a:r>
              <a:rPr lang="en-US" sz="4400" dirty="0" smtClean="0"/>
              <a:t>]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391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8192" y="1880316"/>
            <a:ext cx="928566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 smtClean="0">
                <a:latin typeface="+mj-lt"/>
              </a:rPr>
              <a:t>Complexity</a:t>
            </a:r>
            <a:br>
              <a:rPr lang="en-US" sz="4500" i="1" dirty="0" smtClean="0">
                <a:latin typeface="+mj-lt"/>
              </a:rPr>
            </a:br>
            <a:r>
              <a:rPr lang="en-US" sz="4500" i="1" dirty="0" smtClean="0">
                <a:latin typeface="+mj-lt"/>
              </a:rPr>
              <a:t>In each iteration we spend O(n) time.</a:t>
            </a:r>
            <a:br>
              <a:rPr lang="en-US" sz="4500" i="1" dirty="0" smtClean="0">
                <a:latin typeface="+mj-lt"/>
              </a:rPr>
            </a:br>
            <a:r>
              <a:rPr lang="en-US" sz="4500" i="1" dirty="0" smtClean="0">
                <a:latin typeface="+mj-lt"/>
              </a:rPr>
              <a:t>How many iterations will we make</a:t>
            </a:r>
            <a:br>
              <a:rPr lang="en-US" sz="4500" i="1" dirty="0" smtClean="0">
                <a:latin typeface="+mj-lt"/>
              </a:rPr>
            </a:br>
            <a:r>
              <a:rPr lang="en-US" sz="4500" i="1" dirty="0" smtClean="0">
                <a:latin typeface="+mj-lt"/>
              </a:rPr>
              <a:t>O(</a:t>
            </a:r>
            <a:r>
              <a:rPr lang="en-US" sz="4500" i="1" dirty="0" err="1" smtClean="0">
                <a:latin typeface="+mj-lt"/>
              </a:rPr>
              <a:t>lgn</a:t>
            </a:r>
            <a:r>
              <a:rPr lang="en-US" sz="4500" i="1" dirty="0" smtClean="0">
                <a:latin typeface="+mj-lt"/>
              </a:rPr>
              <a:t>)</a:t>
            </a:r>
            <a:br>
              <a:rPr lang="en-US" sz="4500" i="1" dirty="0" smtClean="0">
                <a:latin typeface="+mj-lt"/>
              </a:rPr>
            </a:br>
            <a:r>
              <a:rPr lang="en-US" sz="4500" i="1" dirty="0" smtClean="0">
                <a:solidFill>
                  <a:srgbClr val="FF0000"/>
                </a:solidFill>
                <a:latin typeface="+mj-lt"/>
              </a:rPr>
              <a:t>No </a:t>
            </a:r>
            <a:r>
              <a:rPr lang="en-US" sz="4500" i="1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US" sz="45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8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8192" y="1880316"/>
            <a:ext cx="92856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Complexity</a:t>
            </a:r>
            <a:br>
              <a:rPr lang="en-US" sz="4400" dirty="0" smtClean="0"/>
            </a:br>
            <a:r>
              <a:rPr lang="en-US" sz="4400" dirty="0" smtClean="0"/>
              <a:t>In each iteration we spend O(n) time.</a:t>
            </a:r>
            <a:br>
              <a:rPr lang="en-US" sz="4400" dirty="0" smtClean="0"/>
            </a:br>
            <a:r>
              <a:rPr lang="en-US" sz="4400" dirty="0" smtClean="0"/>
              <a:t>How many iterations will we make</a:t>
            </a:r>
            <a:br>
              <a:rPr lang="en-US" sz="4400" dirty="0" smtClean="0"/>
            </a:br>
            <a:r>
              <a:rPr lang="en-US" sz="4400" dirty="0" smtClean="0"/>
              <a:t>S = Sum(a)</a:t>
            </a:r>
            <a:br>
              <a:rPr lang="en-US" sz="4400" dirty="0" smtClean="0"/>
            </a:br>
            <a:r>
              <a:rPr lang="en-US" sz="4400" dirty="0" smtClean="0"/>
              <a:t>O(</a:t>
            </a:r>
            <a:r>
              <a:rPr lang="en-US" sz="4400" dirty="0" err="1" smtClean="0"/>
              <a:t>lgS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433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8192" y="1880316"/>
            <a:ext cx="92856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Complexity</a:t>
            </a:r>
            <a:br>
              <a:rPr lang="en-US" sz="4400" dirty="0" smtClean="0"/>
            </a:br>
            <a:r>
              <a:rPr lang="en-US" sz="4400" dirty="0" smtClean="0"/>
              <a:t>O(n*</a:t>
            </a:r>
            <a:r>
              <a:rPr lang="en-US" sz="4400" dirty="0" err="1" smtClean="0"/>
              <a:t>lg</a:t>
            </a:r>
            <a:r>
              <a:rPr lang="en-US" sz="4400" dirty="0" smtClean="0"/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29137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9456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1532" y="2588654"/>
            <a:ext cx="71477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minCOST</a:t>
            </a:r>
            <a:r>
              <a:rPr lang="en-US" sz="4400" dirty="0" smtClean="0"/>
              <a:t> = </a:t>
            </a:r>
            <a:r>
              <a:rPr lang="en-US" sz="4400" dirty="0" err="1" smtClean="0"/>
              <a:t>maxA</a:t>
            </a:r>
            <a:r>
              <a:rPr lang="en-US" sz="4400" dirty="0" smtClean="0"/>
              <a:t>[</a:t>
            </a:r>
            <a:r>
              <a:rPr lang="en-US" sz="4400" dirty="0" err="1" smtClean="0"/>
              <a:t>i</a:t>
            </a:r>
            <a:r>
              <a:rPr lang="en-US" sz="4400" dirty="0" smtClean="0"/>
              <a:t>]</a:t>
            </a:r>
          </a:p>
          <a:p>
            <a:pPr algn="ctr"/>
            <a:r>
              <a:rPr lang="en-US" sz="4400" dirty="0" err="1" smtClean="0"/>
              <a:t>maxCost</a:t>
            </a:r>
            <a:r>
              <a:rPr lang="en-US" sz="4400" dirty="0" smtClean="0"/>
              <a:t> = </a:t>
            </a:r>
            <a:r>
              <a:rPr lang="en-US" sz="4400" dirty="0" err="1" smtClean="0"/>
              <a:t>sumA</a:t>
            </a:r>
            <a:r>
              <a:rPr lang="en-US" sz="4400" dirty="0" smtClean="0"/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66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9456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1532" y="2588654"/>
            <a:ext cx="71477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Cost </a:t>
            </a:r>
            <a:r>
              <a:rPr lang="en-US" sz="4400" dirty="0" smtClean="0">
                <a:solidFill>
                  <a:srgbClr val="FF0000"/>
                </a:solidFill>
              </a:rPr>
              <a:t>c</a:t>
            </a:r>
            <a:r>
              <a:rPr lang="en-US" sz="4400" dirty="0" smtClean="0"/>
              <a:t> :: Painters </a:t>
            </a:r>
            <a:r>
              <a:rPr lang="en-US" sz="4400" dirty="0" smtClean="0">
                <a:solidFill>
                  <a:srgbClr val="FF0000"/>
                </a:solidFill>
              </a:rPr>
              <a:t>k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99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9456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1532" y="2588654"/>
            <a:ext cx="71477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Cost </a:t>
            </a:r>
            <a:r>
              <a:rPr lang="en-US" sz="4400" dirty="0" smtClean="0">
                <a:solidFill>
                  <a:srgbClr val="FF0000"/>
                </a:solidFill>
              </a:rPr>
              <a:t>c</a:t>
            </a:r>
            <a:r>
              <a:rPr lang="en-US" sz="4400" dirty="0" smtClean="0"/>
              <a:t> :: Painters </a:t>
            </a:r>
            <a:r>
              <a:rPr lang="en-US" sz="4400" dirty="0" smtClean="0">
                <a:solidFill>
                  <a:srgbClr val="FF0000"/>
                </a:solidFill>
              </a:rPr>
              <a:t>k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2" name="Up Arrow 1"/>
          <p:cNvSpPr/>
          <p:nvPr/>
        </p:nvSpPr>
        <p:spPr>
          <a:xfrm>
            <a:off x="8010659" y="3284113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9456"/>
              </p:ext>
            </p:extLst>
          </p:nvPr>
        </p:nvGraphicFramePr>
        <p:xfrm>
          <a:off x="2122151" y="1093153"/>
          <a:ext cx="81279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600</a:t>
                      </a:r>
                      <a:endParaRPr lang="en-US" sz="2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1532" y="2588654"/>
            <a:ext cx="71477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Cost </a:t>
            </a:r>
            <a:r>
              <a:rPr lang="en-US" sz="4400" dirty="0" smtClean="0">
                <a:solidFill>
                  <a:srgbClr val="FF0000"/>
                </a:solidFill>
              </a:rPr>
              <a:t>c</a:t>
            </a:r>
            <a:r>
              <a:rPr lang="en-US" sz="4400" dirty="0" smtClean="0"/>
              <a:t> :: Painters </a:t>
            </a:r>
            <a:r>
              <a:rPr lang="en-US" sz="4400" dirty="0" smtClean="0">
                <a:solidFill>
                  <a:srgbClr val="FF0000"/>
                </a:solidFill>
              </a:rPr>
              <a:t>k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2" name="Up Arrow 1"/>
          <p:cNvSpPr/>
          <p:nvPr/>
        </p:nvSpPr>
        <p:spPr>
          <a:xfrm>
            <a:off x="8010659" y="3284113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093594" y="3309484"/>
            <a:ext cx="425003" cy="953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B4D9A1B-4D57-4F0E-BBA7-EE1BAB262FC1}" vid="{8E74A1A5-CB27-412A-96A4-96EDDC78F89E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</TotalTime>
  <Words>420</Words>
  <Application>Microsoft Office PowerPoint</Application>
  <PresentationFormat>Widescreen</PresentationFormat>
  <Paragraphs>365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Century Schoolbook</vt:lpstr>
      <vt:lpstr>Corbel</vt:lpstr>
      <vt:lpstr>Wingdings</vt:lpstr>
      <vt:lpstr>Wingdings 2</vt:lpstr>
      <vt:lpstr>Theme1</vt:lpstr>
      <vt:lpstr>Headlines</vt:lpstr>
      <vt:lpstr>You have to paint N boards of length {A0, A1, A2 … AN-1}. There are K painters available. You have to get this job done as soon as possible under the constraints that any painter will only paint continuous sections of board, say board {2, 3, 4} or only board {1} or nothing but not board {2, 4, 5}.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Sounds like something we have studied?</vt:lpstr>
      <vt:lpstr>Binary search!</vt:lpstr>
      <vt:lpstr>Complexity</vt:lpstr>
      <vt:lpstr>Complexity In each iteration we spend O(n) time.</vt:lpstr>
      <vt:lpstr>Complexity In each iteration we spend O(n) time. How many iterations will we make</vt:lpstr>
      <vt:lpstr>Complexity In each iteration we spend O(n) time. How many iterations will we make O(lgn)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have to paint N boards of length {A0, A1, A2 … AN-1}. There are K painters available. You have to get this job done as soon as possible under the constraints that any painter will only paint continuous sections of board, say board {2, 3, 4} or only board {1} or nothing but not board {2, 4, 5}.</dc:title>
  <dc:creator>Anurag Atri</dc:creator>
  <cp:lastModifiedBy>Abhinav Aggarwal</cp:lastModifiedBy>
  <cp:revision>7</cp:revision>
  <dcterms:created xsi:type="dcterms:W3CDTF">2013-04-07T01:51:35Z</dcterms:created>
  <dcterms:modified xsi:type="dcterms:W3CDTF">2015-04-12T01:55:32Z</dcterms:modified>
</cp:coreProperties>
</file>