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  <p:sldMasterId id="2147483680" r:id="rId2"/>
  </p:sldMasterIdLst>
  <p:notesMasterIdLst>
    <p:notesMasterId r:id="rId140"/>
  </p:notesMasterIdLst>
  <p:sldIdLst>
    <p:sldId id="360" r:id="rId3"/>
    <p:sldId id="361" r:id="rId4"/>
    <p:sldId id="404" r:id="rId5"/>
    <p:sldId id="405" r:id="rId6"/>
    <p:sldId id="406" r:id="rId7"/>
    <p:sldId id="407" r:id="rId8"/>
    <p:sldId id="408" r:id="rId9"/>
    <p:sldId id="409" r:id="rId10"/>
    <p:sldId id="410" r:id="rId11"/>
    <p:sldId id="414" r:id="rId12"/>
    <p:sldId id="415" r:id="rId13"/>
    <p:sldId id="416" r:id="rId14"/>
    <p:sldId id="417" r:id="rId15"/>
    <p:sldId id="431" r:id="rId16"/>
    <p:sldId id="432" r:id="rId17"/>
    <p:sldId id="418" r:id="rId18"/>
    <p:sldId id="422" r:id="rId19"/>
    <p:sldId id="423" r:id="rId20"/>
    <p:sldId id="430" r:id="rId21"/>
    <p:sldId id="424" r:id="rId22"/>
    <p:sldId id="425" r:id="rId23"/>
    <p:sldId id="426" r:id="rId24"/>
    <p:sldId id="444" r:id="rId25"/>
    <p:sldId id="427" r:id="rId26"/>
    <p:sldId id="428" r:id="rId27"/>
    <p:sldId id="429" r:id="rId28"/>
    <p:sldId id="433" r:id="rId29"/>
    <p:sldId id="434" r:id="rId30"/>
    <p:sldId id="435" r:id="rId31"/>
    <p:sldId id="436" r:id="rId32"/>
    <p:sldId id="437" r:id="rId33"/>
    <p:sldId id="438" r:id="rId34"/>
    <p:sldId id="439" r:id="rId35"/>
    <p:sldId id="440" r:id="rId36"/>
    <p:sldId id="441" r:id="rId37"/>
    <p:sldId id="442" r:id="rId38"/>
    <p:sldId id="443" r:id="rId39"/>
    <p:sldId id="419" r:id="rId40"/>
    <p:sldId id="445" r:id="rId41"/>
    <p:sldId id="446" r:id="rId42"/>
    <p:sldId id="420" r:id="rId43"/>
    <p:sldId id="421" r:id="rId44"/>
    <p:sldId id="447" r:id="rId45"/>
    <p:sldId id="411" r:id="rId46"/>
    <p:sldId id="448" r:id="rId47"/>
    <p:sldId id="449" r:id="rId48"/>
    <p:sldId id="450" r:id="rId49"/>
    <p:sldId id="451" r:id="rId50"/>
    <p:sldId id="452" r:id="rId51"/>
    <p:sldId id="453" r:id="rId52"/>
    <p:sldId id="412" r:id="rId53"/>
    <p:sldId id="413" r:id="rId54"/>
    <p:sldId id="454" r:id="rId55"/>
    <p:sldId id="455" r:id="rId56"/>
    <p:sldId id="457" r:id="rId57"/>
    <p:sldId id="456" r:id="rId58"/>
    <p:sldId id="458" r:id="rId59"/>
    <p:sldId id="459" r:id="rId60"/>
    <p:sldId id="460" r:id="rId61"/>
    <p:sldId id="461" r:id="rId62"/>
    <p:sldId id="463" r:id="rId63"/>
    <p:sldId id="462" r:id="rId64"/>
    <p:sldId id="471" r:id="rId65"/>
    <p:sldId id="472" r:id="rId66"/>
    <p:sldId id="474" r:id="rId67"/>
    <p:sldId id="476" r:id="rId68"/>
    <p:sldId id="477" r:id="rId69"/>
    <p:sldId id="478" r:id="rId70"/>
    <p:sldId id="479" r:id="rId71"/>
    <p:sldId id="480" r:id="rId72"/>
    <p:sldId id="481" r:id="rId73"/>
    <p:sldId id="483" r:id="rId74"/>
    <p:sldId id="482" r:id="rId75"/>
    <p:sldId id="475" r:id="rId76"/>
    <p:sldId id="484" r:id="rId77"/>
    <p:sldId id="485" r:id="rId78"/>
    <p:sldId id="486" r:id="rId79"/>
    <p:sldId id="487" r:id="rId80"/>
    <p:sldId id="488" r:id="rId81"/>
    <p:sldId id="489" r:id="rId82"/>
    <p:sldId id="491" r:id="rId83"/>
    <p:sldId id="490" r:id="rId84"/>
    <p:sldId id="492" r:id="rId85"/>
    <p:sldId id="509" r:id="rId86"/>
    <p:sldId id="508" r:id="rId87"/>
    <p:sldId id="512" r:id="rId88"/>
    <p:sldId id="511" r:id="rId89"/>
    <p:sldId id="510" r:id="rId90"/>
    <p:sldId id="493" r:id="rId91"/>
    <p:sldId id="494" r:id="rId92"/>
    <p:sldId id="495" r:id="rId93"/>
    <p:sldId id="499" r:id="rId94"/>
    <p:sldId id="500" r:id="rId95"/>
    <p:sldId id="502" r:id="rId96"/>
    <p:sldId id="505" r:id="rId97"/>
    <p:sldId id="506" r:id="rId98"/>
    <p:sldId id="507" r:id="rId99"/>
    <p:sldId id="516" r:id="rId100"/>
    <p:sldId id="518" r:id="rId101"/>
    <p:sldId id="519" r:id="rId102"/>
    <p:sldId id="513" r:id="rId103"/>
    <p:sldId id="514" r:id="rId104"/>
    <p:sldId id="515" r:id="rId105"/>
    <p:sldId id="520" r:id="rId106"/>
    <p:sldId id="522" r:id="rId107"/>
    <p:sldId id="521" r:id="rId108"/>
    <p:sldId id="523" r:id="rId109"/>
    <p:sldId id="524" r:id="rId110"/>
    <p:sldId id="525" r:id="rId111"/>
    <p:sldId id="526" r:id="rId112"/>
    <p:sldId id="527" r:id="rId113"/>
    <p:sldId id="529" r:id="rId114"/>
    <p:sldId id="528" r:id="rId115"/>
    <p:sldId id="530" r:id="rId116"/>
    <p:sldId id="531" r:id="rId117"/>
    <p:sldId id="532" r:id="rId118"/>
    <p:sldId id="533" r:id="rId119"/>
    <p:sldId id="534" r:id="rId120"/>
    <p:sldId id="535" r:id="rId121"/>
    <p:sldId id="536" r:id="rId122"/>
    <p:sldId id="538" r:id="rId123"/>
    <p:sldId id="539" r:id="rId124"/>
    <p:sldId id="540" r:id="rId125"/>
    <p:sldId id="541" r:id="rId126"/>
    <p:sldId id="543" r:id="rId127"/>
    <p:sldId id="544" r:id="rId128"/>
    <p:sldId id="545" r:id="rId129"/>
    <p:sldId id="546" r:id="rId130"/>
    <p:sldId id="547" r:id="rId131"/>
    <p:sldId id="548" r:id="rId132"/>
    <p:sldId id="464" r:id="rId133"/>
    <p:sldId id="465" r:id="rId134"/>
    <p:sldId id="466" r:id="rId135"/>
    <p:sldId id="467" r:id="rId136"/>
    <p:sldId id="470" r:id="rId137"/>
    <p:sldId id="468" r:id="rId138"/>
    <p:sldId id="469" r:id="rId13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5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63" Type="http://schemas.openxmlformats.org/officeDocument/2006/relationships/slide" Target="slides/slide61.xml"/><Relationship Id="rId84" Type="http://schemas.openxmlformats.org/officeDocument/2006/relationships/slide" Target="slides/slide82.xml"/><Relationship Id="rId138" Type="http://schemas.openxmlformats.org/officeDocument/2006/relationships/slide" Target="slides/slide136.xml"/><Relationship Id="rId107" Type="http://schemas.openxmlformats.org/officeDocument/2006/relationships/slide" Target="slides/slide105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102" Type="http://schemas.openxmlformats.org/officeDocument/2006/relationships/slide" Target="slides/slide100.xml"/><Relationship Id="rId123" Type="http://schemas.openxmlformats.org/officeDocument/2006/relationships/slide" Target="slides/slide121.xml"/><Relationship Id="rId128" Type="http://schemas.openxmlformats.org/officeDocument/2006/relationships/slide" Target="slides/slide126.xml"/><Relationship Id="rId144" Type="http://schemas.openxmlformats.org/officeDocument/2006/relationships/tableStyles" Target="tableStyles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113" Type="http://schemas.openxmlformats.org/officeDocument/2006/relationships/slide" Target="slides/slide111.xml"/><Relationship Id="rId118" Type="http://schemas.openxmlformats.org/officeDocument/2006/relationships/slide" Target="slides/slide116.xml"/><Relationship Id="rId134" Type="http://schemas.openxmlformats.org/officeDocument/2006/relationships/slide" Target="slides/slide132.xml"/><Relationship Id="rId139" Type="http://schemas.openxmlformats.org/officeDocument/2006/relationships/slide" Target="slides/slide137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59" Type="http://schemas.openxmlformats.org/officeDocument/2006/relationships/slide" Target="slides/slide57.xml"/><Relationship Id="rId103" Type="http://schemas.openxmlformats.org/officeDocument/2006/relationships/slide" Target="slides/slide101.xml"/><Relationship Id="rId108" Type="http://schemas.openxmlformats.org/officeDocument/2006/relationships/slide" Target="slides/slide106.xml"/><Relationship Id="rId124" Type="http://schemas.openxmlformats.org/officeDocument/2006/relationships/slide" Target="slides/slide122.xml"/><Relationship Id="rId129" Type="http://schemas.openxmlformats.org/officeDocument/2006/relationships/slide" Target="slides/slide127.xml"/><Relationship Id="rId54" Type="http://schemas.openxmlformats.org/officeDocument/2006/relationships/slide" Target="slides/slide52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4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49" Type="http://schemas.openxmlformats.org/officeDocument/2006/relationships/slide" Target="slides/slide47.xml"/><Relationship Id="rId114" Type="http://schemas.openxmlformats.org/officeDocument/2006/relationships/slide" Target="slides/slide112.xml"/><Relationship Id="rId119" Type="http://schemas.openxmlformats.org/officeDocument/2006/relationships/slide" Target="slides/slide117.xml"/><Relationship Id="rId44" Type="http://schemas.openxmlformats.org/officeDocument/2006/relationships/slide" Target="slides/slide42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130" Type="http://schemas.openxmlformats.org/officeDocument/2006/relationships/slide" Target="slides/slide128.xml"/><Relationship Id="rId135" Type="http://schemas.openxmlformats.org/officeDocument/2006/relationships/slide" Target="slides/slide133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109" Type="http://schemas.openxmlformats.org/officeDocument/2006/relationships/slide" Target="slides/slide10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slide" Target="slides/slide102.xml"/><Relationship Id="rId120" Type="http://schemas.openxmlformats.org/officeDocument/2006/relationships/slide" Target="slides/slide118.xml"/><Relationship Id="rId125" Type="http://schemas.openxmlformats.org/officeDocument/2006/relationships/slide" Target="slides/slide123.xml"/><Relationship Id="rId141" Type="http://schemas.openxmlformats.org/officeDocument/2006/relationships/presProps" Target="presProps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110" Type="http://schemas.openxmlformats.org/officeDocument/2006/relationships/slide" Target="slides/slide108.xml"/><Relationship Id="rId115" Type="http://schemas.openxmlformats.org/officeDocument/2006/relationships/slide" Target="slides/slide113.xml"/><Relationship Id="rId131" Type="http://schemas.openxmlformats.org/officeDocument/2006/relationships/slide" Target="slides/slide129.xml"/><Relationship Id="rId136" Type="http://schemas.openxmlformats.org/officeDocument/2006/relationships/slide" Target="slides/slide134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slide" Target="slides/slide103.xml"/><Relationship Id="rId126" Type="http://schemas.openxmlformats.org/officeDocument/2006/relationships/slide" Target="slides/slide124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121" Type="http://schemas.openxmlformats.org/officeDocument/2006/relationships/slide" Target="slides/slide119.xml"/><Relationship Id="rId142" Type="http://schemas.openxmlformats.org/officeDocument/2006/relationships/viewProps" Target="viewProps.xml"/><Relationship Id="rId3" Type="http://schemas.openxmlformats.org/officeDocument/2006/relationships/slide" Target="slides/slide1.xml"/><Relationship Id="rId25" Type="http://schemas.openxmlformats.org/officeDocument/2006/relationships/slide" Target="slides/slide23.xml"/><Relationship Id="rId46" Type="http://schemas.openxmlformats.org/officeDocument/2006/relationships/slide" Target="slides/slide44.xml"/><Relationship Id="rId67" Type="http://schemas.openxmlformats.org/officeDocument/2006/relationships/slide" Target="slides/slide65.xml"/><Relationship Id="rId116" Type="http://schemas.openxmlformats.org/officeDocument/2006/relationships/slide" Target="slides/slide114.xml"/><Relationship Id="rId137" Type="http://schemas.openxmlformats.org/officeDocument/2006/relationships/slide" Target="slides/slide13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62" Type="http://schemas.openxmlformats.org/officeDocument/2006/relationships/slide" Target="slides/slide60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111" Type="http://schemas.openxmlformats.org/officeDocument/2006/relationships/slide" Target="slides/slide109.xml"/><Relationship Id="rId132" Type="http://schemas.openxmlformats.org/officeDocument/2006/relationships/slide" Target="slides/slide130.xml"/><Relationship Id="rId15" Type="http://schemas.openxmlformats.org/officeDocument/2006/relationships/slide" Target="slides/slide13.xml"/><Relationship Id="rId36" Type="http://schemas.openxmlformats.org/officeDocument/2006/relationships/slide" Target="slides/slide34.xml"/><Relationship Id="rId57" Type="http://schemas.openxmlformats.org/officeDocument/2006/relationships/slide" Target="slides/slide55.xml"/><Relationship Id="rId106" Type="http://schemas.openxmlformats.org/officeDocument/2006/relationships/slide" Target="slides/slide104.xml"/><Relationship Id="rId127" Type="http://schemas.openxmlformats.org/officeDocument/2006/relationships/slide" Target="slides/slide12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52" Type="http://schemas.openxmlformats.org/officeDocument/2006/relationships/slide" Target="slides/slide50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122" Type="http://schemas.openxmlformats.org/officeDocument/2006/relationships/slide" Target="slides/slide120.xml"/><Relationship Id="rId143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26" Type="http://schemas.openxmlformats.org/officeDocument/2006/relationships/slide" Target="slides/slide24.xml"/><Relationship Id="rId47" Type="http://schemas.openxmlformats.org/officeDocument/2006/relationships/slide" Target="slides/slide45.xml"/><Relationship Id="rId68" Type="http://schemas.openxmlformats.org/officeDocument/2006/relationships/slide" Target="slides/slide66.xml"/><Relationship Id="rId89" Type="http://schemas.openxmlformats.org/officeDocument/2006/relationships/slide" Target="slides/slide87.xml"/><Relationship Id="rId112" Type="http://schemas.openxmlformats.org/officeDocument/2006/relationships/slide" Target="slides/slide110.xml"/><Relationship Id="rId133" Type="http://schemas.openxmlformats.org/officeDocument/2006/relationships/slide" Target="slides/slide131.xml"/><Relationship Id="rId16" Type="http://schemas.openxmlformats.org/officeDocument/2006/relationships/slide" Target="slides/slide1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FEB4D0-1A64-441E-9B39-50F4A31D34FC}" type="datetimeFigureOut">
              <a:rPr lang="en-US" smtClean="0"/>
              <a:t>17-Apr-15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330C92-01E9-44BA-86F2-7A7F2B2964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7201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IN" altLang="en-US" smtClean="0"/>
          </a:p>
        </p:txBody>
      </p:sp>
      <p:sp>
        <p:nvSpPr>
          <p:cNvPr id="798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501ECA1E-5B65-4286-9A58-1844B6B1BC89}" type="slidenum">
              <a:rPr lang="en-IN" altLang="en-US" smtClean="0">
                <a:latin typeface="Calibri" panose="020F0502020204030204" pitchFamily="34" charset="0"/>
              </a:rPr>
              <a:pPr/>
              <a:t>1</a:t>
            </a:fld>
            <a:endParaRPr lang="en-IN" altLang="en-US" smtClean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68185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IN" altLang="en-US" smtClean="0"/>
          </a:p>
        </p:txBody>
      </p:sp>
      <p:sp>
        <p:nvSpPr>
          <p:cNvPr id="798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501ECA1E-5B65-4286-9A58-1844B6B1BC89}" type="slidenum">
              <a:rPr lang="en-IN" altLang="en-US" smtClean="0">
                <a:latin typeface="Calibri" panose="020F0502020204030204" pitchFamily="34" charset="0"/>
              </a:rPr>
              <a:pPr/>
              <a:t>57</a:t>
            </a:fld>
            <a:endParaRPr lang="en-IN" altLang="en-US" smtClean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45307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IN" altLang="en-US" smtClean="0"/>
          </a:p>
        </p:txBody>
      </p:sp>
      <p:sp>
        <p:nvSpPr>
          <p:cNvPr id="798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501ECA1E-5B65-4286-9A58-1844B6B1BC89}" type="slidenum">
              <a:rPr lang="en-IN" altLang="en-US" smtClean="0">
                <a:latin typeface="Calibri" panose="020F0502020204030204" pitchFamily="34" charset="0"/>
              </a:rPr>
              <a:pPr/>
              <a:t>58</a:t>
            </a:fld>
            <a:endParaRPr lang="en-IN" altLang="en-US" smtClean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9799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62F2EFD-E380-4FB6-A440-9D09F905AC1C}" type="slidenum">
              <a:rPr lang="en-US" altLang="en-US"/>
              <a:pPr/>
              <a:t>131</a:t>
            </a:fld>
            <a:endParaRPr lang="en-US" altLang="en-US"/>
          </a:p>
        </p:txBody>
      </p:sp>
      <p:sp>
        <p:nvSpPr>
          <p:cNvPr id="164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41325" y="681038"/>
            <a:ext cx="6051550" cy="3405187"/>
          </a:xfrm>
          <a:ln/>
        </p:spPr>
      </p:sp>
      <p:sp>
        <p:nvSpPr>
          <p:cNvPr id="164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3925" y="4313238"/>
            <a:ext cx="5086350" cy="4086225"/>
          </a:xfrm>
        </p:spPr>
        <p:txBody>
          <a:bodyPr lIns="89975" tIns="44988" rIns="89975" bIns="44988"/>
          <a:lstStyle/>
          <a:p>
            <a:r>
              <a:rPr lang="en-US" altLang="en-US"/>
              <a:t>Here’s a little digression.</a:t>
            </a:r>
          </a:p>
          <a:p>
            <a:r>
              <a:rPr lang="en-US" altLang="en-US"/>
              <a:t>Maybe it’ll even have an application at some point.</a:t>
            </a:r>
          </a:p>
          <a:p>
            <a:endParaRPr lang="en-US" altLang="en-US"/>
          </a:p>
          <a:p>
            <a:r>
              <a:rPr lang="en-US" altLang="en-US"/>
              <a:t>Find the next larger node in 10’s subtree.</a:t>
            </a:r>
          </a:p>
          <a:p>
            <a:r>
              <a:rPr lang="en-US" altLang="en-US"/>
              <a:t>Can we define it in terms of min and max?</a:t>
            </a:r>
          </a:p>
          <a:p>
            <a:endParaRPr lang="en-US" altLang="en-US"/>
          </a:p>
          <a:p>
            <a:r>
              <a:rPr lang="en-US" altLang="en-US"/>
              <a:t>It’s the min of the right subtree!</a:t>
            </a:r>
          </a:p>
          <a:p>
            <a:endParaRPr lang="en-US" altLang="en-US"/>
          </a:p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412948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DFC3076-6FD9-49EB-90EF-D78848AE3E2D}" type="slidenum">
              <a:rPr lang="en-US" altLang="en-US"/>
              <a:pPr/>
              <a:t>132</a:t>
            </a:fld>
            <a:endParaRPr lang="en-US" altLang="en-US"/>
          </a:p>
        </p:txBody>
      </p:sp>
      <p:sp>
        <p:nvSpPr>
          <p:cNvPr id="166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41325" y="681038"/>
            <a:ext cx="6051550" cy="3405187"/>
          </a:xfrm>
          <a:ln/>
        </p:spPr>
      </p:sp>
      <p:sp>
        <p:nvSpPr>
          <p:cNvPr id="166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3925" y="4313238"/>
            <a:ext cx="5086350" cy="4086225"/>
          </a:xfrm>
        </p:spPr>
        <p:txBody>
          <a:bodyPr lIns="89975" tIns="44988" rIns="89975" bIns="44988"/>
          <a:lstStyle/>
          <a:p>
            <a:r>
              <a:rPr lang="en-US" altLang="en-US"/>
              <a:t>Alright, we did it the easy way, but what about real deletions?</a:t>
            </a:r>
          </a:p>
          <a:p>
            <a:endParaRPr lang="en-US" altLang="en-US"/>
          </a:p>
          <a:p>
            <a:r>
              <a:rPr lang="en-US" altLang="en-US"/>
              <a:t>Leaves are easy; we just prune them.</a:t>
            </a:r>
          </a:p>
        </p:txBody>
      </p:sp>
    </p:spTree>
    <p:extLst>
      <p:ext uri="{BB962C8B-B14F-4D97-AF65-F5344CB8AC3E}">
        <p14:creationId xmlns:p14="http://schemas.microsoft.com/office/powerpoint/2010/main" val="5590664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A7445D-81CC-491D-82FD-50D78A3004CA}" type="slidenum">
              <a:rPr lang="en-US" altLang="en-US"/>
              <a:pPr/>
              <a:t>133</a:t>
            </a:fld>
            <a:endParaRPr lang="en-US" altLang="en-US"/>
          </a:p>
        </p:txBody>
      </p:sp>
      <p:sp>
        <p:nvSpPr>
          <p:cNvPr id="168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41325" y="681038"/>
            <a:ext cx="6051550" cy="3405187"/>
          </a:xfrm>
          <a:ln/>
        </p:spPr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3925" y="4313238"/>
            <a:ext cx="5086350" cy="4086225"/>
          </a:xfrm>
        </p:spPr>
        <p:txBody>
          <a:bodyPr lIns="89975" tIns="44988" rIns="89975" bIns="44988"/>
          <a:lstStyle/>
          <a:p>
            <a:r>
              <a:rPr lang="en-US" altLang="en-US"/>
              <a:t>Single child nodes we remove and…</a:t>
            </a:r>
          </a:p>
          <a:p>
            <a:endParaRPr lang="en-US" altLang="en-US"/>
          </a:p>
          <a:p>
            <a:r>
              <a:rPr lang="en-US" altLang="en-US"/>
              <a:t>Do what?</a:t>
            </a:r>
          </a:p>
          <a:p>
            <a:endParaRPr lang="en-US" altLang="en-US"/>
          </a:p>
          <a:p>
            <a:r>
              <a:rPr lang="en-US" altLang="en-US"/>
              <a:t>We can just pull up their children. </a:t>
            </a:r>
          </a:p>
          <a:p>
            <a:r>
              <a:rPr lang="en-US" altLang="en-US"/>
              <a:t>Is the search tree property intact?</a:t>
            </a:r>
          </a:p>
          <a:p>
            <a:endParaRPr lang="en-US" altLang="en-US"/>
          </a:p>
          <a:p>
            <a:r>
              <a:rPr lang="en-US" altLang="en-US"/>
              <a:t>Yes.</a:t>
            </a:r>
          </a:p>
        </p:txBody>
      </p:sp>
    </p:spTree>
    <p:extLst>
      <p:ext uri="{BB962C8B-B14F-4D97-AF65-F5344CB8AC3E}">
        <p14:creationId xmlns:p14="http://schemas.microsoft.com/office/powerpoint/2010/main" val="32819366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0FFDC84-A0E4-49A7-9288-DAB38A8A02C1}" type="slidenum">
              <a:rPr lang="en-US" altLang="en-US"/>
              <a:pPr/>
              <a:t>134</a:t>
            </a:fld>
            <a:endParaRPr lang="en-US" altLang="en-US"/>
          </a:p>
        </p:txBody>
      </p:sp>
      <p:sp>
        <p:nvSpPr>
          <p:cNvPr id="171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41325" y="681038"/>
            <a:ext cx="6051550" cy="3405187"/>
          </a:xfrm>
          <a:ln/>
        </p:spPr>
      </p:sp>
      <p:sp>
        <p:nvSpPr>
          <p:cNvPr id="171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3925" y="4313238"/>
            <a:ext cx="5086350" cy="4086225"/>
          </a:xfrm>
        </p:spPr>
        <p:txBody>
          <a:bodyPr lIns="89975" tIns="44988" rIns="89975" bIns="44988"/>
          <a:lstStyle/>
          <a:p>
            <a:r>
              <a:rPr lang="en-US" altLang="en-US"/>
              <a:t>Ah, now the hard case.</a:t>
            </a:r>
          </a:p>
          <a:p>
            <a:r>
              <a:rPr lang="en-US" altLang="en-US"/>
              <a:t>How do we delete a two child node?</a:t>
            </a:r>
          </a:p>
          <a:p>
            <a:r>
              <a:rPr lang="en-US" altLang="en-US"/>
              <a:t>We remove it and replace it with what?</a:t>
            </a:r>
          </a:p>
          <a:p>
            <a:endParaRPr lang="en-US" altLang="en-US"/>
          </a:p>
          <a:p>
            <a:r>
              <a:rPr lang="en-US" altLang="en-US"/>
              <a:t>It has all these left and right children that need to be greater and less than the new value (respectively).</a:t>
            </a:r>
          </a:p>
          <a:p>
            <a:endParaRPr lang="en-US" altLang="en-US"/>
          </a:p>
          <a:p>
            <a:r>
              <a:rPr lang="en-US" altLang="en-US"/>
              <a:t>Is there any value that is guaranteed to be between the two subtrees?</a:t>
            </a:r>
          </a:p>
          <a:p>
            <a:r>
              <a:rPr lang="en-US" altLang="en-US"/>
              <a:t>Two of them: the successor and predecessor!</a:t>
            </a:r>
          </a:p>
          <a:p>
            <a:endParaRPr lang="en-US" altLang="en-US"/>
          </a:p>
          <a:p>
            <a:r>
              <a:rPr lang="en-US" altLang="en-US"/>
              <a:t>So, let’s just </a:t>
            </a:r>
            <a:r>
              <a:rPr lang="en-US" altLang="en-US" b="1"/>
              <a:t>replace the node’s value with it’s successor </a:t>
            </a:r>
            <a:r>
              <a:rPr lang="en-US" altLang="en-US"/>
              <a:t>and then </a:t>
            </a:r>
            <a:r>
              <a:rPr lang="en-US" altLang="en-US" b="1"/>
              <a:t>delete the succ</a:t>
            </a:r>
            <a:r>
              <a:rPr lang="en-US" alt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302813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0FFDC84-A0E4-49A7-9288-DAB38A8A02C1}" type="slidenum">
              <a:rPr lang="en-US" altLang="en-US"/>
              <a:pPr/>
              <a:t>135</a:t>
            </a:fld>
            <a:endParaRPr lang="en-US" altLang="en-US"/>
          </a:p>
        </p:txBody>
      </p:sp>
      <p:sp>
        <p:nvSpPr>
          <p:cNvPr id="171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41325" y="681038"/>
            <a:ext cx="6051550" cy="3405187"/>
          </a:xfrm>
          <a:ln/>
        </p:spPr>
      </p:sp>
      <p:sp>
        <p:nvSpPr>
          <p:cNvPr id="171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3925" y="4313238"/>
            <a:ext cx="5086350" cy="4086225"/>
          </a:xfrm>
        </p:spPr>
        <p:txBody>
          <a:bodyPr lIns="89975" tIns="44988" rIns="89975" bIns="44988"/>
          <a:lstStyle/>
          <a:p>
            <a:r>
              <a:rPr lang="en-US" altLang="en-US" dirty="0"/>
              <a:t>Ah, now the hard case.</a:t>
            </a:r>
          </a:p>
          <a:p>
            <a:r>
              <a:rPr lang="en-US" altLang="en-US" dirty="0"/>
              <a:t>How do we delete a two child node?</a:t>
            </a:r>
          </a:p>
          <a:p>
            <a:r>
              <a:rPr lang="en-US" altLang="en-US" dirty="0"/>
              <a:t>We remove it and replace it with what?</a:t>
            </a:r>
          </a:p>
          <a:p>
            <a:endParaRPr lang="en-US" altLang="en-US" dirty="0"/>
          </a:p>
          <a:p>
            <a:r>
              <a:rPr lang="en-US" altLang="en-US" dirty="0"/>
              <a:t>It has all these left and right children that need to be greater and less than the new value (respectively).</a:t>
            </a:r>
          </a:p>
          <a:p>
            <a:endParaRPr lang="en-US" altLang="en-US" dirty="0"/>
          </a:p>
          <a:p>
            <a:r>
              <a:rPr lang="en-US" altLang="en-US" dirty="0"/>
              <a:t>Is there any value that is guaranteed to be between the two subtrees?</a:t>
            </a:r>
          </a:p>
          <a:p>
            <a:r>
              <a:rPr lang="en-US" altLang="en-US" dirty="0"/>
              <a:t>Two of them: the successor and predecessor!</a:t>
            </a:r>
          </a:p>
          <a:p>
            <a:endParaRPr lang="en-US" altLang="en-US" dirty="0"/>
          </a:p>
          <a:p>
            <a:r>
              <a:rPr lang="en-US" altLang="en-US" dirty="0"/>
              <a:t>So, let’s just </a:t>
            </a:r>
            <a:r>
              <a:rPr lang="en-US" altLang="en-US" b="1" dirty="0"/>
              <a:t>replace the node’s value with it’s successor </a:t>
            </a:r>
            <a:r>
              <a:rPr lang="en-US" altLang="en-US" dirty="0"/>
              <a:t>and then </a:t>
            </a:r>
            <a:r>
              <a:rPr lang="en-US" altLang="en-US" b="1" dirty="0"/>
              <a:t>delete the </a:t>
            </a:r>
            <a:r>
              <a:rPr lang="en-US" altLang="en-US" b="1" dirty="0" err="1"/>
              <a:t>succ</a:t>
            </a:r>
            <a:r>
              <a:rPr lang="en-US" alt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794126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436E617-60EE-4268-B974-3E9C60A3C3A2}" type="slidenum">
              <a:rPr lang="en-US" altLang="en-US"/>
              <a:pPr/>
              <a:t>136</a:t>
            </a:fld>
            <a:endParaRPr lang="en-US" altLang="en-US"/>
          </a:p>
        </p:txBody>
      </p:sp>
      <p:sp>
        <p:nvSpPr>
          <p:cNvPr id="173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41325" y="681038"/>
            <a:ext cx="6051550" cy="3405187"/>
          </a:xfrm>
          <a:ln/>
        </p:spPr>
      </p:sp>
      <p:sp>
        <p:nvSpPr>
          <p:cNvPr id="173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3925" y="4313238"/>
            <a:ext cx="5086350" cy="4086225"/>
          </a:xfrm>
        </p:spPr>
        <p:txBody>
          <a:bodyPr lIns="89975" tIns="44988" rIns="89975" bIns="44988"/>
          <a:lstStyle/>
          <a:p>
            <a:r>
              <a:rPr lang="en-US" altLang="en-US"/>
              <a:t>Ah, now the hard case.</a:t>
            </a:r>
          </a:p>
          <a:p>
            <a:r>
              <a:rPr lang="en-US" altLang="en-US"/>
              <a:t>How do we delete a two child node?</a:t>
            </a:r>
          </a:p>
          <a:p>
            <a:r>
              <a:rPr lang="en-US" altLang="en-US"/>
              <a:t>We remove it and replace it with what?</a:t>
            </a:r>
          </a:p>
          <a:p>
            <a:endParaRPr lang="en-US" altLang="en-US"/>
          </a:p>
          <a:p>
            <a:r>
              <a:rPr lang="en-US" altLang="en-US"/>
              <a:t>It has all these left and right children that need to be greater and less than the new value (respectively).</a:t>
            </a:r>
          </a:p>
          <a:p>
            <a:endParaRPr lang="en-US" altLang="en-US"/>
          </a:p>
          <a:p>
            <a:r>
              <a:rPr lang="en-US" altLang="en-US"/>
              <a:t>Is there any value that is guaranteed to be between the two subtrees?</a:t>
            </a:r>
          </a:p>
          <a:p>
            <a:r>
              <a:rPr lang="en-US" altLang="en-US"/>
              <a:t>Two of them: the successor and predecessor!</a:t>
            </a:r>
          </a:p>
          <a:p>
            <a:endParaRPr lang="en-US" altLang="en-US"/>
          </a:p>
          <a:p>
            <a:r>
              <a:rPr lang="en-US" altLang="en-US"/>
              <a:t>So, let’s just </a:t>
            </a:r>
            <a:r>
              <a:rPr lang="en-US" altLang="en-US" b="1"/>
              <a:t>replace the node’s value with it’s successor </a:t>
            </a:r>
            <a:r>
              <a:rPr lang="en-US" altLang="en-US"/>
              <a:t>and then </a:t>
            </a:r>
            <a:r>
              <a:rPr lang="en-US" altLang="en-US" b="1"/>
              <a:t>delete the succ</a:t>
            </a:r>
            <a:r>
              <a:rPr lang="en-US" alt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784129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A843353-1999-4C6C-B078-B57A2A74DA8D}" type="slidenum">
              <a:rPr lang="en-US" altLang="en-US"/>
              <a:pPr/>
              <a:t>137</a:t>
            </a:fld>
            <a:endParaRPr lang="en-US" altLang="en-US"/>
          </a:p>
        </p:txBody>
      </p:sp>
      <p:sp>
        <p:nvSpPr>
          <p:cNvPr id="175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41325" y="681038"/>
            <a:ext cx="6051550" cy="3405187"/>
          </a:xfrm>
          <a:ln/>
        </p:spPr>
      </p:sp>
      <p:sp>
        <p:nvSpPr>
          <p:cNvPr id="175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3925" y="4313238"/>
            <a:ext cx="5086350" cy="4086225"/>
          </a:xfrm>
        </p:spPr>
        <p:txBody>
          <a:bodyPr lIns="89975" tIns="44988" rIns="89975" bIns="44988"/>
          <a:lstStyle/>
          <a:p>
            <a:r>
              <a:rPr lang="en-US" altLang="en-US"/>
              <a:t>Ah, now the hard case.</a:t>
            </a:r>
          </a:p>
          <a:p>
            <a:r>
              <a:rPr lang="en-US" altLang="en-US"/>
              <a:t>How do we delete a two child node?</a:t>
            </a:r>
          </a:p>
          <a:p>
            <a:r>
              <a:rPr lang="en-US" altLang="en-US"/>
              <a:t>We remove it and replace it with what?</a:t>
            </a:r>
          </a:p>
          <a:p>
            <a:endParaRPr lang="en-US" altLang="en-US"/>
          </a:p>
          <a:p>
            <a:r>
              <a:rPr lang="en-US" altLang="en-US"/>
              <a:t>It has all these left and right children that need to be greater and less than the new value (respectively).</a:t>
            </a:r>
          </a:p>
          <a:p>
            <a:endParaRPr lang="en-US" altLang="en-US"/>
          </a:p>
          <a:p>
            <a:r>
              <a:rPr lang="en-US" altLang="en-US"/>
              <a:t>Is there any value that is guaranteed to be between the two subtrees?</a:t>
            </a:r>
          </a:p>
          <a:p>
            <a:r>
              <a:rPr lang="en-US" altLang="en-US"/>
              <a:t>Two of them: the successor and predecessor!</a:t>
            </a:r>
          </a:p>
          <a:p>
            <a:endParaRPr lang="en-US" altLang="en-US"/>
          </a:p>
          <a:p>
            <a:r>
              <a:rPr lang="en-US" altLang="en-US"/>
              <a:t>So, let’s just </a:t>
            </a:r>
            <a:r>
              <a:rPr lang="en-US" altLang="en-US" b="1"/>
              <a:t>replace the node’s value with it’s successor </a:t>
            </a:r>
            <a:r>
              <a:rPr lang="en-US" altLang="en-US"/>
              <a:t>and then </a:t>
            </a:r>
            <a:r>
              <a:rPr lang="en-US" altLang="en-US" b="1"/>
              <a:t>delete the succ</a:t>
            </a:r>
            <a:r>
              <a:rPr lang="en-US" alt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579718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132C769-9217-486E-85BD-B3A914754C61}" type="slidenum">
              <a:rPr lang="en-US" altLang="en-US" sz="1200">
                <a:latin typeface="Times New Roman" panose="02020603050405020304" pitchFamily="18" charset="0"/>
              </a:rPr>
              <a:pPr eaLnBrk="1" hangingPunct="1"/>
              <a:t>3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8509777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7557CCF-48FD-47F8-81BB-45C38CED23CB}" type="slidenum">
              <a:rPr lang="en-US" altLang="en-US" sz="1200">
                <a:latin typeface="Times New Roman" panose="02020603050405020304" pitchFamily="18" charset="0"/>
              </a:rPr>
              <a:pPr eaLnBrk="1" hangingPunct="1"/>
              <a:t>4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8529094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2E1F0DB-0A62-458D-8F7A-2E11EC4B5D1D}" type="slidenum">
              <a:rPr lang="en-US" altLang="en-US" sz="1200">
                <a:latin typeface="Times New Roman" panose="02020603050405020304" pitchFamily="18" charset="0"/>
              </a:rPr>
              <a:pPr eaLnBrk="1" hangingPunct="1"/>
              <a:t>5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6952196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4AE5EE7-26CC-4DEA-990A-49737D28F630}" type="slidenum">
              <a:rPr lang="en-US" altLang="en-US" sz="1200">
                <a:latin typeface="Times New Roman" panose="02020603050405020304" pitchFamily="18" charset="0"/>
              </a:rPr>
              <a:pPr eaLnBrk="1" hangingPunct="1"/>
              <a:t>6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3744329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IN" altLang="en-US" smtClean="0"/>
          </a:p>
        </p:txBody>
      </p:sp>
      <p:sp>
        <p:nvSpPr>
          <p:cNvPr id="798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501ECA1E-5B65-4286-9A58-1844B6B1BC89}" type="slidenum">
              <a:rPr lang="en-IN" altLang="en-US" smtClean="0">
                <a:latin typeface="Calibri" panose="020F0502020204030204" pitchFamily="34" charset="0"/>
              </a:rPr>
              <a:pPr/>
              <a:t>53</a:t>
            </a:fld>
            <a:endParaRPr lang="en-IN" altLang="en-US" smtClean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20772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IN" altLang="en-US" smtClean="0"/>
          </a:p>
        </p:txBody>
      </p:sp>
      <p:sp>
        <p:nvSpPr>
          <p:cNvPr id="798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501ECA1E-5B65-4286-9A58-1844B6B1BC89}" type="slidenum">
              <a:rPr lang="en-IN" altLang="en-US" smtClean="0">
                <a:latin typeface="Calibri" panose="020F0502020204030204" pitchFamily="34" charset="0"/>
              </a:rPr>
              <a:pPr/>
              <a:t>54</a:t>
            </a:fld>
            <a:endParaRPr lang="en-IN" altLang="en-US" smtClean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10573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IN" altLang="en-US" smtClean="0"/>
          </a:p>
        </p:txBody>
      </p:sp>
      <p:sp>
        <p:nvSpPr>
          <p:cNvPr id="798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501ECA1E-5B65-4286-9A58-1844B6B1BC89}" type="slidenum">
              <a:rPr lang="en-IN" altLang="en-US" smtClean="0">
                <a:latin typeface="Calibri" panose="020F0502020204030204" pitchFamily="34" charset="0"/>
              </a:rPr>
              <a:pPr/>
              <a:t>55</a:t>
            </a:fld>
            <a:endParaRPr lang="en-IN" altLang="en-US" smtClean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01941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IN" altLang="en-US" smtClean="0"/>
          </a:p>
        </p:txBody>
      </p:sp>
      <p:sp>
        <p:nvSpPr>
          <p:cNvPr id="798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501ECA1E-5B65-4286-9A58-1844B6B1BC89}" type="slidenum">
              <a:rPr lang="en-IN" altLang="en-US" smtClean="0">
                <a:latin typeface="Calibri" panose="020F0502020204030204" pitchFamily="34" charset="0"/>
              </a:rPr>
              <a:pPr/>
              <a:t>56</a:t>
            </a:fld>
            <a:endParaRPr lang="en-IN" altLang="en-US" smtClean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64116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17-Apr-15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82979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17-Apr-15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746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17-Apr-15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196098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8913" y="1143293"/>
            <a:ext cx="7034362" cy="4268965"/>
          </a:xfrm>
        </p:spPr>
        <p:txBody>
          <a:bodyPr anchor="t">
            <a:normAutofit/>
          </a:bodyPr>
          <a:lstStyle>
            <a:lvl1pPr algn="l">
              <a:lnSpc>
                <a:spcPct val="85000"/>
              </a:lnSpc>
              <a:defRPr sz="77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8914" y="5537925"/>
            <a:ext cx="7034362" cy="706355"/>
          </a:xfrm>
        </p:spPr>
        <p:txBody>
          <a:bodyPr>
            <a:normAutofit/>
          </a:bodyPr>
          <a:lstStyle>
            <a:lvl1pPr marL="0" indent="0" algn="l">
              <a:lnSpc>
                <a:spcPct val="114000"/>
              </a:lnSpc>
              <a:spcBef>
                <a:spcPts val="0"/>
              </a:spcBef>
              <a:buNone/>
              <a:defRPr sz="2000" b="0" i="1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88913" y="6314440"/>
            <a:ext cx="1596622" cy="365125"/>
          </a:xfrm>
        </p:spPr>
        <p:txBody>
          <a:bodyPr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95D0BD3D-FB61-45CD-A33C-B326058E2379}" type="datetimeFigureOut">
              <a:rPr lang="en-US" smtClean="0"/>
              <a:t>17-Apr-15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00591" y="6314440"/>
            <a:ext cx="5122683" cy="365125"/>
          </a:xfrm>
        </p:spPr>
        <p:txBody>
          <a:bodyPr/>
          <a:lstStyle>
            <a:lvl1pPr algn="l">
              <a:defRPr b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416216"/>
            <a:ext cx="407988" cy="365125"/>
          </a:xfrm>
        </p:spPr>
        <p:txBody>
          <a:bodyPr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fld id="{CCF29A27-AEAA-4503-9ED6-95223A8C18F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 title="Verticle Rule Line"/>
          <p:cNvCxnSpPr/>
          <p:nvPr/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77889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BD3D-FB61-45CD-A33C-B326058E2379}" type="datetimeFigureOut">
              <a:rPr lang="en-US" smtClean="0"/>
              <a:t>17-Apr-15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29A27-AEAA-4503-9ED6-95223A8C1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22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 title="Page Number Shape"/>
          <p:cNvSpPr/>
          <p:nvPr/>
        </p:nvSpPr>
        <p:spPr bwMode="auto">
          <a:xfrm>
            <a:off x="11784011" y="1393748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7673" y="2571722"/>
            <a:ext cx="8296654" cy="3286153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7700" cap="all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7673" y="1393748"/>
            <a:ext cx="8401429" cy="819150"/>
          </a:xfrm>
        </p:spPr>
        <p:txBody>
          <a:bodyPr anchor="ctr">
            <a:normAutofit/>
          </a:bodyPr>
          <a:lstStyle>
            <a:lvl1pPr marL="0" indent="0" algn="r">
              <a:lnSpc>
                <a:spcPct val="113000"/>
              </a:lnSpc>
              <a:spcBef>
                <a:spcPts val="0"/>
              </a:spcBef>
              <a:buNone/>
              <a:defRPr sz="20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42955" y="6314439"/>
            <a:ext cx="1596622" cy="365125"/>
          </a:xfrm>
        </p:spPr>
        <p:txBody>
          <a:bodyPr/>
          <a:lstStyle>
            <a:lvl1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95D0BD3D-FB61-45CD-A33C-B326058E2379}" type="datetimeFigureOut">
              <a:rPr lang="en-US" smtClean="0"/>
              <a:t>17-Apr-15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7673" y="6314440"/>
            <a:ext cx="6480226" cy="365125"/>
          </a:xfrm>
        </p:spPr>
        <p:txBody>
          <a:bodyPr/>
          <a:lstStyle>
            <a:lvl1pPr>
              <a:defRPr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620760"/>
            <a:ext cx="407988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F29A27-AEAA-4503-9ED6-95223A8C18F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 flipH="1">
            <a:off x="1" y="6178167"/>
            <a:ext cx="10244326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879700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81600" y="540628"/>
            <a:ext cx="6248400" cy="248894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3712467"/>
            <a:ext cx="6248400" cy="248222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BD3D-FB61-45CD-A33C-B326058E2379}" type="datetimeFigureOut">
              <a:rPr lang="en-US" smtClean="0"/>
              <a:t>17-Apr-15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29A27-AEAA-4503-9ED6-95223A8C1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5603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7784"/>
            <a:ext cx="3831336" cy="495604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58065"/>
            <a:ext cx="6245352" cy="914400"/>
          </a:xfrm>
        </p:spPr>
        <p:txBody>
          <a:bodyPr anchor="b"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526671"/>
            <a:ext cx="6245352" cy="175564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81600" y="3700826"/>
            <a:ext cx="6248400" cy="914400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81600" y="4669432"/>
            <a:ext cx="6245352" cy="175564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BD3D-FB61-45CD-A33C-B326058E2379}" type="datetimeFigureOut">
              <a:rPr lang="en-US" smtClean="0"/>
              <a:t>17-Apr-15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29A27-AEAA-4503-9ED6-95223A8C1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2488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BD3D-FB61-45CD-A33C-B326058E2379}" type="datetimeFigureOut">
              <a:rPr lang="en-US" smtClean="0"/>
              <a:t>17-Apr-15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29A27-AEAA-4503-9ED6-95223A8C1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8078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BD3D-FB61-45CD-A33C-B326058E2379}" type="datetimeFigureOut">
              <a:rPr lang="en-US" smtClean="0"/>
              <a:t>17-Apr-15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29A27-AEAA-4503-9ED6-95223A8C1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9853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5479"/>
            <a:ext cx="3838776" cy="1921022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564147"/>
            <a:ext cx="6248400" cy="5622644"/>
          </a:xfrm>
        </p:spPr>
        <p:txBody>
          <a:bodyPr/>
          <a:lstStyle>
            <a:lvl1pPr>
              <a:lnSpc>
                <a:spcPct val="112000"/>
              </a:lnSpc>
              <a:defRPr sz="2000"/>
            </a:lvl1pPr>
            <a:lvl2pPr>
              <a:lnSpc>
                <a:spcPct val="112000"/>
              </a:lnSpc>
              <a:defRPr sz="1800"/>
            </a:lvl2pPr>
            <a:lvl3pPr>
              <a:lnSpc>
                <a:spcPct val="112000"/>
              </a:lnSpc>
              <a:defRPr sz="1600"/>
            </a:lvl3pPr>
            <a:lvl4pPr>
              <a:lnSpc>
                <a:spcPct val="112000"/>
              </a:lnSpc>
              <a:defRPr sz="1400"/>
            </a:lvl4pPr>
            <a:lvl5pPr>
              <a:lnSpc>
                <a:spcPct val="112000"/>
              </a:lnSpc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0" y="2621512"/>
            <a:ext cx="3838776" cy="3239537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BD3D-FB61-45CD-A33C-B326058E2379}" type="datetimeFigureOut">
              <a:rPr lang="en-US" smtClean="0"/>
              <a:t>17-Apr-15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29A27-AEAA-4503-9ED6-95223A8C1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199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17-Apr-15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398635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557261"/>
            <a:ext cx="3840480" cy="1919239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57800" y="0"/>
            <a:ext cx="6172200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8952" y="2621512"/>
            <a:ext cx="3840480" cy="3236976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BD3D-FB61-45CD-A33C-B326058E2379}" type="datetimeFigureOut">
              <a:rPr lang="en-US" smtClean="0"/>
              <a:t>17-Apr-15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29A27-AEAA-4503-9ED6-95223A8C1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67895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81600" y="640080"/>
            <a:ext cx="6248398" cy="55841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BD3D-FB61-45CD-A33C-B326058E2379}" type="datetimeFigureOut">
              <a:rPr lang="en-US" smtClean="0"/>
              <a:t>17-Apr-15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29A27-AEAA-4503-9ED6-95223A8C1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88000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262626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0765" y="642931"/>
            <a:ext cx="2446670" cy="467810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642932"/>
            <a:ext cx="7070678" cy="467810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36187" y="5927131"/>
            <a:ext cx="3814856" cy="365125"/>
          </a:xfrm>
        </p:spPr>
        <p:txBody>
          <a:bodyPr/>
          <a:lstStyle/>
          <a:p>
            <a:fld id="{95D0BD3D-FB61-45CD-A33C-B326058E2379}" type="datetimeFigureOut">
              <a:rPr lang="en-US" smtClean="0"/>
              <a:t>17-Apr-15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36187" y="6315949"/>
            <a:ext cx="38148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5607592"/>
            <a:ext cx="407988" cy="365125"/>
          </a:xfrm>
        </p:spPr>
        <p:txBody>
          <a:bodyPr/>
          <a:lstStyle/>
          <a:p>
            <a:fld id="{CCF29A27-AEAA-4503-9ED6-95223A8C18F2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 title="Horizontal Rule Line"/>
          <p:cNvCxnSpPr/>
          <p:nvPr/>
        </p:nvCxnSpPr>
        <p:spPr>
          <a:xfrm>
            <a:off x="0" y="6199730"/>
            <a:ext cx="10260011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136604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17-Apr-15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7970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17-Apr-15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058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17-Apr-15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228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17-Apr-15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738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17-Apr-15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2602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17-Apr-15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327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17-Apr-15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709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17-Apr-15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366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49524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69066"/>
            <a:ext cx="6248398" cy="5655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95D0BD3D-FB61-45CD-A33C-B326058E2379}" type="datetimeFigureOut">
              <a:rPr lang="en-US" smtClean="0"/>
              <a:t>17-Apr-15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 b="1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1" baseline="0">
                <a:solidFill>
                  <a:schemeClr val="bg2"/>
                </a:solidFill>
                <a:latin typeface="+mj-lt"/>
              </a:defRPr>
            </a:lvl1pPr>
          </a:lstStyle>
          <a:p>
            <a:fld id="{CCF29A27-AEAA-4503-9ED6-95223A8C18F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6923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5000" b="0" i="1" kern="1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20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8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6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4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83464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83464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83464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83464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832">
          <p15:clr>
            <a:srgbClr val="F26B43"/>
          </p15:clr>
        </p15:guide>
        <p15:guide id="2" pos="480">
          <p15:clr>
            <a:srgbClr val="F26B43"/>
          </p15:clr>
        </p15:guide>
        <p15:guide id="3" orient="horz" pos="432">
          <p15:clr>
            <a:srgbClr val="F26B43"/>
          </p15:clr>
        </p15:guide>
        <p15:guide id="4" pos="7200">
          <p15:clr>
            <a:srgbClr val="F26B43"/>
          </p15:clr>
        </p15:guide>
        <p15:guide id="5" pos="32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8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extBox 1"/>
          <p:cNvSpPr txBox="1">
            <a:spLocks noChangeArrowheads="1"/>
          </p:cNvSpPr>
          <p:nvPr/>
        </p:nvSpPr>
        <p:spPr bwMode="auto">
          <a:xfrm>
            <a:off x="4092575" y="2473325"/>
            <a:ext cx="2707408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IN" altLang="en-US" sz="8000" dirty="0" smtClean="0"/>
              <a:t>TREES</a:t>
            </a:r>
            <a:endParaRPr lang="en-IN" altLang="en-US" sz="8000" dirty="0"/>
          </a:p>
        </p:txBody>
      </p:sp>
    </p:spTree>
    <p:extLst>
      <p:ext uri="{BB962C8B-B14F-4D97-AF65-F5344CB8AC3E}">
        <p14:creationId xmlns:p14="http://schemas.microsoft.com/office/powerpoint/2010/main" val="1926531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In-order Traversal</a:t>
            </a:r>
            <a:endParaRPr lang="en-US" dirty="0"/>
          </a:p>
        </p:txBody>
      </p:sp>
      <p:sp>
        <p:nvSpPr>
          <p:cNvPr id="4" name="Oval 5"/>
          <p:cNvSpPr>
            <a:spLocks noChangeArrowheads="1"/>
          </p:cNvSpPr>
          <p:nvPr/>
        </p:nvSpPr>
        <p:spPr bwMode="auto">
          <a:xfrm>
            <a:off x="5295900" y="1905000"/>
            <a:ext cx="685800" cy="6858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" name="Line 6"/>
          <p:cNvSpPr>
            <a:spLocks noChangeShapeType="1"/>
          </p:cNvSpPr>
          <p:nvPr/>
        </p:nvSpPr>
        <p:spPr bwMode="auto">
          <a:xfrm flipH="1">
            <a:off x="5105400" y="2514600"/>
            <a:ext cx="3810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Line 7"/>
          <p:cNvSpPr>
            <a:spLocks noChangeShapeType="1"/>
          </p:cNvSpPr>
          <p:nvPr/>
        </p:nvSpPr>
        <p:spPr bwMode="auto">
          <a:xfrm>
            <a:off x="5943600" y="2438400"/>
            <a:ext cx="6096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Oval 8"/>
          <p:cNvSpPr>
            <a:spLocks noChangeArrowheads="1"/>
          </p:cNvSpPr>
          <p:nvPr/>
        </p:nvSpPr>
        <p:spPr bwMode="auto">
          <a:xfrm>
            <a:off x="4648200" y="28575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" name="Oval 9"/>
          <p:cNvSpPr>
            <a:spLocks noChangeArrowheads="1"/>
          </p:cNvSpPr>
          <p:nvPr/>
        </p:nvSpPr>
        <p:spPr bwMode="auto">
          <a:xfrm>
            <a:off x="6400800" y="28575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" name="Line 10"/>
          <p:cNvSpPr>
            <a:spLocks noChangeShapeType="1"/>
          </p:cNvSpPr>
          <p:nvPr/>
        </p:nvSpPr>
        <p:spPr bwMode="auto">
          <a:xfrm flipH="1">
            <a:off x="4267200" y="3429000"/>
            <a:ext cx="4572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Line 11"/>
          <p:cNvSpPr>
            <a:spLocks noChangeShapeType="1"/>
          </p:cNvSpPr>
          <p:nvPr/>
        </p:nvSpPr>
        <p:spPr bwMode="auto">
          <a:xfrm>
            <a:off x="5181600" y="3429000"/>
            <a:ext cx="1524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Oval 12"/>
          <p:cNvSpPr>
            <a:spLocks noChangeArrowheads="1"/>
          </p:cNvSpPr>
          <p:nvPr/>
        </p:nvSpPr>
        <p:spPr bwMode="auto">
          <a:xfrm>
            <a:off x="3733800" y="37338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" name="Oval 13"/>
          <p:cNvSpPr>
            <a:spLocks noChangeArrowheads="1"/>
          </p:cNvSpPr>
          <p:nvPr/>
        </p:nvSpPr>
        <p:spPr bwMode="auto">
          <a:xfrm>
            <a:off x="5029200" y="37338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" name="Line 14"/>
          <p:cNvSpPr>
            <a:spLocks noChangeShapeType="1"/>
          </p:cNvSpPr>
          <p:nvPr/>
        </p:nvSpPr>
        <p:spPr bwMode="auto">
          <a:xfrm flipH="1">
            <a:off x="6553200" y="3505200"/>
            <a:ext cx="1524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Line 15"/>
          <p:cNvSpPr>
            <a:spLocks noChangeShapeType="1"/>
          </p:cNvSpPr>
          <p:nvPr/>
        </p:nvSpPr>
        <p:spPr bwMode="auto">
          <a:xfrm>
            <a:off x="7010400" y="3352800"/>
            <a:ext cx="6096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Oval 16"/>
          <p:cNvSpPr>
            <a:spLocks noChangeArrowheads="1"/>
          </p:cNvSpPr>
          <p:nvPr/>
        </p:nvSpPr>
        <p:spPr bwMode="auto">
          <a:xfrm>
            <a:off x="6096000" y="3810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6" name="Oval 17"/>
          <p:cNvSpPr>
            <a:spLocks noChangeArrowheads="1"/>
          </p:cNvSpPr>
          <p:nvPr/>
        </p:nvSpPr>
        <p:spPr bwMode="auto">
          <a:xfrm>
            <a:off x="7239000" y="3810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7" name="Line 18"/>
          <p:cNvSpPr>
            <a:spLocks noChangeShapeType="1"/>
          </p:cNvSpPr>
          <p:nvPr/>
        </p:nvSpPr>
        <p:spPr bwMode="auto">
          <a:xfrm flipH="1">
            <a:off x="4876800" y="4343400"/>
            <a:ext cx="2286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Oval 19"/>
          <p:cNvSpPr>
            <a:spLocks noChangeArrowheads="1"/>
          </p:cNvSpPr>
          <p:nvPr/>
        </p:nvSpPr>
        <p:spPr bwMode="auto">
          <a:xfrm>
            <a:off x="4343400" y="4572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9" name="Line 20"/>
          <p:cNvSpPr>
            <a:spLocks noChangeShapeType="1"/>
          </p:cNvSpPr>
          <p:nvPr/>
        </p:nvSpPr>
        <p:spPr bwMode="auto">
          <a:xfrm>
            <a:off x="5562600" y="4419600"/>
            <a:ext cx="15240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Oval 21"/>
          <p:cNvSpPr>
            <a:spLocks noChangeArrowheads="1"/>
          </p:cNvSpPr>
          <p:nvPr/>
        </p:nvSpPr>
        <p:spPr bwMode="auto">
          <a:xfrm>
            <a:off x="5410200" y="4572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1" name="Line 22"/>
          <p:cNvSpPr>
            <a:spLocks noChangeShapeType="1"/>
          </p:cNvSpPr>
          <p:nvPr/>
        </p:nvSpPr>
        <p:spPr bwMode="auto">
          <a:xfrm flipH="1">
            <a:off x="7239000" y="4495800"/>
            <a:ext cx="22860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Oval 23"/>
          <p:cNvSpPr>
            <a:spLocks noChangeArrowheads="1"/>
          </p:cNvSpPr>
          <p:nvPr/>
        </p:nvSpPr>
        <p:spPr bwMode="auto">
          <a:xfrm>
            <a:off x="6705600" y="46482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3" name="Oval 24"/>
          <p:cNvSpPr>
            <a:spLocks noChangeArrowheads="1"/>
          </p:cNvSpPr>
          <p:nvPr/>
        </p:nvSpPr>
        <p:spPr bwMode="auto">
          <a:xfrm>
            <a:off x="7772400" y="46482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" name="Line 25"/>
          <p:cNvSpPr>
            <a:spLocks noChangeShapeType="1"/>
          </p:cNvSpPr>
          <p:nvPr/>
        </p:nvSpPr>
        <p:spPr bwMode="auto">
          <a:xfrm>
            <a:off x="7772400" y="4419600"/>
            <a:ext cx="22860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Line 26"/>
          <p:cNvSpPr>
            <a:spLocks noChangeShapeType="1"/>
          </p:cNvSpPr>
          <p:nvPr/>
        </p:nvSpPr>
        <p:spPr bwMode="auto">
          <a:xfrm flipH="1">
            <a:off x="6400800" y="5257800"/>
            <a:ext cx="3810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Line 27"/>
          <p:cNvSpPr>
            <a:spLocks noChangeShapeType="1"/>
          </p:cNvSpPr>
          <p:nvPr/>
        </p:nvSpPr>
        <p:spPr bwMode="auto">
          <a:xfrm>
            <a:off x="7239000" y="5257800"/>
            <a:ext cx="3048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Oval 28"/>
          <p:cNvSpPr>
            <a:spLocks noChangeArrowheads="1"/>
          </p:cNvSpPr>
          <p:nvPr/>
        </p:nvSpPr>
        <p:spPr bwMode="auto">
          <a:xfrm>
            <a:off x="5867400" y="54864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8" name="Oval 29"/>
          <p:cNvSpPr>
            <a:spLocks noChangeArrowheads="1"/>
          </p:cNvSpPr>
          <p:nvPr/>
        </p:nvSpPr>
        <p:spPr bwMode="auto">
          <a:xfrm>
            <a:off x="7391400" y="54864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5509475" y="2059773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6553200" y="3028345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429500" y="38978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7948706" y="4799692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6286500" y="395803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884026" y="4816561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7581900" y="564463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4856408" y="298996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219700" y="386043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5600700" y="469213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057900" y="560653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924300" y="3927919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4518096" y="46923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886700" y="874833"/>
            <a:ext cx="431603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v</a:t>
            </a:r>
            <a:r>
              <a:rPr lang="en-US" sz="2800" dirty="0" smtClean="0"/>
              <a:t>oid </a:t>
            </a:r>
            <a:r>
              <a:rPr lang="en-US" sz="2800" dirty="0" err="1" smtClean="0"/>
              <a:t>inorder</a:t>
            </a:r>
            <a:r>
              <a:rPr lang="en-US" sz="2800" dirty="0" smtClean="0"/>
              <a:t>(root) {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if(root) {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	</a:t>
            </a:r>
            <a:r>
              <a:rPr lang="en-US" sz="2800" dirty="0" err="1" smtClean="0"/>
              <a:t>inorder</a:t>
            </a:r>
            <a:r>
              <a:rPr lang="en-US" sz="2800" dirty="0" smtClean="0"/>
              <a:t>(root-&gt;left);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	print root-&gt;data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	</a:t>
            </a:r>
            <a:r>
              <a:rPr lang="en-US" sz="2800" dirty="0" err="1" smtClean="0"/>
              <a:t>inorder</a:t>
            </a:r>
            <a:r>
              <a:rPr lang="en-US" sz="2800" dirty="0" smtClean="0"/>
              <a:t>(root-&gt;right);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}</a:t>
            </a:r>
          </a:p>
          <a:p>
            <a:r>
              <a:rPr lang="en-US" sz="2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51577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192781" y="85762"/>
            <a:ext cx="6992203" cy="6894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	queue&lt;</a:t>
            </a:r>
            <a:r>
              <a:rPr lang="en-US" sz="2600" dirty="0" err="1"/>
              <a:t>struct</a:t>
            </a:r>
            <a:r>
              <a:rPr lang="en-US" sz="2600" dirty="0"/>
              <a:t> tree*&gt; q;</a:t>
            </a:r>
          </a:p>
          <a:p>
            <a:r>
              <a:rPr lang="en-US" sz="2600" dirty="0"/>
              <a:t>	</a:t>
            </a:r>
            <a:r>
              <a:rPr lang="en-US" sz="2600" dirty="0" err="1"/>
              <a:t>q.push</a:t>
            </a:r>
            <a:r>
              <a:rPr lang="en-US" sz="2600" dirty="0"/>
              <a:t>(root</a:t>
            </a:r>
            <a:r>
              <a:rPr lang="en-US" sz="2600" dirty="0" smtClean="0"/>
              <a:t>);</a:t>
            </a:r>
            <a:endParaRPr lang="en-US" sz="2600" dirty="0"/>
          </a:p>
          <a:p>
            <a:r>
              <a:rPr lang="en-US" sz="2600" dirty="0"/>
              <a:t>	</a:t>
            </a:r>
            <a:r>
              <a:rPr lang="en-US" sz="2600" dirty="0" err="1"/>
              <a:t>int</a:t>
            </a:r>
            <a:r>
              <a:rPr lang="en-US" sz="2600" dirty="0"/>
              <a:t> </a:t>
            </a:r>
            <a:r>
              <a:rPr lang="en-US" sz="2600" dirty="0" err="1"/>
              <a:t>cnt</a:t>
            </a:r>
            <a:r>
              <a:rPr lang="en-US" sz="2600" dirty="0"/>
              <a:t> = 1</a:t>
            </a:r>
            <a:r>
              <a:rPr lang="en-US" sz="2600" dirty="0" smtClean="0"/>
              <a:t>;</a:t>
            </a:r>
            <a:endParaRPr lang="en-US" sz="2600" dirty="0"/>
          </a:p>
          <a:p>
            <a:r>
              <a:rPr lang="en-US" sz="2600" dirty="0"/>
              <a:t>	while(!</a:t>
            </a:r>
            <a:r>
              <a:rPr lang="en-US" sz="2600" dirty="0" err="1"/>
              <a:t>q.empty</a:t>
            </a:r>
            <a:r>
              <a:rPr lang="en-US" sz="2600" dirty="0"/>
              <a:t>()) {</a:t>
            </a:r>
          </a:p>
          <a:p>
            <a:r>
              <a:rPr lang="en-US" sz="2600" dirty="0"/>
              <a:t>		</a:t>
            </a:r>
            <a:r>
              <a:rPr lang="en-US" sz="2600" dirty="0" err="1"/>
              <a:t>struct</a:t>
            </a:r>
            <a:r>
              <a:rPr lang="en-US" sz="2600" dirty="0"/>
              <a:t> tree *node = </a:t>
            </a:r>
            <a:r>
              <a:rPr lang="en-US" sz="2600" dirty="0" err="1"/>
              <a:t>q.front</a:t>
            </a:r>
            <a:r>
              <a:rPr lang="en-US" sz="2600" dirty="0"/>
              <a:t>();</a:t>
            </a:r>
          </a:p>
          <a:p>
            <a:r>
              <a:rPr lang="en-US" sz="2600" dirty="0"/>
              <a:t>		</a:t>
            </a:r>
            <a:r>
              <a:rPr lang="en-US" sz="2600" dirty="0" err="1"/>
              <a:t>q.pop</a:t>
            </a:r>
            <a:r>
              <a:rPr lang="en-US" sz="2600" dirty="0" smtClean="0"/>
              <a:t>();</a:t>
            </a:r>
            <a:endParaRPr lang="en-US" sz="2600" dirty="0"/>
          </a:p>
          <a:p>
            <a:r>
              <a:rPr lang="en-US" sz="2600" dirty="0"/>
              <a:t>		</a:t>
            </a:r>
            <a:r>
              <a:rPr lang="en-US" sz="2600" dirty="0" err="1"/>
              <a:t>cout</a:t>
            </a:r>
            <a:r>
              <a:rPr lang="en-US" sz="2600" dirty="0"/>
              <a:t>&lt;&lt;node-&gt;data&lt;&lt;"-&gt;";</a:t>
            </a:r>
          </a:p>
          <a:p>
            <a:r>
              <a:rPr lang="en-US" sz="2600" dirty="0"/>
              <a:t>		</a:t>
            </a:r>
            <a:r>
              <a:rPr lang="en-US" sz="2600" dirty="0" err="1"/>
              <a:t>cnt</a:t>
            </a:r>
            <a:r>
              <a:rPr lang="en-US" sz="2600" dirty="0"/>
              <a:t>--;</a:t>
            </a:r>
          </a:p>
          <a:p>
            <a:r>
              <a:rPr lang="en-US" sz="2600" dirty="0"/>
              <a:t>		if(node-&gt;left)</a:t>
            </a:r>
          </a:p>
          <a:p>
            <a:r>
              <a:rPr lang="en-US" sz="2600" dirty="0"/>
              <a:t>			</a:t>
            </a:r>
            <a:r>
              <a:rPr lang="en-US" sz="2600" dirty="0" err="1"/>
              <a:t>q.push</a:t>
            </a:r>
            <a:r>
              <a:rPr lang="en-US" sz="2600" dirty="0"/>
              <a:t>(node-&gt;left</a:t>
            </a:r>
            <a:r>
              <a:rPr lang="en-US" sz="2600" dirty="0" smtClean="0"/>
              <a:t>);</a:t>
            </a:r>
            <a:r>
              <a:rPr lang="en-US" sz="2600" dirty="0"/>
              <a:t>			</a:t>
            </a:r>
          </a:p>
          <a:p>
            <a:r>
              <a:rPr lang="en-US" sz="2600" dirty="0"/>
              <a:t>		if(node-&gt;right)</a:t>
            </a:r>
          </a:p>
          <a:p>
            <a:r>
              <a:rPr lang="en-US" sz="2600" dirty="0"/>
              <a:t>			</a:t>
            </a:r>
            <a:r>
              <a:rPr lang="en-US" sz="2600" dirty="0" err="1"/>
              <a:t>q.push</a:t>
            </a:r>
            <a:r>
              <a:rPr lang="en-US" sz="2600" dirty="0"/>
              <a:t>(node-&gt;right</a:t>
            </a:r>
            <a:r>
              <a:rPr lang="en-US" sz="2600" dirty="0" smtClean="0"/>
              <a:t>);</a:t>
            </a:r>
            <a:endParaRPr lang="en-US" sz="2600" dirty="0"/>
          </a:p>
          <a:p>
            <a:r>
              <a:rPr lang="en-US" sz="2600" dirty="0"/>
              <a:t>		if(</a:t>
            </a:r>
            <a:r>
              <a:rPr lang="en-US" sz="2600" dirty="0" err="1"/>
              <a:t>cnt</a:t>
            </a:r>
            <a:r>
              <a:rPr lang="en-US" sz="2600" dirty="0"/>
              <a:t> == 0) {</a:t>
            </a:r>
          </a:p>
          <a:p>
            <a:r>
              <a:rPr lang="en-US" sz="2600" dirty="0"/>
              <a:t>			</a:t>
            </a:r>
            <a:r>
              <a:rPr lang="en-US" sz="2600" dirty="0" err="1"/>
              <a:t>cnt</a:t>
            </a:r>
            <a:r>
              <a:rPr lang="en-US" sz="2600" dirty="0"/>
              <a:t>= </a:t>
            </a:r>
            <a:r>
              <a:rPr lang="en-US" sz="2600" dirty="0" err="1"/>
              <a:t>q.size</a:t>
            </a:r>
            <a:r>
              <a:rPr lang="en-US" sz="2600" dirty="0"/>
              <a:t>();</a:t>
            </a:r>
          </a:p>
          <a:p>
            <a:r>
              <a:rPr lang="en-US" sz="2600" dirty="0"/>
              <a:t>			</a:t>
            </a:r>
            <a:r>
              <a:rPr lang="en-US" sz="2600" dirty="0" err="1"/>
              <a:t>cout</a:t>
            </a:r>
            <a:r>
              <a:rPr lang="en-US" sz="2600" dirty="0"/>
              <a:t>&lt;&lt;"\n";</a:t>
            </a:r>
          </a:p>
          <a:p>
            <a:r>
              <a:rPr lang="en-US" sz="2600" dirty="0" smtClean="0"/>
              <a:t>		}</a:t>
            </a:r>
          </a:p>
          <a:p>
            <a:r>
              <a:rPr lang="en-US" sz="2600" dirty="0" smtClean="0"/>
              <a:t>}</a:t>
            </a:r>
            <a:endParaRPr lang="en-US" sz="2600" dirty="0"/>
          </a:p>
        </p:txBody>
      </p:sp>
      <p:sp>
        <p:nvSpPr>
          <p:cNvPr id="3" name="Oval 5"/>
          <p:cNvSpPr>
            <a:spLocks noChangeArrowheads="1"/>
          </p:cNvSpPr>
          <p:nvPr/>
        </p:nvSpPr>
        <p:spPr bwMode="auto">
          <a:xfrm>
            <a:off x="2355673" y="1688671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solidFill>
                <a:srgbClr val="FFFF00"/>
              </a:solidFill>
            </a:endParaRPr>
          </a:p>
        </p:txBody>
      </p:sp>
      <p:sp>
        <p:nvSpPr>
          <p:cNvPr id="4" name="Line 6"/>
          <p:cNvSpPr>
            <a:spLocks noChangeShapeType="1"/>
          </p:cNvSpPr>
          <p:nvPr/>
        </p:nvSpPr>
        <p:spPr bwMode="auto">
          <a:xfrm flipH="1">
            <a:off x="2165173" y="2298271"/>
            <a:ext cx="3810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7"/>
          <p:cNvSpPr>
            <a:spLocks noChangeShapeType="1"/>
          </p:cNvSpPr>
          <p:nvPr/>
        </p:nvSpPr>
        <p:spPr bwMode="auto">
          <a:xfrm>
            <a:off x="3003373" y="2222071"/>
            <a:ext cx="6096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Oval 8"/>
          <p:cNvSpPr>
            <a:spLocks noChangeArrowheads="1"/>
          </p:cNvSpPr>
          <p:nvPr/>
        </p:nvSpPr>
        <p:spPr bwMode="auto">
          <a:xfrm>
            <a:off x="1707973" y="2641171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" name="Oval 9"/>
          <p:cNvSpPr>
            <a:spLocks noChangeArrowheads="1"/>
          </p:cNvSpPr>
          <p:nvPr/>
        </p:nvSpPr>
        <p:spPr bwMode="auto">
          <a:xfrm>
            <a:off x="3460573" y="2641171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" name="Line 10"/>
          <p:cNvSpPr>
            <a:spLocks noChangeShapeType="1"/>
          </p:cNvSpPr>
          <p:nvPr/>
        </p:nvSpPr>
        <p:spPr bwMode="auto">
          <a:xfrm flipH="1">
            <a:off x="1326973" y="3212671"/>
            <a:ext cx="4572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Line 11"/>
          <p:cNvSpPr>
            <a:spLocks noChangeShapeType="1"/>
          </p:cNvSpPr>
          <p:nvPr/>
        </p:nvSpPr>
        <p:spPr bwMode="auto">
          <a:xfrm>
            <a:off x="2241373" y="3212671"/>
            <a:ext cx="1524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Oval 12"/>
          <p:cNvSpPr>
            <a:spLocks noChangeArrowheads="1"/>
          </p:cNvSpPr>
          <p:nvPr/>
        </p:nvSpPr>
        <p:spPr bwMode="auto">
          <a:xfrm>
            <a:off x="793573" y="3517471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" name="Oval 13"/>
          <p:cNvSpPr>
            <a:spLocks noChangeArrowheads="1"/>
          </p:cNvSpPr>
          <p:nvPr/>
        </p:nvSpPr>
        <p:spPr bwMode="auto">
          <a:xfrm>
            <a:off x="2088973" y="3517471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" name="Line 15"/>
          <p:cNvSpPr>
            <a:spLocks noChangeShapeType="1"/>
          </p:cNvSpPr>
          <p:nvPr/>
        </p:nvSpPr>
        <p:spPr bwMode="auto">
          <a:xfrm>
            <a:off x="4070173" y="3136471"/>
            <a:ext cx="6096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Oval 17"/>
          <p:cNvSpPr>
            <a:spLocks noChangeArrowheads="1"/>
          </p:cNvSpPr>
          <p:nvPr/>
        </p:nvSpPr>
        <p:spPr bwMode="auto">
          <a:xfrm>
            <a:off x="4298773" y="3593671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569248" y="184344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36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612973" y="2812016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43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489273" y="3681539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47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916181" y="2773635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32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279473" y="3644101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39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984073" y="371159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082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74962" y="2101756"/>
            <a:ext cx="586853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Time Complexity: ?</a:t>
            </a:r>
          </a:p>
          <a:p>
            <a:r>
              <a:rPr lang="en-US" sz="4000" dirty="0" smtClean="0"/>
              <a:t>Space Complexity: ?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52143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74962" y="2101756"/>
            <a:ext cx="586853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Time Complexity: O(n)</a:t>
            </a:r>
          </a:p>
          <a:p>
            <a:r>
              <a:rPr lang="en-US" sz="4000" dirty="0" smtClean="0"/>
              <a:t>Space Complexity: O(n)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15898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70998" y="723332"/>
            <a:ext cx="91167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Level Order Traversal</a:t>
            </a:r>
            <a:endParaRPr lang="en-US" sz="4000" dirty="0"/>
          </a:p>
        </p:txBody>
      </p:sp>
      <p:sp>
        <p:nvSpPr>
          <p:cNvPr id="3" name="Oval 5"/>
          <p:cNvSpPr>
            <a:spLocks noChangeArrowheads="1"/>
          </p:cNvSpPr>
          <p:nvPr/>
        </p:nvSpPr>
        <p:spPr bwMode="auto">
          <a:xfrm>
            <a:off x="5057930" y="1661375"/>
            <a:ext cx="685800" cy="6858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solidFill>
                <a:srgbClr val="FFFF00"/>
              </a:solidFill>
            </a:endParaRPr>
          </a:p>
        </p:txBody>
      </p:sp>
      <p:sp>
        <p:nvSpPr>
          <p:cNvPr id="4" name="Line 6"/>
          <p:cNvSpPr>
            <a:spLocks noChangeShapeType="1"/>
          </p:cNvSpPr>
          <p:nvPr/>
        </p:nvSpPr>
        <p:spPr bwMode="auto">
          <a:xfrm flipH="1">
            <a:off x="4867430" y="2270975"/>
            <a:ext cx="3810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7"/>
          <p:cNvSpPr>
            <a:spLocks noChangeShapeType="1"/>
          </p:cNvSpPr>
          <p:nvPr/>
        </p:nvSpPr>
        <p:spPr bwMode="auto">
          <a:xfrm>
            <a:off x="5705630" y="2194775"/>
            <a:ext cx="6096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Oval 8"/>
          <p:cNvSpPr>
            <a:spLocks noChangeArrowheads="1"/>
          </p:cNvSpPr>
          <p:nvPr/>
        </p:nvSpPr>
        <p:spPr bwMode="auto">
          <a:xfrm>
            <a:off x="4410230" y="2613875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" name="Oval 9"/>
          <p:cNvSpPr>
            <a:spLocks noChangeArrowheads="1"/>
          </p:cNvSpPr>
          <p:nvPr/>
        </p:nvSpPr>
        <p:spPr bwMode="auto">
          <a:xfrm>
            <a:off x="6162830" y="2613875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" name="Line 10"/>
          <p:cNvSpPr>
            <a:spLocks noChangeShapeType="1"/>
          </p:cNvSpPr>
          <p:nvPr/>
        </p:nvSpPr>
        <p:spPr bwMode="auto">
          <a:xfrm flipH="1">
            <a:off x="4029230" y="3185375"/>
            <a:ext cx="4572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Line 11"/>
          <p:cNvSpPr>
            <a:spLocks noChangeShapeType="1"/>
          </p:cNvSpPr>
          <p:nvPr/>
        </p:nvSpPr>
        <p:spPr bwMode="auto">
          <a:xfrm>
            <a:off x="4943630" y="3185375"/>
            <a:ext cx="1524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Oval 12"/>
          <p:cNvSpPr>
            <a:spLocks noChangeArrowheads="1"/>
          </p:cNvSpPr>
          <p:nvPr/>
        </p:nvSpPr>
        <p:spPr bwMode="auto">
          <a:xfrm>
            <a:off x="3495830" y="3490175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" name="Oval 13"/>
          <p:cNvSpPr>
            <a:spLocks noChangeArrowheads="1"/>
          </p:cNvSpPr>
          <p:nvPr/>
        </p:nvSpPr>
        <p:spPr bwMode="auto">
          <a:xfrm>
            <a:off x="4791230" y="3490175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" name="Line 15"/>
          <p:cNvSpPr>
            <a:spLocks noChangeShapeType="1"/>
          </p:cNvSpPr>
          <p:nvPr/>
        </p:nvSpPr>
        <p:spPr bwMode="auto">
          <a:xfrm>
            <a:off x="6772430" y="3109175"/>
            <a:ext cx="6096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Oval 17"/>
          <p:cNvSpPr>
            <a:spLocks noChangeArrowheads="1"/>
          </p:cNvSpPr>
          <p:nvPr/>
        </p:nvSpPr>
        <p:spPr bwMode="auto">
          <a:xfrm>
            <a:off x="7001030" y="3566375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271505" y="181614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36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315230" y="278472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43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191530" y="3654243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47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618438" y="2746339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32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981730" y="3616805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39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686330" y="368429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23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59307" y="4995081"/>
            <a:ext cx="10549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 </a:t>
            </a:r>
            <a:endParaRPr lang="en-US" sz="3600" dirty="0"/>
          </a:p>
        </p:txBody>
      </p:sp>
      <p:sp>
        <p:nvSpPr>
          <p:cNvPr id="21" name="TextBox 20"/>
          <p:cNvSpPr txBox="1"/>
          <p:nvPr/>
        </p:nvSpPr>
        <p:spPr>
          <a:xfrm>
            <a:off x="8024884" y="1661375"/>
            <a:ext cx="313898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36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739658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www.geeksforgeeks.org/wp-content/uploads/tree_diameter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1504" y="2327305"/>
            <a:ext cx="8966580" cy="3342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937982" y="573206"/>
            <a:ext cx="84752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Diameter of a Tree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121505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05218" y="1325560"/>
            <a:ext cx="10208525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/>
              <a:t>Compute Diameter</a:t>
            </a:r>
          </a:p>
          <a:p>
            <a:endParaRPr lang="en-US" sz="3200" dirty="0"/>
          </a:p>
          <a:p>
            <a:endParaRPr lang="en-US" sz="3200" dirty="0" smtClean="0"/>
          </a:p>
          <a:p>
            <a:r>
              <a:rPr lang="en-US" sz="3200" dirty="0" smtClean="0"/>
              <a:t>1. The </a:t>
            </a:r>
            <a:r>
              <a:rPr lang="en-US" sz="3200" dirty="0"/>
              <a:t>diameter of T’s left subtree</a:t>
            </a:r>
            <a:br>
              <a:rPr lang="en-US" sz="3200" dirty="0"/>
            </a:br>
            <a:r>
              <a:rPr lang="en-US" sz="3200" dirty="0" smtClean="0"/>
              <a:t>2. The </a:t>
            </a:r>
            <a:r>
              <a:rPr lang="en-US" sz="3200" dirty="0"/>
              <a:t>diameter of T’s right subtree</a:t>
            </a:r>
            <a:br>
              <a:rPr lang="en-US" sz="3200" dirty="0"/>
            </a:br>
            <a:r>
              <a:rPr lang="en-US" sz="3200" dirty="0" smtClean="0"/>
              <a:t>3. The </a:t>
            </a:r>
            <a:r>
              <a:rPr lang="en-US" sz="3200" dirty="0"/>
              <a:t>longest path between leaves that goes through the root of </a:t>
            </a:r>
            <a:r>
              <a:rPr lang="en-US" sz="3200" dirty="0" smtClean="0"/>
              <a:t>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018941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5"/>
          <p:cNvSpPr>
            <a:spLocks noChangeArrowheads="1"/>
          </p:cNvSpPr>
          <p:nvPr/>
        </p:nvSpPr>
        <p:spPr bwMode="auto">
          <a:xfrm>
            <a:off x="1782468" y="1542196"/>
            <a:ext cx="685800" cy="709444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solidFill>
                <a:srgbClr val="FFFF00"/>
              </a:solidFill>
            </a:endParaRPr>
          </a:p>
        </p:txBody>
      </p:sp>
      <p:sp>
        <p:nvSpPr>
          <p:cNvPr id="3" name="Line 6"/>
          <p:cNvSpPr>
            <a:spLocks noChangeShapeType="1"/>
          </p:cNvSpPr>
          <p:nvPr/>
        </p:nvSpPr>
        <p:spPr bwMode="auto">
          <a:xfrm flipH="1">
            <a:off x="1591968" y="2162304"/>
            <a:ext cx="381000" cy="394136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Line 7"/>
          <p:cNvSpPr>
            <a:spLocks noChangeShapeType="1"/>
          </p:cNvSpPr>
          <p:nvPr/>
        </p:nvSpPr>
        <p:spPr bwMode="auto">
          <a:xfrm>
            <a:off x="2430168" y="2083477"/>
            <a:ext cx="609600" cy="4729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Oval 8"/>
          <p:cNvSpPr>
            <a:spLocks noChangeArrowheads="1"/>
          </p:cNvSpPr>
          <p:nvPr/>
        </p:nvSpPr>
        <p:spPr bwMode="auto">
          <a:xfrm>
            <a:off x="1134768" y="2494696"/>
            <a:ext cx="685800" cy="709444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" name="Oval 9"/>
          <p:cNvSpPr>
            <a:spLocks noChangeArrowheads="1"/>
          </p:cNvSpPr>
          <p:nvPr/>
        </p:nvSpPr>
        <p:spPr bwMode="auto">
          <a:xfrm>
            <a:off x="2887368" y="2494696"/>
            <a:ext cx="685800" cy="709444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" name="Line 10"/>
          <p:cNvSpPr>
            <a:spLocks noChangeShapeType="1"/>
          </p:cNvSpPr>
          <p:nvPr/>
        </p:nvSpPr>
        <p:spPr bwMode="auto">
          <a:xfrm flipH="1">
            <a:off x="753768" y="3076704"/>
            <a:ext cx="457200" cy="394136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Line 11"/>
          <p:cNvSpPr>
            <a:spLocks noChangeShapeType="1"/>
          </p:cNvSpPr>
          <p:nvPr/>
        </p:nvSpPr>
        <p:spPr bwMode="auto">
          <a:xfrm>
            <a:off x="1668168" y="3079332"/>
            <a:ext cx="152400" cy="31530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Oval 12"/>
          <p:cNvSpPr>
            <a:spLocks noChangeArrowheads="1"/>
          </p:cNvSpPr>
          <p:nvPr/>
        </p:nvSpPr>
        <p:spPr bwMode="auto">
          <a:xfrm>
            <a:off x="220368" y="3370996"/>
            <a:ext cx="685800" cy="709444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" name="Oval 13"/>
          <p:cNvSpPr>
            <a:spLocks noChangeArrowheads="1"/>
          </p:cNvSpPr>
          <p:nvPr/>
        </p:nvSpPr>
        <p:spPr bwMode="auto">
          <a:xfrm>
            <a:off x="1515768" y="3370996"/>
            <a:ext cx="685800" cy="709444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" name="Line 15"/>
          <p:cNvSpPr>
            <a:spLocks noChangeShapeType="1"/>
          </p:cNvSpPr>
          <p:nvPr/>
        </p:nvSpPr>
        <p:spPr bwMode="auto">
          <a:xfrm>
            <a:off x="3496968" y="2997877"/>
            <a:ext cx="609600" cy="4729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Oval 17"/>
          <p:cNvSpPr>
            <a:spLocks noChangeArrowheads="1"/>
          </p:cNvSpPr>
          <p:nvPr/>
        </p:nvSpPr>
        <p:spPr bwMode="auto">
          <a:xfrm>
            <a:off x="3725568" y="3447196"/>
            <a:ext cx="685800" cy="709444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996043" y="1720613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36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039768" y="2689185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43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916068" y="355870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47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342976" y="265080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32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706268" y="352127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39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10868" y="3588759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23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4639968" y="1095769"/>
            <a:ext cx="6096000" cy="48320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dirty="0" err="1"/>
              <a:t>int</a:t>
            </a:r>
            <a:r>
              <a:rPr lang="en-US" sz="2800" dirty="0"/>
              <a:t> width(</a:t>
            </a:r>
            <a:r>
              <a:rPr lang="en-US" sz="2800" dirty="0" err="1"/>
              <a:t>struct</a:t>
            </a:r>
            <a:r>
              <a:rPr lang="en-US" sz="2800" dirty="0"/>
              <a:t> tree *root, </a:t>
            </a:r>
            <a:r>
              <a:rPr lang="en-US" sz="2800" dirty="0" err="1"/>
              <a:t>int</a:t>
            </a:r>
            <a:r>
              <a:rPr lang="en-US" sz="2800" dirty="0"/>
              <a:t> &amp;</a:t>
            </a:r>
            <a:r>
              <a:rPr lang="en-US" sz="2800" dirty="0" err="1"/>
              <a:t>maxW</a:t>
            </a:r>
            <a:r>
              <a:rPr lang="en-US" sz="2800" dirty="0"/>
              <a:t>) {</a:t>
            </a:r>
          </a:p>
          <a:p>
            <a:r>
              <a:rPr lang="en-US" sz="2800" dirty="0"/>
              <a:t>	if(root==NULL)</a:t>
            </a:r>
          </a:p>
          <a:p>
            <a:r>
              <a:rPr lang="en-US" sz="2800" dirty="0"/>
              <a:t>		return 0;</a:t>
            </a:r>
          </a:p>
          <a:p>
            <a:r>
              <a:rPr lang="en-US" sz="2800" dirty="0"/>
              <a:t>	</a:t>
            </a:r>
          </a:p>
          <a:p>
            <a:r>
              <a:rPr lang="en-US" sz="2800" dirty="0"/>
              <a:t>	</a:t>
            </a:r>
            <a:r>
              <a:rPr lang="en-US" sz="2800" dirty="0" err="1"/>
              <a:t>int</a:t>
            </a:r>
            <a:r>
              <a:rPr lang="en-US" sz="2800" dirty="0"/>
              <a:t> </a:t>
            </a:r>
            <a:r>
              <a:rPr lang="en-US" sz="2800" dirty="0" err="1"/>
              <a:t>lW</a:t>
            </a:r>
            <a:r>
              <a:rPr lang="en-US" sz="2800" dirty="0"/>
              <a:t> = width(root-&gt;left, </a:t>
            </a:r>
            <a:r>
              <a:rPr lang="en-US" sz="2800" dirty="0" err="1"/>
              <a:t>maxW</a:t>
            </a:r>
            <a:r>
              <a:rPr lang="en-US" sz="2800" dirty="0"/>
              <a:t>);</a:t>
            </a:r>
          </a:p>
          <a:p>
            <a:r>
              <a:rPr lang="en-US" sz="2800" dirty="0"/>
              <a:t>	</a:t>
            </a:r>
            <a:r>
              <a:rPr lang="en-US" sz="2800" dirty="0" err="1"/>
              <a:t>int</a:t>
            </a:r>
            <a:r>
              <a:rPr lang="en-US" sz="2800" dirty="0"/>
              <a:t> </a:t>
            </a:r>
            <a:r>
              <a:rPr lang="en-US" sz="2800" dirty="0" err="1"/>
              <a:t>rW</a:t>
            </a:r>
            <a:r>
              <a:rPr lang="en-US" sz="2800" dirty="0"/>
              <a:t> = width(root-&gt;</a:t>
            </a:r>
            <a:r>
              <a:rPr lang="en-US" sz="2800" dirty="0" err="1"/>
              <a:t>right,maxW</a:t>
            </a:r>
            <a:r>
              <a:rPr lang="en-US" sz="2800" dirty="0"/>
              <a:t>);		</a:t>
            </a:r>
          </a:p>
          <a:p>
            <a:r>
              <a:rPr lang="en-US" sz="2800" dirty="0"/>
              <a:t>	</a:t>
            </a:r>
          </a:p>
          <a:p>
            <a:r>
              <a:rPr lang="en-US" sz="2800" dirty="0"/>
              <a:t>	</a:t>
            </a:r>
            <a:r>
              <a:rPr lang="en-US" sz="2800" dirty="0" err="1"/>
              <a:t>maxW</a:t>
            </a:r>
            <a:r>
              <a:rPr lang="en-US" sz="2800" dirty="0"/>
              <a:t> = max(</a:t>
            </a:r>
            <a:r>
              <a:rPr lang="en-US" sz="2800" dirty="0" err="1"/>
              <a:t>maxW</a:t>
            </a:r>
            <a:r>
              <a:rPr lang="en-US" sz="2800" dirty="0"/>
              <a:t>, lW+rW+1);</a:t>
            </a:r>
          </a:p>
          <a:p>
            <a:r>
              <a:rPr lang="en-US" sz="2800" dirty="0"/>
              <a:t>	return max(</a:t>
            </a:r>
            <a:r>
              <a:rPr lang="en-US" sz="2800" dirty="0" err="1"/>
              <a:t>lW</a:t>
            </a:r>
            <a:r>
              <a:rPr lang="en-US" sz="2800" dirty="0"/>
              <a:t>, </a:t>
            </a:r>
            <a:r>
              <a:rPr lang="en-US" sz="2800" dirty="0" err="1"/>
              <a:t>rW</a:t>
            </a:r>
            <a:r>
              <a:rPr lang="en-US" sz="2800" dirty="0"/>
              <a:t>)+1;</a:t>
            </a:r>
          </a:p>
          <a:p>
            <a:r>
              <a:rPr lang="en-US" sz="2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1162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33516" y="423081"/>
            <a:ext cx="83660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Check if a binary tree is a BST</a:t>
            </a:r>
            <a:endParaRPr lang="en-US" sz="4800" dirty="0"/>
          </a:p>
        </p:txBody>
      </p:sp>
      <p:sp>
        <p:nvSpPr>
          <p:cNvPr id="4" name="Oval 5"/>
          <p:cNvSpPr>
            <a:spLocks noChangeArrowheads="1"/>
          </p:cNvSpPr>
          <p:nvPr/>
        </p:nvSpPr>
        <p:spPr bwMode="auto">
          <a:xfrm>
            <a:off x="4798624" y="2033515"/>
            <a:ext cx="685800" cy="709444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solidFill>
                <a:srgbClr val="FFFF00"/>
              </a:solidFill>
            </a:endParaRPr>
          </a:p>
        </p:txBody>
      </p:sp>
      <p:sp>
        <p:nvSpPr>
          <p:cNvPr id="5" name="Line 6"/>
          <p:cNvSpPr>
            <a:spLocks noChangeShapeType="1"/>
          </p:cNvSpPr>
          <p:nvPr/>
        </p:nvSpPr>
        <p:spPr bwMode="auto">
          <a:xfrm flipH="1">
            <a:off x="4608124" y="2653623"/>
            <a:ext cx="381000" cy="394136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Line 7"/>
          <p:cNvSpPr>
            <a:spLocks noChangeShapeType="1"/>
          </p:cNvSpPr>
          <p:nvPr/>
        </p:nvSpPr>
        <p:spPr bwMode="auto">
          <a:xfrm>
            <a:off x="5446324" y="2574796"/>
            <a:ext cx="609600" cy="4729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Oval 8"/>
          <p:cNvSpPr>
            <a:spLocks noChangeArrowheads="1"/>
          </p:cNvSpPr>
          <p:nvPr/>
        </p:nvSpPr>
        <p:spPr bwMode="auto">
          <a:xfrm>
            <a:off x="4150924" y="2986015"/>
            <a:ext cx="685800" cy="709444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" name="Oval 9"/>
          <p:cNvSpPr>
            <a:spLocks noChangeArrowheads="1"/>
          </p:cNvSpPr>
          <p:nvPr/>
        </p:nvSpPr>
        <p:spPr bwMode="auto">
          <a:xfrm>
            <a:off x="5903524" y="2986015"/>
            <a:ext cx="685800" cy="709444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" name="Line 10"/>
          <p:cNvSpPr>
            <a:spLocks noChangeShapeType="1"/>
          </p:cNvSpPr>
          <p:nvPr/>
        </p:nvSpPr>
        <p:spPr bwMode="auto">
          <a:xfrm flipH="1">
            <a:off x="3769924" y="3568023"/>
            <a:ext cx="457200" cy="394136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Line 11"/>
          <p:cNvSpPr>
            <a:spLocks noChangeShapeType="1"/>
          </p:cNvSpPr>
          <p:nvPr/>
        </p:nvSpPr>
        <p:spPr bwMode="auto">
          <a:xfrm>
            <a:off x="4684324" y="3570651"/>
            <a:ext cx="152400" cy="31530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Oval 12"/>
          <p:cNvSpPr>
            <a:spLocks noChangeArrowheads="1"/>
          </p:cNvSpPr>
          <p:nvPr/>
        </p:nvSpPr>
        <p:spPr bwMode="auto">
          <a:xfrm>
            <a:off x="3236524" y="3862315"/>
            <a:ext cx="685800" cy="709444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" name="Oval 13"/>
          <p:cNvSpPr>
            <a:spLocks noChangeArrowheads="1"/>
          </p:cNvSpPr>
          <p:nvPr/>
        </p:nvSpPr>
        <p:spPr bwMode="auto">
          <a:xfrm>
            <a:off x="4531924" y="3862315"/>
            <a:ext cx="685800" cy="709444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" name="Line 15"/>
          <p:cNvSpPr>
            <a:spLocks noChangeShapeType="1"/>
          </p:cNvSpPr>
          <p:nvPr/>
        </p:nvSpPr>
        <p:spPr bwMode="auto">
          <a:xfrm>
            <a:off x="6513124" y="3489196"/>
            <a:ext cx="609600" cy="4729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Oval 17"/>
          <p:cNvSpPr>
            <a:spLocks noChangeArrowheads="1"/>
          </p:cNvSpPr>
          <p:nvPr/>
        </p:nvSpPr>
        <p:spPr bwMode="auto">
          <a:xfrm>
            <a:off x="6741724" y="3938515"/>
            <a:ext cx="685800" cy="709444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5012199" y="2211932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39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055924" y="318050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43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932224" y="4050027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47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359132" y="3142123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32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722424" y="4012589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36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427024" y="408007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665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871307" y="1474410"/>
            <a:ext cx="6211957" cy="36009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Method 1: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3600" dirty="0" smtClean="0"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3600" dirty="0"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3600" dirty="0"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Check for left and right</a:t>
            </a:r>
            <a:r>
              <a:rPr kumimoji="0" lang="en-US" altLang="en-US" sz="3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nodes</a:t>
            </a:r>
            <a:endParaRPr kumimoji="0" lang="en-US" alt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141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871307" y="1474410"/>
            <a:ext cx="6211957" cy="36009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Method 1: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3600" dirty="0" smtClean="0"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3600" dirty="0"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3600" dirty="0"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Check for left and right</a:t>
            </a:r>
            <a:r>
              <a:rPr kumimoji="0" lang="en-US" altLang="en-US" sz="3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nodes</a:t>
            </a:r>
            <a:endParaRPr kumimoji="0" lang="en-US" alt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080680" y="2859404"/>
            <a:ext cx="32618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rgbClr val="FF0000"/>
                </a:solidFill>
              </a:rPr>
              <a:t>WRONG</a:t>
            </a:r>
            <a:endParaRPr lang="en-US" sz="4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7227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In-order Traversal</a:t>
            </a:r>
            <a:endParaRPr lang="en-US" dirty="0"/>
          </a:p>
        </p:txBody>
      </p:sp>
      <p:sp>
        <p:nvSpPr>
          <p:cNvPr id="4" name="Oval 5"/>
          <p:cNvSpPr>
            <a:spLocks noChangeArrowheads="1"/>
          </p:cNvSpPr>
          <p:nvPr/>
        </p:nvSpPr>
        <p:spPr bwMode="auto">
          <a:xfrm>
            <a:off x="5295900" y="1905000"/>
            <a:ext cx="685800" cy="6858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" name="Line 6"/>
          <p:cNvSpPr>
            <a:spLocks noChangeShapeType="1"/>
          </p:cNvSpPr>
          <p:nvPr/>
        </p:nvSpPr>
        <p:spPr bwMode="auto">
          <a:xfrm flipH="1">
            <a:off x="5105400" y="2514600"/>
            <a:ext cx="3810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Line 7"/>
          <p:cNvSpPr>
            <a:spLocks noChangeShapeType="1"/>
          </p:cNvSpPr>
          <p:nvPr/>
        </p:nvSpPr>
        <p:spPr bwMode="auto">
          <a:xfrm>
            <a:off x="5943600" y="2438400"/>
            <a:ext cx="6096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Oval 8"/>
          <p:cNvSpPr>
            <a:spLocks noChangeArrowheads="1"/>
          </p:cNvSpPr>
          <p:nvPr/>
        </p:nvSpPr>
        <p:spPr bwMode="auto">
          <a:xfrm>
            <a:off x="4648200" y="2857500"/>
            <a:ext cx="685800" cy="6858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" name="Oval 9"/>
          <p:cNvSpPr>
            <a:spLocks noChangeArrowheads="1"/>
          </p:cNvSpPr>
          <p:nvPr/>
        </p:nvSpPr>
        <p:spPr bwMode="auto">
          <a:xfrm>
            <a:off x="6400800" y="28575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" name="Line 10"/>
          <p:cNvSpPr>
            <a:spLocks noChangeShapeType="1"/>
          </p:cNvSpPr>
          <p:nvPr/>
        </p:nvSpPr>
        <p:spPr bwMode="auto">
          <a:xfrm flipH="1">
            <a:off x="4267200" y="3429000"/>
            <a:ext cx="4572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Line 11"/>
          <p:cNvSpPr>
            <a:spLocks noChangeShapeType="1"/>
          </p:cNvSpPr>
          <p:nvPr/>
        </p:nvSpPr>
        <p:spPr bwMode="auto">
          <a:xfrm>
            <a:off x="5181600" y="3429000"/>
            <a:ext cx="1524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Oval 12"/>
          <p:cNvSpPr>
            <a:spLocks noChangeArrowheads="1"/>
          </p:cNvSpPr>
          <p:nvPr/>
        </p:nvSpPr>
        <p:spPr bwMode="auto">
          <a:xfrm>
            <a:off x="3733800" y="37338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" name="Oval 13"/>
          <p:cNvSpPr>
            <a:spLocks noChangeArrowheads="1"/>
          </p:cNvSpPr>
          <p:nvPr/>
        </p:nvSpPr>
        <p:spPr bwMode="auto">
          <a:xfrm>
            <a:off x="5029200" y="37338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" name="Line 14"/>
          <p:cNvSpPr>
            <a:spLocks noChangeShapeType="1"/>
          </p:cNvSpPr>
          <p:nvPr/>
        </p:nvSpPr>
        <p:spPr bwMode="auto">
          <a:xfrm flipH="1">
            <a:off x="6553200" y="3505200"/>
            <a:ext cx="1524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Line 15"/>
          <p:cNvSpPr>
            <a:spLocks noChangeShapeType="1"/>
          </p:cNvSpPr>
          <p:nvPr/>
        </p:nvSpPr>
        <p:spPr bwMode="auto">
          <a:xfrm>
            <a:off x="7010400" y="3352800"/>
            <a:ext cx="6096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Oval 16"/>
          <p:cNvSpPr>
            <a:spLocks noChangeArrowheads="1"/>
          </p:cNvSpPr>
          <p:nvPr/>
        </p:nvSpPr>
        <p:spPr bwMode="auto">
          <a:xfrm>
            <a:off x="6096000" y="3810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6" name="Oval 17"/>
          <p:cNvSpPr>
            <a:spLocks noChangeArrowheads="1"/>
          </p:cNvSpPr>
          <p:nvPr/>
        </p:nvSpPr>
        <p:spPr bwMode="auto">
          <a:xfrm>
            <a:off x="7239000" y="3810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7" name="Line 18"/>
          <p:cNvSpPr>
            <a:spLocks noChangeShapeType="1"/>
          </p:cNvSpPr>
          <p:nvPr/>
        </p:nvSpPr>
        <p:spPr bwMode="auto">
          <a:xfrm flipH="1">
            <a:off x="4876800" y="4343400"/>
            <a:ext cx="2286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Oval 19"/>
          <p:cNvSpPr>
            <a:spLocks noChangeArrowheads="1"/>
          </p:cNvSpPr>
          <p:nvPr/>
        </p:nvSpPr>
        <p:spPr bwMode="auto">
          <a:xfrm>
            <a:off x="4343400" y="4572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9" name="Line 20"/>
          <p:cNvSpPr>
            <a:spLocks noChangeShapeType="1"/>
          </p:cNvSpPr>
          <p:nvPr/>
        </p:nvSpPr>
        <p:spPr bwMode="auto">
          <a:xfrm>
            <a:off x="5562600" y="4419600"/>
            <a:ext cx="15240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Oval 21"/>
          <p:cNvSpPr>
            <a:spLocks noChangeArrowheads="1"/>
          </p:cNvSpPr>
          <p:nvPr/>
        </p:nvSpPr>
        <p:spPr bwMode="auto">
          <a:xfrm>
            <a:off x="5410200" y="4572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1" name="Line 22"/>
          <p:cNvSpPr>
            <a:spLocks noChangeShapeType="1"/>
          </p:cNvSpPr>
          <p:nvPr/>
        </p:nvSpPr>
        <p:spPr bwMode="auto">
          <a:xfrm flipH="1">
            <a:off x="7239000" y="4495800"/>
            <a:ext cx="22860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Oval 23"/>
          <p:cNvSpPr>
            <a:spLocks noChangeArrowheads="1"/>
          </p:cNvSpPr>
          <p:nvPr/>
        </p:nvSpPr>
        <p:spPr bwMode="auto">
          <a:xfrm>
            <a:off x="6705600" y="46482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3" name="Oval 24"/>
          <p:cNvSpPr>
            <a:spLocks noChangeArrowheads="1"/>
          </p:cNvSpPr>
          <p:nvPr/>
        </p:nvSpPr>
        <p:spPr bwMode="auto">
          <a:xfrm>
            <a:off x="7772400" y="46482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" name="Line 25"/>
          <p:cNvSpPr>
            <a:spLocks noChangeShapeType="1"/>
          </p:cNvSpPr>
          <p:nvPr/>
        </p:nvSpPr>
        <p:spPr bwMode="auto">
          <a:xfrm>
            <a:off x="7772400" y="4419600"/>
            <a:ext cx="22860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Line 26"/>
          <p:cNvSpPr>
            <a:spLocks noChangeShapeType="1"/>
          </p:cNvSpPr>
          <p:nvPr/>
        </p:nvSpPr>
        <p:spPr bwMode="auto">
          <a:xfrm flipH="1">
            <a:off x="6400800" y="5257800"/>
            <a:ext cx="3810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Line 27"/>
          <p:cNvSpPr>
            <a:spLocks noChangeShapeType="1"/>
          </p:cNvSpPr>
          <p:nvPr/>
        </p:nvSpPr>
        <p:spPr bwMode="auto">
          <a:xfrm>
            <a:off x="7239000" y="5257800"/>
            <a:ext cx="3048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Oval 28"/>
          <p:cNvSpPr>
            <a:spLocks noChangeArrowheads="1"/>
          </p:cNvSpPr>
          <p:nvPr/>
        </p:nvSpPr>
        <p:spPr bwMode="auto">
          <a:xfrm>
            <a:off x="5867400" y="54864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8" name="Oval 29"/>
          <p:cNvSpPr>
            <a:spLocks noChangeArrowheads="1"/>
          </p:cNvSpPr>
          <p:nvPr/>
        </p:nvSpPr>
        <p:spPr bwMode="auto">
          <a:xfrm>
            <a:off x="7391400" y="54864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5509475" y="2059773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6553200" y="3028345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429500" y="38978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7948706" y="4799692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6286500" y="395803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884026" y="4816561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7581900" y="564463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4856408" y="298996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219700" y="386043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5600700" y="469213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057900" y="560653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924300" y="3927919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4518096" y="46923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886700" y="874833"/>
            <a:ext cx="431603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v</a:t>
            </a:r>
            <a:r>
              <a:rPr lang="en-US" sz="2800" dirty="0" smtClean="0"/>
              <a:t>oid </a:t>
            </a:r>
            <a:r>
              <a:rPr lang="en-US" sz="2800" dirty="0" err="1" smtClean="0"/>
              <a:t>inorder</a:t>
            </a:r>
            <a:r>
              <a:rPr lang="en-US" sz="2800" dirty="0" smtClean="0"/>
              <a:t>(root) {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if(root) {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	</a:t>
            </a:r>
            <a:r>
              <a:rPr lang="en-US" sz="2800" dirty="0" err="1" smtClean="0"/>
              <a:t>inorder</a:t>
            </a:r>
            <a:r>
              <a:rPr lang="en-US" sz="2800" dirty="0" smtClean="0"/>
              <a:t>(root-&gt;left);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	print root-&gt;data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	</a:t>
            </a:r>
            <a:r>
              <a:rPr lang="en-US" sz="2800" dirty="0" err="1" smtClean="0"/>
              <a:t>inorder</a:t>
            </a:r>
            <a:r>
              <a:rPr lang="en-US" sz="2800" dirty="0" smtClean="0"/>
              <a:t>(root-&gt;right);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}</a:t>
            </a:r>
          </a:p>
          <a:p>
            <a:r>
              <a:rPr lang="en-US" sz="2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12561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508760" y="643414"/>
            <a:ext cx="8937062" cy="5262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Method 2: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3600" dirty="0" smtClean="0"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3600" dirty="0"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3600" dirty="0">
              <a:latin typeface="Arial Unicode MS" panose="020B0604020202020204" pitchFamily="34" charset="-128"/>
            </a:endParaRPr>
          </a:p>
          <a:p>
            <a:pPr marL="742950" marR="0" lvl="0" indent="-7429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Find maximum in left subtree</a:t>
            </a:r>
          </a:p>
          <a:p>
            <a:pPr marL="742950" marR="0" lvl="0" indent="-7429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lang="en-US" altLang="en-US" sz="3600" dirty="0" smtClean="0">
                <a:latin typeface="Arial Unicode MS" panose="020B0604020202020204" pitchFamily="34" charset="-128"/>
              </a:rPr>
              <a:t>Find minimum in right subtree</a:t>
            </a:r>
          </a:p>
          <a:p>
            <a:pPr marL="742950" marR="0" lvl="0" indent="-7429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lang="en-US" altLang="en-US" sz="3600" dirty="0" smtClean="0">
                <a:latin typeface="Arial Unicode MS" panose="020B0604020202020204" pitchFamily="34" charset="-128"/>
              </a:rPr>
              <a:t>Data&gt; max in left and </a:t>
            </a:r>
            <a:r>
              <a:rPr lang="en-US" altLang="en-US" sz="3600" dirty="0">
                <a:latin typeface="Arial Unicode MS" panose="020B0604020202020204" pitchFamily="34" charset="-128"/>
              </a:rPr>
              <a:t>D</a:t>
            </a:r>
            <a:r>
              <a:rPr lang="en-US" altLang="en-US" sz="3600" dirty="0" smtClean="0">
                <a:latin typeface="Arial Unicode MS" panose="020B0604020202020204" pitchFamily="34" charset="-128"/>
              </a:rPr>
              <a:t>ata&lt;min in right</a:t>
            </a:r>
          </a:p>
          <a:p>
            <a:pPr marL="742950" marR="0" lvl="0" indent="-7429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Recursively</a:t>
            </a:r>
            <a:r>
              <a:rPr kumimoji="0" lang="en-US" altLang="en-US" sz="3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for all nodes</a:t>
            </a:r>
            <a:endParaRPr kumimoji="0" lang="en-US" alt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9010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78675" y="1828800"/>
            <a:ext cx="940330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Minimum in left Subtree = O(n)</a:t>
            </a:r>
          </a:p>
          <a:p>
            <a:r>
              <a:rPr lang="en-US" sz="3600" dirty="0" smtClean="0"/>
              <a:t>Minimum in right subtree = O(n)</a:t>
            </a:r>
          </a:p>
          <a:p>
            <a:endParaRPr lang="en-US" sz="3600" dirty="0"/>
          </a:p>
          <a:p>
            <a:r>
              <a:rPr lang="en-US" sz="3600" dirty="0" smtClean="0"/>
              <a:t>Compare for all n nodes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820124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02508" y="2634018"/>
            <a:ext cx="67146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Can we improve?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685351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140075" y="1474410"/>
            <a:ext cx="9674443" cy="36009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Method 3: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3600" dirty="0" smtClean="0"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3600" dirty="0"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3600" dirty="0">
              <a:latin typeface="Arial Unicode MS" panose="020B0604020202020204" pitchFamily="34" charset="-128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Try to do all things of method</a:t>
            </a:r>
            <a:r>
              <a:rPr kumimoji="0" lang="en-US" altLang="en-US" sz="3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2 in one iteration</a:t>
            </a:r>
            <a:endParaRPr kumimoji="0" lang="en-US" alt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1683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00227" y="0"/>
            <a:ext cx="7733587" cy="61247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int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isBSTUtil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(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struct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node* node,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int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min,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int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max)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{ 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 if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(node==NULL) 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    return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1;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     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 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 if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(node-&gt;data &lt; min || node-&gt;data &gt; max) 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    return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0; 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 return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   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isBSTUtil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(node-&gt;left, min, node-&gt;data) &amp;&amp;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   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isBSTUtil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(node-&gt;right, node-&gt;data, max); 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} 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Oval 5"/>
          <p:cNvSpPr>
            <a:spLocks noChangeArrowheads="1"/>
          </p:cNvSpPr>
          <p:nvPr/>
        </p:nvSpPr>
        <p:spPr bwMode="auto">
          <a:xfrm>
            <a:off x="8606350" y="1596786"/>
            <a:ext cx="685800" cy="709444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solidFill>
                <a:srgbClr val="FFFF00"/>
              </a:solidFill>
            </a:endParaRPr>
          </a:p>
        </p:txBody>
      </p:sp>
      <p:sp>
        <p:nvSpPr>
          <p:cNvPr id="4" name="Line 6"/>
          <p:cNvSpPr>
            <a:spLocks noChangeShapeType="1"/>
          </p:cNvSpPr>
          <p:nvPr/>
        </p:nvSpPr>
        <p:spPr bwMode="auto">
          <a:xfrm flipH="1">
            <a:off x="8415850" y="2216894"/>
            <a:ext cx="381000" cy="394136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7"/>
          <p:cNvSpPr>
            <a:spLocks noChangeShapeType="1"/>
          </p:cNvSpPr>
          <p:nvPr/>
        </p:nvSpPr>
        <p:spPr bwMode="auto">
          <a:xfrm>
            <a:off x="9254050" y="2138067"/>
            <a:ext cx="609600" cy="4729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Oval 8"/>
          <p:cNvSpPr>
            <a:spLocks noChangeArrowheads="1"/>
          </p:cNvSpPr>
          <p:nvPr/>
        </p:nvSpPr>
        <p:spPr bwMode="auto">
          <a:xfrm>
            <a:off x="7958650" y="2549286"/>
            <a:ext cx="685800" cy="709444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" name="Oval 9"/>
          <p:cNvSpPr>
            <a:spLocks noChangeArrowheads="1"/>
          </p:cNvSpPr>
          <p:nvPr/>
        </p:nvSpPr>
        <p:spPr bwMode="auto">
          <a:xfrm>
            <a:off x="9711250" y="2549286"/>
            <a:ext cx="685800" cy="709444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" name="Line 10"/>
          <p:cNvSpPr>
            <a:spLocks noChangeShapeType="1"/>
          </p:cNvSpPr>
          <p:nvPr/>
        </p:nvSpPr>
        <p:spPr bwMode="auto">
          <a:xfrm flipH="1">
            <a:off x="7577650" y="3131294"/>
            <a:ext cx="457200" cy="394136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Line 11"/>
          <p:cNvSpPr>
            <a:spLocks noChangeShapeType="1"/>
          </p:cNvSpPr>
          <p:nvPr/>
        </p:nvSpPr>
        <p:spPr bwMode="auto">
          <a:xfrm>
            <a:off x="8492050" y="3133922"/>
            <a:ext cx="152400" cy="31530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Oval 12"/>
          <p:cNvSpPr>
            <a:spLocks noChangeArrowheads="1"/>
          </p:cNvSpPr>
          <p:nvPr/>
        </p:nvSpPr>
        <p:spPr bwMode="auto">
          <a:xfrm>
            <a:off x="7044250" y="3425586"/>
            <a:ext cx="685800" cy="709444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" name="Oval 13"/>
          <p:cNvSpPr>
            <a:spLocks noChangeArrowheads="1"/>
          </p:cNvSpPr>
          <p:nvPr/>
        </p:nvSpPr>
        <p:spPr bwMode="auto">
          <a:xfrm>
            <a:off x="8339650" y="3425586"/>
            <a:ext cx="685800" cy="709444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" name="Line 15"/>
          <p:cNvSpPr>
            <a:spLocks noChangeShapeType="1"/>
          </p:cNvSpPr>
          <p:nvPr/>
        </p:nvSpPr>
        <p:spPr bwMode="auto">
          <a:xfrm>
            <a:off x="10320850" y="3052467"/>
            <a:ext cx="609600" cy="4729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Oval 17"/>
          <p:cNvSpPr>
            <a:spLocks noChangeArrowheads="1"/>
          </p:cNvSpPr>
          <p:nvPr/>
        </p:nvSpPr>
        <p:spPr bwMode="auto">
          <a:xfrm>
            <a:off x="10549450" y="3501786"/>
            <a:ext cx="685800" cy="709444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819925" y="1775203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36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9863650" y="2743775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43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0739950" y="361329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47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8166858" y="270539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32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8530150" y="357586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33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234750" y="3643349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147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00227" y="0"/>
            <a:ext cx="7733587" cy="61247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int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isBSTUtil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(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struct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node* node,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int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min,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int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max)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{ 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 if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(node==NULL) 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    return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1;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     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 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 if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(node-&gt;data &lt; min || node-&gt;data &gt; max) 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    return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0; 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 return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   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isBSTUtil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(node-&gt;left, min, node-&gt;data) &amp;&amp;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   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isBSTUtil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(node-&gt;right, node-&gt;data, max); 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} 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Oval 5"/>
          <p:cNvSpPr>
            <a:spLocks noChangeArrowheads="1"/>
          </p:cNvSpPr>
          <p:nvPr/>
        </p:nvSpPr>
        <p:spPr bwMode="auto">
          <a:xfrm>
            <a:off x="8606350" y="1596786"/>
            <a:ext cx="685800" cy="709444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solidFill>
                <a:srgbClr val="FFFF00"/>
              </a:solidFill>
            </a:endParaRPr>
          </a:p>
        </p:txBody>
      </p:sp>
      <p:sp>
        <p:nvSpPr>
          <p:cNvPr id="4" name="Line 6"/>
          <p:cNvSpPr>
            <a:spLocks noChangeShapeType="1"/>
          </p:cNvSpPr>
          <p:nvPr/>
        </p:nvSpPr>
        <p:spPr bwMode="auto">
          <a:xfrm flipH="1">
            <a:off x="8415850" y="2216894"/>
            <a:ext cx="381000" cy="394136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7"/>
          <p:cNvSpPr>
            <a:spLocks noChangeShapeType="1"/>
          </p:cNvSpPr>
          <p:nvPr/>
        </p:nvSpPr>
        <p:spPr bwMode="auto">
          <a:xfrm>
            <a:off x="9254050" y="2138067"/>
            <a:ext cx="609600" cy="4729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Oval 8"/>
          <p:cNvSpPr>
            <a:spLocks noChangeArrowheads="1"/>
          </p:cNvSpPr>
          <p:nvPr/>
        </p:nvSpPr>
        <p:spPr bwMode="auto">
          <a:xfrm>
            <a:off x="7958650" y="2549286"/>
            <a:ext cx="685800" cy="709444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" name="Oval 9"/>
          <p:cNvSpPr>
            <a:spLocks noChangeArrowheads="1"/>
          </p:cNvSpPr>
          <p:nvPr/>
        </p:nvSpPr>
        <p:spPr bwMode="auto">
          <a:xfrm>
            <a:off x="9711250" y="2549286"/>
            <a:ext cx="685800" cy="709444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" name="Line 10"/>
          <p:cNvSpPr>
            <a:spLocks noChangeShapeType="1"/>
          </p:cNvSpPr>
          <p:nvPr/>
        </p:nvSpPr>
        <p:spPr bwMode="auto">
          <a:xfrm flipH="1">
            <a:off x="7577650" y="3131294"/>
            <a:ext cx="457200" cy="394136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Line 11"/>
          <p:cNvSpPr>
            <a:spLocks noChangeShapeType="1"/>
          </p:cNvSpPr>
          <p:nvPr/>
        </p:nvSpPr>
        <p:spPr bwMode="auto">
          <a:xfrm>
            <a:off x="8492050" y="3133922"/>
            <a:ext cx="152400" cy="31530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Oval 12"/>
          <p:cNvSpPr>
            <a:spLocks noChangeArrowheads="1"/>
          </p:cNvSpPr>
          <p:nvPr/>
        </p:nvSpPr>
        <p:spPr bwMode="auto">
          <a:xfrm>
            <a:off x="7044250" y="3425586"/>
            <a:ext cx="685800" cy="709444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" name="Oval 13"/>
          <p:cNvSpPr>
            <a:spLocks noChangeArrowheads="1"/>
          </p:cNvSpPr>
          <p:nvPr/>
        </p:nvSpPr>
        <p:spPr bwMode="auto">
          <a:xfrm>
            <a:off x="8339650" y="3425586"/>
            <a:ext cx="685800" cy="709444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" name="Line 15"/>
          <p:cNvSpPr>
            <a:spLocks noChangeShapeType="1"/>
          </p:cNvSpPr>
          <p:nvPr/>
        </p:nvSpPr>
        <p:spPr bwMode="auto">
          <a:xfrm>
            <a:off x="10320850" y="3052467"/>
            <a:ext cx="609600" cy="4729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Oval 17"/>
          <p:cNvSpPr>
            <a:spLocks noChangeArrowheads="1"/>
          </p:cNvSpPr>
          <p:nvPr/>
        </p:nvSpPr>
        <p:spPr bwMode="auto">
          <a:xfrm>
            <a:off x="10549450" y="3501786"/>
            <a:ext cx="685800" cy="709444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819925" y="1775203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36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9863650" y="2743775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43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0739950" y="361329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47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8166858" y="270539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32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8530150" y="357586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33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234750" y="3643349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23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833814" y="900752"/>
            <a:ext cx="25632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002060"/>
                </a:solidFill>
              </a:rPr>
              <a:t>(-INF,INF)</a:t>
            </a:r>
            <a:endParaRPr lang="en-US" sz="40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105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00227" y="0"/>
            <a:ext cx="7733587" cy="61247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int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isBSTUtil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(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struct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node* node,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int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min,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int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max)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{ 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 if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(node==NULL) 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    return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1;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     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 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 if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(node-&gt;data &lt; min || node-&gt;data &gt; max) 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    return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0; 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 return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   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isBSTUtil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(node-&gt;left, min, node-&gt;data) &amp;&amp;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   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isBSTUtil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(node-&gt;right, node-&gt;data, max); 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} 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Oval 5"/>
          <p:cNvSpPr>
            <a:spLocks noChangeArrowheads="1"/>
          </p:cNvSpPr>
          <p:nvPr/>
        </p:nvSpPr>
        <p:spPr bwMode="auto">
          <a:xfrm>
            <a:off x="8606350" y="1596786"/>
            <a:ext cx="685800" cy="709444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solidFill>
                <a:srgbClr val="FFFF00"/>
              </a:solidFill>
            </a:endParaRPr>
          </a:p>
        </p:txBody>
      </p:sp>
      <p:sp>
        <p:nvSpPr>
          <p:cNvPr id="4" name="Line 6"/>
          <p:cNvSpPr>
            <a:spLocks noChangeShapeType="1"/>
          </p:cNvSpPr>
          <p:nvPr/>
        </p:nvSpPr>
        <p:spPr bwMode="auto">
          <a:xfrm flipH="1">
            <a:off x="8415850" y="2216894"/>
            <a:ext cx="381000" cy="394136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7"/>
          <p:cNvSpPr>
            <a:spLocks noChangeShapeType="1"/>
          </p:cNvSpPr>
          <p:nvPr/>
        </p:nvSpPr>
        <p:spPr bwMode="auto">
          <a:xfrm>
            <a:off x="9254050" y="2138067"/>
            <a:ext cx="609600" cy="4729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Oval 8"/>
          <p:cNvSpPr>
            <a:spLocks noChangeArrowheads="1"/>
          </p:cNvSpPr>
          <p:nvPr/>
        </p:nvSpPr>
        <p:spPr bwMode="auto">
          <a:xfrm>
            <a:off x="7958650" y="2549286"/>
            <a:ext cx="685800" cy="709444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" name="Oval 9"/>
          <p:cNvSpPr>
            <a:spLocks noChangeArrowheads="1"/>
          </p:cNvSpPr>
          <p:nvPr/>
        </p:nvSpPr>
        <p:spPr bwMode="auto">
          <a:xfrm>
            <a:off x="9711250" y="2549286"/>
            <a:ext cx="685800" cy="709444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" name="Line 10"/>
          <p:cNvSpPr>
            <a:spLocks noChangeShapeType="1"/>
          </p:cNvSpPr>
          <p:nvPr/>
        </p:nvSpPr>
        <p:spPr bwMode="auto">
          <a:xfrm flipH="1">
            <a:off x="7577650" y="3131294"/>
            <a:ext cx="457200" cy="394136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Line 11"/>
          <p:cNvSpPr>
            <a:spLocks noChangeShapeType="1"/>
          </p:cNvSpPr>
          <p:nvPr/>
        </p:nvSpPr>
        <p:spPr bwMode="auto">
          <a:xfrm>
            <a:off x="8492050" y="3133922"/>
            <a:ext cx="152400" cy="31530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Oval 12"/>
          <p:cNvSpPr>
            <a:spLocks noChangeArrowheads="1"/>
          </p:cNvSpPr>
          <p:nvPr/>
        </p:nvSpPr>
        <p:spPr bwMode="auto">
          <a:xfrm>
            <a:off x="7044250" y="3425586"/>
            <a:ext cx="685800" cy="709444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" name="Oval 13"/>
          <p:cNvSpPr>
            <a:spLocks noChangeArrowheads="1"/>
          </p:cNvSpPr>
          <p:nvPr/>
        </p:nvSpPr>
        <p:spPr bwMode="auto">
          <a:xfrm>
            <a:off x="8339650" y="3425586"/>
            <a:ext cx="685800" cy="709444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" name="Line 15"/>
          <p:cNvSpPr>
            <a:spLocks noChangeShapeType="1"/>
          </p:cNvSpPr>
          <p:nvPr/>
        </p:nvSpPr>
        <p:spPr bwMode="auto">
          <a:xfrm>
            <a:off x="10320850" y="3052467"/>
            <a:ext cx="609600" cy="4729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Oval 17"/>
          <p:cNvSpPr>
            <a:spLocks noChangeArrowheads="1"/>
          </p:cNvSpPr>
          <p:nvPr/>
        </p:nvSpPr>
        <p:spPr bwMode="auto">
          <a:xfrm>
            <a:off x="10549450" y="3501786"/>
            <a:ext cx="685800" cy="709444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819925" y="1775203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36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9863650" y="2743775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43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0739950" y="361329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47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8166858" y="270539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32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8530150" y="357586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33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234750" y="3643349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23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833814" y="900752"/>
            <a:ext cx="25632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002060"/>
                </a:solidFill>
              </a:rPr>
              <a:t>(-INF,36)</a:t>
            </a:r>
            <a:endParaRPr lang="en-US" sz="40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8777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00227" y="0"/>
            <a:ext cx="7733587" cy="61247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int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isBSTUtil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(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struct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node* node,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int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min,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int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max)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{ 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 if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(node==NULL) 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    return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1;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     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 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 if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(node-&gt;data &lt; min || node-&gt;data &gt; max) 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    return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0; 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 return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   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isBSTUtil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(node-&gt;left, min, node-&gt;data) &amp;&amp;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   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isBSTUtil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(node-&gt;right, node-&gt;data, max); 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} 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Oval 5"/>
          <p:cNvSpPr>
            <a:spLocks noChangeArrowheads="1"/>
          </p:cNvSpPr>
          <p:nvPr/>
        </p:nvSpPr>
        <p:spPr bwMode="auto">
          <a:xfrm>
            <a:off x="8606350" y="1596786"/>
            <a:ext cx="685800" cy="709444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solidFill>
                <a:srgbClr val="FFFF00"/>
              </a:solidFill>
            </a:endParaRPr>
          </a:p>
        </p:txBody>
      </p:sp>
      <p:sp>
        <p:nvSpPr>
          <p:cNvPr id="4" name="Line 6"/>
          <p:cNvSpPr>
            <a:spLocks noChangeShapeType="1"/>
          </p:cNvSpPr>
          <p:nvPr/>
        </p:nvSpPr>
        <p:spPr bwMode="auto">
          <a:xfrm flipH="1">
            <a:off x="8415850" y="2216894"/>
            <a:ext cx="381000" cy="394136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7"/>
          <p:cNvSpPr>
            <a:spLocks noChangeShapeType="1"/>
          </p:cNvSpPr>
          <p:nvPr/>
        </p:nvSpPr>
        <p:spPr bwMode="auto">
          <a:xfrm>
            <a:off x="9254050" y="2138067"/>
            <a:ext cx="609600" cy="4729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Oval 8"/>
          <p:cNvSpPr>
            <a:spLocks noChangeArrowheads="1"/>
          </p:cNvSpPr>
          <p:nvPr/>
        </p:nvSpPr>
        <p:spPr bwMode="auto">
          <a:xfrm>
            <a:off x="7958650" y="2549286"/>
            <a:ext cx="685800" cy="709444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" name="Oval 9"/>
          <p:cNvSpPr>
            <a:spLocks noChangeArrowheads="1"/>
          </p:cNvSpPr>
          <p:nvPr/>
        </p:nvSpPr>
        <p:spPr bwMode="auto">
          <a:xfrm>
            <a:off x="9711250" y="2549286"/>
            <a:ext cx="685800" cy="709444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" name="Line 10"/>
          <p:cNvSpPr>
            <a:spLocks noChangeShapeType="1"/>
          </p:cNvSpPr>
          <p:nvPr/>
        </p:nvSpPr>
        <p:spPr bwMode="auto">
          <a:xfrm flipH="1">
            <a:off x="7577650" y="3131294"/>
            <a:ext cx="457200" cy="394136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Line 11"/>
          <p:cNvSpPr>
            <a:spLocks noChangeShapeType="1"/>
          </p:cNvSpPr>
          <p:nvPr/>
        </p:nvSpPr>
        <p:spPr bwMode="auto">
          <a:xfrm>
            <a:off x="8492050" y="3133922"/>
            <a:ext cx="152400" cy="31530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Oval 12"/>
          <p:cNvSpPr>
            <a:spLocks noChangeArrowheads="1"/>
          </p:cNvSpPr>
          <p:nvPr/>
        </p:nvSpPr>
        <p:spPr bwMode="auto">
          <a:xfrm>
            <a:off x="7044250" y="3425586"/>
            <a:ext cx="685800" cy="709444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" name="Oval 13"/>
          <p:cNvSpPr>
            <a:spLocks noChangeArrowheads="1"/>
          </p:cNvSpPr>
          <p:nvPr/>
        </p:nvSpPr>
        <p:spPr bwMode="auto">
          <a:xfrm>
            <a:off x="8339650" y="3425586"/>
            <a:ext cx="685800" cy="709444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" name="Line 15"/>
          <p:cNvSpPr>
            <a:spLocks noChangeShapeType="1"/>
          </p:cNvSpPr>
          <p:nvPr/>
        </p:nvSpPr>
        <p:spPr bwMode="auto">
          <a:xfrm>
            <a:off x="10320850" y="3052467"/>
            <a:ext cx="609600" cy="4729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Oval 17"/>
          <p:cNvSpPr>
            <a:spLocks noChangeArrowheads="1"/>
          </p:cNvSpPr>
          <p:nvPr/>
        </p:nvSpPr>
        <p:spPr bwMode="auto">
          <a:xfrm>
            <a:off x="10549450" y="3501786"/>
            <a:ext cx="685800" cy="709444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819925" y="1775203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36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9863650" y="2743775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43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0739950" y="361329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47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8166858" y="270539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32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8530150" y="357586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33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234750" y="3643349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23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833814" y="900752"/>
            <a:ext cx="25632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002060"/>
                </a:solidFill>
              </a:rPr>
              <a:t>(-INF,32)</a:t>
            </a:r>
            <a:endParaRPr lang="en-US" sz="40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8152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00227" y="0"/>
            <a:ext cx="7733587" cy="61247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int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isBSTUtil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(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struct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node* node,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int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min,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int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max)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{ 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 if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(node==NULL) 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    return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1;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     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 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 if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(node-&gt;data &lt; min || node-&gt;data &gt; max) 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    return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0; 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 return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   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isBSTUtil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(node-&gt;left, min, node-&gt;data) &amp;&amp;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   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isBSTUtil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(node-&gt;right, node-&gt;data, max); 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} 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Oval 5"/>
          <p:cNvSpPr>
            <a:spLocks noChangeArrowheads="1"/>
          </p:cNvSpPr>
          <p:nvPr/>
        </p:nvSpPr>
        <p:spPr bwMode="auto">
          <a:xfrm>
            <a:off x="8606350" y="1596786"/>
            <a:ext cx="685800" cy="709444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solidFill>
                <a:srgbClr val="FFFF00"/>
              </a:solidFill>
            </a:endParaRPr>
          </a:p>
        </p:txBody>
      </p:sp>
      <p:sp>
        <p:nvSpPr>
          <p:cNvPr id="4" name="Line 6"/>
          <p:cNvSpPr>
            <a:spLocks noChangeShapeType="1"/>
          </p:cNvSpPr>
          <p:nvPr/>
        </p:nvSpPr>
        <p:spPr bwMode="auto">
          <a:xfrm flipH="1">
            <a:off x="8415850" y="2216894"/>
            <a:ext cx="381000" cy="394136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7"/>
          <p:cNvSpPr>
            <a:spLocks noChangeShapeType="1"/>
          </p:cNvSpPr>
          <p:nvPr/>
        </p:nvSpPr>
        <p:spPr bwMode="auto">
          <a:xfrm>
            <a:off x="9254050" y="2138067"/>
            <a:ext cx="609600" cy="4729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Oval 8"/>
          <p:cNvSpPr>
            <a:spLocks noChangeArrowheads="1"/>
          </p:cNvSpPr>
          <p:nvPr/>
        </p:nvSpPr>
        <p:spPr bwMode="auto">
          <a:xfrm>
            <a:off x="7958650" y="2549286"/>
            <a:ext cx="685800" cy="709444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" name="Oval 9"/>
          <p:cNvSpPr>
            <a:spLocks noChangeArrowheads="1"/>
          </p:cNvSpPr>
          <p:nvPr/>
        </p:nvSpPr>
        <p:spPr bwMode="auto">
          <a:xfrm>
            <a:off x="9711250" y="2549286"/>
            <a:ext cx="685800" cy="709444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" name="Line 10"/>
          <p:cNvSpPr>
            <a:spLocks noChangeShapeType="1"/>
          </p:cNvSpPr>
          <p:nvPr/>
        </p:nvSpPr>
        <p:spPr bwMode="auto">
          <a:xfrm flipH="1">
            <a:off x="7577650" y="3131294"/>
            <a:ext cx="457200" cy="394136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Line 11"/>
          <p:cNvSpPr>
            <a:spLocks noChangeShapeType="1"/>
          </p:cNvSpPr>
          <p:nvPr/>
        </p:nvSpPr>
        <p:spPr bwMode="auto">
          <a:xfrm>
            <a:off x="8492050" y="3133922"/>
            <a:ext cx="152400" cy="31530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Oval 12"/>
          <p:cNvSpPr>
            <a:spLocks noChangeArrowheads="1"/>
          </p:cNvSpPr>
          <p:nvPr/>
        </p:nvSpPr>
        <p:spPr bwMode="auto">
          <a:xfrm>
            <a:off x="7044250" y="3425586"/>
            <a:ext cx="685800" cy="709444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" name="Oval 13"/>
          <p:cNvSpPr>
            <a:spLocks noChangeArrowheads="1"/>
          </p:cNvSpPr>
          <p:nvPr/>
        </p:nvSpPr>
        <p:spPr bwMode="auto">
          <a:xfrm>
            <a:off x="8339650" y="3425586"/>
            <a:ext cx="685800" cy="709444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" name="Line 15"/>
          <p:cNvSpPr>
            <a:spLocks noChangeShapeType="1"/>
          </p:cNvSpPr>
          <p:nvPr/>
        </p:nvSpPr>
        <p:spPr bwMode="auto">
          <a:xfrm>
            <a:off x="10320850" y="3052467"/>
            <a:ext cx="609600" cy="4729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Oval 17"/>
          <p:cNvSpPr>
            <a:spLocks noChangeArrowheads="1"/>
          </p:cNvSpPr>
          <p:nvPr/>
        </p:nvSpPr>
        <p:spPr bwMode="auto">
          <a:xfrm>
            <a:off x="10549450" y="3501786"/>
            <a:ext cx="685800" cy="709444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819925" y="1775203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36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9863650" y="2743775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43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0739950" y="361329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47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8166858" y="270539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32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8530150" y="357586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33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234750" y="3643349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23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833814" y="900752"/>
            <a:ext cx="25632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002060"/>
                </a:solidFill>
              </a:rPr>
              <a:t>(32,36)</a:t>
            </a:r>
            <a:endParaRPr lang="en-US" sz="40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3683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00227" y="0"/>
            <a:ext cx="7733587" cy="61247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int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isBSTUtil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(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struct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node* node,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int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min,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int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max)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{ 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 if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(node==NULL) 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    return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1;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     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 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 if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(node-&gt;data &lt; min || node-&gt;data &gt; max) 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    return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0; 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 return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   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isBSTUtil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(node-&gt;left, min, node-&gt;data) &amp;&amp;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   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isBSTUtil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(node-&gt;right, node-&gt;data, max); 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} 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Oval 5"/>
          <p:cNvSpPr>
            <a:spLocks noChangeArrowheads="1"/>
          </p:cNvSpPr>
          <p:nvPr/>
        </p:nvSpPr>
        <p:spPr bwMode="auto">
          <a:xfrm>
            <a:off x="8606350" y="1596786"/>
            <a:ext cx="685800" cy="709444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solidFill>
                <a:srgbClr val="FFFF00"/>
              </a:solidFill>
            </a:endParaRPr>
          </a:p>
        </p:txBody>
      </p:sp>
      <p:sp>
        <p:nvSpPr>
          <p:cNvPr id="4" name="Line 6"/>
          <p:cNvSpPr>
            <a:spLocks noChangeShapeType="1"/>
          </p:cNvSpPr>
          <p:nvPr/>
        </p:nvSpPr>
        <p:spPr bwMode="auto">
          <a:xfrm flipH="1">
            <a:off x="8415850" y="2216894"/>
            <a:ext cx="381000" cy="394136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7"/>
          <p:cNvSpPr>
            <a:spLocks noChangeShapeType="1"/>
          </p:cNvSpPr>
          <p:nvPr/>
        </p:nvSpPr>
        <p:spPr bwMode="auto">
          <a:xfrm>
            <a:off x="9254050" y="2138067"/>
            <a:ext cx="609600" cy="4729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Oval 8"/>
          <p:cNvSpPr>
            <a:spLocks noChangeArrowheads="1"/>
          </p:cNvSpPr>
          <p:nvPr/>
        </p:nvSpPr>
        <p:spPr bwMode="auto">
          <a:xfrm>
            <a:off x="7958650" y="2549286"/>
            <a:ext cx="685800" cy="709444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" name="Oval 9"/>
          <p:cNvSpPr>
            <a:spLocks noChangeArrowheads="1"/>
          </p:cNvSpPr>
          <p:nvPr/>
        </p:nvSpPr>
        <p:spPr bwMode="auto">
          <a:xfrm>
            <a:off x="9711250" y="2549286"/>
            <a:ext cx="685800" cy="709444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" name="Line 10"/>
          <p:cNvSpPr>
            <a:spLocks noChangeShapeType="1"/>
          </p:cNvSpPr>
          <p:nvPr/>
        </p:nvSpPr>
        <p:spPr bwMode="auto">
          <a:xfrm flipH="1">
            <a:off x="7577650" y="3131294"/>
            <a:ext cx="457200" cy="394136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Line 11"/>
          <p:cNvSpPr>
            <a:spLocks noChangeShapeType="1"/>
          </p:cNvSpPr>
          <p:nvPr/>
        </p:nvSpPr>
        <p:spPr bwMode="auto">
          <a:xfrm>
            <a:off x="8492050" y="3133922"/>
            <a:ext cx="152400" cy="31530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Oval 12"/>
          <p:cNvSpPr>
            <a:spLocks noChangeArrowheads="1"/>
          </p:cNvSpPr>
          <p:nvPr/>
        </p:nvSpPr>
        <p:spPr bwMode="auto">
          <a:xfrm>
            <a:off x="7044250" y="3425586"/>
            <a:ext cx="685800" cy="709444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" name="Oval 13"/>
          <p:cNvSpPr>
            <a:spLocks noChangeArrowheads="1"/>
          </p:cNvSpPr>
          <p:nvPr/>
        </p:nvSpPr>
        <p:spPr bwMode="auto">
          <a:xfrm>
            <a:off x="8339650" y="3425586"/>
            <a:ext cx="685800" cy="709444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" name="Line 15"/>
          <p:cNvSpPr>
            <a:spLocks noChangeShapeType="1"/>
          </p:cNvSpPr>
          <p:nvPr/>
        </p:nvSpPr>
        <p:spPr bwMode="auto">
          <a:xfrm>
            <a:off x="10320850" y="3052467"/>
            <a:ext cx="609600" cy="4729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Oval 17"/>
          <p:cNvSpPr>
            <a:spLocks noChangeArrowheads="1"/>
          </p:cNvSpPr>
          <p:nvPr/>
        </p:nvSpPr>
        <p:spPr bwMode="auto">
          <a:xfrm>
            <a:off x="10549450" y="3501786"/>
            <a:ext cx="685800" cy="709444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819925" y="1775203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36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9863650" y="2743775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43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0739950" y="361329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47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8166858" y="270539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32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8530150" y="357586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33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234750" y="3643349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23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833814" y="900752"/>
            <a:ext cx="25632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002060"/>
                </a:solidFill>
              </a:rPr>
              <a:t>(36,INF)</a:t>
            </a:r>
            <a:endParaRPr lang="en-US" sz="40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7525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In-order Traversal</a:t>
            </a:r>
            <a:endParaRPr lang="en-US" dirty="0"/>
          </a:p>
        </p:txBody>
      </p:sp>
      <p:sp>
        <p:nvSpPr>
          <p:cNvPr id="4" name="Oval 5"/>
          <p:cNvSpPr>
            <a:spLocks noChangeArrowheads="1"/>
          </p:cNvSpPr>
          <p:nvPr/>
        </p:nvSpPr>
        <p:spPr bwMode="auto">
          <a:xfrm>
            <a:off x="5295900" y="1905000"/>
            <a:ext cx="685800" cy="6858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" name="Line 6"/>
          <p:cNvSpPr>
            <a:spLocks noChangeShapeType="1"/>
          </p:cNvSpPr>
          <p:nvPr/>
        </p:nvSpPr>
        <p:spPr bwMode="auto">
          <a:xfrm flipH="1">
            <a:off x="5105400" y="2514600"/>
            <a:ext cx="3810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Line 7"/>
          <p:cNvSpPr>
            <a:spLocks noChangeShapeType="1"/>
          </p:cNvSpPr>
          <p:nvPr/>
        </p:nvSpPr>
        <p:spPr bwMode="auto">
          <a:xfrm>
            <a:off x="5943600" y="2438400"/>
            <a:ext cx="6096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Oval 8"/>
          <p:cNvSpPr>
            <a:spLocks noChangeArrowheads="1"/>
          </p:cNvSpPr>
          <p:nvPr/>
        </p:nvSpPr>
        <p:spPr bwMode="auto">
          <a:xfrm>
            <a:off x="4648200" y="2857500"/>
            <a:ext cx="685800" cy="6858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" name="Oval 9"/>
          <p:cNvSpPr>
            <a:spLocks noChangeArrowheads="1"/>
          </p:cNvSpPr>
          <p:nvPr/>
        </p:nvSpPr>
        <p:spPr bwMode="auto">
          <a:xfrm>
            <a:off x="6400800" y="28575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" name="Line 10"/>
          <p:cNvSpPr>
            <a:spLocks noChangeShapeType="1"/>
          </p:cNvSpPr>
          <p:nvPr/>
        </p:nvSpPr>
        <p:spPr bwMode="auto">
          <a:xfrm flipH="1">
            <a:off x="4267200" y="3429000"/>
            <a:ext cx="4572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Line 11"/>
          <p:cNvSpPr>
            <a:spLocks noChangeShapeType="1"/>
          </p:cNvSpPr>
          <p:nvPr/>
        </p:nvSpPr>
        <p:spPr bwMode="auto">
          <a:xfrm>
            <a:off x="5181600" y="3429000"/>
            <a:ext cx="1524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Oval 12"/>
          <p:cNvSpPr>
            <a:spLocks noChangeArrowheads="1"/>
          </p:cNvSpPr>
          <p:nvPr/>
        </p:nvSpPr>
        <p:spPr bwMode="auto">
          <a:xfrm>
            <a:off x="3733800" y="3733800"/>
            <a:ext cx="685800" cy="6858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" name="Oval 13"/>
          <p:cNvSpPr>
            <a:spLocks noChangeArrowheads="1"/>
          </p:cNvSpPr>
          <p:nvPr/>
        </p:nvSpPr>
        <p:spPr bwMode="auto">
          <a:xfrm>
            <a:off x="5029200" y="37338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" name="Line 14"/>
          <p:cNvSpPr>
            <a:spLocks noChangeShapeType="1"/>
          </p:cNvSpPr>
          <p:nvPr/>
        </p:nvSpPr>
        <p:spPr bwMode="auto">
          <a:xfrm flipH="1">
            <a:off x="6553200" y="3505200"/>
            <a:ext cx="1524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Line 15"/>
          <p:cNvSpPr>
            <a:spLocks noChangeShapeType="1"/>
          </p:cNvSpPr>
          <p:nvPr/>
        </p:nvSpPr>
        <p:spPr bwMode="auto">
          <a:xfrm>
            <a:off x="7010400" y="3352800"/>
            <a:ext cx="6096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Oval 16"/>
          <p:cNvSpPr>
            <a:spLocks noChangeArrowheads="1"/>
          </p:cNvSpPr>
          <p:nvPr/>
        </p:nvSpPr>
        <p:spPr bwMode="auto">
          <a:xfrm>
            <a:off x="6096000" y="3810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6" name="Oval 17"/>
          <p:cNvSpPr>
            <a:spLocks noChangeArrowheads="1"/>
          </p:cNvSpPr>
          <p:nvPr/>
        </p:nvSpPr>
        <p:spPr bwMode="auto">
          <a:xfrm>
            <a:off x="7239000" y="3810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7" name="Line 18"/>
          <p:cNvSpPr>
            <a:spLocks noChangeShapeType="1"/>
          </p:cNvSpPr>
          <p:nvPr/>
        </p:nvSpPr>
        <p:spPr bwMode="auto">
          <a:xfrm flipH="1">
            <a:off x="4876800" y="4343400"/>
            <a:ext cx="2286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Oval 19"/>
          <p:cNvSpPr>
            <a:spLocks noChangeArrowheads="1"/>
          </p:cNvSpPr>
          <p:nvPr/>
        </p:nvSpPr>
        <p:spPr bwMode="auto">
          <a:xfrm>
            <a:off x="4343400" y="4572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9" name="Line 20"/>
          <p:cNvSpPr>
            <a:spLocks noChangeShapeType="1"/>
          </p:cNvSpPr>
          <p:nvPr/>
        </p:nvSpPr>
        <p:spPr bwMode="auto">
          <a:xfrm>
            <a:off x="5562600" y="4419600"/>
            <a:ext cx="15240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Oval 21"/>
          <p:cNvSpPr>
            <a:spLocks noChangeArrowheads="1"/>
          </p:cNvSpPr>
          <p:nvPr/>
        </p:nvSpPr>
        <p:spPr bwMode="auto">
          <a:xfrm>
            <a:off x="5410200" y="4572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1" name="Line 22"/>
          <p:cNvSpPr>
            <a:spLocks noChangeShapeType="1"/>
          </p:cNvSpPr>
          <p:nvPr/>
        </p:nvSpPr>
        <p:spPr bwMode="auto">
          <a:xfrm flipH="1">
            <a:off x="7239000" y="4495800"/>
            <a:ext cx="22860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Oval 23"/>
          <p:cNvSpPr>
            <a:spLocks noChangeArrowheads="1"/>
          </p:cNvSpPr>
          <p:nvPr/>
        </p:nvSpPr>
        <p:spPr bwMode="auto">
          <a:xfrm>
            <a:off x="6705600" y="46482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3" name="Oval 24"/>
          <p:cNvSpPr>
            <a:spLocks noChangeArrowheads="1"/>
          </p:cNvSpPr>
          <p:nvPr/>
        </p:nvSpPr>
        <p:spPr bwMode="auto">
          <a:xfrm>
            <a:off x="7772400" y="46482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" name="Line 25"/>
          <p:cNvSpPr>
            <a:spLocks noChangeShapeType="1"/>
          </p:cNvSpPr>
          <p:nvPr/>
        </p:nvSpPr>
        <p:spPr bwMode="auto">
          <a:xfrm>
            <a:off x="7772400" y="4419600"/>
            <a:ext cx="22860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Line 26"/>
          <p:cNvSpPr>
            <a:spLocks noChangeShapeType="1"/>
          </p:cNvSpPr>
          <p:nvPr/>
        </p:nvSpPr>
        <p:spPr bwMode="auto">
          <a:xfrm flipH="1">
            <a:off x="6400800" y="5257800"/>
            <a:ext cx="3810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Line 27"/>
          <p:cNvSpPr>
            <a:spLocks noChangeShapeType="1"/>
          </p:cNvSpPr>
          <p:nvPr/>
        </p:nvSpPr>
        <p:spPr bwMode="auto">
          <a:xfrm>
            <a:off x="7239000" y="5257800"/>
            <a:ext cx="3048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Oval 28"/>
          <p:cNvSpPr>
            <a:spLocks noChangeArrowheads="1"/>
          </p:cNvSpPr>
          <p:nvPr/>
        </p:nvSpPr>
        <p:spPr bwMode="auto">
          <a:xfrm>
            <a:off x="5867400" y="54864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8" name="Oval 29"/>
          <p:cNvSpPr>
            <a:spLocks noChangeArrowheads="1"/>
          </p:cNvSpPr>
          <p:nvPr/>
        </p:nvSpPr>
        <p:spPr bwMode="auto">
          <a:xfrm>
            <a:off x="7391400" y="54864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5509475" y="2059773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6553200" y="3028345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429500" y="38978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7948706" y="4799692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6286500" y="395803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884026" y="4816561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7581900" y="564463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4856408" y="298996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219700" y="386043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5600700" y="469213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057900" y="560653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924300" y="3927919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4518096" y="46923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886700" y="874833"/>
            <a:ext cx="431603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v</a:t>
            </a:r>
            <a:r>
              <a:rPr lang="en-US" sz="2800" dirty="0" smtClean="0"/>
              <a:t>oid </a:t>
            </a:r>
            <a:r>
              <a:rPr lang="en-US" sz="2800" dirty="0" err="1" smtClean="0"/>
              <a:t>inorder</a:t>
            </a:r>
            <a:r>
              <a:rPr lang="en-US" sz="2800" dirty="0" smtClean="0"/>
              <a:t>(root) {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if(root) {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	</a:t>
            </a:r>
            <a:r>
              <a:rPr lang="en-US" sz="2800" dirty="0" err="1" smtClean="0"/>
              <a:t>inorder</a:t>
            </a:r>
            <a:r>
              <a:rPr lang="en-US" sz="2800" dirty="0" smtClean="0"/>
              <a:t>(root-&gt;left);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	print root-&gt;data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	</a:t>
            </a:r>
            <a:r>
              <a:rPr lang="en-US" sz="2800" dirty="0" err="1" smtClean="0"/>
              <a:t>inorder</a:t>
            </a:r>
            <a:r>
              <a:rPr lang="en-US" sz="2800" dirty="0" smtClean="0"/>
              <a:t>(root-&gt;right);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}</a:t>
            </a:r>
          </a:p>
          <a:p>
            <a:r>
              <a:rPr lang="en-US" sz="2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6884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00227" y="0"/>
            <a:ext cx="7733587" cy="61247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int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isBSTUtil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(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struct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node* node,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int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min,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int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max)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{ 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 if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(node==NULL) 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    return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1;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     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 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 if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(node-&gt;data &lt; min || node-&gt;data &gt; max) 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    return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0; 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 return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   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isBSTUtil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(node-&gt;left, min, node-&gt;data) &amp;&amp;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   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isBSTUtil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(node-&gt;right, node-&gt;data, max); 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} 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Oval 5"/>
          <p:cNvSpPr>
            <a:spLocks noChangeArrowheads="1"/>
          </p:cNvSpPr>
          <p:nvPr/>
        </p:nvSpPr>
        <p:spPr bwMode="auto">
          <a:xfrm>
            <a:off x="8606350" y="1569490"/>
            <a:ext cx="685800" cy="709444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solidFill>
                <a:srgbClr val="FFFF00"/>
              </a:solidFill>
            </a:endParaRPr>
          </a:p>
        </p:txBody>
      </p:sp>
      <p:sp>
        <p:nvSpPr>
          <p:cNvPr id="4" name="Line 6"/>
          <p:cNvSpPr>
            <a:spLocks noChangeShapeType="1"/>
          </p:cNvSpPr>
          <p:nvPr/>
        </p:nvSpPr>
        <p:spPr bwMode="auto">
          <a:xfrm flipH="1">
            <a:off x="8415850" y="2216894"/>
            <a:ext cx="381000" cy="394136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7"/>
          <p:cNvSpPr>
            <a:spLocks noChangeShapeType="1"/>
          </p:cNvSpPr>
          <p:nvPr/>
        </p:nvSpPr>
        <p:spPr bwMode="auto">
          <a:xfrm>
            <a:off x="9254050" y="2138067"/>
            <a:ext cx="609600" cy="4729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Oval 8"/>
          <p:cNvSpPr>
            <a:spLocks noChangeArrowheads="1"/>
          </p:cNvSpPr>
          <p:nvPr/>
        </p:nvSpPr>
        <p:spPr bwMode="auto">
          <a:xfrm>
            <a:off x="7958650" y="2549286"/>
            <a:ext cx="685800" cy="709444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" name="Oval 9"/>
          <p:cNvSpPr>
            <a:spLocks noChangeArrowheads="1"/>
          </p:cNvSpPr>
          <p:nvPr/>
        </p:nvSpPr>
        <p:spPr bwMode="auto">
          <a:xfrm>
            <a:off x="9711250" y="2549286"/>
            <a:ext cx="685800" cy="709444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" name="Line 10"/>
          <p:cNvSpPr>
            <a:spLocks noChangeShapeType="1"/>
          </p:cNvSpPr>
          <p:nvPr/>
        </p:nvSpPr>
        <p:spPr bwMode="auto">
          <a:xfrm flipH="1">
            <a:off x="7577650" y="3131294"/>
            <a:ext cx="457200" cy="394136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Line 11"/>
          <p:cNvSpPr>
            <a:spLocks noChangeShapeType="1"/>
          </p:cNvSpPr>
          <p:nvPr/>
        </p:nvSpPr>
        <p:spPr bwMode="auto">
          <a:xfrm>
            <a:off x="8492050" y="3133922"/>
            <a:ext cx="152400" cy="31530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Oval 12"/>
          <p:cNvSpPr>
            <a:spLocks noChangeArrowheads="1"/>
          </p:cNvSpPr>
          <p:nvPr/>
        </p:nvSpPr>
        <p:spPr bwMode="auto">
          <a:xfrm>
            <a:off x="7044250" y="3425586"/>
            <a:ext cx="685800" cy="709444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" name="Oval 13"/>
          <p:cNvSpPr>
            <a:spLocks noChangeArrowheads="1"/>
          </p:cNvSpPr>
          <p:nvPr/>
        </p:nvSpPr>
        <p:spPr bwMode="auto">
          <a:xfrm>
            <a:off x="8339650" y="3425586"/>
            <a:ext cx="685800" cy="709444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" name="Line 15"/>
          <p:cNvSpPr>
            <a:spLocks noChangeShapeType="1"/>
          </p:cNvSpPr>
          <p:nvPr/>
        </p:nvSpPr>
        <p:spPr bwMode="auto">
          <a:xfrm>
            <a:off x="10320850" y="3052467"/>
            <a:ext cx="609600" cy="4729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Oval 17"/>
          <p:cNvSpPr>
            <a:spLocks noChangeArrowheads="1"/>
          </p:cNvSpPr>
          <p:nvPr/>
        </p:nvSpPr>
        <p:spPr bwMode="auto">
          <a:xfrm>
            <a:off x="10549450" y="3501786"/>
            <a:ext cx="685800" cy="709444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819925" y="1775203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36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9863650" y="2743775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43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0739950" y="361329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47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8166858" y="270539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32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8530150" y="357586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33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234750" y="3643349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23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833814" y="900752"/>
            <a:ext cx="25632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002060"/>
                </a:solidFill>
              </a:rPr>
              <a:t>(43,INF)</a:t>
            </a:r>
            <a:endParaRPr lang="en-US" sz="40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7424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00227" y="0"/>
            <a:ext cx="7733587" cy="61247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int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isBSTUtil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(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struct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node* node,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int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min,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int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max)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{ 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 if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(node==NULL) 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    return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1;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     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 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 if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(node-&gt;data &lt; min || node-&gt;data &gt; max) 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    return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0; 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 return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   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isBSTUtil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(node-&gt;left, min, node-&gt;data) &amp;&amp;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   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isBSTUtil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(node-&gt;right, node-&gt;data, max); 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} 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Oval 5"/>
          <p:cNvSpPr>
            <a:spLocks noChangeArrowheads="1"/>
          </p:cNvSpPr>
          <p:nvPr/>
        </p:nvSpPr>
        <p:spPr bwMode="auto">
          <a:xfrm>
            <a:off x="8606350" y="1596786"/>
            <a:ext cx="685800" cy="709444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solidFill>
                <a:srgbClr val="FFFF00"/>
              </a:solidFill>
            </a:endParaRPr>
          </a:p>
        </p:txBody>
      </p:sp>
      <p:sp>
        <p:nvSpPr>
          <p:cNvPr id="4" name="Line 6"/>
          <p:cNvSpPr>
            <a:spLocks noChangeShapeType="1"/>
          </p:cNvSpPr>
          <p:nvPr/>
        </p:nvSpPr>
        <p:spPr bwMode="auto">
          <a:xfrm flipH="1">
            <a:off x="8415850" y="2216894"/>
            <a:ext cx="381000" cy="394136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7"/>
          <p:cNvSpPr>
            <a:spLocks noChangeShapeType="1"/>
          </p:cNvSpPr>
          <p:nvPr/>
        </p:nvSpPr>
        <p:spPr bwMode="auto">
          <a:xfrm>
            <a:off x="9254050" y="2138067"/>
            <a:ext cx="609600" cy="4729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Oval 8"/>
          <p:cNvSpPr>
            <a:spLocks noChangeArrowheads="1"/>
          </p:cNvSpPr>
          <p:nvPr/>
        </p:nvSpPr>
        <p:spPr bwMode="auto">
          <a:xfrm>
            <a:off x="7958650" y="2549286"/>
            <a:ext cx="685800" cy="709444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" name="Oval 9"/>
          <p:cNvSpPr>
            <a:spLocks noChangeArrowheads="1"/>
          </p:cNvSpPr>
          <p:nvPr/>
        </p:nvSpPr>
        <p:spPr bwMode="auto">
          <a:xfrm>
            <a:off x="9711250" y="2549286"/>
            <a:ext cx="685800" cy="709444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" name="Line 10"/>
          <p:cNvSpPr>
            <a:spLocks noChangeShapeType="1"/>
          </p:cNvSpPr>
          <p:nvPr/>
        </p:nvSpPr>
        <p:spPr bwMode="auto">
          <a:xfrm flipH="1">
            <a:off x="7577650" y="3131294"/>
            <a:ext cx="457200" cy="394136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Line 11"/>
          <p:cNvSpPr>
            <a:spLocks noChangeShapeType="1"/>
          </p:cNvSpPr>
          <p:nvPr/>
        </p:nvSpPr>
        <p:spPr bwMode="auto">
          <a:xfrm>
            <a:off x="8492050" y="3133922"/>
            <a:ext cx="152400" cy="31530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Oval 12"/>
          <p:cNvSpPr>
            <a:spLocks noChangeArrowheads="1"/>
          </p:cNvSpPr>
          <p:nvPr/>
        </p:nvSpPr>
        <p:spPr bwMode="auto">
          <a:xfrm>
            <a:off x="7044250" y="3425586"/>
            <a:ext cx="685800" cy="709444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" name="Oval 13"/>
          <p:cNvSpPr>
            <a:spLocks noChangeArrowheads="1"/>
          </p:cNvSpPr>
          <p:nvPr/>
        </p:nvSpPr>
        <p:spPr bwMode="auto">
          <a:xfrm>
            <a:off x="8339650" y="3425586"/>
            <a:ext cx="685800" cy="709444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" name="Line 15"/>
          <p:cNvSpPr>
            <a:spLocks noChangeShapeType="1"/>
          </p:cNvSpPr>
          <p:nvPr/>
        </p:nvSpPr>
        <p:spPr bwMode="auto">
          <a:xfrm>
            <a:off x="10320850" y="3052467"/>
            <a:ext cx="609600" cy="4729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Oval 17"/>
          <p:cNvSpPr>
            <a:spLocks noChangeArrowheads="1"/>
          </p:cNvSpPr>
          <p:nvPr/>
        </p:nvSpPr>
        <p:spPr bwMode="auto">
          <a:xfrm>
            <a:off x="10549450" y="3501786"/>
            <a:ext cx="685800" cy="709444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819925" y="1775203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36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9863650" y="2743775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43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0739950" y="361329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47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8166858" y="270539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32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8530150" y="357586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33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234750" y="3643349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23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833814" y="900752"/>
            <a:ext cx="25632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002060"/>
                </a:solidFill>
              </a:rPr>
              <a:t>(-INF,INF)</a:t>
            </a:r>
            <a:endParaRPr lang="en-US" sz="40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6354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48668" y="1528549"/>
            <a:ext cx="68375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Complexity 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2039974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48668" y="1528549"/>
            <a:ext cx="68375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Complexity </a:t>
            </a:r>
            <a:endParaRPr lang="en-US" sz="5400" dirty="0"/>
          </a:p>
        </p:txBody>
      </p:sp>
      <p:sp>
        <p:nvSpPr>
          <p:cNvPr id="3" name="TextBox 2"/>
          <p:cNvSpPr txBox="1"/>
          <p:nvPr/>
        </p:nvSpPr>
        <p:spPr>
          <a:xfrm>
            <a:off x="4858603" y="3207225"/>
            <a:ext cx="39169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O(n)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382515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48669" y="1978926"/>
            <a:ext cx="67692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Any other way?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944428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48669" y="1978926"/>
            <a:ext cx="67692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Any other way?</a:t>
            </a:r>
            <a:endParaRPr lang="en-US" sz="4800" dirty="0"/>
          </a:p>
        </p:txBody>
      </p:sp>
      <p:sp>
        <p:nvSpPr>
          <p:cNvPr id="3" name="TextBox 2"/>
          <p:cNvSpPr txBox="1"/>
          <p:nvPr/>
        </p:nvSpPr>
        <p:spPr>
          <a:xfrm>
            <a:off x="3848669" y="3807726"/>
            <a:ext cx="50223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err="1" smtClean="0">
                <a:solidFill>
                  <a:srgbClr val="7030A0"/>
                </a:solidFill>
              </a:rPr>
              <a:t>Inorder</a:t>
            </a:r>
            <a:r>
              <a:rPr lang="en-US" sz="4000" b="1" dirty="0" smtClean="0">
                <a:solidFill>
                  <a:srgbClr val="7030A0"/>
                </a:solidFill>
              </a:rPr>
              <a:t> Traversal</a:t>
            </a:r>
            <a:endParaRPr lang="en-US" sz="40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7392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48668" y="1528549"/>
            <a:ext cx="68375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Complexity </a:t>
            </a:r>
            <a:endParaRPr lang="en-US" sz="5400" dirty="0"/>
          </a:p>
        </p:txBody>
      </p:sp>
      <p:sp>
        <p:nvSpPr>
          <p:cNvPr id="3" name="TextBox 2"/>
          <p:cNvSpPr txBox="1"/>
          <p:nvPr/>
        </p:nvSpPr>
        <p:spPr>
          <a:xfrm>
            <a:off x="4107976" y="3193577"/>
            <a:ext cx="39169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Time : O(n)</a:t>
            </a:r>
          </a:p>
          <a:p>
            <a:r>
              <a:rPr lang="en-US" sz="4000" dirty="0" smtClean="0"/>
              <a:t>Space: O(1)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30598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0377" y="368490"/>
            <a:ext cx="1136858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Find the largest BST subtree in a given Binary </a:t>
            </a:r>
            <a:r>
              <a:rPr lang="en-US" sz="5400" dirty="0" smtClean="0"/>
              <a:t>Tree</a:t>
            </a:r>
            <a:endParaRPr lang="en-US" sz="5400" dirty="0"/>
          </a:p>
        </p:txBody>
      </p:sp>
      <p:sp>
        <p:nvSpPr>
          <p:cNvPr id="3" name="Oval 5"/>
          <p:cNvSpPr>
            <a:spLocks noChangeArrowheads="1"/>
          </p:cNvSpPr>
          <p:nvPr/>
        </p:nvSpPr>
        <p:spPr bwMode="auto">
          <a:xfrm>
            <a:off x="1918946" y="2431379"/>
            <a:ext cx="685800" cy="709444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solidFill>
                <a:srgbClr val="FFFF00"/>
              </a:solidFill>
            </a:endParaRPr>
          </a:p>
        </p:txBody>
      </p:sp>
      <p:sp>
        <p:nvSpPr>
          <p:cNvPr id="4" name="Line 6"/>
          <p:cNvSpPr>
            <a:spLocks noChangeShapeType="1"/>
          </p:cNvSpPr>
          <p:nvPr/>
        </p:nvSpPr>
        <p:spPr bwMode="auto">
          <a:xfrm flipH="1">
            <a:off x="1728446" y="3051487"/>
            <a:ext cx="381000" cy="394136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7"/>
          <p:cNvSpPr>
            <a:spLocks noChangeShapeType="1"/>
          </p:cNvSpPr>
          <p:nvPr/>
        </p:nvSpPr>
        <p:spPr bwMode="auto">
          <a:xfrm>
            <a:off x="2566646" y="2972660"/>
            <a:ext cx="609600" cy="4729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Oval 8"/>
          <p:cNvSpPr>
            <a:spLocks noChangeArrowheads="1"/>
          </p:cNvSpPr>
          <p:nvPr/>
        </p:nvSpPr>
        <p:spPr bwMode="auto">
          <a:xfrm>
            <a:off x="1271246" y="3383879"/>
            <a:ext cx="685800" cy="709444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" name="Oval 9"/>
          <p:cNvSpPr>
            <a:spLocks noChangeArrowheads="1"/>
          </p:cNvSpPr>
          <p:nvPr/>
        </p:nvSpPr>
        <p:spPr bwMode="auto">
          <a:xfrm>
            <a:off x="3023846" y="3383879"/>
            <a:ext cx="685800" cy="709444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" name="Line 10"/>
          <p:cNvSpPr>
            <a:spLocks noChangeShapeType="1"/>
          </p:cNvSpPr>
          <p:nvPr/>
        </p:nvSpPr>
        <p:spPr bwMode="auto">
          <a:xfrm flipH="1">
            <a:off x="890246" y="3965887"/>
            <a:ext cx="457200" cy="394136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Line 11"/>
          <p:cNvSpPr>
            <a:spLocks noChangeShapeType="1"/>
          </p:cNvSpPr>
          <p:nvPr/>
        </p:nvSpPr>
        <p:spPr bwMode="auto">
          <a:xfrm>
            <a:off x="1804646" y="3968515"/>
            <a:ext cx="152400" cy="31530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Oval 12"/>
          <p:cNvSpPr>
            <a:spLocks noChangeArrowheads="1"/>
          </p:cNvSpPr>
          <p:nvPr/>
        </p:nvSpPr>
        <p:spPr bwMode="auto">
          <a:xfrm>
            <a:off x="356846" y="4260179"/>
            <a:ext cx="685800" cy="709444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" name="Oval 13"/>
          <p:cNvSpPr>
            <a:spLocks noChangeArrowheads="1"/>
          </p:cNvSpPr>
          <p:nvPr/>
        </p:nvSpPr>
        <p:spPr bwMode="auto">
          <a:xfrm>
            <a:off x="1652246" y="4260179"/>
            <a:ext cx="685800" cy="709444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" name="Line 15"/>
          <p:cNvSpPr>
            <a:spLocks noChangeShapeType="1"/>
          </p:cNvSpPr>
          <p:nvPr/>
        </p:nvSpPr>
        <p:spPr bwMode="auto">
          <a:xfrm>
            <a:off x="3633446" y="3887060"/>
            <a:ext cx="609600" cy="4729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Oval 17"/>
          <p:cNvSpPr>
            <a:spLocks noChangeArrowheads="1"/>
          </p:cNvSpPr>
          <p:nvPr/>
        </p:nvSpPr>
        <p:spPr bwMode="auto">
          <a:xfrm>
            <a:off x="3862046" y="4336379"/>
            <a:ext cx="685800" cy="709444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132521" y="2609796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36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176246" y="35783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43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052546" y="4447891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47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479454" y="3539987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32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842746" y="4410453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39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47346" y="4477942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23</a:t>
            </a:r>
            <a:endParaRPr lang="en-US" dirty="0"/>
          </a:p>
        </p:txBody>
      </p:sp>
      <p:sp>
        <p:nvSpPr>
          <p:cNvPr id="76" name="Oval 8"/>
          <p:cNvSpPr>
            <a:spLocks noChangeArrowheads="1"/>
          </p:cNvSpPr>
          <p:nvPr/>
        </p:nvSpPr>
        <p:spPr bwMode="auto">
          <a:xfrm>
            <a:off x="7777815" y="3222184"/>
            <a:ext cx="685800" cy="709444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8" name="Line 10"/>
          <p:cNvSpPr>
            <a:spLocks noChangeShapeType="1"/>
          </p:cNvSpPr>
          <p:nvPr/>
        </p:nvSpPr>
        <p:spPr bwMode="auto">
          <a:xfrm flipH="1">
            <a:off x="7396815" y="3804192"/>
            <a:ext cx="457200" cy="394136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9" name="Line 11"/>
          <p:cNvSpPr>
            <a:spLocks noChangeShapeType="1"/>
          </p:cNvSpPr>
          <p:nvPr/>
        </p:nvSpPr>
        <p:spPr bwMode="auto">
          <a:xfrm>
            <a:off x="8311215" y="3806820"/>
            <a:ext cx="152400" cy="31530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" name="Oval 12"/>
          <p:cNvSpPr>
            <a:spLocks noChangeArrowheads="1"/>
          </p:cNvSpPr>
          <p:nvPr/>
        </p:nvSpPr>
        <p:spPr bwMode="auto">
          <a:xfrm>
            <a:off x="6863415" y="4098484"/>
            <a:ext cx="685800" cy="709444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1" name="Oval 13"/>
          <p:cNvSpPr>
            <a:spLocks noChangeArrowheads="1"/>
          </p:cNvSpPr>
          <p:nvPr/>
        </p:nvSpPr>
        <p:spPr bwMode="auto">
          <a:xfrm>
            <a:off x="8158815" y="4098484"/>
            <a:ext cx="685800" cy="709444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7" name="TextBox 86"/>
          <p:cNvSpPr txBox="1"/>
          <p:nvPr/>
        </p:nvSpPr>
        <p:spPr>
          <a:xfrm>
            <a:off x="7986023" y="3378292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32</a:t>
            </a:r>
            <a:endParaRPr lang="en-US" dirty="0"/>
          </a:p>
        </p:txBody>
      </p:sp>
      <p:sp>
        <p:nvSpPr>
          <p:cNvPr id="88" name="TextBox 87"/>
          <p:cNvSpPr txBox="1"/>
          <p:nvPr/>
        </p:nvSpPr>
        <p:spPr>
          <a:xfrm>
            <a:off x="8349315" y="424875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39</a:t>
            </a:r>
            <a:endParaRPr lang="en-US" dirty="0"/>
          </a:p>
        </p:txBody>
      </p:sp>
      <p:sp>
        <p:nvSpPr>
          <p:cNvPr id="89" name="TextBox 88"/>
          <p:cNvSpPr txBox="1"/>
          <p:nvPr/>
        </p:nvSpPr>
        <p:spPr>
          <a:xfrm>
            <a:off x="7053915" y="4316247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23</a:t>
            </a:r>
            <a:endParaRPr lang="en-US" dirty="0"/>
          </a:p>
        </p:txBody>
      </p:sp>
      <p:cxnSp>
        <p:nvCxnSpPr>
          <p:cNvPr id="91" name="Straight Arrow Connector 90"/>
          <p:cNvCxnSpPr/>
          <p:nvPr/>
        </p:nvCxnSpPr>
        <p:spPr>
          <a:xfrm>
            <a:off x="4547846" y="3248555"/>
            <a:ext cx="1771067" cy="1297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2506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0377" y="368490"/>
            <a:ext cx="113685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/>
              <a:t>METHOD 1</a:t>
            </a:r>
            <a:endParaRPr lang="en-US" sz="5400" dirty="0"/>
          </a:p>
        </p:txBody>
      </p:sp>
      <p:sp>
        <p:nvSpPr>
          <p:cNvPr id="4" name="TextBox 3"/>
          <p:cNvSpPr txBox="1"/>
          <p:nvPr/>
        </p:nvSpPr>
        <p:spPr>
          <a:xfrm>
            <a:off x="3725840" y="3316405"/>
            <a:ext cx="73697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Call </a:t>
            </a:r>
            <a:r>
              <a:rPr lang="en-US" sz="3600" dirty="0" err="1" smtClean="0"/>
              <a:t>isBST</a:t>
            </a:r>
            <a:r>
              <a:rPr lang="en-US" sz="3600" dirty="0" smtClean="0"/>
              <a:t> on all nodes</a:t>
            </a:r>
          </a:p>
        </p:txBody>
      </p:sp>
    </p:spTree>
    <p:extLst>
      <p:ext uri="{BB962C8B-B14F-4D97-AF65-F5344CB8AC3E}">
        <p14:creationId xmlns:p14="http://schemas.microsoft.com/office/powerpoint/2010/main" val="2045484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0377" y="368490"/>
            <a:ext cx="113685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/>
              <a:t>METHOD 2</a:t>
            </a:r>
            <a:endParaRPr lang="en-US" sz="5400" dirty="0"/>
          </a:p>
        </p:txBody>
      </p:sp>
      <p:sp>
        <p:nvSpPr>
          <p:cNvPr id="4" name="TextBox 3"/>
          <p:cNvSpPr txBox="1"/>
          <p:nvPr/>
        </p:nvSpPr>
        <p:spPr>
          <a:xfrm>
            <a:off x="6441744" y="3207673"/>
            <a:ext cx="73697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Use top down approach </a:t>
            </a:r>
          </a:p>
        </p:txBody>
      </p:sp>
      <p:sp>
        <p:nvSpPr>
          <p:cNvPr id="5" name="Oval 5"/>
          <p:cNvSpPr>
            <a:spLocks noChangeArrowheads="1"/>
          </p:cNvSpPr>
          <p:nvPr/>
        </p:nvSpPr>
        <p:spPr bwMode="auto">
          <a:xfrm>
            <a:off x="2464856" y="2049241"/>
            <a:ext cx="685800" cy="709444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solidFill>
                <a:srgbClr val="FFFF00"/>
              </a:solidFill>
            </a:endParaRPr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 flipH="1">
            <a:off x="2274356" y="2669349"/>
            <a:ext cx="381000" cy="394136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3112556" y="2590522"/>
            <a:ext cx="609600" cy="4729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Oval 8"/>
          <p:cNvSpPr>
            <a:spLocks noChangeArrowheads="1"/>
          </p:cNvSpPr>
          <p:nvPr/>
        </p:nvSpPr>
        <p:spPr bwMode="auto">
          <a:xfrm>
            <a:off x="1817156" y="3001741"/>
            <a:ext cx="685800" cy="709444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" name="Oval 9"/>
          <p:cNvSpPr>
            <a:spLocks noChangeArrowheads="1"/>
          </p:cNvSpPr>
          <p:nvPr/>
        </p:nvSpPr>
        <p:spPr bwMode="auto">
          <a:xfrm>
            <a:off x="3569756" y="3001741"/>
            <a:ext cx="685800" cy="709444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 flipH="1">
            <a:off x="1436156" y="3583749"/>
            <a:ext cx="457200" cy="394136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Line 11"/>
          <p:cNvSpPr>
            <a:spLocks noChangeShapeType="1"/>
          </p:cNvSpPr>
          <p:nvPr/>
        </p:nvSpPr>
        <p:spPr bwMode="auto">
          <a:xfrm>
            <a:off x="2350556" y="3586377"/>
            <a:ext cx="152400" cy="31530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Oval 12"/>
          <p:cNvSpPr>
            <a:spLocks noChangeArrowheads="1"/>
          </p:cNvSpPr>
          <p:nvPr/>
        </p:nvSpPr>
        <p:spPr bwMode="auto">
          <a:xfrm>
            <a:off x="902756" y="3878041"/>
            <a:ext cx="685800" cy="709444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" name="Oval 13"/>
          <p:cNvSpPr>
            <a:spLocks noChangeArrowheads="1"/>
          </p:cNvSpPr>
          <p:nvPr/>
        </p:nvSpPr>
        <p:spPr bwMode="auto">
          <a:xfrm>
            <a:off x="2198156" y="3878041"/>
            <a:ext cx="685800" cy="709444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" name="Line 15"/>
          <p:cNvSpPr>
            <a:spLocks noChangeShapeType="1"/>
          </p:cNvSpPr>
          <p:nvPr/>
        </p:nvSpPr>
        <p:spPr bwMode="auto">
          <a:xfrm>
            <a:off x="4179356" y="3504922"/>
            <a:ext cx="609600" cy="4729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Oval 17"/>
          <p:cNvSpPr>
            <a:spLocks noChangeArrowheads="1"/>
          </p:cNvSpPr>
          <p:nvPr/>
        </p:nvSpPr>
        <p:spPr bwMode="auto">
          <a:xfrm>
            <a:off x="4407956" y="3954241"/>
            <a:ext cx="685800" cy="709444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2678431" y="222765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36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722156" y="319623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43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598456" y="4065753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47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025364" y="3157849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32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388656" y="4028315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39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093256" y="409580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611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In-order Traversal</a:t>
            </a:r>
            <a:endParaRPr lang="en-US" dirty="0"/>
          </a:p>
        </p:txBody>
      </p:sp>
      <p:sp>
        <p:nvSpPr>
          <p:cNvPr id="4" name="Oval 5"/>
          <p:cNvSpPr>
            <a:spLocks noChangeArrowheads="1"/>
          </p:cNvSpPr>
          <p:nvPr/>
        </p:nvSpPr>
        <p:spPr bwMode="auto">
          <a:xfrm>
            <a:off x="5295900" y="1905000"/>
            <a:ext cx="685800" cy="6858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" name="Line 6"/>
          <p:cNvSpPr>
            <a:spLocks noChangeShapeType="1"/>
          </p:cNvSpPr>
          <p:nvPr/>
        </p:nvSpPr>
        <p:spPr bwMode="auto">
          <a:xfrm flipH="1">
            <a:off x="5105400" y="2514600"/>
            <a:ext cx="3810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Line 7"/>
          <p:cNvSpPr>
            <a:spLocks noChangeShapeType="1"/>
          </p:cNvSpPr>
          <p:nvPr/>
        </p:nvSpPr>
        <p:spPr bwMode="auto">
          <a:xfrm>
            <a:off x="5943600" y="2438400"/>
            <a:ext cx="6096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Oval 8"/>
          <p:cNvSpPr>
            <a:spLocks noChangeArrowheads="1"/>
          </p:cNvSpPr>
          <p:nvPr/>
        </p:nvSpPr>
        <p:spPr bwMode="auto">
          <a:xfrm>
            <a:off x="4648200" y="2857500"/>
            <a:ext cx="685800" cy="6858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" name="Oval 9"/>
          <p:cNvSpPr>
            <a:spLocks noChangeArrowheads="1"/>
          </p:cNvSpPr>
          <p:nvPr/>
        </p:nvSpPr>
        <p:spPr bwMode="auto">
          <a:xfrm>
            <a:off x="6400800" y="28575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" name="Line 10"/>
          <p:cNvSpPr>
            <a:spLocks noChangeShapeType="1"/>
          </p:cNvSpPr>
          <p:nvPr/>
        </p:nvSpPr>
        <p:spPr bwMode="auto">
          <a:xfrm flipH="1">
            <a:off x="4267200" y="3429000"/>
            <a:ext cx="4572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Line 11"/>
          <p:cNvSpPr>
            <a:spLocks noChangeShapeType="1"/>
          </p:cNvSpPr>
          <p:nvPr/>
        </p:nvSpPr>
        <p:spPr bwMode="auto">
          <a:xfrm>
            <a:off x="5181600" y="3429000"/>
            <a:ext cx="1524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Oval 12"/>
          <p:cNvSpPr>
            <a:spLocks noChangeArrowheads="1"/>
          </p:cNvSpPr>
          <p:nvPr/>
        </p:nvSpPr>
        <p:spPr bwMode="auto">
          <a:xfrm>
            <a:off x="3733800" y="3733800"/>
            <a:ext cx="685800" cy="685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" name="Oval 13"/>
          <p:cNvSpPr>
            <a:spLocks noChangeArrowheads="1"/>
          </p:cNvSpPr>
          <p:nvPr/>
        </p:nvSpPr>
        <p:spPr bwMode="auto">
          <a:xfrm>
            <a:off x="5029200" y="37338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" name="Line 14"/>
          <p:cNvSpPr>
            <a:spLocks noChangeShapeType="1"/>
          </p:cNvSpPr>
          <p:nvPr/>
        </p:nvSpPr>
        <p:spPr bwMode="auto">
          <a:xfrm flipH="1">
            <a:off x="6553200" y="3505200"/>
            <a:ext cx="1524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Line 15"/>
          <p:cNvSpPr>
            <a:spLocks noChangeShapeType="1"/>
          </p:cNvSpPr>
          <p:nvPr/>
        </p:nvSpPr>
        <p:spPr bwMode="auto">
          <a:xfrm>
            <a:off x="7010400" y="3352800"/>
            <a:ext cx="6096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Oval 16"/>
          <p:cNvSpPr>
            <a:spLocks noChangeArrowheads="1"/>
          </p:cNvSpPr>
          <p:nvPr/>
        </p:nvSpPr>
        <p:spPr bwMode="auto">
          <a:xfrm>
            <a:off x="6096000" y="3810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6" name="Oval 17"/>
          <p:cNvSpPr>
            <a:spLocks noChangeArrowheads="1"/>
          </p:cNvSpPr>
          <p:nvPr/>
        </p:nvSpPr>
        <p:spPr bwMode="auto">
          <a:xfrm>
            <a:off x="7239000" y="3810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7" name="Line 18"/>
          <p:cNvSpPr>
            <a:spLocks noChangeShapeType="1"/>
          </p:cNvSpPr>
          <p:nvPr/>
        </p:nvSpPr>
        <p:spPr bwMode="auto">
          <a:xfrm flipH="1">
            <a:off x="4876800" y="4343400"/>
            <a:ext cx="2286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Oval 19"/>
          <p:cNvSpPr>
            <a:spLocks noChangeArrowheads="1"/>
          </p:cNvSpPr>
          <p:nvPr/>
        </p:nvSpPr>
        <p:spPr bwMode="auto">
          <a:xfrm>
            <a:off x="4343400" y="4572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9" name="Line 20"/>
          <p:cNvSpPr>
            <a:spLocks noChangeShapeType="1"/>
          </p:cNvSpPr>
          <p:nvPr/>
        </p:nvSpPr>
        <p:spPr bwMode="auto">
          <a:xfrm>
            <a:off x="5562600" y="4419600"/>
            <a:ext cx="15240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Oval 21"/>
          <p:cNvSpPr>
            <a:spLocks noChangeArrowheads="1"/>
          </p:cNvSpPr>
          <p:nvPr/>
        </p:nvSpPr>
        <p:spPr bwMode="auto">
          <a:xfrm>
            <a:off x="5410200" y="4572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1" name="Line 22"/>
          <p:cNvSpPr>
            <a:spLocks noChangeShapeType="1"/>
          </p:cNvSpPr>
          <p:nvPr/>
        </p:nvSpPr>
        <p:spPr bwMode="auto">
          <a:xfrm flipH="1">
            <a:off x="7239000" y="4495800"/>
            <a:ext cx="22860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Oval 23"/>
          <p:cNvSpPr>
            <a:spLocks noChangeArrowheads="1"/>
          </p:cNvSpPr>
          <p:nvPr/>
        </p:nvSpPr>
        <p:spPr bwMode="auto">
          <a:xfrm>
            <a:off x="6705600" y="46482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3" name="Oval 24"/>
          <p:cNvSpPr>
            <a:spLocks noChangeArrowheads="1"/>
          </p:cNvSpPr>
          <p:nvPr/>
        </p:nvSpPr>
        <p:spPr bwMode="auto">
          <a:xfrm>
            <a:off x="7772400" y="46482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" name="Line 25"/>
          <p:cNvSpPr>
            <a:spLocks noChangeShapeType="1"/>
          </p:cNvSpPr>
          <p:nvPr/>
        </p:nvSpPr>
        <p:spPr bwMode="auto">
          <a:xfrm>
            <a:off x="7772400" y="4419600"/>
            <a:ext cx="22860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Line 26"/>
          <p:cNvSpPr>
            <a:spLocks noChangeShapeType="1"/>
          </p:cNvSpPr>
          <p:nvPr/>
        </p:nvSpPr>
        <p:spPr bwMode="auto">
          <a:xfrm flipH="1">
            <a:off x="6400800" y="5257800"/>
            <a:ext cx="3810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Line 27"/>
          <p:cNvSpPr>
            <a:spLocks noChangeShapeType="1"/>
          </p:cNvSpPr>
          <p:nvPr/>
        </p:nvSpPr>
        <p:spPr bwMode="auto">
          <a:xfrm>
            <a:off x="7239000" y="5257800"/>
            <a:ext cx="3048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Oval 28"/>
          <p:cNvSpPr>
            <a:spLocks noChangeArrowheads="1"/>
          </p:cNvSpPr>
          <p:nvPr/>
        </p:nvSpPr>
        <p:spPr bwMode="auto">
          <a:xfrm>
            <a:off x="5867400" y="54864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8" name="Oval 29"/>
          <p:cNvSpPr>
            <a:spLocks noChangeArrowheads="1"/>
          </p:cNvSpPr>
          <p:nvPr/>
        </p:nvSpPr>
        <p:spPr bwMode="auto">
          <a:xfrm>
            <a:off x="7391400" y="54864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5509475" y="2059773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6553200" y="3028345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429500" y="38978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7948706" y="4799692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6286500" y="395803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884026" y="4816561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7581900" y="564463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4856408" y="298996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219700" y="386043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5600700" y="469213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057900" y="560653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924300" y="3927919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4518096" y="46923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886700" y="874833"/>
            <a:ext cx="431603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v</a:t>
            </a:r>
            <a:r>
              <a:rPr lang="en-US" sz="2800" dirty="0" smtClean="0"/>
              <a:t>oid </a:t>
            </a:r>
            <a:r>
              <a:rPr lang="en-US" sz="2800" dirty="0" err="1" smtClean="0"/>
              <a:t>inorder</a:t>
            </a:r>
            <a:r>
              <a:rPr lang="en-US" sz="2800" dirty="0" smtClean="0"/>
              <a:t>(root) {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if(root) {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	</a:t>
            </a:r>
            <a:r>
              <a:rPr lang="en-US" sz="2800" dirty="0" err="1" smtClean="0"/>
              <a:t>inorder</a:t>
            </a:r>
            <a:r>
              <a:rPr lang="en-US" sz="2800" dirty="0" smtClean="0"/>
              <a:t>(root-&gt;left);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	print root-&gt;data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	</a:t>
            </a:r>
            <a:r>
              <a:rPr lang="en-US" sz="2800" dirty="0" err="1" smtClean="0"/>
              <a:t>inorder</a:t>
            </a:r>
            <a:r>
              <a:rPr lang="en-US" sz="2800" dirty="0" smtClean="0"/>
              <a:t>(root-&gt;right);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}</a:t>
            </a:r>
          </a:p>
          <a:p>
            <a:r>
              <a:rPr lang="en-US" sz="2800" dirty="0"/>
              <a:t>}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41668" y="5257800"/>
            <a:ext cx="3065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4 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195426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961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B2751-0265-4A98-A93C-05F6EA3D1144}" type="slidenum">
              <a:rPr lang="en-US" altLang="en-US"/>
              <a:pPr/>
              <a:t>131</a:t>
            </a:fld>
            <a:endParaRPr lang="en-US" altLang="en-US"/>
          </a:p>
        </p:txBody>
      </p:sp>
      <p:sp>
        <p:nvSpPr>
          <p:cNvPr id="163842" name="Rectangle 2"/>
          <p:cNvSpPr>
            <a:spLocks noGrp="1" noChangeArrowheads="1"/>
          </p:cNvSpPr>
          <p:nvPr>
            <p:ph type="title"/>
          </p:nvPr>
        </p:nvSpPr>
        <p:spPr>
          <a:xfrm>
            <a:off x="-533400" y="142875"/>
            <a:ext cx="7772400" cy="1143000"/>
          </a:xfrm>
        </p:spPr>
        <p:txBody>
          <a:bodyPr/>
          <a:lstStyle/>
          <a:p>
            <a:r>
              <a:rPr lang="en-US" altLang="en-US" dirty="0"/>
              <a:t>Successor</a:t>
            </a:r>
          </a:p>
        </p:txBody>
      </p:sp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0" y="1295400"/>
            <a:ext cx="4953000" cy="4114800"/>
          </a:xfrm>
        </p:spPr>
        <p:txBody>
          <a:bodyPr>
            <a:normAutofit fontScale="92500"/>
          </a:bodyPr>
          <a:lstStyle/>
          <a:p>
            <a:pPr marL="457200" indent="-457200">
              <a:lnSpc>
                <a:spcPct val="90000"/>
              </a:lnSpc>
              <a:buClr>
                <a:schemeClr val="tx1"/>
              </a:buClr>
              <a:buNone/>
            </a:pPr>
            <a:r>
              <a:rPr lang="en-US" altLang="en-US" dirty="0"/>
              <a:t>Find the </a:t>
            </a:r>
            <a:r>
              <a:rPr lang="en-US" altLang="en-US" dirty="0">
                <a:solidFill>
                  <a:schemeClr val="accent2"/>
                </a:solidFill>
              </a:rPr>
              <a:t>next larger</a:t>
            </a:r>
            <a:r>
              <a:rPr lang="en-US" altLang="en-US" dirty="0"/>
              <a:t> node</a:t>
            </a:r>
          </a:p>
          <a:p>
            <a:pPr marL="457200" indent="-457200">
              <a:lnSpc>
                <a:spcPct val="90000"/>
              </a:lnSpc>
              <a:buClr>
                <a:schemeClr val="tx1"/>
              </a:buClr>
              <a:buNone/>
            </a:pPr>
            <a:r>
              <a:rPr lang="en-US" altLang="en-US" dirty="0"/>
              <a:t>in this node’s subtree.</a:t>
            </a:r>
          </a:p>
          <a:p>
            <a:pPr marL="838200" lvl="1" indent="-381000">
              <a:lnSpc>
                <a:spcPct val="90000"/>
              </a:lnSpc>
            </a:pPr>
            <a:r>
              <a:rPr lang="en-US" altLang="en-US" i="1" dirty="0">
                <a:solidFill>
                  <a:srgbClr val="008000"/>
                </a:solidFill>
              </a:rPr>
              <a:t>not next larger in entire tree</a:t>
            </a:r>
          </a:p>
          <a:p>
            <a:pPr marL="457200" indent="-457200">
              <a:lnSpc>
                <a:spcPct val="90000"/>
              </a:lnSpc>
              <a:buClr>
                <a:schemeClr val="tx1"/>
              </a:buClr>
              <a:buNone/>
            </a:pPr>
            <a:endParaRPr lang="en-US" altLang="en-US" dirty="0"/>
          </a:p>
          <a:p>
            <a:pPr marL="457200" indent="-457200">
              <a:lnSpc>
                <a:spcPct val="90000"/>
              </a:lnSpc>
              <a:buClr>
                <a:schemeClr val="tx1"/>
              </a:buClr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Node </a:t>
            </a:r>
            <a:r>
              <a:rPr lang="en-US" altLang="en-US" sz="2400" b="1" dirty="0" err="1">
                <a:latin typeface="Courier New" panose="02070309020205020404" pitchFamily="49" charset="0"/>
              </a:rPr>
              <a:t>succ</a:t>
            </a:r>
            <a:r>
              <a:rPr lang="en-US" altLang="en-US" sz="2400" b="1" dirty="0">
                <a:latin typeface="Courier New" panose="02070309020205020404" pitchFamily="49" charset="0"/>
              </a:rPr>
              <a:t>(Node root) {</a:t>
            </a:r>
          </a:p>
          <a:p>
            <a:pPr marL="457200" indent="-457200">
              <a:lnSpc>
                <a:spcPct val="90000"/>
              </a:lnSpc>
              <a:buClr>
                <a:schemeClr val="tx1"/>
              </a:buClr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  if (</a:t>
            </a:r>
            <a:r>
              <a:rPr lang="en-US" altLang="en-US" sz="2400" b="1" dirty="0" err="1">
                <a:latin typeface="Courier New" panose="02070309020205020404" pitchFamily="49" charset="0"/>
              </a:rPr>
              <a:t>root.right</a:t>
            </a:r>
            <a:r>
              <a:rPr lang="en-US" altLang="en-US" sz="2400" b="1" dirty="0">
                <a:latin typeface="Courier New" panose="02070309020205020404" pitchFamily="49" charset="0"/>
              </a:rPr>
              <a:t> == NULL)</a:t>
            </a:r>
          </a:p>
          <a:p>
            <a:pPr marL="457200" indent="-457200">
              <a:lnSpc>
                <a:spcPct val="90000"/>
              </a:lnSpc>
              <a:buClr>
                <a:schemeClr val="tx1"/>
              </a:buClr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    return NULL;</a:t>
            </a:r>
          </a:p>
          <a:p>
            <a:pPr marL="457200" indent="-457200">
              <a:lnSpc>
                <a:spcPct val="90000"/>
              </a:lnSpc>
              <a:buClr>
                <a:schemeClr val="tx1"/>
              </a:buClr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  else</a:t>
            </a:r>
          </a:p>
          <a:p>
            <a:pPr marL="457200" indent="-457200">
              <a:lnSpc>
                <a:spcPct val="90000"/>
              </a:lnSpc>
              <a:buClr>
                <a:schemeClr val="tx1"/>
              </a:buClr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    return min(</a:t>
            </a:r>
            <a:r>
              <a:rPr lang="en-US" altLang="en-US" sz="2400" b="1" dirty="0" err="1">
                <a:latin typeface="Courier New" panose="02070309020205020404" pitchFamily="49" charset="0"/>
              </a:rPr>
              <a:t>root.right</a:t>
            </a:r>
            <a:r>
              <a:rPr lang="en-US" altLang="en-US" sz="2400" b="1" dirty="0">
                <a:latin typeface="Courier New" panose="02070309020205020404" pitchFamily="49" charset="0"/>
              </a:rPr>
              <a:t>);</a:t>
            </a:r>
          </a:p>
          <a:p>
            <a:pPr marL="457200" indent="-457200">
              <a:lnSpc>
                <a:spcPct val="90000"/>
              </a:lnSpc>
              <a:buClr>
                <a:schemeClr val="tx1"/>
              </a:buClr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}</a:t>
            </a:r>
            <a:endParaRPr lang="en-US" altLang="en-US" sz="2400" dirty="0"/>
          </a:p>
        </p:txBody>
      </p:sp>
      <p:sp>
        <p:nvSpPr>
          <p:cNvPr id="163844" name="Oval 4"/>
          <p:cNvSpPr>
            <a:spLocks noChangeAspect="1" noChangeArrowheads="1"/>
          </p:cNvSpPr>
          <p:nvPr/>
        </p:nvSpPr>
        <p:spPr bwMode="auto">
          <a:xfrm>
            <a:off x="9791700" y="39116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/>
              <a:t>20</a:t>
            </a:r>
          </a:p>
        </p:txBody>
      </p:sp>
      <p:sp>
        <p:nvSpPr>
          <p:cNvPr id="163845" name="Oval 5"/>
          <p:cNvSpPr>
            <a:spLocks noChangeAspect="1" noChangeArrowheads="1"/>
          </p:cNvSpPr>
          <p:nvPr/>
        </p:nvSpPr>
        <p:spPr bwMode="auto">
          <a:xfrm>
            <a:off x="7658100" y="39116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/>
              <a:t>9</a:t>
            </a:r>
          </a:p>
        </p:txBody>
      </p:sp>
      <p:sp>
        <p:nvSpPr>
          <p:cNvPr id="163846" name="Oval 6"/>
          <p:cNvSpPr>
            <a:spLocks noChangeAspect="1" noChangeArrowheads="1"/>
          </p:cNvSpPr>
          <p:nvPr/>
        </p:nvSpPr>
        <p:spPr bwMode="auto">
          <a:xfrm>
            <a:off x="6591300" y="39116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/>
              <a:t>2</a:t>
            </a:r>
          </a:p>
        </p:txBody>
      </p:sp>
      <p:sp>
        <p:nvSpPr>
          <p:cNvPr id="163847" name="Oval 7"/>
          <p:cNvSpPr>
            <a:spLocks noChangeAspect="1" noChangeArrowheads="1"/>
          </p:cNvSpPr>
          <p:nvPr/>
        </p:nvSpPr>
        <p:spPr bwMode="auto">
          <a:xfrm>
            <a:off x="9258300" y="30226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/>
              <a:t>15</a:t>
            </a:r>
          </a:p>
        </p:txBody>
      </p:sp>
      <p:sp>
        <p:nvSpPr>
          <p:cNvPr id="163848" name="Oval 8"/>
          <p:cNvSpPr>
            <a:spLocks noChangeAspect="1" noChangeArrowheads="1"/>
          </p:cNvSpPr>
          <p:nvPr/>
        </p:nvSpPr>
        <p:spPr bwMode="auto">
          <a:xfrm>
            <a:off x="7124700" y="30226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/>
              <a:t>5</a:t>
            </a:r>
          </a:p>
        </p:txBody>
      </p:sp>
      <p:sp>
        <p:nvSpPr>
          <p:cNvPr id="163849" name="Oval 9"/>
          <p:cNvSpPr>
            <a:spLocks noChangeAspect="1" noChangeArrowheads="1"/>
          </p:cNvSpPr>
          <p:nvPr/>
        </p:nvSpPr>
        <p:spPr bwMode="auto">
          <a:xfrm>
            <a:off x="8191500" y="21336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/>
              <a:t>10</a:t>
            </a:r>
          </a:p>
        </p:txBody>
      </p:sp>
      <p:cxnSp>
        <p:nvCxnSpPr>
          <p:cNvPr id="163850" name="AutoShape 10"/>
          <p:cNvCxnSpPr>
            <a:cxnSpLocks noChangeShapeType="1"/>
            <a:stCxn id="163849" idx="3"/>
            <a:endCxn id="163848" idx="0"/>
          </p:cNvCxnSpPr>
          <p:nvPr/>
        </p:nvCxnSpPr>
        <p:spPr bwMode="auto">
          <a:xfrm flipH="1">
            <a:off x="7315201" y="2478088"/>
            <a:ext cx="931863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3851" name="AutoShape 11"/>
          <p:cNvCxnSpPr>
            <a:cxnSpLocks noChangeShapeType="1"/>
            <a:stCxn id="163849" idx="5"/>
            <a:endCxn id="163847" idx="0"/>
          </p:cNvCxnSpPr>
          <p:nvPr/>
        </p:nvCxnSpPr>
        <p:spPr bwMode="auto">
          <a:xfrm>
            <a:off x="8516938" y="2478088"/>
            <a:ext cx="931862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3852" name="AutoShape 12"/>
          <p:cNvCxnSpPr>
            <a:cxnSpLocks noChangeShapeType="1"/>
            <a:stCxn id="163847" idx="5"/>
            <a:endCxn id="163844" idx="0"/>
          </p:cNvCxnSpPr>
          <p:nvPr/>
        </p:nvCxnSpPr>
        <p:spPr bwMode="auto">
          <a:xfrm>
            <a:off x="9583738" y="3367088"/>
            <a:ext cx="398462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3853" name="AutoShape 13"/>
          <p:cNvCxnSpPr>
            <a:cxnSpLocks noChangeShapeType="1"/>
            <a:stCxn id="163848" idx="3"/>
            <a:endCxn id="163846" idx="0"/>
          </p:cNvCxnSpPr>
          <p:nvPr/>
        </p:nvCxnSpPr>
        <p:spPr bwMode="auto">
          <a:xfrm flipH="1">
            <a:off x="6781801" y="3367088"/>
            <a:ext cx="398463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3854" name="AutoShape 14"/>
          <p:cNvCxnSpPr>
            <a:cxnSpLocks noChangeShapeType="1"/>
            <a:stCxn id="163848" idx="5"/>
            <a:endCxn id="163845" idx="0"/>
          </p:cNvCxnSpPr>
          <p:nvPr/>
        </p:nvCxnSpPr>
        <p:spPr bwMode="auto">
          <a:xfrm>
            <a:off x="7450138" y="3367088"/>
            <a:ext cx="398462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3855" name="Oval 15"/>
          <p:cNvSpPr>
            <a:spLocks noChangeAspect="1" noChangeArrowheads="1"/>
          </p:cNvSpPr>
          <p:nvPr/>
        </p:nvSpPr>
        <p:spPr bwMode="auto">
          <a:xfrm>
            <a:off x="10058400" y="48006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/>
              <a:t>30</a:t>
            </a:r>
          </a:p>
        </p:txBody>
      </p:sp>
      <p:cxnSp>
        <p:nvCxnSpPr>
          <p:cNvPr id="163856" name="AutoShape 16"/>
          <p:cNvCxnSpPr>
            <a:cxnSpLocks noChangeShapeType="1"/>
            <a:stCxn id="163844" idx="5"/>
            <a:endCxn id="163855" idx="0"/>
          </p:cNvCxnSpPr>
          <p:nvPr/>
        </p:nvCxnSpPr>
        <p:spPr bwMode="auto">
          <a:xfrm>
            <a:off x="10117138" y="4256088"/>
            <a:ext cx="131762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3857" name="Oval 17"/>
          <p:cNvSpPr>
            <a:spLocks noChangeAspect="1" noChangeArrowheads="1"/>
          </p:cNvSpPr>
          <p:nvPr/>
        </p:nvSpPr>
        <p:spPr bwMode="auto">
          <a:xfrm>
            <a:off x="7391400" y="48006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/>
              <a:t>7</a:t>
            </a:r>
          </a:p>
        </p:txBody>
      </p:sp>
      <p:cxnSp>
        <p:nvCxnSpPr>
          <p:cNvPr id="163858" name="AutoShape 18"/>
          <p:cNvCxnSpPr>
            <a:cxnSpLocks noChangeShapeType="1"/>
            <a:stCxn id="163845" idx="3"/>
            <a:endCxn id="163857" idx="0"/>
          </p:cNvCxnSpPr>
          <p:nvPr/>
        </p:nvCxnSpPr>
        <p:spPr bwMode="auto">
          <a:xfrm flipH="1">
            <a:off x="7581901" y="4256088"/>
            <a:ext cx="131763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3859" name="Oval 19"/>
          <p:cNvSpPr>
            <a:spLocks noChangeAspect="1" noChangeArrowheads="1"/>
          </p:cNvSpPr>
          <p:nvPr/>
        </p:nvSpPr>
        <p:spPr bwMode="auto">
          <a:xfrm>
            <a:off x="9525000" y="4792663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/>
              <a:t>17</a:t>
            </a:r>
          </a:p>
        </p:txBody>
      </p:sp>
      <p:cxnSp>
        <p:nvCxnSpPr>
          <p:cNvPr id="163860" name="AutoShape 20"/>
          <p:cNvCxnSpPr>
            <a:cxnSpLocks noChangeShapeType="1"/>
            <a:stCxn id="163844" idx="3"/>
            <a:endCxn id="163859" idx="0"/>
          </p:cNvCxnSpPr>
          <p:nvPr/>
        </p:nvCxnSpPr>
        <p:spPr bwMode="auto">
          <a:xfrm flipH="1">
            <a:off x="9715501" y="4256089"/>
            <a:ext cx="131763" cy="5175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3861" name="AutoShape 21"/>
          <p:cNvCxnSpPr>
            <a:cxnSpLocks noChangeShapeType="1"/>
            <a:stCxn id="163849" idx="4"/>
            <a:endCxn id="163847" idx="2"/>
          </p:cNvCxnSpPr>
          <p:nvPr/>
        </p:nvCxnSpPr>
        <p:spPr bwMode="auto">
          <a:xfrm rot="16200000" flipH="1">
            <a:off x="8470900" y="2444750"/>
            <a:ext cx="679450" cy="857250"/>
          </a:xfrm>
          <a:prstGeom prst="curvedConnector2">
            <a:avLst/>
          </a:prstGeom>
          <a:noFill/>
          <a:ln w="38100">
            <a:solidFill>
              <a:srgbClr val="9933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3862" name="AutoShape 22"/>
          <p:cNvCxnSpPr>
            <a:cxnSpLocks noChangeShapeType="1"/>
            <a:stCxn id="163848" idx="6"/>
            <a:endCxn id="163857" idx="6"/>
          </p:cNvCxnSpPr>
          <p:nvPr/>
        </p:nvCxnSpPr>
        <p:spPr bwMode="auto">
          <a:xfrm>
            <a:off x="7524750" y="3213100"/>
            <a:ext cx="266700" cy="1778000"/>
          </a:xfrm>
          <a:prstGeom prst="curvedConnector3">
            <a:avLst>
              <a:gd name="adj1" fmla="val 341069"/>
            </a:avLst>
          </a:prstGeom>
          <a:noFill/>
          <a:ln w="38100">
            <a:solidFill>
              <a:srgbClr val="9933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3863" name="AutoShape 23"/>
          <p:cNvCxnSpPr>
            <a:cxnSpLocks noChangeShapeType="1"/>
            <a:stCxn id="163847" idx="3"/>
            <a:endCxn id="163859" idx="1"/>
          </p:cNvCxnSpPr>
          <p:nvPr/>
        </p:nvCxnSpPr>
        <p:spPr bwMode="auto">
          <a:xfrm rot="16200000" flipH="1">
            <a:off x="8716170" y="3964782"/>
            <a:ext cx="1462087" cy="266700"/>
          </a:xfrm>
          <a:prstGeom prst="curvedConnector3">
            <a:avLst>
              <a:gd name="adj1" fmla="val 50380"/>
            </a:avLst>
          </a:prstGeom>
          <a:noFill/>
          <a:ln w="38100">
            <a:solidFill>
              <a:srgbClr val="9933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3864" name="Text Box 24"/>
          <p:cNvSpPr txBox="1">
            <a:spLocks noChangeArrowheads="1"/>
          </p:cNvSpPr>
          <p:nvPr/>
        </p:nvSpPr>
        <p:spPr bwMode="auto">
          <a:xfrm>
            <a:off x="3352800" y="6248401"/>
            <a:ext cx="6781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993300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lnSpc>
                <a:spcPct val="90000"/>
              </a:lnSpc>
              <a:spcBef>
                <a:spcPct val="20000"/>
              </a:spcBef>
            </a:pPr>
            <a:r>
              <a:rPr lang="en-US" altLang="en-US" sz="2000" i="1">
                <a:solidFill>
                  <a:srgbClr val="FF0000"/>
                </a:solidFill>
              </a:rPr>
              <a:t>How many children can the successor of a node have?</a:t>
            </a:r>
            <a:endParaRPr lang="en-US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9299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4DDBE-9C29-4C09-936D-71BD811C02C8}" type="slidenum">
              <a:rPr lang="en-US" altLang="en-US"/>
              <a:pPr/>
              <a:t>132</a:t>
            </a:fld>
            <a:endParaRPr lang="en-US" altLang="en-US"/>
          </a:p>
        </p:txBody>
      </p:sp>
      <p:sp>
        <p:nvSpPr>
          <p:cNvPr id="165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Deletion - Leaf Case</a:t>
            </a:r>
          </a:p>
        </p:txBody>
      </p:sp>
      <p:sp>
        <p:nvSpPr>
          <p:cNvPr id="165891" name="Oval 3"/>
          <p:cNvSpPr>
            <a:spLocks noChangeAspect="1" noChangeArrowheads="1"/>
          </p:cNvSpPr>
          <p:nvPr/>
        </p:nvSpPr>
        <p:spPr bwMode="auto">
          <a:xfrm>
            <a:off x="7543800" y="36830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/>
              <a:t>20</a:t>
            </a:r>
          </a:p>
        </p:txBody>
      </p:sp>
      <p:sp>
        <p:nvSpPr>
          <p:cNvPr id="165892" name="Oval 4"/>
          <p:cNvSpPr>
            <a:spLocks noChangeAspect="1" noChangeArrowheads="1"/>
          </p:cNvSpPr>
          <p:nvPr/>
        </p:nvSpPr>
        <p:spPr bwMode="auto">
          <a:xfrm>
            <a:off x="5410200" y="36830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/>
              <a:t>9</a:t>
            </a:r>
          </a:p>
        </p:txBody>
      </p:sp>
      <p:sp>
        <p:nvSpPr>
          <p:cNvPr id="165893" name="Oval 5"/>
          <p:cNvSpPr>
            <a:spLocks noChangeAspect="1" noChangeArrowheads="1"/>
          </p:cNvSpPr>
          <p:nvPr/>
        </p:nvSpPr>
        <p:spPr bwMode="auto">
          <a:xfrm>
            <a:off x="4343400" y="36830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/>
              <a:t>2</a:t>
            </a:r>
          </a:p>
        </p:txBody>
      </p:sp>
      <p:sp>
        <p:nvSpPr>
          <p:cNvPr id="165894" name="Oval 6"/>
          <p:cNvSpPr>
            <a:spLocks noChangeAspect="1" noChangeArrowheads="1"/>
          </p:cNvSpPr>
          <p:nvPr/>
        </p:nvSpPr>
        <p:spPr bwMode="auto">
          <a:xfrm>
            <a:off x="7010400" y="27940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/>
              <a:t>15</a:t>
            </a:r>
          </a:p>
        </p:txBody>
      </p:sp>
      <p:sp>
        <p:nvSpPr>
          <p:cNvPr id="165895" name="Oval 7"/>
          <p:cNvSpPr>
            <a:spLocks noChangeAspect="1" noChangeArrowheads="1"/>
          </p:cNvSpPr>
          <p:nvPr/>
        </p:nvSpPr>
        <p:spPr bwMode="auto">
          <a:xfrm>
            <a:off x="4876800" y="27940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/>
              <a:t>5</a:t>
            </a:r>
          </a:p>
        </p:txBody>
      </p:sp>
      <p:sp>
        <p:nvSpPr>
          <p:cNvPr id="165896" name="Oval 8"/>
          <p:cNvSpPr>
            <a:spLocks noChangeAspect="1" noChangeArrowheads="1"/>
          </p:cNvSpPr>
          <p:nvPr/>
        </p:nvSpPr>
        <p:spPr bwMode="auto">
          <a:xfrm>
            <a:off x="5943600" y="19050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/>
              <a:t>10</a:t>
            </a:r>
          </a:p>
        </p:txBody>
      </p:sp>
      <p:cxnSp>
        <p:nvCxnSpPr>
          <p:cNvPr id="165897" name="AutoShape 9"/>
          <p:cNvCxnSpPr>
            <a:cxnSpLocks noChangeShapeType="1"/>
            <a:stCxn id="165896" idx="3"/>
            <a:endCxn id="165895" idx="0"/>
          </p:cNvCxnSpPr>
          <p:nvPr/>
        </p:nvCxnSpPr>
        <p:spPr bwMode="auto">
          <a:xfrm flipH="1">
            <a:off x="5067301" y="2249488"/>
            <a:ext cx="931863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5898" name="AutoShape 10"/>
          <p:cNvCxnSpPr>
            <a:cxnSpLocks noChangeShapeType="1"/>
            <a:stCxn id="165896" idx="5"/>
            <a:endCxn id="165894" idx="0"/>
          </p:cNvCxnSpPr>
          <p:nvPr/>
        </p:nvCxnSpPr>
        <p:spPr bwMode="auto">
          <a:xfrm>
            <a:off x="6269038" y="2249488"/>
            <a:ext cx="931862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5899" name="AutoShape 11"/>
          <p:cNvCxnSpPr>
            <a:cxnSpLocks noChangeShapeType="1"/>
            <a:stCxn id="165894" idx="5"/>
            <a:endCxn id="165891" idx="0"/>
          </p:cNvCxnSpPr>
          <p:nvPr/>
        </p:nvCxnSpPr>
        <p:spPr bwMode="auto">
          <a:xfrm>
            <a:off x="7335838" y="3138488"/>
            <a:ext cx="398462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5900" name="AutoShape 12"/>
          <p:cNvCxnSpPr>
            <a:cxnSpLocks noChangeShapeType="1"/>
            <a:stCxn id="165895" idx="3"/>
            <a:endCxn id="165893" idx="0"/>
          </p:cNvCxnSpPr>
          <p:nvPr/>
        </p:nvCxnSpPr>
        <p:spPr bwMode="auto">
          <a:xfrm flipH="1">
            <a:off x="4533901" y="3138488"/>
            <a:ext cx="398463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5901" name="AutoShape 13"/>
          <p:cNvCxnSpPr>
            <a:cxnSpLocks noChangeShapeType="1"/>
            <a:stCxn id="165895" idx="5"/>
            <a:endCxn id="165892" idx="0"/>
          </p:cNvCxnSpPr>
          <p:nvPr/>
        </p:nvCxnSpPr>
        <p:spPr bwMode="auto">
          <a:xfrm>
            <a:off x="5202238" y="3138488"/>
            <a:ext cx="398462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5902" name="Oval 14"/>
          <p:cNvSpPr>
            <a:spLocks noChangeAspect="1" noChangeArrowheads="1"/>
          </p:cNvSpPr>
          <p:nvPr/>
        </p:nvSpPr>
        <p:spPr bwMode="auto">
          <a:xfrm>
            <a:off x="7810500" y="45720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/>
              <a:t>30</a:t>
            </a:r>
          </a:p>
        </p:txBody>
      </p:sp>
      <p:cxnSp>
        <p:nvCxnSpPr>
          <p:cNvPr id="165903" name="AutoShape 15"/>
          <p:cNvCxnSpPr>
            <a:cxnSpLocks noChangeShapeType="1"/>
            <a:stCxn id="165891" idx="5"/>
            <a:endCxn id="165902" idx="0"/>
          </p:cNvCxnSpPr>
          <p:nvPr/>
        </p:nvCxnSpPr>
        <p:spPr bwMode="auto">
          <a:xfrm>
            <a:off x="7869238" y="4027488"/>
            <a:ext cx="131762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5904" name="Oval 16"/>
          <p:cNvSpPr>
            <a:spLocks noChangeAspect="1" noChangeArrowheads="1"/>
          </p:cNvSpPr>
          <p:nvPr/>
        </p:nvSpPr>
        <p:spPr bwMode="auto">
          <a:xfrm>
            <a:off x="5143500" y="45720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/>
              <a:t>7</a:t>
            </a:r>
          </a:p>
        </p:txBody>
      </p:sp>
      <p:cxnSp>
        <p:nvCxnSpPr>
          <p:cNvPr id="165905" name="AutoShape 17"/>
          <p:cNvCxnSpPr>
            <a:cxnSpLocks noChangeShapeType="1"/>
            <a:stCxn id="165892" idx="3"/>
            <a:endCxn id="165904" idx="0"/>
          </p:cNvCxnSpPr>
          <p:nvPr/>
        </p:nvCxnSpPr>
        <p:spPr bwMode="auto">
          <a:xfrm flipH="1">
            <a:off x="5334001" y="4027488"/>
            <a:ext cx="131763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5906" name="Oval 18"/>
          <p:cNvSpPr>
            <a:spLocks noChangeAspect="1" noChangeArrowheads="1"/>
          </p:cNvSpPr>
          <p:nvPr/>
        </p:nvSpPr>
        <p:spPr bwMode="auto">
          <a:xfrm>
            <a:off x="7277100" y="4564063"/>
            <a:ext cx="381000" cy="3810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>
                <a:solidFill>
                  <a:srgbClr val="FF0000"/>
                </a:solidFill>
              </a:rPr>
              <a:t>17</a:t>
            </a:r>
          </a:p>
        </p:txBody>
      </p:sp>
      <p:cxnSp>
        <p:nvCxnSpPr>
          <p:cNvPr id="165907" name="AutoShape 19"/>
          <p:cNvCxnSpPr>
            <a:cxnSpLocks noChangeShapeType="1"/>
            <a:stCxn id="165891" idx="3"/>
            <a:endCxn id="165906" idx="0"/>
          </p:cNvCxnSpPr>
          <p:nvPr/>
        </p:nvCxnSpPr>
        <p:spPr bwMode="auto">
          <a:xfrm flipH="1">
            <a:off x="7467601" y="4027489"/>
            <a:ext cx="131763" cy="5175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5908" name="Text Box 20"/>
          <p:cNvSpPr txBox="1">
            <a:spLocks noChangeArrowheads="1"/>
          </p:cNvSpPr>
          <p:nvPr/>
        </p:nvSpPr>
        <p:spPr bwMode="auto">
          <a:xfrm>
            <a:off x="9418213" y="964842"/>
            <a:ext cx="2337115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 sz="4000" dirty="0"/>
              <a:t>Delete(</a:t>
            </a:r>
            <a:r>
              <a:rPr lang="en-US" altLang="en-US" sz="4000" dirty="0">
                <a:solidFill>
                  <a:srgbClr val="FF0000"/>
                </a:solidFill>
              </a:rPr>
              <a:t>17</a:t>
            </a:r>
            <a:r>
              <a:rPr lang="en-US" altLang="en-US" sz="4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866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1F4EE-B40B-4C22-ABF9-1AD38DEB1CB3}" type="slidenum">
              <a:rPr lang="en-US" altLang="en-US"/>
              <a:pPr/>
              <a:t>133</a:t>
            </a:fld>
            <a:endParaRPr lang="en-US" altLang="en-US"/>
          </a:p>
        </p:txBody>
      </p:sp>
      <p:sp>
        <p:nvSpPr>
          <p:cNvPr id="167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Deletion - One Child Case</a:t>
            </a:r>
          </a:p>
        </p:txBody>
      </p:sp>
      <p:sp>
        <p:nvSpPr>
          <p:cNvPr id="167939" name="Oval 3"/>
          <p:cNvSpPr>
            <a:spLocks noChangeAspect="1" noChangeArrowheads="1"/>
          </p:cNvSpPr>
          <p:nvPr/>
        </p:nvSpPr>
        <p:spPr bwMode="auto">
          <a:xfrm>
            <a:off x="7543800" y="36830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/>
              <a:t>20</a:t>
            </a:r>
          </a:p>
        </p:txBody>
      </p:sp>
      <p:sp>
        <p:nvSpPr>
          <p:cNvPr id="167940" name="Oval 4"/>
          <p:cNvSpPr>
            <a:spLocks noChangeAspect="1" noChangeArrowheads="1"/>
          </p:cNvSpPr>
          <p:nvPr/>
        </p:nvSpPr>
        <p:spPr bwMode="auto">
          <a:xfrm>
            <a:off x="5410200" y="36830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/>
              <a:t>9</a:t>
            </a:r>
          </a:p>
        </p:txBody>
      </p:sp>
      <p:sp>
        <p:nvSpPr>
          <p:cNvPr id="167941" name="Oval 5"/>
          <p:cNvSpPr>
            <a:spLocks noChangeAspect="1" noChangeArrowheads="1"/>
          </p:cNvSpPr>
          <p:nvPr/>
        </p:nvSpPr>
        <p:spPr bwMode="auto">
          <a:xfrm>
            <a:off x="4343400" y="36830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/>
              <a:t>2</a:t>
            </a:r>
          </a:p>
        </p:txBody>
      </p:sp>
      <p:sp>
        <p:nvSpPr>
          <p:cNvPr id="167942" name="Oval 6"/>
          <p:cNvSpPr>
            <a:spLocks noChangeAspect="1" noChangeArrowheads="1"/>
          </p:cNvSpPr>
          <p:nvPr/>
        </p:nvSpPr>
        <p:spPr bwMode="auto">
          <a:xfrm>
            <a:off x="7010400" y="2794000"/>
            <a:ext cx="381000" cy="3810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>
                <a:solidFill>
                  <a:srgbClr val="FF0000"/>
                </a:solidFill>
              </a:rPr>
              <a:t>15</a:t>
            </a:r>
          </a:p>
        </p:txBody>
      </p:sp>
      <p:sp>
        <p:nvSpPr>
          <p:cNvPr id="167943" name="Oval 7"/>
          <p:cNvSpPr>
            <a:spLocks noChangeAspect="1" noChangeArrowheads="1"/>
          </p:cNvSpPr>
          <p:nvPr/>
        </p:nvSpPr>
        <p:spPr bwMode="auto">
          <a:xfrm>
            <a:off x="4876800" y="27940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/>
              <a:t>5</a:t>
            </a:r>
          </a:p>
        </p:txBody>
      </p:sp>
      <p:sp>
        <p:nvSpPr>
          <p:cNvPr id="167944" name="Oval 8"/>
          <p:cNvSpPr>
            <a:spLocks noChangeAspect="1" noChangeArrowheads="1"/>
          </p:cNvSpPr>
          <p:nvPr/>
        </p:nvSpPr>
        <p:spPr bwMode="auto">
          <a:xfrm>
            <a:off x="5943600" y="19050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/>
              <a:t>10</a:t>
            </a:r>
          </a:p>
        </p:txBody>
      </p:sp>
      <p:cxnSp>
        <p:nvCxnSpPr>
          <p:cNvPr id="167945" name="AutoShape 9"/>
          <p:cNvCxnSpPr>
            <a:cxnSpLocks noChangeShapeType="1"/>
            <a:stCxn id="167944" idx="3"/>
            <a:endCxn id="167943" idx="0"/>
          </p:cNvCxnSpPr>
          <p:nvPr/>
        </p:nvCxnSpPr>
        <p:spPr bwMode="auto">
          <a:xfrm flipH="1">
            <a:off x="5067301" y="2249488"/>
            <a:ext cx="931863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7946" name="AutoShape 10"/>
          <p:cNvCxnSpPr>
            <a:cxnSpLocks noChangeShapeType="1"/>
            <a:stCxn id="167944" idx="5"/>
            <a:endCxn id="167942" idx="0"/>
          </p:cNvCxnSpPr>
          <p:nvPr/>
        </p:nvCxnSpPr>
        <p:spPr bwMode="auto">
          <a:xfrm>
            <a:off x="6269038" y="2249488"/>
            <a:ext cx="931862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7947" name="AutoShape 11"/>
          <p:cNvCxnSpPr>
            <a:cxnSpLocks noChangeShapeType="1"/>
            <a:stCxn id="167942" idx="5"/>
            <a:endCxn id="167939" idx="0"/>
          </p:cNvCxnSpPr>
          <p:nvPr/>
        </p:nvCxnSpPr>
        <p:spPr bwMode="auto">
          <a:xfrm>
            <a:off x="7335838" y="3138488"/>
            <a:ext cx="398462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7948" name="AutoShape 12"/>
          <p:cNvCxnSpPr>
            <a:cxnSpLocks noChangeShapeType="1"/>
            <a:stCxn id="167943" idx="3"/>
            <a:endCxn id="167941" idx="0"/>
          </p:cNvCxnSpPr>
          <p:nvPr/>
        </p:nvCxnSpPr>
        <p:spPr bwMode="auto">
          <a:xfrm flipH="1">
            <a:off x="4533901" y="3138488"/>
            <a:ext cx="398463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7949" name="AutoShape 13"/>
          <p:cNvCxnSpPr>
            <a:cxnSpLocks noChangeShapeType="1"/>
            <a:stCxn id="167943" idx="5"/>
            <a:endCxn id="167940" idx="0"/>
          </p:cNvCxnSpPr>
          <p:nvPr/>
        </p:nvCxnSpPr>
        <p:spPr bwMode="auto">
          <a:xfrm>
            <a:off x="5202238" y="3138488"/>
            <a:ext cx="398462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7950" name="Oval 14"/>
          <p:cNvSpPr>
            <a:spLocks noChangeAspect="1" noChangeArrowheads="1"/>
          </p:cNvSpPr>
          <p:nvPr/>
        </p:nvSpPr>
        <p:spPr bwMode="auto">
          <a:xfrm>
            <a:off x="7810500" y="45720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/>
              <a:t>30</a:t>
            </a:r>
          </a:p>
        </p:txBody>
      </p:sp>
      <p:cxnSp>
        <p:nvCxnSpPr>
          <p:cNvPr id="167951" name="AutoShape 15"/>
          <p:cNvCxnSpPr>
            <a:cxnSpLocks noChangeShapeType="1"/>
            <a:stCxn id="167939" idx="5"/>
            <a:endCxn id="167950" idx="0"/>
          </p:cNvCxnSpPr>
          <p:nvPr/>
        </p:nvCxnSpPr>
        <p:spPr bwMode="auto">
          <a:xfrm>
            <a:off x="7869238" y="4027488"/>
            <a:ext cx="131762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7952" name="Oval 16"/>
          <p:cNvSpPr>
            <a:spLocks noChangeAspect="1" noChangeArrowheads="1"/>
          </p:cNvSpPr>
          <p:nvPr/>
        </p:nvSpPr>
        <p:spPr bwMode="auto">
          <a:xfrm>
            <a:off x="5143500" y="45720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/>
              <a:t>7</a:t>
            </a:r>
          </a:p>
        </p:txBody>
      </p:sp>
      <p:cxnSp>
        <p:nvCxnSpPr>
          <p:cNvPr id="167953" name="AutoShape 17"/>
          <p:cNvCxnSpPr>
            <a:cxnSpLocks noChangeShapeType="1"/>
            <a:stCxn id="167940" idx="3"/>
            <a:endCxn id="167952" idx="0"/>
          </p:cNvCxnSpPr>
          <p:nvPr/>
        </p:nvCxnSpPr>
        <p:spPr bwMode="auto">
          <a:xfrm flipH="1">
            <a:off x="5334001" y="4027488"/>
            <a:ext cx="131763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7954" name="Text Box 18"/>
          <p:cNvSpPr txBox="1">
            <a:spLocks noChangeArrowheads="1"/>
          </p:cNvSpPr>
          <p:nvPr/>
        </p:nvSpPr>
        <p:spPr bwMode="auto">
          <a:xfrm>
            <a:off x="9443971" y="1093631"/>
            <a:ext cx="237436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 sz="4000" dirty="0"/>
              <a:t>Delete(</a:t>
            </a:r>
            <a:r>
              <a:rPr lang="en-US" altLang="en-US" sz="4000" dirty="0">
                <a:solidFill>
                  <a:srgbClr val="FF0000"/>
                </a:solidFill>
              </a:rPr>
              <a:t>15</a:t>
            </a:r>
            <a:r>
              <a:rPr lang="en-US" altLang="en-US" sz="4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65016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841B7-9C1D-4813-94C7-7E7131AB3A73}" type="slidenum">
              <a:rPr lang="en-US" altLang="en-US"/>
              <a:pPr/>
              <a:t>134</a:t>
            </a:fld>
            <a:endParaRPr lang="en-US" altLang="en-US"/>
          </a:p>
        </p:txBody>
      </p:sp>
      <p:sp>
        <p:nvSpPr>
          <p:cNvPr id="169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Deletion - Two Child Case</a:t>
            </a:r>
          </a:p>
        </p:txBody>
      </p:sp>
      <p:sp>
        <p:nvSpPr>
          <p:cNvPr id="169987" name="Oval 3"/>
          <p:cNvSpPr>
            <a:spLocks noChangeAspect="1" noChangeArrowheads="1"/>
          </p:cNvSpPr>
          <p:nvPr/>
        </p:nvSpPr>
        <p:spPr bwMode="auto">
          <a:xfrm>
            <a:off x="7543800" y="36830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/>
              <a:t>30</a:t>
            </a:r>
          </a:p>
        </p:txBody>
      </p:sp>
      <p:sp>
        <p:nvSpPr>
          <p:cNvPr id="169988" name="Oval 4"/>
          <p:cNvSpPr>
            <a:spLocks noChangeAspect="1" noChangeArrowheads="1"/>
          </p:cNvSpPr>
          <p:nvPr/>
        </p:nvSpPr>
        <p:spPr bwMode="auto">
          <a:xfrm>
            <a:off x="5410200" y="36830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/>
              <a:t>9</a:t>
            </a:r>
          </a:p>
        </p:txBody>
      </p:sp>
      <p:sp>
        <p:nvSpPr>
          <p:cNvPr id="169989" name="Oval 5"/>
          <p:cNvSpPr>
            <a:spLocks noChangeAspect="1" noChangeArrowheads="1"/>
          </p:cNvSpPr>
          <p:nvPr/>
        </p:nvSpPr>
        <p:spPr bwMode="auto">
          <a:xfrm>
            <a:off x="4343400" y="36830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/>
              <a:t>2</a:t>
            </a:r>
          </a:p>
        </p:txBody>
      </p:sp>
      <p:sp>
        <p:nvSpPr>
          <p:cNvPr id="169990" name="Oval 6"/>
          <p:cNvSpPr>
            <a:spLocks noChangeAspect="1" noChangeArrowheads="1"/>
          </p:cNvSpPr>
          <p:nvPr/>
        </p:nvSpPr>
        <p:spPr bwMode="auto">
          <a:xfrm>
            <a:off x="7010400" y="27940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/>
              <a:t>20</a:t>
            </a:r>
          </a:p>
        </p:txBody>
      </p:sp>
      <p:sp>
        <p:nvSpPr>
          <p:cNvPr id="169991" name="Oval 7"/>
          <p:cNvSpPr>
            <a:spLocks noChangeAspect="1" noChangeArrowheads="1"/>
          </p:cNvSpPr>
          <p:nvPr/>
        </p:nvSpPr>
        <p:spPr bwMode="auto">
          <a:xfrm>
            <a:off x="4876800" y="2794000"/>
            <a:ext cx="381000" cy="3810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69992" name="Oval 8"/>
          <p:cNvSpPr>
            <a:spLocks noChangeAspect="1" noChangeArrowheads="1"/>
          </p:cNvSpPr>
          <p:nvPr/>
        </p:nvSpPr>
        <p:spPr bwMode="auto">
          <a:xfrm>
            <a:off x="5943600" y="19050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/>
              <a:t>10</a:t>
            </a:r>
          </a:p>
        </p:txBody>
      </p:sp>
      <p:cxnSp>
        <p:nvCxnSpPr>
          <p:cNvPr id="169993" name="AutoShape 9"/>
          <p:cNvCxnSpPr>
            <a:cxnSpLocks noChangeShapeType="1"/>
            <a:stCxn id="169992" idx="3"/>
            <a:endCxn id="169991" idx="0"/>
          </p:cNvCxnSpPr>
          <p:nvPr/>
        </p:nvCxnSpPr>
        <p:spPr bwMode="auto">
          <a:xfrm flipH="1">
            <a:off x="5067301" y="2249488"/>
            <a:ext cx="931863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9994" name="AutoShape 10"/>
          <p:cNvCxnSpPr>
            <a:cxnSpLocks noChangeShapeType="1"/>
            <a:stCxn id="169992" idx="5"/>
            <a:endCxn id="169990" idx="0"/>
          </p:cNvCxnSpPr>
          <p:nvPr/>
        </p:nvCxnSpPr>
        <p:spPr bwMode="auto">
          <a:xfrm>
            <a:off x="6269038" y="2249488"/>
            <a:ext cx="931862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9995" name="AutoShape 11"/>
          <p:cNvCxnSpPr>
            <a:cxnSpLocks noChangeShapeType="1"/>
            <a:stCxn id="169990" idx="5"/>
            <a:endCxn id="169987" idx="0"/>
          </p:cNvCxnSpPr>
          <p:nvPr/>
        </p:nvCxnSpPr>
        <p:spPr bwMode="auto">
          <a:xfrm>
            <a:off x="7335838" y="3138488"/>
            <a:ext cx="398462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9996" name="AutoShape 12"/>
          <p:cNvCxnSpPr>
            <a:cxnSpLocks noChangeShapeType="1"/>
            <a:stCxn id="169991" idx="3"/>
            <a:endCxn id="169989" idx="0"/>
          </p:cNvCxnSpPr>
          <p:nvPr/>
        </p:nvCxnSpPr>
        <p:spPr bwMode="auto">
          <a:xfrm flipH="1">
            <a:off x="4533901" y="3138488"/>
            <a:ext cx="398463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9997" name="AutoShape 13"/>
          <p:cNvCxnSpPr>
            <a:cxnSpLocks noChangeShapeType="1"/>
            <a:stCxn id="169991" idx="5"/>
            <a:endCxn id="169988" idx="0"/>
          </p:cNvCxnSpPr>
          <p:nvPr/>
        </p:nvCxnSpPr>
        <p:spPr bwMode="auto">
          <a:xfrm>
            <a:off x="5202238" y="3138488"/>
            <a:ext cx="398462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9998" name="Oval 14"/>
          <p:cNvSpPr>
            <a:spLocks noChangeAspect="1" noChangeArrowheads="1"/>
          </p:cNvSpPr>
          <p:nvPr/>
        </p:nvSpPr>
        <p:spPr bwMode="auto">
          <a:xfrm>
            <a:off x="5143500" y="45720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/>
              <a:t>7</a:t>
            </a:r>
          </a:p>
        </p:txBody>
      </p:sp>
      <p:cxnSp>
        <p:nvCxnSpPr>
          <p:cNvPr id="169999" name="AutoShape 15"/>
          <p:cNvCxnSpPr>
            <a:cxnSpLocks noChangeShapeType="1"/>
            <a:stCxn id="169988" idx="3"/>
            <a:endCxn id="169998" idx="0"/>
          </p:cNvCxnSpPr>
          <p:nvPr/>
        </p:nvCxnSpPr>
        <p:spPr bwMode="auto">
          <a:xfrm flipH="1">
            <a:off x="5334001" y="4027488"/>
            <a:ext cx="131763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0000" name="Text Box 16"/>
          <p:cNvSpPr txBox="1">
            <a:spLocks noChangeArrowheads="1"/>
          </p:cNvSpPr>
          <p:nvPr/>
        </p:nvSpPr>
        <p:spPr bwMode="auto">
          <a:xfrm>
            <a:off x="9524439" y="861811"/>
            <a:ext cx="2145139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 sz="4000" dirty="0"/>
              <a:t>Delete(</a:t>
            </a:r>
            <a:r>
              <a:rPr lang="en-US" altLang="en-US" sz="4000" dirty="0">
                <a:solidFill>
                  <a:srgbClr val="FF0000"/>
                </a:solidFill>
              </a:rPr>
              <a:t>5</a:t>
            </a:r>
            <a:r>
              <a:rPr lang="en-US" altLang="en-US" sz="4000" dirty="0"/>
              <a:t>)</a:t>
            </a:r>
          </a:p>
        </p:txBody>
      </p:sp>
      <p:sp>
        <p:nvSpPr>
          <p:cNvPr id="170001" name="Text Box 17"/>
          <p:cNvSpPr txBox="1">
            <a:spLocks noChangeArrowheads="1"/>
          </p:cNvSpPr>
          <p:nvPr/>
        </p:nvSpPr>
        <p:spPr bwMode="auto">
          <a:xfrm>
            <a:off x="2133600" y="5257800"/>
            <a:ext cx="79248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9602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841B7-9C1D-4813-94C7-7E7131AB3A73}" type="slidenum">
              <a:rPr lang="en-US" altLang="en-US"/>
              <a:pPr/>
              <a:t>135</a:t>
            </a:fld>
            <a:endParaRPr lang="en-US" altLang="en-US"/>
          </a:p>
        </p:txBody>
      </p:sp>
      <p:sp>
        <p:nvSpPr>
          <p:cNvPr id="169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Deletion - Two Child Case</a:t>
            </a:r>
          </a:p>
        </p:txBody>
      </p:sp>
      <p:sp>
        <p:nvSpPr>
          <p:cNvPr id="169987" name="Oval 3"/>
          <p:cNvSpPr>
            <a:spLocks noChangeAspect="1" noChangeArrowheads="1"/>
          </p:cNvSpPr>
          <p:nvPr/>
        </p:nvSpPr>
        <p:spPr bwMode="auto">
          <a:xfrm>
            <a:off x="7543800" y="36830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/>
              <a:t>30</a:t>
            </a:r>
          </a:p>
        </p:txBody>
      </p:sp>
      <p:sp>
        <p:nvSpPr>
          <p:cNvPr id="169988" name="Oval 4"/>
          <p:cNvSpPr>
            <a:spLocks noChangeAspect="1" noChangeArrowheads="1"/>
          </p:cNvSpPr>
          <p:nvPr/>
        </p:nvSpPr>
        <p:spPr bwMode="auto">
          <a:xfrm>
            <a:off x="5410200" y="36830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/>
              <a:t>9</a:t>
            </a:r>
          </a:p>
        </p:txBody>
      </p:sp>
      <p:sp>
        <p:nvSpPr>
          <p:cNvPr id="169989" name="Oval 5"/>
          <p:cNvSpPr>
            <a:spLocks noChangeAspect="1" noChangeArrowheads="1"/>
          </p:cNvSpPr>
          <p:nvPr/>
        </p:nvSpPr>
        <p:spPr bwMode="auto">
          <a:xfrm>
            <a:off x="4343400" y="36830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/>
              <a:t>2</a:t>
            </a:r>
          </a:p>
        </p:txBody>
      </p:sp>
      <p:sp>
        <p:nvSpPr>
          <p:cNvPr id="169990" name="Oval 6"/>
          <p:cNvSpPr>
            <a:spLocks noChangeAspect="1" noChangeArrowheads="1"/>
          </p:cNvSpPr>
          <p:nvPr/>
        </p:nvSpPr>
        <p:spPr bwMode="auto">
          <a:xfrm>
            <a:off x="7010400" y="27940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/>
              <a:t>20</a:t>
            </a:r>
          </a:p>
        </p:txBody>
      </p:sp>
      <p:sp>
        <p:nvSpPr>
          <p:cNvPr id="169991" name="Oval 7"/>
          <p:cNvSpPr>
            <a:spLocks noChangeAspect="1" noChangeArrowheads="1"/>
          </p:cNvSpPr>
          <p:nvPr/>
        </p:nvSpPr>
        <p:spPr bwMode="auto">
          <a:xfrm>
            <a:off x="4876800" y="2794000"/>
            <a:ext cx="381000" cy="3810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69992" name="Oval 8"/>
          <p:cNvSpPr>
            <a:spLocks noChangeAspect="1" noChangeArrowheads="1"/>
          </p:cNvSpPr>
          <p:nvPr/>
        </p:nvSpPr>
        <p:spPr bwMode="auto">
          <a:xfrm>
            <a:off x="5943600" y="19050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/>
              <a:t>10</a:t>
            </a:r>
          </a:p>
        </p:txBody>
      </p:sp>
      <p:cxnSp>
        <p:nvCxnSpPr>
          <p:cNvPr id="169993" name="AutoShape 9"/>
          <p:cNvCxnSpPr>
            <a:cxnSpLocks noChangeShapeType="1"/>
            <a:stCxn id="169992" idx="3"/>
            <a:endCxn id="169991" idx="0"/>
          </p:cNvCxnSpPr>
          <p:nvPr/>
        </p:nvCxnSpPr>
        <p:spPr bwMode="auto">
          <a:xfrm flipH="1">
            <a:off x="5067301" y="2249488"/>
            <a:ext cx="931863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9994" name="AutoShape 10"/>
          <p:cNvCxnSpPr>
            <a:cxnSpLocks noChangeShapeType="1"/>
            <a:stCxn id="169992" idx="5"/>
            <a:endCxn id="169990" idx="0"/>
          </p:cNvCxnSpPr>
          <p:nvPr/>
        </p:nvCxnSpPr>
        <p:spPr bwMode="auto">
          <a:xfrm>
            <a:off x="6269038" y="2249488"/>
            <a:ext cx="931862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9995" name="AutoShape 11"/>
          <p:cNvCxnSpPr>
            <a:cxnSpLocks noChangeShapeType="1"/>
            <a:stCxn id="169990" idx="5"/>
            <a:endCxn id="169987" idx="0"/>
          </p:cNvCxnSpPr>
          <p:nvPr/>
        </p:nvCxnSpPr>
        <p:spPr bwMode="auto">
          <a:xfrm>
            <a:off x="7335838" y="3138488"/>
            <a:ext cx="398462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9996" name="AutoShape 12"/>
          <p:cNvCxnSpPr>
            <a:cxnSpLocks noChangeShapeType="1"/>
            <a:stCxn id="169991" idx="3"/>
            <a:endCxn id="169989" idx="0"/>
          </p:cNvCxnSpPr>
          <p:nvPr/>
        </p:nvCxnSpPr>
        <p:spPr bwMode="auto">
          <a:xfrm flipH="1">
            <a:off x="4533901" y="3138488"/>
            <a:ext cx="398463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9997" name="AutoShape 13"/>
          <p:cNvCxnSpPr>
            <a:cxnSpLocks noChangeShapeType="1"/>
            <a:stCxn id="169991" idx="5"/>
            <a:endCxn id="169988" idx="0"/>
          </p:cNvCxnSpPr>
          <p:nvPr/>
        </p:nvCxnSpPr>
        <p:spPr bwMode="auto">
          <a:xfrm>
            <a:off x="5202238" y="3138488"/>
            <a:ext cx="398462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9998" name="Oval 14"/>
          <p:cNvSpPr>
            <a:spLocks noChangeAspect="1" noChangeArrowheads="1"/>
          </p:cNvSpPr>
          <p:nvPr/>
        </p:nvSpPr>
        <p:spPr bwMode="auto">
          <a:xfrm>
            <a:off x="5143500" y="45720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/>
              <a:t>7</a:t>
            </a:r>
          </a:p>
        </p:txBody>
      </p:sp>
      <p:cxnSp>
        <p:nvCxnSpPr>
          <p:cNvPr id="169999" name="AutoShape 15"/>
          <p:cNvCxnSpPr>
            <a:cxnSpLocks noChangeShapeType="1"/>
            <a:stCxn id="169988" idx="3"/>
            <a:endCxn id="169998" idx="0"/>
          </p:cNvCxnSpPr>
          <p:nvPr/>
        </p:nvCxnSpPr>
        <p:spPr bwMode="auto">
          <a:xfrm flipH="1">
            <a:off x="5334001" y="4027488"/>
            <a:ext cx="131763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0000" name="Text Box 16"/>
          <p:cNvSpPr txBox="1">
            <a:spLocks noChangeArrowheads="1"/>
          </p:cNvSpPr>
          <p:nvPr/>
        </p:nvSpPr>
        <p:spPr bwMode="auto">
          <a:xfrm>
            <a:off x="9524439" y="861811"/>
            <a:ext cx="2145139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 sz="4000" dirty="0"/>
              <a:t>Delete(</a:t>
            </a:r>
            <a:r>
              <a:rPr lang="en-US" altLang="en-US" sz="4000" dirty="0">
                <a:solidFill>
                  <a:srgbClr val="FF0000"/>
                </a:solidFill>
              </a:rPr>
              <a:t>5</a:t>
            </a:r>
            <a:r>
              <a:rPr lang="en-US" altLang="en-US" sz="4000" dirty="0"/>
              <a:t>)</a:t>
            </a:r>
          </a:p>
        </p:txBody>
      </p:sp>
      <p:sp>
        <p:nvSpPr>
          <p:cNvPr id="170001" name="Text Box 17"/>
          <p:cNvSpPr txBox="1">
            <a:spLocks noChangeArrowheads="1"/>
          </p:cNvSpPr>
          <p:nvPr/>
        </p:nvSpPr>
        <p:spPr bwMode="auto">
          <a:xfrm>
            <a:off x="2133600" y="5257800"/>
            <a:ext cx="79248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endParaRPr lang="en-US" altLang="en-US"/>
          </a:p>
        </p:txBody>
      </p:sp>
      <p:sp>
        <p:nvSpPr>
          <p:cNvPr id="170002" name="Text Box 18"/>
          <p:cNvSpPr txBox="1">
            <a:spLocks noChangeArrowheads="1"/>
          </p:cNvSpPr>
          <p:nvPr/>
        </p:nvSpPr>
        <p:spPr bwMode="auto">
          <a:xfrm>
            <a:off x="2344738" y="5018517"/>
            <a:ext cx="78486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en-US" sz="2400" dirty="0"/>
              <a:t>replace node with value </a:t>
            </a:r>
            <a:r>
              <a:rPr lang="en-US" altLang="en-US" sz="2400" dirty="0">
                <a:solidFill>
                  <a:srgbClr val="FF0000"/>
                </a:solidFill>
              </a:rPr>
              <a:t>guaranteed</a:t>
            </a:r>
            <a:r>
              <a:rPr lang="en-US" altLang="en-US" sz="2400" dirty="0"/>
              <a:t> to be between the left and right subtrees:  the </a:t>
            </a:r>
            <a:r>
              <a:rPr lang="en-US" altLang="en-US" sz="2400" dirty="0">
                <a:solidFill>
                  <a:srgbClr val="FF0000"/>
                </a:solidFill>
              </a:rPr>
              <a:t>successor</a:t>
            </a: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98142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12B91-31FD-4DE7-877E-AD4C43E8BC42}" type="slidenum">
              <a:rPr lang="en-US" altLang="en-US"/>
              <a:pPr/>
              <a:t>136</a:t>
            </a:fld>
            <a:endParaRPr lang="en-US" altLang="en-US"/>
          </a:p>
        </p:txBody>
      </p:sp>
      <p:sp>
        <p:nvSpPr>
          <p:cNvPr id="172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Deletion - Two Child Case</a:t>
            </a:r>
          </a:p>
        </p:txBody>
      </p:sp>
      <p:sp>
        <p:nvSpPr>
          <p:cNvPr id="172035" name="Oval 3"/>
          <p:cNvSpPr>
            <a:spLocks noChangeAspect="1" noChangeArrowheads="1"/>
          </p:cNvSpPr>
          <p:nvPr/>
        </p:nvSpPr>
        <p:spPr bwMode="auto">
          <a:xfrm>
            <a:off x="7543800" y="36830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/>
              <a:t>30</a:t>
            </a:r>
          </a:p>
        </p:txBody>
      </p:sp>
      <p:sp>
        <p:nvSpPr>
          <p:cNvPr id="172036" name="Oval 4"/>
          <p:cNvSpPr>
            <a:spLocks noChangeAspect="1" noChangeArrowheads="1"/>
          </p:cNvSpPr>
          <p:nvPr/>
        </p:nvSpPr>
        <p:spPr bwMode="auto">
          <a:xfrm>
            <a:off x="5410200" y="36830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/>
              <a:t>9</a:t>
            </a:r>
          </a:p>
        </p:txBody>
      </p:sp>
      <p:sp>
        <p:nvSpPr>
          <p:cNvPr id="172037" name="Oval 5"/>
          <p:cNvSpPr>
            <a:spLocks noChangeAspect="1" noChangeArrowheads="1"/>
          </p:cNvSpPr>
          <p:nvPr/>
        </p:nvSpPr>
        <p:spPr bwMode="auto">
          <a:xfrm>
            <a:off x="4343400" y="36830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/>
              <a:t>2</a:t>
            </a:r>
          </a:p>
        </p:txBody>
      </p:sp>
      <p:sp>
        <p:nvSpPr>
          <p:cNvPr id="172038" name="Oval 6"/>
          <p:cNvSpPr>
            <a:spLocks noChangeAspect="1" noChangeArrowheads="1"/>
          </p:cNvSpPr>
          <p:nvPr/>
        </p:nvSpPr>
        <p:spPr bwMode="auto">
          <a:xfrm>
            <a:off x="7010400" y="27940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/>
              <a:t>20</a:t>
            </a:r>
          </a:p>
        </p:txBody>
      </p:sp>
      <p:sp>
        <p:nvSpPr>
          <p:cNvPr id="172039" name="Oval 7"/>
          <p:cNvSpPr>
            <a:spLocks noChangeAspect="1" noChangeArrowheads="1"/>
          </p:cNvSpPr>
          <p:nvPr/>
        </p:nvSpPr>
        <p:spPr bwMode="auto">
          <a:xfrm>
            <a:off x="4876800" y="2794000"/>
            <a:ext cx="381000" cy="3810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72040" name="Oval 8"/>
          <p:cNvSpPr>
            <a:spLocks noChangeAspect="1" noChangeArrowheads="1"/>
          </p:cNvSpPr>
          <p:nvPr/>
        </p:nvSpPr>
        <p:spPr bwMode="auto">
          <a:xfrm>
            <a:off x="5943600" y="19050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/>
              <a:t>10</a:t>
            </a:r>
          </a:p>
        </p:txBody>
      </p:sp>
      <p:cxnSp>
        <p:nvCxnSpPr>
          <p:cNvPr id="172041" name="AutoShape 9"/>
          <p:cNvCxnSpPr>
            <a:cxnSpLocks noChangeShapeType="1"/>
            <a:stCxn id="172040" idx="3"/>
            <a:endCxn id="172039" idx="0"/>
          </p:cNvCxnSpPr>
          <p:nvPr/>
        </p:nvCxnSpPr>
        <p:spPr bwMode="auto">
          <a:xfrm flipH="1">
            <a:off x="5067301" y="2249488"/>
            <a:ext cx="931863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2042" name="AutoShape 10"/>
          <p:cNvCxnSpPr>
            <a:cxnSpLocks noChangeShapeType="1"/>
            <a:stCxn id="172040" idx="5"/>
            <a:endCxn id="172038" idx="0"/>
          </p:cNvCxnSpPr>
          <p:nvPr/>
        </p:nvCxnSpPr>
        <p:spPr bwMode="auto">
          <a:xfrm>
            <a:off x="6269038" y="2249488"/>
            <a:ext cx="931862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2043" name="AutoShape 11"/>
          <p:cNvCxnSpPr>
            <a:cxnSpLocks noChangeShapeType="1"/>
            <a:stCxn id="172038" idx="5"/>
            <a:endCxn id="172035" idx="0"/>
          </p:cNvCxnSpPr>
          <p:nvPr/>
        </p:nvCxnSpPr>
        <p:spPr bwMode="auto">
          <a:xfrm>
            <a:off x="7335838" y="3138488"/>
            <a:ext cx="398462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2044" name="AutoShape 12"/>
          <p:cNvCxnSpPr>
            <a:cxnSpLocks noChangeShapeType="1"/>
            <a:stCxn id="172039" idx="3"/>
            <a:endCxn id="172037" idx="0"/>
          </p:cNvCxnSpPr>
          <p:nvPr/>
        </p:nvCxnSpPr>
        <p:spPr bwMode="auto">
          <a:xfrm flipH="1">
            <a:off x="4533901" y="3138488"/>
            <a:ext cx="398463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2045" name="AutoShape 13"/>
          <p:cNvCxnSpPr>
            <a:cxnSpLocks noChangeShapeType="1"/>
            <a:stCxn id="172039" idx="5"/>
            <a:endCxn id="172036" idx="0"/>
          </p:cNvCxnSpPr>
          <p:nvPr/>
        </p:nvCxnSpPr>
        <p:spPr bwMode="auto">
          <a:xfrm>
            <a:off x="5202238" y="3138488"/>
            <a:ext cx="398462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2046" name="Oval 14"/>
          <p:cNvSpPr>
            <a:spLocks noChangeAspect="1" noChangeArrowheads="1"/>
          </p:cNvSpPr>
          <p:nvPr/>
        </p:nvSpPr>
        <p:spPr bwMode="auto">
          <a:xfrm>
            <a:off x="5143500" y="4572000"/>
            <a:ext cx="381000" cy="381000"/>
          </a:xfrm>
          <a:prstGeom prst="ellips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>
                <a:solidFill>
                  <a:schemeClr val="accent2"/>
                </a:solidFill>
              </a:rPr>
              <a:t>7</a:t>
            </a:r>
          </a:p>
        </p:txBody>
      </p:sp>
      <p:sp>
        <p:nvSpPr>
          <p:cNvPr id="172047" name="Text Box 15"/>
          <p:cNvSpPr txBox="1">
            <a:spLocks noChangeArrowheads="1"/>
          </p:cNvSpPr>
          <p:nvPr/>
        </p:nvSpPr>
        <p:spPr bwMode="auto">
          <a:xfrm>
            <a:off x="9881854" y="597241"/>
            <a:ext cx="2145139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 sz="4000" dirty="0"/>
              <a:t>Delete(</a:t>
            </a:r>
            <a:r>
              <a:rPr lang="en-US" altLang="en-US" sz="4000" dirty="0">
                <a:solidFill>
                  <a:srgbClr val="FF0000"/>
                </a:solidFill>
              </a:rPr>
              <a:t>5</a:t>
            </a:r>
            <a:r>
              <a:rPr lang="en-US" altLang="en-US" sz="4000" dirty="0"/>
              <a:t>)</a:t>
            </a:r>
          </a:p>
        </p:txBody>
      </p:sp>
      <p:sp>
        <p:nvSpPr>
          <p:cNvPr id="172048" name="Text Box 16"/>
          <p:cNvSpPr txBox="1">
            <a:spLocks noChangeArrowheads="1"/>
          </p:cNvSpPr>
          <p:nvPr/>
        </p:nvSpPr>
        <p:spPr bwMode="auto">
          <a:xfrm>
            <a:off x="2133600" y="5257800"/>
            <a:ext cx="79248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endParaRPr lang="en-US" altLang="en-US"/>
          </a:p>
        </p:txBody>
      </p:sp>
      <p:sp>
        <p:nvSpPr>
          <p:cNvPr id="172049" name="Text Box 17"/>
          <p:cNvSpPr txBox="1">
            <a:spLocks noChangeArrowheads="1"/>
          </p:cNvSpPr>
          <p:nvPr/>
        </p:nvSpPr>
        <p:spPr bwMode="auto">
          <a:xfrm>
            <a:off x="2286000" y="5410200"/>
            <a:ext cx="78486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en-US"/>
              <a:t>always easy to delete the successor – always has either 0 or 1 children!</a:t>
            </a:r>
          </a:p>
        </p:txBody>
      </p:sp>
    </p:spTree>
    <p:extLst>
      <p:ext uri="{BB962C8B-B14F-4D97-AF65-F5344CB8AC3E}">
        <p14:creationId xmlns:p14="http://schemas.microsoft.com/office/powerpoint/2010/main" val="270924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98443-FF56-488E-AD90-36970F891A31}" type="slidenum">
              <a:rPr lang="en-US" altLang="en-US"/>
              <a:pPr/>
              <a:t>137</a:t>
            </a:fld>
            <a:endParaRPr lang="en-US" altLang="en-US"/>
          </a:p>
        </p:txBody>
      </p:sp>
      <p:sp>
        <p:nvSpPr>
          <p:cNvPr id="174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Deletion - Two Child Case</a:t>
            </a:r>
          </a:p>
        </p:txBody>
      </p:sp>
      <p:sp>
        <p:nvSpPr>
          <p:cNvPr id="174083" name="Oval 3"/>
          <p:cNvSpPr>
            <a:spLocks noChangeAspect="1" noChangeArrowheads="1"/>
          </p:cNvSpPr>
          <p:nvPr/>
        </p:nvSpPr>
        <p:spPr bwMode="auto">
          <a:xfrm>
            <a:off x="7543800" y="36830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/>
              <a:t>30</a:t>
            </a:r>
          </a:p>
        </p:txBody>
      </p:sp>
      <p:sp>
        <p:nvSpPr>
          <p:cNvPr id="174084" name="Oval 4"/>
          <p:cNvSpPr>
            <a:spLocks noChangeAspect="1" noChangeArrowheads="1"/>
          </p:cNvSpPr>
          <p:nvPr/>
        </p:nvSpPr>
        <p:spPr bwMode="auto">
          <a:xfrm>
            <a:off x="5410200" y="36830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/>
              <a:t>9</a:t>
            </a:r>
          </a:p>
        </p:txBody>
      </p:sp>
      <p:sp>
        <p:nvSpPr>
          <p:cNvPr id="174085" name="Oval 5"/>
          <p:cNvSpPr>
            <a:spLocks noChangeAspect="1" noChangeArrowheads="1"/>
          </p:cNvSpPr>
          <p:nvPr/>
        </p:nvSpPr>
        <p:spPr bwMode="auto">
          <a:xfrm>
            <a:off x="4343400" y="36830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/>
              <a:t>2</a:t>
            </a:r>
          </a:p>
        </p:txBody>
      </p:sp>
      <p:sp>
        <p:nvSpPr>
          <p:cNvPr id="174086" name="Oval 6"/>
          <p:cNvSpPr>
            <a:spLocks noChangeAspect="1" noChangeArrowheads="1"/>
          </p:cNvSpPr>
          <p:nvPr/>
        </p:nvSpPr>
        <p:spPr bwMode="auto">
          <a:xfrm>
            <a:off x="7010400" y="27940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/>
              <a:t>20</a:t>
            </a:r>
          </a:p>
        </p:txBody>
      </p:sp>
      <p:sp>
        <p:nvSpPr>
          <p:cNvPr id="174087" name="Oval 7"/>
          <p:cNvSpPr>
            <a:spLocks noChangeAspect="1" noChangeArrowheads="1"/>
          </p:cNvSpPr>
          <p:nvPr/>
        </p:nvSpPr>
        <p:spPr bwMode="auto">
          <a:xfrm>
            <a:off x="4876800" y="2794000"/>
            <a:ext cx="381000" cy="3810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174088" name="Oval 8"/>
          <p:cNvSpPr>
            <a:spLocks noChangeAspect="1" noChangeArrowheads="1"/>
          </p:cNvSpPr>
          <p:nvPr/>
        </p:nvSpPr>
        <p:spPr bwMode="auto">
          <a:xfrm>
            <a:off x="5943600" y="19050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/>
              <a:t>10</a:t>
            </a:r>
          </a:p>
        </p:txBody>
      </p:sp>
      <p:cxnSp>
        <p:nvCxnSpPr>
          <p:cNvPr id="174089" name="AutoShape 9"/>
          <p:cNvCxnSpPr>
            <a:cxnSpLocks noChangeShapeType="1"/>
            <a:stCxn id="174088" idx="3"/>
            <a:endCxn id="174087" idx="0"/>
          </p:cNvCxnSpPr>
          <p:nvPr/>
        </p:nvCxnSpPr>
        <p:spPr bwMode="auto">
          <a:xfrm flipH="1">
            <a:off x="5067301" y="2249488"/>
            <a:ext cx="931863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4090" name="AutoShape 10"/>
          <p:cNvCxnSpPr>
            <a:cxnSpLocks noChangeShapeType="1"/>
            <a:stCxn id="174088" idx="5"/>
            <a:endCxn id="174086" idx="0"/>
          </p:cNvCxnSpPr>
          <p:nvPr/>
        </p:nvCxnSpPr>
        <p:spPr bwMode="auto">
          <a:xfrm>
            <a:off x="6269038" y="2249488"/>
            <a:ext cx="931862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4091" name="AutoShape 11"/>
          <p:cNvCxnSpPr>
            <a:cxnSpLocks noChangeShapeType="1"/>
            <a:stCxn id="174086" idx="5"/>
            <a:endCxn id="174083" idx="0"/>
          </p:cNvCxnSpPr>
          <p:nvPr/>
        </p:nvCxnSpPr>
        <p:spPr bwMode="auto">
          <a:xfrm>
            <a:off x="7335838" y="3138488"/>
            <a:ext cx="398462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4092" name="AutoShape 12"/>
          <p:cNvCxnSpPr>
            <a:cxnSpLocks noChangeShapeType="1"/>
            <a:stCxn id="174087" idx="3"/>
            <a:endCxn id="174085" idx="0"/>
          </p:cNvCxnSpPr>
          <p:nvPr/>
        </p:nvCxnSpPr>
        <p:spPr bwMode="auto">
          <a:xfrm flipH="1">
            <a:off x="4533901" y="3138488"/>
            <a:ext cx="398463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4093" name="AutoShape 13"/>
          <p:cNvCxnSpPr>
            <a:cxnSpLocks noChangeShapeType="1"/>
            <a:stCxn id="174087" idx="5"/>
            <a:endCxn id="174084" idx="0"/>
          </p:cNvCxnSpPr>
          <p:nvPr/>
        </p:nvCxnSpPr>
        <p:spPr bwMode="auto">
          <a:xfrm>
            <a:off x="5202238" y="3138488"/>
            <a:ext cx="398462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4094" name="Oval 14"/>
          <p:cNvSpPr>
            <a:spLocks noChangeAspect="1" noChangeArrowheads="1"/>
          </p:cNvSpPr>
          <p:nvPr/>
        </p:nvSpPr>
        <p:spPr bwMode="auto">
          <a:xfrm>
            <a:off x="5143500" y="4572000"/>
            <a:ext cx="381000" cy="381000"/>
          </a:xfrm>
          <a:prstGeom prst="ellips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>
                <a:solidFill>
                  <a:schemeClr val="accent2"/>
                </a:solidFill>
              </a:rPr>
              <a:t>7</a:t>
            </a:r>
          </a:p>
        </p:txBody>
      </p:sp>
      <p:sp>
        <p:nvSpPr>
          <p:cNvPr id="174095" name="Text Box 15"/>
          <p:cNvSpPr txBox="1">
            <a:spLocks noChangeArrowheads="1"/>
          </p:cNvSpPr>
          <p:nvPr/>
        </p:nvSpPr>
        <p:spPr bwMode="auto">
          <a:xfrm>
            <a:off x="9600639" y="597241"/>
            <a:ext cx="2145139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 sz="4000" dirty="0"/>
              <a:t>Delete(</a:t>
            </a:r>
            <a:r>
              <a:rPr lang="en-US" altLang="en-US" sz="4000" dirty="0">
                <a:solidFill>
                  <a:srgbClr val="FF0000"/>
                </a:solidFill>
              </a:rPr>
              <a:t>5</a:t>
            </a:r>
            <a:r>
              <a:rPr lang="en-US" altLang="en-US" sz="4000" dirty="0"/>
              <a:t>)</a:t>
            </a:r>
          </a:p>
        </p:txBody>
      </p:sp>
      <p:sp>
        <p:nvSpPr>
          <p:cNvPr id="174096" name="Text Box 16"/>
          <p:cNvSpPr txBox="1">
            <a:spLocks noChangeArrowheads="1"/>
          </p:cNvSpPr>
          <p:nvPr/>
        </p:nvSpPr>
        <p:spPr bwMode="auto">
          <a:xfrm>
            <a:off x="2133600" y="5257800"/>
            <a:ext cx="79248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endParaRPr lang="en-US" altLang="en-US"/>
          </a:p>
        </p:txBody>
      </p:sp>
      <p:sp>
        <p:nvSpPr>
          <p:cNvPr id="174097" name="Text Box 17"/>
          <p:cNvSpPr txBox="1">
            <a:spLocks noChangeArrowheads="1"/>
          </p:cNvSpPr>
          <p:nvPr/>
        </p:nvSpPr>
        <p:spPr bwMode="auto">
          <a:xfrm>
            <a:off x="2286000" y="5410200"/>
            <a:ext cx="78486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en-US"/>
              <a:t>Finally copy data value from deleted successor into original node</a:t>
            </a:r>
          </a:p>
        </p:txBody>
      </p:sp>
    </p:spTree>
    <p:extLst>
      <p:ext uri="{BB962C8B-B14F-4D97-AF65-F5344CB8AC3E}">
        <p14:creationId xmlns:p14="http://schemas.microsoft.com/office/powerpoint/2010/main" val="2740941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In-order Traversal</a:t>
            </a:r>
            <a:endParaRPr lang="en-US" dirty="0"/>
          </a:p>
        </p:txBody>
      </p:sp>
      <p:sp>
        <p:nvSpPr>
          <p:cNvPr id="4" name="Oval 5"/>
          <p:cNvSpPr>
            <a:spLocks noChangeArrowheads="1"/>
          </p:cNvSpPr>
          <p:nvPr/>
        </p:nvSpPr>
        <p:spPr bwMode="auto">
          <a:xfrm>
            <a:off x="5295900" y="1905000"/>
            <a:ext cx="685800" cy="6858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" name="Line 6"/>
          <p:cNvSpPr>
            <a:spLocks noChangeShapeType="1"/>
          </p:cNvSpPr>
          <p:nvPr/>
        </p:nvSpPr>
        <p:spPr bwMode="auto">
          <a:xfrm flipH="1">
            <a:off x="5105400" y="2514600"/>
            <a:ext cx="3810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Line 7"/>
          <p:cNvSpPr>
            <a:spLocks noChangeShapeType="1"/>
          </p:cNvSpPr>
          <p:nvPr/>
        </p:nvSpPr>
        <p:spPr bwMode="auto">
          <a:xfrm>
            <a:off x="5943600" y="2438400"/>
            <a:ext cx="6096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Oval 8"/>
          <p:cNvSpPr>
            <a:spLocks noChangeArrowheads="1"/>
          </p:cNvSpPr>
          <p:nvPr/>
        </p:nvSpPr>
        <p:spPr bwMode="auto">
          <a:xfrm>
            <a:off x="4648200" y="2857500"/>
            <a:ext cx="685800" cy="685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" name="Oval 9"/>
          <p:cNvSpPr>
            <a:spLocks noChangeArrowheads="1"/>
          </p:cNvSpPr>
          <p:nvPr/>
        </p:nvSpPr>
        <p:spPr bwMode="auto">
          <a:xfrm>
            <a:off x="6400800" y="28575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" name="Line 10"/>
          <p:cNvSpPr>
            <a:spLocks noChangeShapeType="1"/>
          </p:cNvSpPr>
          <p:nvPr/>
        </p:nvSpPr>
        <p:spPr bwMode="auto">
          <a:xfrm flipH="1">
            <a:off x="4267200" y="3429000"/>
            <a:ext cx="4572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Line 11"/>
          <p:cNvSpPr>
            <a:spLocks noChangeShapeType="1"/>
          </p:cNvSpPr>
          <p:nvPr/>
        </p:nvSpPr>
        <p:spPr bwMode="auto">
          <a:xfrm>
            <a:off x="5181600" y="3429000"/>
            <a:ext cx="1524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Oval 12"/>
          <p:cNvSpPr>
            <a:spLocks noChangeArrowheads="1"/>
          </p:cNvSpPr>
          <p:nvPr/>
        </p:nvSpPr>
        <p:spPr bwMode="auto">
          <a:xfrm>
            <a:off x="3733800" y="37338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" name="Oval 13"/>
          <p:cNvSpPr>
            <a:spLocks noChangeArrowheads="1"/>
          </p:cNvSpPr>
          <p:nvPr/>
        </p:nvSpPr>
        <p:spPr bwMode="auto">
          <a:xfrm>
            <a:off x="5029200" y="37338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" name="Line 14"/>
          <p:cNvSpPr>
            <a:spLocks noChangeShapeType="1"/>
          </p:cNvSpPr>
          <p:nvPr/>
        </p:nvSpPr>
        <p:spPr bwMode="auto">
          <a:xfrm flipH="1">
            <a:off x="6553200" y="3505200"/>
            <a:ext cx="1524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Line 15"/>
          <p:cNvSpPr>
            <a:spLocks noChangeShapeType="1"/>
          </p:cNvSpPr>
          <p:nvPr/>
        </p:nvSpPr>
        <p:spPr bwMode="auto">
          <a:xfrm>
            <a:off x="7010400" y="3352800"/>
            <a:ext cx="6096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Oval 16"/>
          <p:cNvSpPr>
            <a:spLocks noChangeArrowheads="1"/>
          </p:cNvSpPr>
          <p:nvPr/>
        </p:nvSpPr>
        <p:spPr bwMode="auto">
          <a:xfrm>
            <a:off x="6096000" y="3810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6" name="Oval 17"/>
          <p:cNvSpPr>
            <a:spLocks noChangeArrowheads="1"/>
          </p:cNvSpPr>
          <p:nvPr/>
        </p:nvSpPr>
        <p:spPr bwMode="auto">
          <a:xfrm>
            <a:off x="7239000" y="3810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7" name="Line 18"/>
          <p:cNvSpPr>
            <a:spLocks noChangeShapeType="1"/>
          </p:cNvSpPr>
          <p:nvPr/>
        </p:nvSpPr>
        <p:spPr bwMode="auto">
          <a:xfrm flipH="1">
            <a:off x="4876800" y="4343400"/>
            <a:ext cx="2286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Oval 19"/>
          <p:cNvSpPr>
            <a:spLocks noChangeArrowheads="1"/>
          </p:cNvSpPr>
          <p:nvPr/>
        </p:nvSpPr>
        <p:spPr bwMode="auto">
          <a:xfrm>
            <a:off x="4343400" y="4572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9" name="Line 20"/>
          <p:cNvSpPr>
            <a:spLocks noChangeShapeType="1"/>
          </p:cNvSpPr>
          <p:nvPr/>
        </p:nvSpPr>
        <p:spPr bwMode="auto">
          <a:xfrm>
            <a:off x="5562600" y="4419600"/>
            <a:ext cx="15240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Oval 21"/>
          <p:cNvSpPr>
            <a:spLocks noChangeArrowheads="1"/>
          </p:cNvSpPr>
          <p:nvPr/>
        </p:nvSpPr>
        <p:spPr bwMode="auto">
          <a:xfrm>
            <a:off x="5410200" y="4572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1" name="Line 22"/>
          <p:cNvSpPr>
            <a:spLocks noChangeShapeType="1"/>
          </p:cNvSpPr>
          <p:nvPr/>
        </p:nvSpPr>
        <p:spPr bwMode="auto">
          <a:xfrm flipH="1">
            <a:off x="7239000" y="4495800"/>
            <a:ext cx="22860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Oval 23"/>
          <p:cNvSpPr>
            <a:spLocks noChangeArrowheads="1"/>
          </p:cNvSpPr>
          <p:nvPr/>
        </p:nvSpPr>
        <p:spPr bwMode="auto">
          <a:xfrm>
            <a:off x="6705600" y="46482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3" name="Oval 24"/>
          <p:cNvSpPr>
            <a:spLocks noChangeArrowheads="1"/>
          </p:cNvSpPr>
          <p:nvPr/>
        </p:nvSpPr>
        <p:spPr bwMode="auto">
          <a:xfrm>
            <a:off x="7772400" y="46482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" name="Line 25"/>
          <p:cNvSpPr>
            <a:spLocks noChangeShapeType="1"/>
          </p:cNvSpPr>
          <p:nvPr/>
        </p:nvSpPr>
        <p:spPr bwMode="auto">
          <a:xfrm>
            <a:off x="7772400" y="4419600"/>
            <a:ext cx="22860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Line 26"/>
          <p:cNvSpPr>
            <a:spLocks noChangeShapeType="1"/>
          </p:cNvSpPr>
          <p:nvPr/>
        </p:nvSpPr>
        <p:spPr bwMode="auto">
          <a:xfrm flipH="1">
            <a:off x="6400800" y="5257800"/>
            <a:ext cx="3810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Line 27"/>
          <p:cNvSpPr>
            <a:spLocks noChangeShapeType="1"/>
          </p:cNvSpPr>
          <p:nvPr/>
        </p:nvSpPr>
        <p:spPr bwMode="auto">
          <a:xfrm>
            <a:off x="7239000" y="5257800"/>
            <a:ext cx="3048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Oval 28"/>
          <p:cNvSpPr>
            <a:spLocks noChangeArrowheads="1"/>
          </p:cNvSpPr>
          <p:nvPr/>
        </p:nvSpPr>
        <p:spPr bwMode="auto">
          <a:xfrm>
            <a:off x="5867400" y="54864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8" name="Oval 29"/>
          <p:cNvSpPr>
            <a:spLocks noChangeArrowheads="1"/>
          </p:cNvSpPr>
          <p:nvPr/>
        </p:nvSpPr>
        <p:spPr bwMode="auto">
          <a:xfrm>
            <a:off x="7391400" y="54864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5509475" y="2059773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6553200" y="3028345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429500" y="38978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7948706" y="4799692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6286500" y="395803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884026" y="4816561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7581900" y="564463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4856408" y="298996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219700" y="386043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5600700" y="469213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057900" y="560653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924300" y="3927919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4518096" y="46923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886700" y="874833"/>
            <a:ext cx="431603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v</a:t>
            </a:r>
            <a:r>
              <a:rPr lang="en-US" sz="2800" dirty="0" smtClean="0"/>
              <a:t>oid </a:t>
            </a:r>
            <a:r>
              <a:rPr lang="en-US" sz="2800" dirty="0" err="1" smtClean="0"/>
              <a:t>inorder</a:t>
            </a:r>
            <a:r>
              <a:rPr lang="en-US" sz="2800" dirty="0" smtClean="0"/>
              <a:t>(root) {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if(root) {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	</a:t>
            </a:r>
            <a:r>
              <a:rPr lang="en-US" sz="2800" dirty="0" err="1" smtClean="0"/>
              <a:t>inorder</a:t>
            </a:r>
            <a:r>
              <a:rPr lang="en-US" sz="2800" dirty="0" smtClean="0"/>
              <a:t>(root-&gt;left);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	print root-&gt;data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	</a:t>
            </a:r>
            <a:r>
              <a:rPr lang="en-US" sz="2800" dirty="0" err="1" smtClean="0"/>
              <a:t>inorder</a:t>
            </a:r>
            <a:r>
              <a:rPr lang="en-US" sz="2800" dirty="0" smtClean="0"/>
              <a:t>(root-&gt;right);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}</a:t>
            </a:r>
          </a:p>
          <a:p>
            <a:r>
              <a:rPr lang="en-US" sz="2800" dirty="0"/>
              <a:t>}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41668" y="5257800"/>
            <a:ext cx="3065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4 2 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407761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In-order Traversal</a:t>
            </a:r>
            <a:endParaRPr lang="en-US" dirty="0"/>
          </a:p>
        </p:txBody>
      </p:sp>
      <p:sp>
        <p:nvSpPr>
          <p:cNvPr id="4" name="Oval 5"/>
          <p:cNvSpPr>
            <a:spLocks noChangeArrowheads="1"/>
          </p:cNvSpPr>
          <p:nvPr/>
        </p:nvSpPr>
        <p:spPr bwMode="auto">
          <a:xfrm>
            <a:off x="5295900" y="1905000"/>
            <a:ext cx="685800" cy="6858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" name="Line 6"/>
          <p:cNvSpPr>
            <a:spLocks noChangeShapeType="1"/>
          </p:cNvSpPr>
          <p:nvPr/>
        </p:nvSpPr>
        <p:spPr bwMode="auto">
          <a:xfrm flipH="1">
            <a:off x="5105400" y="2514600"/>
            <a:ext cx="3810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Line 7"/>
          <p:cNvSpPr>
            <a:spLocks noChangeShapeType="1"/>
          </p:cNvSpPr>
          <p:nvPr/>
        </p:nvSpPr>
        <p:spPr bwMode="auto">
          <a:xfrm>
            <a:off x="5943600" y="2438400"/>
            <a:ext cx="6096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Oval 8"/>
          <p:cNvSpPr>
            <a:spLocks noChangeArrowheads="1"/>
          </p:cNvSpPr>
          <p:nvPr/>
        </p:nvSpPr>
        <p:spPr bwMode="auto">
          <a:xfrm>
            <a:off x="4648200" y="2857500"/>
            <a:ext cx="685800" cy="6858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" name="Oval 9"/>
          <p:cNvSpPr>
            <a:spLocks noChangeArrowheads="1"/>
          </p:cNvSpPr>
          <p:nvPr/>
        </p:nvSpPr>
        <p:spPr bwMode="auto">
          <a:xfrm>
            <a:off x="6400800" y="28575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" name="Line 10"/>
          <p:cNvSpPr>
            <a:spLocks noChangeShapeType="1"/>
          </p:cNvSpPr>
          <p:nvPr/>
        </p:nvSpPr>
        <p:spPr bwMode="auto">
          <a:xfrm flipH="1">
            <a:off x="4267200" y="3429000"/>
            <a:ext cx="4572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Line 11"/>
          <p:cNvSpPr>
            <a:spLocks noChangeShapeType="1"/>
          </p:cNvSpPr>
          <p:nvPr/>
        </p:nvSpPr>
        <p:spPr bwMode="auto">
          <a:xfrm>
            <a:off x="5181600" y="3429000"/>
            <a:ext cx="1524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Oval 12"/>
          <p:cNvSpPr>
            <a:spLocks noChangeArrowheads="1"/>
          </p:cNvSpPr>
          <p:nvPr/>
        </p:nvSpPr>
        <p:spPr bwMode="auto">
          <a:xfrm>
            <a:off x="3733800" y="37338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" name="Oval 13"/>
          <p:cNvSpPr>
            <a:spLocks noChangeArrowheads="1"/>
          </p:cNvSpPr>
          <p:nvPr/>
        </p:nvSpPr>
        <p:spPr bwMode="auto">
          <a:xfrm>
            <a:off x="5029200" y="37338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" name="Line 14"/>
          <p:cNvSpPr>
            <a:spLocks noChangeShapeType="1"/>
          </p:cNvSpPr>
          <p:nvPr/>
        </p:nvSpPr>
        <p:spPr bwMode="auto">
          <a:xfrm flipH="1">
            <a:off x="6553200" y="3505200"/>
            <a:ext cx="1524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Line 15"/>
          <p:cNvSpPr>
            <a:spLocks noChangeShapeType="1"/>
          </p:cNvSpPr>
          <p:nvPr/>
        </p:nvSpPr>
        <p:spPr bwMode="auto">
          <a:xfrm>
            <a:off x="7010400" y="3352800"/>
            <a:ext cx="6096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Oval 16"/>
          <p:cNvSpPr>
            <a:spLocks noChangeArrowheads="1"/>
          </p:cNvSpPr>
          <p:nvPr/>
        </p:nvSpPr>
        <p:spPr bwMode="auto">
          <a:xfrm>
            <a:off x="6096000" y="3810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6" name="Oval 17"/>
          <p:cNvSpPr>
            <a:spLocks noChangeArrowheads="1"/>
          </p:cNvSpPr>
          <p:nvPr/>
        </p:nvSpPr>
        <p:spPr bwMode="auto">
          <a:xfrm>
            <a:off x="7239000" y="3810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7" name="Line 18"/>
          <p:cNvSpPr>
            <a:spLocks noChangeShapeType="1"/>
          </p:cNvSpPr>
          <p:nvPr/>
        </p:nvSpPr>
        <p:spPr bwMode="auto">
          <a:xfrm flipH="1">
            <a:off x="4876800" y="4343400"/>
            <a:ext cx="2286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Oval 19"/>
          <p:cNvSpPr>
            <a:spLocks noChangeArrowheads="1"/>
          </p:cNvSpPr>
          <p:nvPr/>
        </p:nvSpPr>
        <p:spPr bwMode="auto">
          <a:xfrm>
            <a:off x="4343400" y="4572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9" name="Line 20"/>
          <p:cNvSpPr>
            <a:spLocks noChangeShapeType="1"/>
          </p:cNvSpPr>
          <p:nvPr/>
        </p:nvSpPr>
        <p:spPr bwMode="auto">
          <a:xfrm>
            <a:off x="5562600" y="4419600"/>
            <a:ext cx="15240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Oval 21"/>
          <p:cNvSpPr>
            <a:spLocks noChangeArrowheads="1"/>
          </p:cNvSpPr>
          <p:nvPr/>
        </p:nvSpPr>
        <p:spPr bwMode="auto">
          <a:xfrm>
            <a:off x="5410200" y="4572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1" name="Line 22"/>
          <p:cNvSpPr>
            <a:spLocks noChangeShapeType="1"/>
          </p:cNvSpPr>
          <p:nvPr/>
        </p:nvSpPr>
        <p:spPr bwMode="auto">
          <a:xfrm flipH="1">
            <a:off x="7239000" y="4495800"/>
            <a:ext cx="22860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Oval 23"/>
          <p:cNvSpPr>
            <a:spLocks noChangeArrowheads="1"/>
          </p:cNvSpPr>
          <p:nvPr/>
        </p:nvSpPr>
        <p:spPr bwMode="auto">
          <a:xfrm>
            <a:off x="6705600" y="46482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3" name="Oval 24"/>
          <p:cNvSpPr>
            <a:spLocks noChangeArrowheads="1"/>
          </p:cNvSpPr>
          <p:nvPr/>
        </p:nvSpPr>
        <p:spPr bwMode="auto">
          <a:xfrm>
            <a:off x="7772400" y="46482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" name="Line 25"/>
          <p:cNvSpPr>
            <a:spLocks noChangeShapeType="1"/>
          </p:cNvSpPr>
          <p:nvPr/>
        </p:nvSpPr>
        <p:spPr bwMode="auto">
          <a:xfrm>
            <a:off x="7772400" y="4419600"/>
            <a:ext cx="22860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Line 26"/>
          <p:cNvSpPr>
            <a:spLocks noChangeShapeType="1"/>
          </p:cNvSpPr>
          <p:nvPr/>
        </p:nvSpPr>
        <p:spPr bwMode="auto">
          <a:xfrm flipH="1">
            <a:off x="6400800" y="5257800"/>
            <a:ext cx="3810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Line 27"/>
          <p:cNvSpPr>
            <a:spLocks noChangeShapeType="1"/>
          </p:cNvSpPr>
          <p:nvPr/>
        </p:nvSpPr>
        <p:spPr bwMode="auto">
          <a:xfrm>
            <a:off x="7239000" y="5257800"/>
            <a:ext cx="3048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Oval 28"/>
          <p:cNvSpPr>
            <a:spLocks noChangeArrowheads="1"/>
          </p:cNvSpPr>
          <p:nvPr/>
        </p:nvSpPr>
        <p:spPr bwMode="auto">
          <a:xfrm>
            <a:off x="5867400" y="54864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8" name="Oval 29"/>
          <p:cNvSpPr>
            <a:spLocks noChangeArrowheads="1"/>
          </p:cNvSpPr>
          <p:nvPr/>
        </p:nvSpPr>
        <p:spPr bwMode="auto">
          <a:xfrm>
            <a:off x="7391400" y="54864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5509475" y="2059773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6553200" y="3028345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429500" y="38978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7948706" y="4799692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6286500" y="395803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884026" y="4816561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7581900" y="564463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4856408" y="298996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219700" y="386043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5600700" y="469213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057900" y="560653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924300" y="3927919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4518096" y="46923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886700" y="874833"/>
            <a:ext cx="431603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v</a:t>
            </a:r>
            <a:r>
              <a:rPr lang="en-US" sz="2800" dirty="0" smtClean="0"/>
              <a:t>oid </a:t>
            </a:r>
            <a:r>
              <a:rPr lang="en-US" sz="2800" dirty="0" err="1" smtClean="0"/>
              <a:t>inorder</a:t>
            </a:r>
            <a:r>
              <a:rPr lang="en-US" sz="2800" dirty="0" smtClean="0"/>
              <a:t>(root) {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if(root) {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	</a:t>
            </a:r>
            <a:r>
              <a:rPr lang="en-US" sz="2800" dirty="0" err="1" smtClean="0"/>
              <a:t>inorder</a:t>
            </a:r>
            <a:r>
              <a:rPr lang="en-US" sz="2800" dirty="0" smtClean="0"/>
              <a:t>(root-&gt;left);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	print root-&gt;data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	</a:t>
            </a:r>
            <a:r>
              <a:rPr lang="en-US" sz="2800" dirty="0" err="1" smtClean="0"/>
              <a:t>inorder</a:t>
            </a:r>
            <a:r>
              <a:rPr lang="en-US" sz="2800" dirty="0" smtClean="0"/>
              <a:t>(root-&gt;right);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}</a:t>
            </a:r>
          </a:p>
          <a:p>
            <a:r>
              <a:rPr lang="en-US" sz="2800" dirty="0"/>
              <a:t>}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41668" y="5257800"/>
            <a:ext cx="3065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4 2 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093902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In-order Traversal</a:t>
            </a:r>
            <a:endParaRPr lang="en-US" dirty="0"/>
          </a:p>
        </p:txBody>
      </p:sp>
      <p:sp>
        <p:nvSpPr>
          <p:cNvPr id="4" name="Oval 5"/>
          <p:cNvSpPr>
            <a:spLocks noChangeArrowheads="1"/>
          </p:cNvSpPr>
          <p:nvPr/>
        </p:nvSpPr>
        <p:spPr bwMode="auto">
          <a:xfrm>
            <a:off x="5295900" y="1905000"/>
            <a:ext cx="685800" cy="6858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" name="Line 6"/>
          <p:cNvSpPr>
            <a:spLocks noChangeShapeType="1"/>
          </p:cNvSpPr>
          <p:nvPr/>
        </p:nvSpPr>
        <p:spPr bwMode="auto">
          <a:xfrm flipH="1">
            <a:off x="5105400" y="2514600"/>
            <a:ext cx="3810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Line 7"/>
          <p:cNvSpPr>
            <a:spLocks noChangeShapeType="1"/>
          </p:cNvSpPr>
          <p:nvPr/>
        </p:nvSpPr>
        <p:spPr bwMode="auto">
          <a:xfrm>
            <a:off x="5943600" y="2438400"/>
            <a:ext cx="6096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Oval 8"/>
          <p:cNvSpPr>
            <a:spLocks noChangeArrowheads="1"/>
          </p:cNvSpPr>
          <p:nvPr/>
        </p:nvSpPr>
        <p:spPr bwMode="auto">
          <a:xfrm>
            <a:off x="4648200" y="2857500"/>
            <a:ext cx="685800" cy="6858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" name="Oval 9"/>
          <p:cNvSpPr>
            <a:spLocks noChangeArrowheads="1"/>
          </p:cNvSpPr>
          <p:nvPr/>
        </p:nvSpPr>
        <p:spPr bwMode="auto">
          <a:xfrm>
            <a:off x="6400800" y="28575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" name="Line 10"/>
          <p:cNvSpPr>
            <a:spLocks noChangeShapeType="1"/>
          </p:cNvSpPr>
          <p:nvPr/>
        </p:nvSpPr>
        <p:spPr bwMode="auto">
          <a:xfrm flipH="1">
            <a:off x="4267200" y="3429000"/>
            <a:ext cx="4572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Line 11"/>
          <p:cNvSpPr>
            <a:spLocks noChangeShapeType="1"/>
          </p:cNvSpPr>
          <p:nvPr/>
        </p:nvSpPr>
        <p:spPr bwMode="auto">
          <a:xfrm>
            <a:off x="5181600" y="3429000"/>
            <a:ext cx="1524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Oval 12"/>
          <p:cNvSpPr>
            <a:spLocks noChangeArrowheads="1"/>
          </p:cNvSpPr>
          <p:nvPr/>
        </p:nvSpPr>
        <p:spPr bwMode="auto">
          <a:xfrm>
            <a:off x="3733800" y="37338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" name="Oval 13"/>
          <p:cNvSpPr>
            <a:spLocks noChangeArrowheads="1"/>
          </p:cNvSpPr>
          <p:nvPr/>
        </p:nvSpPr>
        <p:spPr bwMode="auto">
          <a:xfrm>
            <a:off x="5029200" y="3733800"/>
            <a:ext cx="685800" cy="6858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" name="Line 14"/>
          <p:cNvSpPr>
            <a:spLocks noChangeShapeType="1"/>
          </p:cNvSpPr>
          <p:nvPr/>
        </p:nvSpPr>
        <p:spPr bwMode="auto">
          <a:xfrm flipH="1">
            <a:off x="6553200" y="3505200"/>
            <a:ext cx="1524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Line 15"/>
          <p:cNvSpPr>
            <a:spLocks noChangeShapeType="1"/>
          </p:cNvSpPr>
          <p:nvPr/>
        </p:nvSpPr>
        <p:spPr bwMode="auto">
          <a:xfrm>
            <a:off x="7010400" y="3352800"/>
            <a:ext cx="6096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Oval 16"/>
          <p:cNvSpPr>
            <a:spLocks noChangeArrowheads="1"/>
          </p:cNvSpPr>
          <p:nvPr/>
        </p:nvSpPr>
        <p:spPr bwMode="auto">
          <a:xfrm>
            <a:off x="6096000" y="3810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6" name="Oval 17"/>
          <p:cNvSpPr>
            <a:spLocks noChangeArrowheads="1"/>
          </p:cNvSpPr>
          <p:nvPr/>
        </p:nvSpPr>
        <p:spPr bwMode="auto">
          <a:xfrm>
            <a:off x="7239000" y="3810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7" name="Line 18"/>
          <p:cNvSpPr>
            <a:spLocks noChangeShapeType="1"/>
          </p:cNvSpPr>
          <p:nvPr/>
        </p:nvSpPr>
        <p:spPr bwMode="auto">
          <a:xfrm flipH="1">
            <a:off x="4876800" y="4343400"/>
            <a:ext cx="2286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Oval 19"/>
          <p:cNvSpPr>
            <a:spLocks noChangeArrowheads="1"/>
          </p:cNvSpPr>
          <p:nvPr/>
        </p:nvSpPr>
        <p:spPr bwMode="auto">
          <a:xfrm>
            <a:off x="4343400" y="4572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9" name="Line 20"/>
          <p:cNvSpPr>
            <a:spLocks noChangeShapeType="1"/>
          </p:cNvSpPr>
          <p:nvPr/>
        </p:nvSpPr>
        <p:spPr bwMode="auto">
          <a:xfrm>
            <a:off x="5562600" y="4419600"/>
            <a:ext cx="15240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Oval 21"/>
          <p:cNvSpPr>
            <a:spLocks noChangeArrowheads="1"/>
          </p:cNvSpPr>
          <p:nvPr/>
        </p:nvSpPr>
        <p:spPr bwMode="auto">
          <a:xfrm>
            <a:off x="5410200" y="4572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1" name="Line 22"/>
          <p:cNvSpPr>
            <a:spLocks noChangeShapeType="1"/>
          </p:cNvSpPr>
          <p:nvPr/>
        </p:nvSpPr>
        <p:spPr bwMode="auto">
          <a:xfrm flipH="1">
            <a:off x="7239000" y="4495800"/>
            <a:ext cx="22860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Oval 23"/>
          <p:cNvSpPr>
            <a:spLocks noChangeArrowheads="1"/>
          </p:cNvSpPr>
          <p:nvPr/>
        </p:nvSpPr>
        <p:spPr bwMode="auto">
          <a:xfrm>
            <a:off x="6705600" y="46482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3" name="Oval 24"/>
          <p:cNvSpPr>
            <a:spLocks noChangeArrowheads="1"/>
          </p:cNvSpPr>
          <p:nvPr/>
        </p:nvSpPr>
        <p:spPr bwMode="auto">
          <a:xfrm>
            <a:off x="7772400" y="46482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" name="Line 25"/>
          <p:cNvSpPr>
            <a:spLocks noChangeShapeType="1"/>
          </p:cNvSpPr>
          <p:nvPr/>
        </p:nvSpPr>
        <p:spPr bwMode="auto">
          <a:xfrm>
            <a:off x="7772400" y="4419600"/>
            <a:ext cx="22860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Line 26"/>
          <p:cNvSpPr>
            <a:spLocks noChangeShapeType="1"/>
          </p:cNvSpPr>
          <p:nvPr/>
        </p:nvSpPr>
        <p:spPr bwMode="auto">
          <a:xfrm flipH="1">
            <a:off x="6400800" y="5257800"/>
            <a:ext cx="3810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Line 27"/>
          <p:cNvSpPr>
            <a:spLocks noChangeShapeType="1"/>
          </p:cNvSpPr>
          <p:nvPr/>
        </p:nvSpPr>
        <p:spPr bwMode="auto">
          <a:xfrm>
            <a:off x="7239000" y="5257800"/>
            <a:ext cx="3048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Oval 28"/>
          <p:cNvSpPr>
            <a:spLocks noChangeArrowheads="1"/>
          </p:cNvSpPr>
          <p:nvPr/>
        </p:nvSpPr>
        <p:spPr bwMode="auto">
          <a:xfrm>
            <a:off x="5867400" y="54864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8" name="Oval 29"/>
          <p:cNvSpPr>
            <a:spLocks noChangeArrowheads="1"/>
          </p:cNvSpPr>
          <p:nvPr/>
        </p:nvSpPr>
        <p:spPr bwMode="auto">
          <a:xfrm>
            <a:off x="7391400" y="54864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5509475" y="2059773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6553200" y="3028345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429500" y="38978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7948706" y="4799692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6286500" y="395803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884026" y="4816561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7581900" y="564463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4856408" y="298996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219700" y="386043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5600700" y="469213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057900" y="560653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924300" y="3927919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4518096" y="46923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886700" y="874833"/>
            <a:ext cx="431603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v</a:t>
            </a:r>
            <a:r>
              <a:rPr lang="en-US" sz="2800" dirty="0" smtClean="0"/>
              <a:t>oid </a:t>
            </a:r>
            <a:r>
              <a:rPr lang="en-US" sz="2800" dirty="0" err="1" smtClean="0"/>
              <a:t>inorder</a:t>
            </a:r>
            <a:r>
              <a:rPr lang="en-US" sz="2800" dirty="0" smtClean="0"/>
              <a:t>(root) {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if(root) {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	</a:t>
            </a:r>
            <a:r>
              <a:rPr lang="en-US" sz="2800" dirty="0" err="1" smtClean="0"/>
              <a:t>inorder</a:t>
            </a:r>
            <a:r>
              <a:rPr lang="en-US" sz="2800" dirty="0" smtClean="0"/>
              <a:t>(root-&gt;left);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	print root-&gt;data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	</a:t>
            </a:r>
            <a:r>
              <a:rPr lang="en-US" sz="2800" dirty="0" err="1" smtClean="0"/>
              <a:t>inorder</a:t>
            </a:r>
            <a:r>
              <a:rPr lang="en-US" sz="2800" dirty="0" smtClean="0"/>
              <a:t>(root-&gt;right);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}</a:t>
            </a:r>
          </a:p>
          <a:p>
            <a:r>
              <a:rPr lang="en-US" sz="2800" dirty="0"/>
              <a:t>}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41668" y="5257800"/>
            <a:ext cx="3065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4 2 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955573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In-order Traversal</a:t>
            </a:r>
            <a:endParaRPr lang="en-US" dirty="0"/>
          </a:p>
        </p:txBody>
      </p:sp>
      <p:sp>
        <p:nvSpPr>
          <p:cNvPr id="4" name="Oval 5"/>
          <p:cNvSpPr>
            <a:spLocks noChangeArrowheads="1"/>
          </p:cNvSpPr>
          <p:nvPr/>
        </p:nvSpPr>
        <p:spPr bwMode="auto">
          <a:xfrm>
            <a:off x="5295900" y="1905000"/>
            <a:ext cx="685800" cy="6858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" name="Line 6"/>
          <p:cNvSpPr>
            <a:spLocks noChangeShapeType="1"/>
          </p:cNvSpPr>
          <p:nvPr/>
        </p:nvSpPr>
        <p:spPr bwMode="auto">
          <a:xfrm flipH="1">
            <a:off x="5105400" y="2514600"/>
            <a:ext cx="3810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Line 7"/>
          <p:cNvSpPr>
            <a:spLocks noChangeShapeType="1"/>
          </p:cNvSpPr>
          <p:nvPr/>
        </p:nvSpPr>
        <p:spPr bwMode="auto">
          <a:xfrm>
            <a:off x="5943600" y="2438400"/>
            <a:ext cx="6096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Oval 8"/>
          <p:cNvSpPr>
            <a:spLocks noChangeArrowheads="1"/>
          </p:cNvSpPr>
          <p:nvPr/>
        </p:nvSpPr>
        <p:spPr bwMode="auto">
          <a:xfrm>
            <a:off x="4648200" y="2857500"/>
            <a:ext cx="685800" cy="6858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" name="Oval 9"/>
          <p:cNvSpPr>
            <a:spLocks noChangeArrowheads="1"/>
          </p:cNvSpPr>
          <p:nvPr/>
        </p:nvSpPr>
        <p:spPr bwMode="auto">
          <a:xfrm>
            <a:off x="6400800" y="28575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" name="Line 10"/>
          <p:cNvSpPr>
            <a:spLocks noChangeShapeType="1"/>
          </p:cNvSpPr>
          <p:nvPr/>
        </p:nvSpPr>
        <p:spPr bwMode="auto">
          <a:xfrm flipH="1">
            <a:off x="4267200" y="3429000"/>
            <a:ext cx="4572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Line 11"/>
          <p:cNvSpPr>
            <a:spLocks noChangeShapeType="1"/>
          </p:cNvSpPr>
          <p:nvPr/>
        </p:nvSpPr>
        <p:spPr bwMode="auto">
          <a:xfrm>
            <a:off x="5181600" y="3429000"/>
            <a:ext cx="1524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Oval 12"/>
          <p:cNvSpPr>
            <a:spLocks noChangeArrowheads="1"/>
          </p:cNvSpPr>
          <p:nvPr/>
        </p:nvSpPr>
        <p:spPr bwMode="auto">
          <a:xfrm>
            <a:off x="3733800" y="37338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" name="Oval 13"/>
          <p:cNvSpPr>
            <a:spLocks noChangeArrowheads="1"/>
          </p:cNvSpPr>
          <p:nvPr/>
        </p:nvSpPr>
        <p:spPr bwMode="auto">
          <a:xfrm>
            <a:off x="5029200" y="3733800"/>
            <a:ext cx="685800" cy="6858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" name="Line 14"/>
          <p:cNvSpPr>
            <a:spLocks noChangeShapeType="1"/>
          </p:cNvSpPr>
          <p:nvPr/>
        </p:nvSpPr>
        <p:spPr bwMode="auto">
          <a:xfrm flipH="1">
            <a:off x="6553200" y="3505200"/>
            <a:ext cx="1524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Line 15"/>
          <p:cNvSpPr>
            <a:spLocks noChangeShapeType="1"/>
          </p:cNvSpPr>
          <p:nvPr/>
        </p:nvSpPr>
        <p:spPr bwMode="auto">
          <a:xfrm>
            <a:off x="7010400" y="3352800"/>
            <a:ext cx="6096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Oval 16"/>
          <p:cNvSpPr>
            <a:spLocks noChangeArrowheads="1"/>
          </p:cNvSpPr>
          <p:nvPr/>
        </p:nvSpPr>
        <p:spPr bwMode="auto">
          <a:xfrm>
            <a:off x="6096000" y="3810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6" name="Oval 17"/>
          <p:cNvSpPr>
            <a:spLocks noChangeArrowheads="1"/>
          </p:cNvSpPr>
          <p:nvPr/>
        </p:nvSpPr>
        <p:spPr bwMode="auto">
          <a:xfrm>
            <a:off x="7239000" y="3810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7" name="Line 18"/>
          <p:cNvSpPr>
            <a:spLocks noChangeShapeType="1"/>
          </p:cNvSpPr>
          <p:nvPr/>
        </p:nvSpPr>
        <p:spPr bwMode="auto">
          <a:xfrm flipH="1">
            <a:off x="4876800" y="4343400"/>
            <a:ext cx="2286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Oval 19"/>
          <p:cNvSpPr>
            <a:spLocks noChangeArrowheads="1"/>
          </p:cNvSpPr>
          <p:nvPr/>
        </p:nvSpPr>
        <p:spPr bwMode="auto">
          <a:xfrm>
            <a:off x="4343400" y="4572000"/>
            <a:ext cx="685800" cy="6858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9" name="Line 20"/>
          <p:cNvSpPr>
            <a:spLocks noChangeShapeType="1"/>
          </p:cNvSpPr>
          <p:nvPr/>
        </p:nvSpPr>
        <p:spPr bwMode="auto">
          <a:xfrm>
            <a:off x="5562600" y="4419600"/>
            <a:ext cx="15240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Oval 21"/>
          <p:cNvSpPr>
            <a:spLocks noChangeArrowheads="1"/>
          </p:cNvSpPr>
          <p:nvPr/>
        </p:nvSpPr>
        <p:spPr bwMode="auto">
          <a:xfrm>
            <a:off x="5410200" y="4572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1" name="Line 22"/>
          <p:cNvSpPr>
            <a:spLocks noChangeShapeType="1"/>
          </p:cNvSpPr>
          <p:nvPr/>
        </p:nvSpPr>
        <p:spPr bwMode="auto">
          <a:xfrm flipH="1">
            <a:off x="7239000" y="4495800"/>
            <a:ext cx="22860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Oval 23"/>
          <p:cNvSpPr>
            <a:spLocks noChangeArrowheads="1"/>
          </p:cNvSpPr>
          <p:nvPr/>
        </p:nvSpPr>
        <p:spPr bwMode="auto">
          <a:xfrm>
            <a:off x="6705600" y="46482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3" name="Oval 24"/>
          <p:cNvSpPr>
            <a:spLocks noChangeArrowheads="1"/>
          </p:cNvSpPr>
          <p:nvPr/>
        </p:nvSpPr>
        <p:spPr bwMode="auto">
          <a:xfrm>
            <a:off x="7772400" y="46482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" name="Line 25"/>
          <p:cNvSpPr>
            <a:spLocks noChangeShapeType="1"/>
          </p:cNvSpPr>
          <p:nvPr/>
        </p:nvSpPr>
        <p:spPr bwMode="auto">
          <a:xfrm>
            <a:off x="7772400" y="4419600"/>
            <a:ext cx="22860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Line 26"/>
          <p:cNvSpPr>
            <a:spLocks noChangeShapeType="1"/>
          </p:cNvSpPr>
          <p:nvPr/>
        </p:nvSpPr>
        <p:spPr bwMode="auto">
          <a:xfrm flipH="1">
            <a:off x="6400800" y="5257800"/>
            <a:ext cx="3810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Line 27"/>
          <p:cNvSpPr>
            <a:spLocks noChangeShapeType="1"/>
          </p:cNvSpPr>
          <p:nvPr/>
        </p:nvSpPr>
        <p:spPr bwMode="auto">
          <a:xfrm>
            <a:off x="7239000" y="5257800"/>
            <a:ext cx="3048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Oval 28"/>
          <p:cNvSpPr>
            <a:spLocks noChangeArrowheads="1"/>
          </p:cNvSpPr>
          <p:nvPr/>
        </p:nvSpPr>
        <p:spPr bwMode="auto">
          <a:xfrm>
            <a:off x="5867400" y="54864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8" name="Oval 29"/>
          <p:cNvSpPr>
            <a:spLocks noChangeArrowheads="1"/>
          </p:cNvSpPr>
          <p:nvPr/>
        </p:nvSpPr>
        <p:spPr bwMode="auto">
          <a:xfrm>
            <a:off x="7391400" y="54864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5509475" y="2059773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6553200" y="3028345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429500" y="38978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7948706" y="4799692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6286500" y="395803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884026" y="4816561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7581900" y="564463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4856408" y="298996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219700" y="386043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5600700" y="469213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057900" y="560653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924300" y="3927919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4518096" y="46923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886700" y="874833"/>
            <a:ext cx="431603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v</a:t>
            </a:r>
            <a:r>
              <a:rPr lang="en-US" sz="2800" dirty="0" smtClean="0"/>
              <a:t>oid </a:t>
            </a:r>
            <a:r>
              <a:rPr lang="en-US" sz="2800" dirty="0" err="1" smtClean="0"/>
              <a:t>inorder</a:t>
            </a:r>
            <a:r>
              <a:rPr lang="en-US" sz="2800" dirty="0" smtClean="0"/>
              <a:t>(root) {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if(root) {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	</a:t>
            </a:r>
            <a:r>
              <a:rPr lang="en-US" sz="2800" dirty="0" err="1" smtClean="0"/>
              <a:t>inorder</a:t>
            </a:r>
            <a:r>
              <a:rPr lang="en-US" sz="2800" dirty="0" smtClean="0"/>
              <a:t>(root-&gt;left);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	print root-&gt;data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	</a:t>
            </a:r>
            <a:r>
              <a:rPr lang="en-US" sz="2800" dirty="0" err="1" smtClean="0"/>
              <a:t>inorder</a:t>
            </a:r>
            <a:r>
              <a:rPr lang="en-US" sz="2800" dirty="0" smtClean="0"/>
              <a:t>(root-&gt;right);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}</a:t>
            </a:r>
          </a:p>
          <a:p>
            <a:r>
              <a:rPr lang="en-US" sz="2800" dirty="0"/>
              <a:t>}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41668" y="5257800"/>
            <a:ext cx="3065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4 2 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958043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In-order Traversal</a:t>
            </a:r>
            <a:endParaRPr lang="en-US" dirty="0"/>
          </a:p>
        </p:txBody>
      </p:sp>
      <p:sp>
        <p:nvSpPr>
          <p:cNvPr id="4" name="Oval 5"/>
          <p:cNvSpPr>
            <a:spLocks noChangeArrowheads="1"/>
          </p:cNvSpPr>
          <p:nvPr/>
        </p:nvSpPr>
        <p:spPr bwMode="auto">
          <a:xfrm>
            <a:off x="5295900" y="1905000"/>
            <a:ext cx="685800" cy="6858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" name="Line 6"/>
          <p:cNvSpPr>
            <a:spLocks noChangeShapeType="1"/>
          </p:cNvSpPr>
          <p:nvPr/>
        </p:nvSpPr>
        <p:spPr bwMode="auto">
          <a:xfrm flipH="1">
            <a:off x="5105400" y="2514600"/>
            <a:ext cx="3810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Line 7"/>
          <p:cNvSpPr>
            <a:spLocks noChangeShapeType="1"/>
          </p:cNvSpPr>
          <p:nvPr/>
        </p:nvSpPr>
        <p:spPr bwMode="auto">
          <a:xfrm>
            <a:off x="5943600" y="2438400"/>
            <a:ext cx="6096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Oval 8"/>
          <p:cNvSpPr>
            <a:spLocks noChangeArrowheads="1"/>
          </p:cNvSpPr>
          <p:nvPr/>
        </p:nvSpPr>
        <p:spPr bwMode="auto">
          <a:xfrm>
            <a:off x="4648200" y="2857500"/>
            <a:ext cx="685800" cy="6858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" name="Oval 9"/>
          <p:cNvSpPr>
            <a:spLocks noChangeArrowheads="1"/>
          </p:cNvSpPr>
          <p:nvPr/>
        </p:nvSpPr>
        <p:spPr bwMode="auto">
          <a:xfrm>
            <a:off x="6400800" y="28575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" name="Line 10"/>
          <p:cNvSpPr>
            <a:spLocks noChangeShapeType="1"/>
          </p:cNvSpPr>
          <p:nvPr/>
        </p:nvSpPr>
        <p:spPr bwMode="auto">
          <a:xfrm flipH="1">
            <a:off x="4267200" y="3429000"/>
            <a:ext cx="4572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Line 11"/>
          <p:cNvSpPr>
            <a:spLocks noChangeShapeType="1"/>
          </p:cNvSpPr>
          <p:nvPr/>
        </p:nvSpPr>
        <p:spPr bwMode="auto">
          <a:xfrm>
            <a:off x="5181600" y="3429000"/>
            <a:ext cx="1524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Oval 12"/>
          <p:cNvSpPr>
            <a:spLocks noChangeArrowheads="1"/>
          </p:cNvSpPr>
          <p:nvPr/>
        </p:nvSpPr>
        <p:spPr bwMode="auto">
          <a:xfrm>
            <a:off x="3733800" y="37338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" name="Oval 13"/>
          <p:cNvSpPr>
            <a:spLocks noChangeArrowheads="1"/>
          </p:cNvSpPr>
          <p:nvPr/>
        </p:nvSpPr>
        <p:spPr bwMode="auto">
          <a:xfrm>
            <a:off x="5029200" y="3733800"/>
            <a:ext cx="685800" cy="6858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" name="Line 14"/>
          <p:cNvSpPr>
            <a:spLocks noChangeShapeType="1"/>
          </p:cNvSpPr>
          <p:nvPr/>
        </p:nvSpPr>
        <p:spPr bwMode="auto">
          <a:xfrm flipH="1">
            <a:off x="6553200" y="3505200"/>
            <a:ext cx="1524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Line 15"/>
          <p:cNvSpPr>
            <a:spLocks noChangeShapeType="1"/>
          </p:cNvSpPr>
          <p:nvPr/>
        </p:nvSpPr>
        <p:spPr bwMode="auto">
          <a:xfrm>
            <a:off x="7010400" y="3352800"/>
            <a:ext cx="6096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Oval 16"/>
          <p:cNvSpPr>
            <a:spLocks noChangeArrowheads="1"/>
          </p:cNvSpPr>
          <p:nvPr/>
        </p:nvSpPr>
        <p:spPr bwMode="auto">
          <a:xfrm>
            <a:off x="6096000" y="3810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6" name="Oval 17"/>
          <p:cNvSpPr>
            <a:spLocks noChangeArrowheads="1"/>
          </p:cNvSpPr>
          <p:nvPr/>
        </p:nvSpPr>
        <p:spPr bwMode="auto">
          <a:xfrm>
            <a:off x="7239000" y="3810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7" name="Line 18"/>
          <p:cNvSpPr>
            <a:spLocks noChangeShapeType="1"/>
          </p:cNvSpPr>
          <p:nvPr/>
        </p:nvSpPr>
        <p:spPr bwMode="auto">
          <a:xfrm flipH="1">
            <a:off x="4876800" y="4343400"/>
            <a:ext cx="2286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Oval 19"/>
          <p:cNvSpPr>
            <a:spLocks noChangeArrowheads="1"/>
          </p:cNvSpPr>
          <p:nvPr/>
        </p:nvSpPr>
        <p:spPr bwMode="auto">
          <a:xfrm>
            <a:off x="4343400" y="4572000"/>
            <a:ext cx="685800" cy="685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9" name="Line 20"/>
          <p:cNvSpPr>
            <a:spLocks noChangeShapeType="1"/>
          </p:cNvSpPr>
          <p:nvPr/>
        </p:nvSpPr>
        <p:spPr bwMode="auto">
          <a:xfrm>
            <a:off x="5562600" y="4419600"/>
            <a:ext cx="15240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Oval 21"/>
          <p:cNvSpPr>
            <a:spLocks noChangeArrowheads="1"/>
          </p:cNvSpPr>
          <p:nvPr/>
        </p:nvSpPr>
        <p:spPr bwMode="auto">
          <a:xfrm>
            <a:off x="5410200" y="4572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1" name="Line 22"/>
          <p:cNvSpPr>
            <a:spLocks noChangeShapeType="1"/>
          </p:cNvSpPr>
          <p:nvPr/>
        </p:nvSpPr>
        <p:spPr bwMode="auto">
          <a:xfrm flipH="1">
            <a:off x="7239000" y="4495800"/>
            <a:ext cx="22860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Oval 23"/>
          <p:cNvSpPr>
            <a:spLocks noChangeArrowheads="1"/>
          </p:cNvSpPr>
          <p:nvPr/>
        </p:nvSpPr>
        <p:spPr bwMode="auto">
          <a:xfrm>
            <a:off x="6705600" y="46482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3" name="Oval 24"/>
          <p:cNvSpPr>
            <a:spLocks noChangeArrowheads="1"/>
          </p:cNvSpPr>
          <p:nvPr/>
        </p:nvSpPr>
        <p:spPr bwMode="auto">
          <a:xfrm>
            <a:off x="7772400" y="46482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" name="Line 25"/>
          <p:cNvSpPr>
            <a:spLocks noChangeShapeType="1"/>
          </p:cNvSpPr>
          <p:nvPr/>
        </p:nvSpPr>
        <p:spPr bwMode="auto">
          <a:xfrm>
            <a:off x="7772400" y="4419600"/>
            <a:ext cx="22860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Line 26"/>
          <p:cNvSpPr>
            <a:spLocks noChangeShapeType="1"/>
          </p:cNvSpPr>
          <p:nvPr/>
        </p:nvSpPr>
        <p:spPr bwMode="auto">
          <a:xfrm flipH="1">
            <a:off x="6400800" y="5257800"/>
            <a:ext cx="3810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Line 27"/>
          <p:cNvSpPr>
            <a:spLocks noChangeShapeType="1"/>
          </p:cNvSpPr>
          <p:nvPr/>
        </p:nvSpPr>
        <p:spPr bwMode="auto">
          <a:xfrm>
            <a:off x="7239000" y="5257800"/>
            <a:ext cx="3048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Oval 28"/>
          <p:cNvSpPr>
            <a:spLocks noChangeArrowheads="1"/>
          </p:cNvSpPr>
          <p:nvPr/>
        </p:nvSpPr>
        <p:spPr bwMode="auto">
          <a:xfrm>
            <a:off x="5867400" y="54864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8" name="Oval 29"/>
          <p:cNvSpPr>
            <a:spLocks noChangeArrowheads="1"/>
          </p:cNvSpPr>
          <p:nvPr/>
        </p:nvSpPr>
        <p:spPr bwMode="auto">
          <a:xfrm>
            <a:off x="7391400" y="54864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5509475" y="2059773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6553200" y="3028345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429500" y="38978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7948706" y="4799692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6286500" y="395803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884026" y="4816561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7581900" y="564463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4856408" y="298996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219700" y="386043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5600700" y="469213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057900" y="560653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924300" y="3927919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4518096" y="46923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886700" y="874833"/>
            <a:ext cx="431603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v</a:t>
            </a:r>
            <a:r>
              <a:rPr lang="en-US" sz="2800" dirty="0" smtClean="0"/>
              <a:t>oid </a:t>
            </a:r>
            <a:r>
              <a:rPr lang="en-US" sz="2800" dirty="0" err="1" smtClean="0"/>
              <a:t>inorder</a:t>
            </a:r>
            <a:r>
              <a:rPr lang="en-US" sz="2800" dirty="0" smtClean="0"/>
              <a:t>(root) {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if(root) {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	</a:t>
            </a:r>
            <a:r>
              <a:rPr lang="en-US" sz="2800" dirty="0" err="1" smtClean="0"/>
              <a:t>inorder</a:t>
            </a:r>
            <a:r>
              <a:rPr lang="en-US" sz="2800" dirty="0" smtClean="0"/>
              <a:t>(root-&gt;left);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	print root-&gt;data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	</a:t>
            </a:r>
            <a:r>
              <a:rPr lang="en-US" sz="2800" dirty="0" err="1" smtClean="0"/>
              <a:t>inorder</a:t>
            </a:r>
            <a:r>
              <a:rPr lang="en-US" sz="2800" dirty="0" smtClean="0"/>
              <a:t>(root-&gt;right);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}</a:t>
            </a:r>
          </a:p>
          <a:p>
            <a:r>
              <a:rPr lang="en-US" sz="2800" dirty="0"/>
              <a:t>}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41668" y="5257800"/>
            <a:ext cx="3065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4 2 8 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009328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In-order Traversal</a:t>
            </a:r>
            <a:endParaRPr lang="en-US" dirty="0"/>
          </a:p>
        </p:txBody>
      </p:sp>
      <p:sp>
        <p:nvSpPr>
          <p:cNvPr id="4" name="Oval 5"/>
          <p:cNvSpPr>
            <a:spLocks noChangeArrowheads="1"/>
          </p:cNvSpPr>
          <p:nvPr/>
        </p:nvSpPr>
        <p:spPr bwMode="auto">
          <a:xfrm>
            <a:off x="5295900" y="1905000"/>
            <a:ext cx="685800" cy="6858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" name="Line 6"/>
          <p:cNvSpPr>
            <a:spLocks noChangeShapeType="1"/>
          </p:cNvSpPr>
          <p:nvPr/>
        </p:nvSpPr>
        <p:spPr bwMode="auto">
          <a:xfrm flipH="1">
            <a:off x="5105400" y="2514600"/>
            <a:ext cx="3810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Line 7"/>
          <p:cNvSpPr>
            <a:spLocks noChangeShapeType="1"/>
          </p:cNvSpPr>
          <p:nvPr/>
        </p:nvSpPr>
        <p:spPr bwMode="auto">
          <a:xfrm>
            <a:off x="5943600" y="2438400"/>
            <a:ext cx="6096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Oval 8"/>
          <p:cNvSpPr>
            <a:spLocks noChangeArrowheads="1"/>
          </p:cNvSpPr>
          <p:nvPr/>
        </p:nvSpPr>
        <p:spPr bwMode="auto">
          <a:xfrm>
            <a:off x="4648200" y="2857500"/>
            <a:ext cx="685800" cy="6858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" name="Oval 9"/>
          <p:cNvSpPr>
            <a:spLocks noChangeArrowheads="1"/>
          </p:cNvSpPr>
          <p:nvPr/>
        </p:nvSpPr>
        <p:spPr bwMode="auto">
          <a:xfrm>
            <a:off x="6400800" y="28575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" name="Line 10"/>
          <p:cNvSpPr>
            <a:spLocks noChangeShapeType="1"/>
          </p:cNvSpPr>
          <p:nvPr/>
        </p:nvSpPr>
        <p:spPr bwMode="auto">
          <a:xfrm flipH="1">
            <a:off x="4267200" y="3429000"/>
            <a:ext cx="4572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Line 11"/>
          <p:cNvSpPr>
            <a:spLocks noChangeShapeType="1"/>
          </p:cNvSpPr>
          <p:nvPr/>
        </p:nvSpPr>
        <p:spPr bwMode="auto">
          <a:xfrm>
            <a:off x="5181600" y="3429000"/>
            <a:ext cx="1524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Oval 12"/>
          <p:cNvSpPr>
            <a:spLocks noChangeArrowheads="1"/>
          </p:cNvSpPr>
          <p:nvPr/>
        </p:nvSpPr>
        <p:spPr bwMode="auto">
          <a:xfrm>
            <a:off x="3733800" y="37338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" name="Oval 13"/>
          <p:cNvSpPr>
            <a:spLocks noChangeArrowheads="1"/>
          </p:cNvSpPr>
          <p:nvPr/>
        </p:nvSpPr>
        <p:spPr bwMode="auto">
          <a:xfrm>
            <a:off x="5029200" y="3733800"/>
            <a:ext cx="685800" cy="685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" name="Line 14"/>
          <p:cNvSpPr>
            <a:spLocks noChangeShapeType="1"/>
          </p:cNvSpPr>
          <p:nvPr/>
        </p:nvSpPr>
        <p:spPr bwMode="auto">
          <a:xfrm flipH="1">
            <a:off x="6553200" y="3505200"/>
            <a:ext cx="1524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Line 15"/>
          <p:cNvSpPr>
            <a:spLocks noChangeShapeType="1"/>
          </p:cNvSpPr>
          <p:nvPr/>
        </p:nvSpPr>
        <p:spPr bwMode="auto">
          <a:xfrm>
            <a:off x="7010400" y="3352800"/>
            <a:ext cx="6096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Oval 16"/>
          <p:cNvSpPr>
            <a:spLocks noChangeArrowheads="1"/>
          </p:cNvSpPr>
          <p:nvPr/>
        </p:nvSpPr>
        <p:spPr bwMode="auto">
          <a:xfrm>
            <a:off x="6096000" y="3810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6" name="Oval 17"/>
          <p:cNvSpPr>
            <a:spLocks noChangeArrowheads="1"/>
          </p:cNvSpPr>
          <p:nvPr/>
        </p:nvSpPr>
        <p:spPr bwMode="auto">
          <a:xfrm>
            <a:off x="7239000" y="3810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7" name="Line 18"/>
          <p:cNvSpPr>
            <a:spLocks noChangeShapeType="1"/>
          </p:cNvSpPr>
          <p:nvPr/>
        </p:nvSpPr>
        <p:spPr bwMode="auto">
          <a:xfrm flipH="1">
            <a:off x="4876800" y="4343400"/>
            <a:ext cx="2286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Oval 19"/>
          <p:cNvSpPr>
            <a:spLocks noChangeArrowheads="1"/>
          </p:cNvSpPr>
          <p:nvPr/>
        </p:nvSpPr>
        <p:spPr bwMode="auto">
          <a:xfrm>
            <a:off x="4343400" y="4572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9" name="Line 20"/>
          <p:cNvSpPr>
            <a:spLocks noChangeShapeType="1"/>
          </p:cNvSpPr>
          <p:nvPr/>
        </p:nvSpPr>
        <p:spPr bwMode="auto">
          <a:xfrm>
            <a:off x="5562600" y="4419600"/>
            <a:ext cx="15240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Oval 21"/>
          <p:cNvSpPr>
            <a:spLocks noChangeArrowheads="1"/>
          </p:cNvSpPr>
          <p:nvPr/>
        </p:nvSpPr>
        <p:spPr bwMode="auto">
          <a:xfrm>
            <a:off x="5410200" y="4572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1" name="Line 22"/>
          <p:cNvSpPr>
            <a:spLocks noChangeShapeType="1"/>
          </p:cNvSpPr>
          <p:nvPr/>
        </p:nvSpPr>
        <p:spPr bwMode="auto">
          <a:xfrm flipH="1">
            <a:off x="7239000" y="4495800"/>
            <a:ext cx="22860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Oval 23"/>
          <p:cNvSpPr>
            <a:spLocks noChangeArrowheads="1"/>
          </p:cNvSpPr>
          <p:nvPr/>
        </p:nvSpPr>
        <p:spPr bwMode="auto">
          <a:xfrm>
            <a:off x="6705600" y="46482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3" name="Oval 24"/>
          <p:cNvSpPr>
            <a:spLocks noChangeArrowheads="1"/>
          </p:cNvSpPr>
          <p:nvPr/>
        </p:nvSpPr>
        <p:spPr bwMode="auto">
          <a:xfrm>
            <a:off x="7772400" y="46482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" name="Line 25"/>
          <p:cNvSpPr>
            <a:spLocks noChangeShapeType="1"/>
          </p:cNvSpPr>
          <p:nvPr/>
        </p:nvSpPr>
        <p:spPr bwMode="auto">
          <a:xfrm>
            <a:off x="7772400" y="4419600"/>
            <a:ext cx="22860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Line 26"/>
          <p:cNvSpPr>
            <a:spLocks noChangeShapeType="1"/>
          </p:cNvSpPr>
          <p:nvPr/>
        </p:nvSpPr>
        <p:spPr bwMode="auto">
          <a:xfrm flipH="1">
            <a:off x="6400800" y="5257800"/>
            <a:ext cx="3810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Line 27"/>
          <p:cNvSpPr>
            <a:spLocks noChangeShapeType="1"/>
          </p:cNvSpPr>
          <p:nvPr/>
        </p:nvSpPr>
        <p:spPr bwMode="auto">
          <a:xfrm>
            <a:off x="7239000" y="5257800"/>
            <a:ext cx="3048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Oval 28"/>
          <p:cNvSpPr>
            <a:spLocks noChangeArrowheads="1"/>
          </p:cNvSpPr>
          <p:nvPr/>
        </p:nvSpPr>
        <p:spPr bwMode="auto">
          <a:xfrm>
            <a:off x="5867400" y="54864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8" name="Oval 29"/>
          <p:cNvSpPr>
            <a:spLocks noChangeArrowheads="1"/>
          </p:cNvSpPr>
          <p:nvPr/>
        </p:nvSpPr>
        <p:spPr bwMode="auto">
          <a:xfrm>
            <a:off x="7391400" y="54864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5509475" y="2059773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6553200" y="3028345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429500" y="38978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7948706" y="4799692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6286500" y="395803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884026" y="4816561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7581900" y="564463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4856408" y="298996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219700" y="386043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5600700" y="469213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057900" y="560653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924300" y="3927919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4518096" y="46923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886700" y="874833"/>
            <a:ext cx="431603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v</a:t>
            </a:r>
            <a:r>
              <a:rPr lang="en-US" sz="2800" dirty="0" smtClean="0"/>
              <a:t>oid </a:t>
            </a:r>
            <a:r>
              <a:rPr lang="en-US" sz="2800" dirty="0" err="1" smtClean="0"/>
              <a:t>inorder</a:t>
            </a:r>
            <a:r>
              <a:rPr lang="en-US" sz="2800" dirty="0" smtClean="0"/>
              <a:t>(root) {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if(root) {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	</a:t>
            </a:r>
            <a:r>
              <a:rPr lang="en-US" sz="2800" dirty="0" err="1" smtClean="0"/>
              <a:t>inorder</a:t>
            </a:r>
            <a:r>
              <a:rPr lang="en-US" sz="2800" dirty="0" smtClean="0"/>
              <a:t>(root-&gt;left);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	print root-&gt;data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	</a:t>
            </a:r>
            <a:r>
              <a:rPr lang="en-US" sz="2800" dirty="0" err="1" smtClean="0"/>
              <a:t>inorder</a:t>
            </a:r>
            <a:r>
              <a:rPr lang="en-US" sz="2800" dirty="0" smtClean="0"/>
              <a:t>(root-&gt;right);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}</a:t>
            </a:r>
          </a:p>
          <a:p>
            <a:r>
              <a:rPr lang="en-US" sz="2800" dirty="0"/>
              <a:t>}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41668" y="5257800"/>
            <a:ext cx="3065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4 2 8 5 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517654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 smtClean="0"/>
              <a:t>Trees</a:t>
            </a:r>
            <a:endParaRPr lang="en-US" altLang="en-US" dirty="0" smtClean="0"/>
          </a:p>
        </p:txBody>
      </p:sp>
      <p:cxnSp>
        <p:nvCxnSpPr>
          <p:cNvPr id="5" name="AutoShape 2"/>
          <p:cNvCxnSpPr>
            <a:cxnSpLocks noChangeShapeType="1"/>
            <a:stCxn id="12" idx="5"/>
            <a:endCxn id="7" idx="0"/>
          </p:cNvCxnSpPr>
          <p:nvPr/>
        </p:nvCxnSpPr>
        <p:spPr bwMode="auto">
          <a:xfrm>
            <a:off x="5023644" y="2491581"/>
            <a:ext cx="855662" cy="5508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" name="AutoShape 4"/>
          <p:cNvSpPr>
            <a:spLocks noChangeArrowheads="1"/>
          </p:cNvSpPr>
          <p:nvPr/>
        </p:nvSpPr>
        <p:spPr bwMode="auto">
          <a:xfrm rot="5400000" flipH="1">
            <a:off x="5511006" y="1004093"/>
            <a:ext cx="1371600" cy="2667000"/>
          </a:xfrm>
          <a:custGeom>
            <a:avLst/>
            <a:gdLst>
              <a:gd name="G0" fmla="+- 7575 0 0"/>
              <a:gd name="G1" fmla="+- 21600 0 7575"/>
              <a:gd name="G2" fmla="*/ 7575 1 2"/>
              <a:gd name="G3" fmla="+- 21600 0 G2"/>
              <a:gd name="G4" fmla="+/ 7575 21600 2"/>
              <a:gd name="G5" fmla="+/ G1 0 2"/>
              <a:gd name="G6" fmla="*/ 21600 21600 7575"/>
              <a:gd name="G7" fmla="*/ G6 1 2"/>
              <a:gd name="G8" fmla="+- 21600 0 G7"/>
              <a:gd name="G9" fmla="*/ 21600 1 2"/>
              <a:gd name="G10" fmla="+- 7575 0 G9"/>
              <a:gd name="G11" fmla="?: G10 G8 0"/>
              <a:gd name="G12" fmla="?: G10 G7 21600"/>
              <a:gd name="T0" fmla="*/ 17812 w 21600"/>
              <a:gd name="T1" fmla="*/ 10800 h 21600"/>
              <a:gd name="T2" fmla="*/ 10800 w 21600"/>
              <a:gd name="T3" fmla="*/ 21600 h 21600"/>
              <a:gd name="T4" fmla="*/ 3788 w 21600"/>
              <a:gd name="T5" fmla="*/ 10800 h 21600"/>
              <a:gd name="T6" fmla="*/ 10800 w 21600"/>
              <a:gd name="T7" fmla="*/ 0 h 21600"/>
              <a:gd name="T8" fmla="*/ 5588 w 21600"/>
              <a:gd name="T9" fmla="*/ 5588 h 21600"/>
              <a:gd name="T10" fmla="*/ 16012 w 21600"/>
              <a:gd name="T11" fmla="*/ 16012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7575" y="21600"/>
                </a:lnTo>
                <a:lnTo>
                  <a:pt x="14025" y="21600"/>
                </a:lnTo>
                <a:lnTo>
                  <a:pt x="21600" y="0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rgbClr val="F8F8F8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7" name="Oval 6"/>
          <p:cNvSpPr>
            <a:spLocks noChangeAspect="1" noChangeArrowheads="1"/>
          </p:cNvSpPr>
          <p:nvPr/>
        </p:nvSpPr>
        <p:spPr bwMode="auto">
          <a:xfrm>
            <a:off x="5688806" y="3061493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eaLnBrk="0" hangingPunct="0"/>
            <a:r>
              <a:rPr lang="en-US" altLang="en-US"/>
              <a:t>15</a:t>
            </a:r>
          </a:p>
        </p:txBody>
      </p:sp>
      <p:sp>
        <p:nvSpPr>
          <p:cNvPr id="8" name="Oval 7"/>
          <p:cNvSpPr>
            <a:spLocks noChangeAspect="1" noChangeArrowheads="1"/>
          </p:cNvSpPr>
          <p:nvPr/>
        </p:nvSpPr>
        <p:spPr bwMode="auto">
          <a:xfrm>
            <a:off x="4164806" y="3925093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eaLnBrk="0" hangingPunct="0"/>
            <a:r>
              <a:rPr lang="en-US" altLang="en-US"/>
              <a:t>9</a:t>
            </a:r>
          </a:p>
        </p:txBody>
      </p:sp>
      <p:sp>
        <p:nvSpPr>
          <p:cNvPr id="9" name="Oval 8"/>
          <p:cNvSpPr>
            <a:spLocks noChangeAspect="1" noChangeArrowheads="1"/>
          </p:cNvSpPr>
          <p:nvPr/>
        </p:nvSpPr>
        <p:spPr bwMode="auto">
          <a:xfrm>
            <a:off x="3098006" y="3925093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eaLnBrk="0" hangingPunct="0"/>
            <a:r>
              <a:rPr lang="en-US" altLang="en-US"/>
              <a:t>2</a:t>
            </a:r>
          </a:p>
        </p:txBody>
      </p:sp>
      <p:sp>
        <p:nvSpPr>
          <p:cNvPr id="10" name="Oval 9"/>
          <p:cNvSpPr>
            <a:spLocks noChangeAspect="1" noChangeArrowheads="1"/>
          </p:cNvSpPr>
          <p:nvPr/>
        </p:nvSpPr>
        <p:spPr bwMode="auto">
          <a:xfrm>
            <a:off x="5231606" y="3899693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eaLnBrk="0" hangingPunct="0"/>
            <a:r>
              <a:rPr lang="en-US" altLang="en-US"/>
              <a:t>12</a:t>
            </a:r>
          </a:p>
        </p:txBody>
      </p:sp>
      <p:sp>
        <p:nvSpPr>
          <p:cNvPr id="11" name="Oval 10"/>
          <p:cNvSpPr>
            <a:spLocks noChangeAspect="1" noChangeArrowheads="1"/>
          </p:cNvSpPr>
          <p:nvPr/>
        </p:nvSpPr>
        <p:spPr bwMode="auto">
          <a:xfrm>
            <a:off x="3631406" y="3036093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eaLnBrk="0" hangingPunct="0"/>
            <a:r>
              <a:rPr lang="en-US" altLang="en-US"/>
              <a:t>5</a:t>
            </a:r>
          </a:p>
        </p:txBody>
      </p:sp>
      <p:sp>
        <p:nvSpPr>
          <p:cNvPr id="12" name="Oval 11"/>
          <p:cNvSpPr>
            <a:spLocks noChangeAspect="1" noChangeArrowheads="1"/>
          </p:cNvSpPr>
          <p:nvPr/>
        </p:nvSpPr>
        <p:spPr bwMode="auto">
          <a:xfrm>
            <a:off x="4698206" y="2147093"/>
            <a:ext cx="381000" cy="3810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eaLnBrk="0" hangingPunct="0"/>
            <a:r>
              <a:rPr lang="en-US" altLang="en-US"/>
              <a:t>10</a:t>
            </a:r>
          </a:p>
        </p:txBody>
      </p:sp>
      <p:cxnSp>
        <p:nvCxnSpPr>
          <p:cNvPr id="13" name="AutoShape 11"/>
          <p:cNvCxnSpPr>
            <a:cxnSpLocks noChangeShapeType="1"/>
            <a:stCxn id="12" idx="3"/>
            <a:endCxn id="11" idx="0"/>
          </p:cNvCxnSpPr>
          <p:nvPr/>
        </p:nvCxnSpPr>
        <p:spPr bwMode="auto">
          <a:xfrm flipH="1">
            <a:off x="3821906" y="2491581"/>
            <a:ext cx="931863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AutoShape 12"/>
          <p:cNvCxnSpPr>
            <a:cxnSpLocks noChangeShapeType="1"/>
            <a:stCxn id="7" idx="3"/>
            <a:endCxn id="10" idx="0"/>
          </p:cNvCxnSpPr>
          <p:nvPr/>
        </p:nvCxnSpPr>
        <p:spPr bwMode="auto">
          <a:xfrm flipH="1">
            <a:off x="5422106" y="3405981"/>
            <a:ext cx="322263" cy="4746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AutoShape 13"/>
          <p:cNvCxnSpPr>
            <a:cxnSpLocks noChangeShapeType="1"/>
            <a:stCxn id="11" idx="3"/>
            <a:endCxn id="9" idx="0"/>
          </p:cNvCxnSpPr>
          <p:nvPr/>
        </p:nvCxnSpPr>
        <p:spPr bwMode="auto">
          <a:xfrm flipH="1">
            <a:off x="3288506" y="3380581"/>
            <a:ext cx="398463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AutoShape 14"/>
          <p:cNvCxnSpPr>
            <a:cxnSpLocks noChangeShapeType="1"/>
            <a:stCxn id="11" idx="5"/>
            <a:endCxn id="8" idx="0"/>
          </p:cNvCxnSpPr>
          <p:nvPr/>
        </p:nvCxnSpPr>
        <p:spPr bwMode="auto">
          <a:xfrm>
            <a:off x="3956844" y="3380581"/>
            <a:ext cx="398462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" name="Oval 16"/>
          <p:cNvSpPr>
            <a:spLocks noChangeAspect="1" noChangeArrowheads="1"/>
          </p:cNvSpPr>
          <p:nvPr/>
        </p:nvSpPr>
        <p:spPr bwMode="auto">
          <a:xfrm>
            <a:off x="6222206" y="3899693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eaLnBrk="0" hangingPunct="0"/>
            <a:r>
              <a:rPr lang="en-US" altLang="en-US"/>
              <a:t>20</a:t>
            </a:r>
          </a:p>
        </p:txBody>
      </p:sp>
      <p:sp>
        <p:nvSpPr>
          <p:cNvPr id="18" name="Oval 17"/>
          <p:cNvSpPr>
            <a:spLocks noChangeAspect="1" noChangeArrowheads="1"/>
          </p:cNvSpPr>
          <p:nvPr/>
        </p:nvSpPr>
        <p:spPr bwMode="auto">
          <a:xfrm>
            <a:off x="5536406" y="4814093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eaLnBrk="0" hangingPunct="0"/>
            <a:r>
              <a:rPr lang="en-US" altLang="en-US"/>
              <a:t>17</a:t>
            </a:r>
          </a:p>
        </p:txBody>
      </p:sp>
      <p:cxnSp>
        <p:nvCxnSpPr>
          <p:cNvPr id="19" name="AutoShape 17"/>
          <p:cNvCxnSpPr>
            <a:cxnSpLocks noChangeShapeType="1"/>
            <a:stCxn id="17" idx="3"/>
            <a:endCxn id="18" idx="0"/>
          </p:cNvCxnSpPr>
          <p:nvPr/>
        </p:nvCxnSpPr>
        <p:spPr bwMode="auto">
          <a:xfrm flipH="1">
            <a:off x="5726906" y="4244181"/>
            <a:ext cx="550863" cy="5508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AutoShape 18"/>
          <p:cNvCxnSpPr>
            <a:cxnSpLocks noChangeShapeType="1"/>
            <a:stCxn id="7" idx="5"/>
            <a:endCxn id="17" idx="0"/>
          </p:cNvCxnSpPr>
          <p:nvPr/>
        </p:nvCxnSpPr>
        <p:spPr bwMode="auto">
          <a:xfrm>
            <a:off x="6014244" y="3405981"/>
            <a:ext cx="398462" cy="4746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Text Box 19"/>
          <p:cNvSpPr txBox="1">
            <a:spLocks noChangeArrowheads="1"/>
          </p:cNvSpPr>
          <p:nvPr/>
        </p:nvSpPr>
        <p:spPr bwMode="auto">
          <a:xfrm>
            <a:off x="2939256" y="3655218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algn="l" eaLnBrk="0" hangingPunct="0"/>
            <a:r>
              <a:rPr lang="en-US" altLang="en-US" sz="2000">
                <a:solidFill>
                  <a:srgbClr val="0000FF"/>
                </a:solidFill>
              </a:rPr>
              <a:t>0</a:t>
            </a:r>
          </a:p>
        </p:txBody>
      </p:sp>
      <p:sp>
        <p:nvSpPr>
          <p:cNvPr id="22" name="Text Box 20"/>
          <p:cNvSpPr txBox="1">
            <a:spLocks noChangeArrowheads="1"/>
          </p:cNvSpPr>
          <p:nvPr/>
        </p:nvSpPr>
        <p:spPr bwMode="auto">
          <a:xfrm>
            <a:off x="5758656" y="4509293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algn="l" eaLnBrk="0" hangingPunct="0"/>
            <a:r>
              <a:rPr lang="en-US" altLang="en-US" sz="2000">
                <a:solidFill>
                  <a:srgbClr val="0000FF"/>
                </a:solidFill>
              </a:rPr>
              <a:t>0</a:t>
            </a:r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6444456" y="3594893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algn="l" eaLnBrk="0" hangingPunct="0"/>
            <a:r>
              <a:rPr lang="en-US" altLang="en-US" sz="2000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24" name="Text Box 22"/>
          <p:cNvSpPr txBox="1">
            <a:spLocks noChangeArrowheads="1"/>
          </p:cNvSpPr>
          <p:nvPr/>
        </p:nvSpPr>
        <p:spPr bwMode="auto">
          <a:xfrm>
            <a:off x="5079206" y="3594893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algn="l" eaLnBrk="0" hangingPunct="0"/>
            <a:r>
              <a:rPr lang="en-US" altLang="en-US" sz="2000">
                <a:solidFill>
                  <a:srgbClr val="0000FF"/>
                </a:solidFill>
              </a:rPr>
              <a:t>0</a:t>
            </a:r>
          </a:p>
        </p:txBody>
      </p:sp>
      <p:sp>
        <p:nvSpPr>
          <p:cNvPr id="25" name="Text Box 23"/>
          <p:cNvSpPr txBox="1">
            <a:spLocks noChangeArrowheads="1"/>
          </p:cNvSpPr>
          <p:nvPr/>
        </p:nvSpPr>
        <p:spPr bwMode="auto">
          <a:xfrm>
            <a:off x="4387056" y="3594893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algn="l" eaLnBrk="0" hangingPunct="0"/>
            <a:r>
              <a:rPr lang="en-US" altLang="en-US" sz="2000">
                <a:solidFill>
                  <a:srgbClr val="0000FF"/>
                </a:solidFill>
              </a:rPr>
              <a:t>0</a:t>
            </a:r>
          </a:p>
        </p:txBody>
      </p:sp>
      <p:sp>
        <p:nvSpPr>
          <p:cNvPr id="26" name="Text Box 24"/>
          <p:cNvSpPr txBox="1">
            <a:spLocks noChangeArrowheads="1"/>
          </p:cNvSpPr>
          <p:nvPr/>
        </p:nvSpPr>
        <p:spPr bwMode="auto">
          <a:xfrm>
            <a:off x="3396456" y="2756693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algn="l" eaLnBrk="0" hangingPunct="0"/>
            <a:r>
              <a:rPr lang="en-US" altLang="en-US" sz="2000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27" name="Text Box 25"/>
          <p:cNvSpPr txBox="1">
            <a:spLocks noChangeArrowheads="1"/>
          </p:cNvSpPr>
          <p:nvPr/>
        </p:nvSpPr>
        <p:spPr bwMode="auto">
          <a:xfrm>
            <a:off x="5987256" y="2756693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algn="l" eaLnBrk="0" hangingPunct="0"/>
            <a:r>
              <a:rPr lang="en-US" altLang="en-US" sz="2000">
                <a:solidFill>
                  <a:srgbClr val="0000FF"/>
                </a:solidFill>
              </a:rPr>
              <a:t>2</a:t>
            </a:r>
          </a:p>
        </p:txBody>
      </p:sp>
      <p:sp>
        <p:nvSpPr>
          <p:cNvPr id="28" name="Text Box 26"/>
          <p:cNvSpPr txBox="1">
            <a:spLocks noChangeArrowheads="1"/>
          </p:cNvSpPr>
          <p:nvPr/>
        </p:nvSpPr>
        <p:spPr bwMode="auto">
          <a:xfrm>
            <a:off x="4545806" y="1826418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algn="l" eaLnBrk="0" hangingPunct="0"/>
            <a:r>
              <a:rPr lang="en-US" altLang="en-US" sz="2000">
                <a:solidFill>
                  <a:srgbClr val="0000FF"/>
                </a:solidFill>
              </a:rPr>
              <a:t>3</a:t>
            </a:r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7530306" y="1651793"/>
            <a:ext cx="914400" cy="457200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eaLnBrk="0" hangingPunct="0"/>
            <a:r>
              <a:rPr lang="en-US" altLang="en-US"/>
              <a:t>10</a:t>
            </a:r>
          </a:p>
        </p:txBody>
      </p:sp>
      <p:sp>
        <p:nvSpPr>
          <p:cNvPr id="31" name="Rectangle 30"/>
          <p:cNvSpPr>
            <a:spLocks noChangeArrowheads="1"/>
          </p:cNvSpPr>
          <p:nvPr/>
        </p:nvSpPr>
        <p:spPr bwMode="auto">
          <a:xfrm>
            <a:off x="7530306" y="2566193"/>
            <a:ext cx="457200" cy="457200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2" name="Rectangle 31"/>
          <p:cNvSpPr>
            <a:spLocks noChangeArrowheads="1"/>
          </p:cNvSpPr>
          <p:nvPr/>
        </p:nvSpPr>
        <p:spPr bwMode="auto">
          <a:xfrm>
            <a:off x="7987506" y="2566193"/>
            <a:ext cx="457200" cy="457200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3" name="Line 31"/>
          <p:cNvSpPr>
            <a:spLocks noChangeShapeType="1"/>
          </p:cNvSpPr>
          <p:nvPr/>
        </p:nvSpPr>
        <p:spPr bwMode="auto">
          <a:xfrm flipH="1">
            <a:off x="7517606" y="2832893"/>
            <a:ext cx="228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4" name="Line 32"/>
          <p:cNvSpPr>
            <a:spLocks noChangeShapeType="1"/>
          </p:cNvSpPr>
          <p:nvPr/>
        </p:nvSpPr>
        <p:spPr bwMode="auto">
          <a:xfrm>
            <a:off x="8241506" y="2832893"/>
            <a:ext cx="228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5" name="Text Box 33"/>
          <p:cNvSpPr txBox="1">
            <a:spLocks noChangeArrowheads="1"/>
          </p:cNvSpPr>
          <p:nvPr/>
        </p:nvSpPr>
        <p:spPr bwMode="auto">
          <a:xfrm>
            <a:off x="8432006" y="1674018"/>
            <a:ext cx="6064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algn="l" eaLnBrk="0" hangingPunct="0"/>
            <a:r>
              <a:rPr lang="en-US" altLang="en-US" sz="2000"/>
              <a:t>data</a:t>
            </a:r>
          </a:p>
        </p:txBody>
      </p:sp>
      <p:sp>
        <p:nvSpPr>
          <p:cNvPr id="37" name="Oval 36"/>
          <p:cNvSpPr>
            <a:spLocks noChangeAspect="1" noChangeArrowheads="1"/>
          </p:cNvSpPr>
          <p:nvPr/>
        </p:nvSpPr>
        <p:spPr bwMode="auto">
          <a:xfrm>
            <a:off x="6793706" y="4825206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eaLnBrk="0" hangingPunct="0"/>
            <a:r>
              <a:rPr lang="en-US" altLang="en-US"/>
              <a:t>30</a:t>
            </a:r>
          </a:p>
        </p:txBody>
      </p:sp>
      <p:cxnSp>
        <p:nvCxnSpPr>
          <p:cNvPr id="38" name="AutoShape 37"/>
          <p:cNvCxnSpPr>
            <a:cxnSpLocks noChangeShapeType="1"/>
            <a:stCxn id="17" idx="5"/>
            <a:endCxn id="37" idx="0"/>
          </p:cNvCxnSpPr>
          <p:nvPr/>
        </p:nvCxnSpPr>
        <p:spPr bwMode="auto">
          <a:xfrm>
            <a:off x="6547644" y="4244181"/>
            <a:ext cx="436562" cy="5619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9" name="Text Box 38"/>
          <p:cNvSpPr txBox="1">
            <a:spLocks noChangeArrowheads="1"/>
          </p:cNvSpPr>
          <p:nvPr/>
        </p:nvSpPr>
        <p:spPr bwMode="auto">
          <a:xfrm>
            <a:off x="6634956" y="4555331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algn="l" eaLnBrk="0" hangingPunct="0"/>
            <a:r>
              <a:rPr lang="en-US" altLang="en-US" sz="2000">
                <a:solidFill>
                  <a:srgbClr val="0000FF"/>
                </a:solidFill>
              </a:rPr>
              <a:t>0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174706" y="3442493"/>
            <a:ext cx="812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Left Child</a:t>
            </a:r>
            <a:endParaRPr lang="en-US" sz="2000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8145462" y="3455163"/>
            <a:ext cx="812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 smtClean="0"/>
              <a:t>RightChild</a:t>
            </a:r>
            <a:endParaRPr lang="en-US" sz="2000" b="1" dirty="0"/>
          </a:p>
        </p:txBody>
      </p:sp>
      <p:cxnSp>
        <p:nvCxnSpPr>
          <p:cNvPr id="43" name="Straight Connector 42"/>
          <p:cNvCxnSpPr>
            <a:endCxn id="32" idx="3"/>
          </p:cNvCxnSpPr>
          <p:nvPr/>
        </p:nvCxnSpPr>
        <p:spPr>
          <a:xfrm>
            <a:off x="8444706" y="2070893"/>
            <a:ext cx="0" cy="7239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3579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In-order Traversal</a:t>
            </a:r>
            <a:endParaRPr lang="en-US" dirty="0"/>
          </a:p>
        </p:txBody>
      </p:sp>
      <p:sp>
        <p:nvSpPr>
          <p:cNvPr id="4" name="Oval 5"/>
          <p:cNvSpPr>
            <a:spLocks noChangeArrowheads="1"/>
          </p:cNvSpPr>
          <p:nvPr/>
        </p:nvSpPr>
        <p:spPr bwMode="auto">
          <a:xfrm>
            <a:off x="5295900" y="1905000"/>
            <a:ext cx="685800" cy="6858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" name="Line 6"/>
          <p:cNvSpPr>
            <a:spLocks noChangeShapeType="1"/>
          </p:cNvSpPr>
          <p:nvPr/>
        </p:nvSpPr>
        <p:spPr bwMode="auto">
          <a:xfrm flipH="1">
            <a:off x="5105400" y="2514600"/>
            <a:ext cx="3810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Line 7"/>
          <p:cNvSpPr>
            <a:spLocks noChangeShapeType="1"/>
          </p:cNvSpPr>
          <p:nvPr/>
        </p:nvSpPr>
        <p:spPr bwMode="auto">
          <a:xfrm>
            <a:off x="5943600" y="2438400"/>
            <a:ext cx="6096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Oval 8"/>
          <p:cNvSpPr>
            <a:spLocks noChangeArrowheads="1"/>
          </p:cNvSpPr>
          <p:nvPr/>
        </p:nvSpPr>
        <p:spPr bwMode="auto">
          <a:xfrm>
            <a:off x="4648200" y="2857500"/>
            <a:ext cx="685800" cy="6858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" name="Oval 9"/>
          <p:cNvSpPr>
            <a:spLocks noChangeArrowheads="1"/>
          </p:cNvSpPr>
          <p:nvPr/>
        </p:nvSpPr>
        <p:spPr bwMode="auto">
          <a:xfrm>
            <a:off x="6400800" y="28575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" name="Line 10"/>
          <p:cNvSpPr>
            <a:spLocks noChangeShapeType="1"/>
          </p:cNvSpPr>
          <p:nvPr/>
        </p:nvSpPr>
        <p:spPr bwMode="auto">
          <a:xfrm flipH="1">
            <a:off x="4267200" y="3429000"/>
            <a:ext cx="4572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Line 11"/>
          <p:cNvSpPr>
            <a:spLocks noChangeShapeType="1"/>
          </p:cNvSpPr>
          <p:nvPr/>
        </p:nvSpPr>
        <p:spPr bwMode="auto">
          <a:xfrm>
            <a:off x="5181600" y="3429000"/>
            <a:ext cx="1524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Oval 12"/>
          <p:cNvSpPr>
            <a:spLocks noChangeArrowheads="1"/>
          </p:cNvSpPr>
          <p:nvPr/>
        </p:nvSpPr>
        <p:spPr bwMode="auto">
          <a:xfrm>
            <a:off x="3733800" y="37338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" name="Oval 13"/>
          <p:cNvSpPr>
            <a:spLocks noChangeArrowheads="1"/>
          </p:cNvSpPr>
          <p:nvPr/>
        </p:nvSpPr>
        <p:spPr bwMode="auto">
          <a:xfrm>
            <a:off x="5029200" y="3733800"/>
            <a:ext cx="685800" cy="6858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" name="Line 14"/>
          <p:cNvSpPr>
            <a:spLocks noChangeShapeType="1"/>
          </p:cNvSpPr>
          <p:nvPr/>
        </p:nvSpPr>
        <p:spPr bwMode="auto">
          <a:xfrm flipH="1">
            <a:off x="6553200" y="3505200"/>
            <a:ext cx="1524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Line 15"/>
          <p:cNvSpPr>
            <a:spLocks noChangeShapeType="1"/>
          </p:cNvSpPr>
          <p:nvPr/>
        </p:nvSpPr>
        <p:spPr bwMode="auto">
          <a:xfrm>
            <a:off x="7010400" y="3352800"/>
            <a:ext cx="6096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Oval 16"/>
          <p:cNvSpPr>
            <a:spLocks noChangeArrowheads="1"/>
          </p:cNvSpPr>
          <p:nvPr/>
        </p:nvSpPr>
        <p:spPr bwMode="auto">
          <a:xfrm>
            <a:off x="6096000" y="3810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6" name="Oval 17"/>
          <p:cNvSpPr>
            <a:spLocks noChangeArrowheads="1"/>
          </p:cNvSpPr>
          <p:nvPr/>
        </p:nvSpPr>
        <p:spPr bwMode="auto">
          <a:xfrm>
            <a:off x="7239000" y="3810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7" name="Line 18"/>
          <p:cNvSpPr>
            <a:spLocks noChangeShapeType="1"/>
          </p:cNvSpPr>
          <p:nvPr/>
        </p:nvSpPr>
        <p:spPr bwMode="auto">
          <a:xfrm flipH="1">
            <a:off x="4876800" y="4343400"/>
            <a:ext cx="2286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Oval 19"/>
          <p:cNvSpPr>
            <a:spLocks noChangeArrowheads="1"/>
          </p:cNvSpPr>
          <p:nvPr/>
        </p:nvSpPr>
        <p:spPr bwMode="auto">
          <a:xfrm>
            <a:off x="4343400" y="4572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9" name="Line 20"/>
          <p:cNvSpPr>
            <a:spLocks noChangeShapeType="1"/>
          </p:cNvSpPr>
          <p:nvPr/>
        </p:nvSpPr>
        <p:spPr bwMode="auto">
          <a:xfrm>
            <a:off x="5562600" y="4419600"/>
            <a:ext cx="15240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Oval 21"/>
          <p:cNvSpPr>
            <a:spLocks noChangeArrowheads="1"/>
          </p:cNvSpPr>
          <p:nvPr/>
        </p:nvSpPr>
        <p:spPr bwMode="auto">
          <a:xfrm>
            <a:off x="5410200" y="4572000"/>
            <a:ext cx="685800" cy="6858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1" name="Line 22"/>
          <p:cNvSpPr>
            <a:spLocks noChangeShapeType="1"/>
          </p:cNvSpPr>
          <p:nvPr/>
        </p:nvSpPr>
        <p:spPr bwMode="auto">
          <a:xfrm flipH="1">
            <a:off x="7239000" y="4495800"/>
            <a:ext cx="22860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Oval 23"/>
          <p:cNvSpPr>
            <a:spLocks noChangeArrowheads="1"/>
          </p:cNvSpPr>
          <p:nvPr/>
        </p:nvSpPr>
        <p:spPr bwMode="auto">
          <a:xfrm>
            <a:off x="6705600" y="46482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3" name="Oval 24"/>
          <p:cNvSpPr>
            <a:spLocks noChangeArrowheads="1"/>
          </p:cNvSpPr>
          <p:nvPr/>
        </p:nvSpPr>
        <p:spPr bwMode="auto">
          <a:xfrm>
            <a:off x="7772400" y="46482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" name="Line 25"/>
          <p:cNvSpPr>
            <a:spLocks noChangeShapeType="1"/>
          </p:cNvSpPr>
          <p:nvPr/>
        </p:nvSpPr>
        <p:spPr bwMode="auto">
          <a:xfrm>
            <a:off x="7772400" y="4419600"/>
            <a:ext cx="22860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Line 26"/>
          <p:cNvSpPr>
            <a:spLocks noChangeShapeType="1"/>
          </p:cNvSpPr>
          <p:nvPr/>
        </p:nvSpPr>
        <p:spPr bwMode="auto">
          <a:xfrm flipH="1">
            <a:off x="6400800" y="5257800"/>
            <a:ext cx="3810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Line 27"/>
          <p:cNvSpPr>
            <a:spLocks noChangeShapeType="1"/>
          </p:cNvSpPr>
          <p:nvPr/>
        </p:nvSpPr>
        <p:spPr bwMode="auto">
          <a:xfrm>
            <a:off x="7239000" y="5257800"/>
            <a:ext cx="3048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Oval 28"/>
          <p:cNvSpPr>
            <a:spLocks noChangeArrowheads="1"/>
          </p:cNvSpPr>
          <p:nvPr/>
        </p:nvSpPr>
        <p:spPr bwMode="auto">
          <a:xfrm>
            <a:off x="5867400" y="54864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8" name="Oval 29"/>
          <p:cNvSpPr>
            <a:spLocks noChangeArrowheads="1"/>
          </p:cNvSpPr>
          <p:nvPr/>
        </p:nvSpPr>
        <p:spPr bwMode="auto">
          <a:xfrm>
            <a:off x="7391400" y="54864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5509475" y="2059773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6553200" y="3028345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429500" y="38978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7948706" y="4799692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6286500" y="395803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884026" y="4816561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7581900" y="564463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4856408" y="298996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219700" y="386043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5600700" y="469213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057900" y="560653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924300" y="3927919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4518096" y="46923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886700" y="874833"/>
            <a:ext cx="431603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v</a:t>
            </a:r>
            <a:r>
              <a:rPr lang="en-US" sz="2800" dirty="0" smtClean="0"/>
              <a:t>oid </a:t>
            </a:r>
            <a:r>
              <a:rPr lang="en-US" sz="2800" dirty="0" err="1" smtClean="0"/>
              <a:t>inorder</a:t>
            </a:r>
            <a:r>
              <a:rPr lang="en-US" sz="2800" dirty="0" smtClean="0"/>
              <a:t>(root) {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if(root) {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	</a:t>
            </a:r>
            <a:r>
              <a:rPr lang="en-US" sz="2800" dirty="0" err="1" smtClean="0"/>
              <a:t>inorder</a:t>
            </a:r>
            <a:r>
              <a:rPr lang="en-US" sz="2800" dirty="0" smtClean="0"/>
              <a:t>(root-&gt;left);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	print root-&gt;data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	</a:t>
            </a:r>
            <a:r>
              <a:rPr lang="en-US" sz="2800" dirty="0" err="1" smtClean="0"/>
              <a:t>inorder</a:t>
            </a:r>
            <a:r>
              <a:rPr lang="en-US" sz="2800" dirty="0" smtClean="0"/>
              <a:t>(root-&gt;right);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}</a:t>
            </a:r>
          </a:p>
          <a:p>
            <a:r>
              <a:rPr lang="en-US" sz="2800" dirty="0"/>
              <a:t>}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41668" y="5257800"/>
            <a:ext cx="3065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4 2 8 5 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965070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In-order Traversal</a:t>
            </a:r>
            <a:endParaRPr lang="en-US" dirty="0"/>
          </a:p>
        </p:txBody>
      </p:sp>
      <p:sp>
        <p:nvSpPr>
          <p:cNvPr id="4" name="Oval 5"/>
          <p:cNvSpPr>
            <a:spLocks noChangeArrowheads="1"/>
          </p:cNvSpPr>
          <p:nvPr/>
        </p:nvSpPr>
        <p:spPr bwMode="auto">
          <a:xfrm>
            <a:off x="5295900" y="1905000"/>
            <a:ext cx="685800" cy="6858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" name="Line 6"/>
          <p:cNvSpPr>
            <a:spLocks noChangeShapeType="1"/>
          </p:cNvSpPr>
          <p:nvPr/>
        </p:nvSpPr>
        <p:spPr bwMode="auto">
          <a:xfrm flipH="1">
            <a:off x="5105400" y="2514600"/>
            <a:ext cx="3810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Line 7"/>
          <p:cNvSpPr>
            <a:spLocks noChangeShapeType="1"/>
          </p:cNvSpPr>
          <p:nvPr/>
        </p:nvSpPr>
        <p:spPr bwMode="auto">
          <a:xfrm>
            <a:off x="5943600" y="2438400"/>
            <a:ext cx="6096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Oval 8"/>
          <p:cNvSpPr>
            <a:spLocks noChangeArrowheads="1"/>
          </p:cNvSpPr>
          <p:nvPr/>
        </p:nvSpPr>
        <p:spPr bwMode="auto">
          <a:xfrm>
            <a:off x="4648200" y="2857500"/>
            <a:ext cx="685800" cy="6858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" name="Oval 9"/>
          <p:cNvSpPr>
            <a:spLocks noChangeArrowheads="1"/>
          </p:cNvSpPr>
          <p:nvPr/>
        </p:nvSpPr>
        <p:spPr bwMode="auto">
          <a:xfrm>
            <a:off x="6400800" y="28575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" name="Line 10"/>
          <p:cNvSpPr>
            <a:spLocks noChangeShapeType="1"/>
          </p:cNvSpPr>
          <p:nvPr/>
        </p:nvSpPr>
        <p:spPr bwMode="auto">
          <a:xfrm flipH="1">
            <a:off x="4267200" y="3429000"/>
            <a:ext cx="4572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Line 11"/>
          <p:cNvSpPr>
            <a:spLocks noChangeShapeType="1"/>
          </p:cNvSpPr>
          <p:nvPr/>
        </p:nvSpPr>
        <p:spPr bwMode="auto">
          <a:xfrm>
            <a:off x="5181600" y="3429000"/>
            <a:ext cx="1524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Oval 12"/>
          <p:cNvSpPr>
            <a:spLocks noChangeArrowheads="1"/>
          </p:cNvSpPr>
          <p:nvPr/>
        </p:nvSpPr>
        <p:spPr bwMode="auto">
          <a:xfrm>
            <a:off x="3733800" y="37338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" name="Oval 13"/>
          <p:cNvSpPr>
            <a:spLocks noChangeArrowheads="1"/>
          </p:cNvSpPr>
          <p:nvPr/>
        </p:nvSpPr>
        <p:spPr bwMode="auto">
          <a:xfrm>
            <a:off x="5029200" y="3733800"/>
            <a:ext cx="685800" cy="6858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" name="Line 14"/>
          <p:cNvSpPr>
            <a:spLocks noChangeShapeType="1"/>
          </p:cNvSpPr>
          <p:nvPr/>
        </p:nvSpPr>
        <p:spPr bwMode="auto">
          <a:xfrm flipH="1">
            <a:off x="6553200" y="3505200"/>
            <a:ext cx="1524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Line 15"/>
          <p:cNvSpPr>
            <a:spLocks noChangeShapeType="1"/>
          </p:cNvSpPr>
          <p:nvPr/>
        </p:nvSpPr>
        <p:spPr bwMode="auto">
          <a:xfrm>
            <a:off x="7010400" y="3352800"/>
            <a:ext cx="6096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Oval 16"/>
          <p:cNvSpPr>
            <a:spLocks noChangeArrowheads="1"/>
          </p:cNvSpPr>
          <p:nvPr/>
        </p:nvSpPr>
        <p:spPr bwMode="auto">
          <a:xfrm>
            <a:off x="6096000" y="3810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6" name="Oval 17"/>
          <p:cNvSpPr>
            <a:spLocks noChangeArrowheads="1"/>
          </p:cNvSpPr>
          <p:nvPr/>
        </p:nvSpPr>
        <p:spPr bwMode="auto">
          <a:xfrm>
            <a:off x="7239000" y="3810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7" name="Line 18"/>
          <p:cNvSpPr>
            <a:spLocks noChangeShapeType="1"/>
          </p:cNvSpPr>
          <p:nvPr/>
        </p:nvSpPr>
        <p:spPr bwMode="auto">
          <a:xfrm flipH="1">
            <a:off x="4876800" y="4343400"/>
            <a:ext cx="2286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Oval 19"/>
          <p:cNvSpPr>
            <a:spLocks noChangeArrowheads="1"/>
          </p:cNvSpPr>
          <p:nvPr/>
        </p:nvSpPr>
        <p:spPr bwMode="auto">
          <a:xfrm>
            <a:off x="4343400" y="4572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9" name="Line 20"/>
          <p:cNvSpPr>
            <a:spLocks noChangeShapeType="1"/>
          </p:cNvSpPr>
          <p:nvPr/>
        </p:nvSpPr>
        <p:spPr bwMode="auto">
          <a:xfrm>
            <a:off x="5562600" y="4419600"/>
            <a:ext cx="15240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Oval 21"/>
          <p:cNvSpPr>
            <a:spLocks noChangeArrowheads="1"/>
          </p:cNvSpPr>
          <p:nvPr/>
        </p:nvSpPr>
        <p:spPr bwMode="auto">
          <a:xfrm>
            <a:off x="5410200" y="4572000"/>
            <a:ext cx="685800" cy="685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1" name="Line 22"/>
          <p:cNvSpPr>
            <a:spLocks noChangeShapeType="1"/>
          </p:cNvSpPr>
          <p:nvPr/>
        </p:nvSpPr>
        <p:spPr bwMode="auto">
          <a:xfrm flipH="1">
            <a:off x="7239000" y="4495800"/>
            <a:ext cx="22860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Oval 23"/>
          <p:cNvSpPr>
            <a:spLocks noChangeArrowheads="1"/>
          </p:cNvSpPr>
          <p:nvPr/>
        </p:nvSpPr>
        <p:spPr bwMode="auto">
          <a:xfrm>
            <a:off x="6705600" y="46482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3" name="Oval 24"/>
          <p:cNvSpPr>
            <a:spLocks noChangeArrowheads="1"/>
          </p:cNvSpPr>
          <p:nvPr/>
        </p:nvSpPr>
        <p:spPr bwMode="auto">
          <a:xfrm>
            <a:off x="7772400" y="46482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" name="Line 25"/>
          <p:cNvSpPr>
            <a:spLocks noChangeShapeType="1"/>
          </p:cNvSpPr>
          <p:nvPr/>
        </p:nvSpPr>
        <p:spPr bwMode="auto">
          <a:xfrm>
            <a:off x="7772400" y="4419600"/>
            <a:ext cx="22860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Line 26"/>
          <p:cNvSpPr>
            <a:spLocks noChangeShapeType="1"/>
          </p:cNvSpPr>
          <p:nvPr/>
        </p:nvSpPr>
        <p:spPr bwMode="auto">
          <a:xfrm flipH="1">
            <a:off x="6400800" y="5257800"/>
            <a:ext cx="3810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Line 27"/>
          <p:cNvSpPr>
            <a:spLocks noChangeShapeType="1"/>
          </p:cNvSpPr>
          <p:nvPr/>
        </p:nvSpPr>
        <p:spPr bwMode="auto">
          <a:xfrm>
            <a:off x="7239000" y="5257800"/>
            <a:ext cx="3048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Oval 28"/>
          <p:cNvSpPr>
            <a:spLocks noChangeArrowheads="1"/>
          </p:cNvSpPr>
          <p:nvPr/>
        </p:nvSpPr>
        <p:spPr bwMode="auto">
          <a:xfrm>
            <a:off x="5867400" y="54864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8" name="Oval 29"/>
          <p:cNvSpPr>
            <a:spLocks noChangeArrowheads="1"/>
          </p:cNvSpPr>
          <p:nvPr/>
        </p:nvSpPr>
        <p:spPr bwMode="auto">
          <a:xfrm>
            <a:off x="7391400" y="54864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5509475" y="2059773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6553200" y="3028345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429500" y="38978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7948706" y="4799692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6286500" y="395803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884026" y="4816561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7581900" y="564463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4856408" y="298996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219700" y="386043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5600700" y="469213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057900" y="560653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924300" y="3927919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4518096" y="46923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886700" y="874833"/>
            <a:ext cx="431603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v</a:t>
            </a:r>
            <a:r>
              <a:rPr lang="en-US" sz="2800" dirty="0" smtClean="0"/>
              <a:t>oid </a:t>
            </a:r>
            <a:r>
              <a:rPr lang="en-US" sz="2800" dirty="0" err="1" smtClean="0"/>
              <a:t>inorder</a:t>
            </a:r>
            <a:r>
              <a:rPr lang="en-US" sz="2800" dirty="0" smtClean="0"/>
              <a:t>(root) {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if(root) {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	</a:t>
            </a:r>
            <a:r>
              <a:rPr lang="en-US" sz="2800" dirty="0" err="1" smtClean="0"/>
              <a:t>inorder</a:t>
            </a:r>
            <a:r>
              <a:rPr lang="en-US" sz="2800" dirty="0" smtClean="0"/>
              <a:t>(root-&gt;left);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	print root-&gt;data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	</a:t>
            </a:r>
            <a:r>
              <a:rPr lang="en-US" sz="2800" dirty="0" err="1" smtClean="0"/>
              <a:t>inorder</a:t>
            </a:r>
            <a:r>
              <a:rPr lang="en-US" sz="2800" dirty="0" smtClean="0"/>
              <a:t>(root-&gt;right);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}</a:t>
            </a:r>
          </a:p>
          <a:p>
            <a:r>
              <a:rPr lang="en-US" sz="2800" dirty="0"/>
              <a:t>}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41668" y="5257800"/>
            <a:ext cx="3065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4 2 8 5 9 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720083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In-order Traversal</a:t>
            </a:r>
            <a:endParaRPr lang="en-US" dirty="0"/>
          </a:p>
        </p:txBody>
      </p:sp>
      <p:sp>
        <p:nvSpPr>
          <p:cNvPr id="4" name="Oval 5"/>
          <p:cNvSpPr>
            <a:spLocks noChangeArrowheads="1"/>
          </p:cNvSpPr>
          <p:nvPr/>
        </p:nvSpPr>
        <p:spPr bwMode="auto">
          <a:xfrm>
            <a:off x="5295900" y="1905000"/>
            <a:ext cx="685800" cy="6858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" name="Line 6"/>
          <p:cNvSpPr>
            <a:spLocks noChangeShapeType="1"/>
          </p:cNvSpPr>
          <p:nvPr/>
        </p:nvSpPr>
        <p:spPr bwMode="auto">
          <a:xfrm flipH="1">
            <a:off x="5105400" y="2514600"/>
            <a:ext cx="3810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Line 7"/>
          <p:cNvSpPr>
            <a:spLocks noChangeShapeType="1"/>
          </p:cNvSpPr>
          <p:nvPr/>
        </p:nvSpPr>
        <p:spPr bwMode="auto">
          <a:xfrm>
            <a:off x="5943600" y="2438400"/>
            <a:ext cx="6096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Oval 8"/>
          <p:cNvSpPr>
            <a:spLocks noChangeArrowheads="1"/>
          </p:cNvSpPr>
          <p:nvPr/>
        </p:nvSpPr>
        <p:spPr bwMode="auto">
          <a:xfrm>
            <a:off x="4648200" y="28575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" name="Oval 9"/>
          <p:cNvSpPr>
            <a:spLocks noChangeArrowheads="1"/>
          </p:cNvSpPr>
          <p:nvPr/>
        </p:nvSpPr>
        <p:spPr bwMode="auto">
          <a:xfrm>
            <a:off x="6400800" y="2857500"/>
            <a:ext cx="685800" cy="6858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" name="Line 10"/>
          <p:cNvSpPr>
            <a:spLocks noChangeShapeType="1"/>
          </p:cNvSpPr>
          <p:nvPr/>
        </p:nvSpPr>
        <p:spPr bwMode="auto">
          <a:xfrm flipH="1">
            <a:off x="4267200" y="3429000"/>
            <a:ext cx="4572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Line 11"/>
          <p:cNvSpPr>
            <a:spLocks noChangeShapeType="1"/>
          </p:cNvSpPr>
          <p:nvPr/>
        </p:nvSpPr>
        <p:spPr bwMode="auto">
          <a:xfrm>
            <a:off x="5181600" y="3429000"/>
            <a:ext cx="1524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Oval 12"/>
          <p:cNvSpPr>
            <a:spLocks noChangeArrowheads="1"/>
          </p:cNvSpPr>
          <p:nvPr/>
        </p:nvSpPr>
        <p:spPr bwMode="auto">
          <a:xfrm>
            <a:off x="3733800" y="37338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" name="Oval 13"/>
          <p:cNvSpPr>
            <a:spLocks noChangeArrowheads="1"/>
          </p:cNvSpPr>
          <p:nvPr/>
        </p:nvSpPr>
        <p:spPr bwMode="auto">
          <a:xfrm>
            <a:off x="5029200" y="37338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" name="Line 14"/>
          <p:cNvSpPr>
            <a:spLocks noChangeShapeType="1"/>
          </p:cNvSpPr>
          <p:nvPr/>
        </p:nvSpPr>
        <p:spPr bwMode="auto">
          <a:xfrm flipH="1">
            <a:off x="6553200" y="3505200"/>
            <a:ext cx="1524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Line 15"/>
          <p:cNvSpPr>
            <a:spLocks noChangeShapeType="1"/>
          </p:cNvSpPr>
          <p:nvPr/>
        </p:nvSpPr>
        <p:spPr bwMode="auto">
          <a:xfrm>
            <a:off x="7010400" y="3352800"/>
            <a:ext cx="6096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Oval 16"/>
          <p:cNvSpPr>
            <a:spLocks noChangeArrowheads="1"/>
          </p:cNvSpPr>
          <p:nvPr/>
        </p:nvSpPr>
        <p:spPr bwMode="auto">
          <a:xfrm>
            <a:off x="6096000" y="3810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6" name="Oval 17"/>
          <p:cNvSpPr>
            <a:spLocks noChangeArrowheads="1"/>
          </p:cNvSpPr>
          <p:nvPr/>
        </p:nvSpPr>
        <p:spPr bwMode="auto">
          <a:xfrm>
            <a:off x="7239000" y="3810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7" name="Line 18"/>
          <p:cNvSpPr>
            <a:spLocks noChangeShapeType="1"/>
          </p:cNvSpPr>
          <p:nvPr/>
        </p:nvSpPr>
        <p:spPr bwMode="auto">
          <a:xfrm flipH="1">
            <a:off x="4876800" y="4343400"/>
            <a:ext cx="2286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Oval 19"/>
          <p:cNvSpPr>
            <a:spLocks noChangeArrowheads="1"/>
          </p:cNvSpPr>
          <p:nvPr/>
        </p:nvSpPr>
        <p:spPr bwMode="auto">
          <a:xfrm>
            <a:off x="4343400" y="4572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9" name="Line 20"/>
          <p:cNvSpPr>
            <a:spLocks noChangeShapeType="1"/>
          </p:cNvSpPr>
          <p:nvPr/>
        </p:nvSpPr>
        <p:spPr bwMode="auto">
          <a:xfrm>
            <a:off x="5562600" y="4419600"/>
            <a:ext cx="15240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Oval 21"/>
          <p:cNvSpPr>
            <a:spLocks noChangeArrowheads="1"/>
          </p:cNvSpPr>
          <p:nvPr/>
        </p:nvSpPr>
        <p:spPr bwMode="auto">
          <a:xfrm>
            <a:off x="5410200" y="4572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1" name="Line 22"/>
          <p:cNvSpPr>
            <a:spLocks noChangeShapeType="1"/>
          </p:cNvSpPr>
          <p:nvPr/>
        </p:nvSpPr>
        <p:spPr bwMode="auto">
          <a:xfrm flipH="1">
            <a:off x="7239000" y="4495800"/>
            <a:ext cx="22860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Oval 23"/>
          <p:cNvSpPr>
            <a:spLocks noChangeArrowheads="1"/>
          </p:cNvSpPr>
          <p:nvPr/>
        </p:nvSpPr>
        <p:spPr bwMode="auto">
          <a:xfrm>
            <a:off x="6705600" y="46482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3" name="Oval 24"/>
          <p:cNvSpPr>
            <a:spLocks noChangeArrowheads="1"/>
          </p:cNvSpPr>
          <p:nvPr/>
        </p:nvSpPr>
        <p:spPr bwMode="auto">
          <a:xfrm>
            <a:off x="7772400" y="46482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" name="Line 25"/>
          <p:cNvSpPr>
            <a:spLocks noChangeShapeType="1"/>
          </p:cNvSpPr>
          <p:nvPr/>
        </p:nvSpPr>
        <p:spPr bwMode="auto">
          <a:xfrm>
            <a:off x="7772400" y="4419600"/>
            <a:ext cx="22860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Line 26"/>
          <p:cNvSpPr>
            <a:spLocks noChangeShapeType="1"/>
          </p:cNvSpPr>
          <p:nvPr/>
        </p:nvSpPr>
        <p:spPr bwMode="auto">
          <a:xfrm flipH="1">
            <a:off x="6400800" y="5257800"/>
            <a:ext cx="3810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Line 27"/>
          <p:cNvSpPr>
            <a:spLocks noChangeShapeType="1"/>
          </p:cNvSpPr>
          <p:nvPr/>
        </p:nvSpPr>
        <p:spPr bwMode="auto">
          <a:xfrm>
            <a:off x="7239000" y="5257800"/>
            <a:ext cx="3048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Oval 28"/>
          <p:cNvSpPr>
            <a:spLocks noChangeArrowheads="1"/>
          </p:cNvSpPr>
          <p:nvPr/>
        </p:nvSpPr>
        <p:spPr bwMode="auto">
          <a:xfrm>
            <a:off x="5867400" y="54864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8" name="Oval 29"/>
          <p:cNvSpPr>
            <a:spLocks noChangeArrowheads="1"/>
          </p:cNvSpPr>
          <p:nvPr/>
        </p:nvSpPr>
        <p:spPr bwMode="auto">
          <a:xfrm>
            <a:off x="7391400" y="54864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5509475" y="2059773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6553200" y="3028345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429500" y="38978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7948706" y="4799692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6286500" y="395803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884026" y="4816561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7581900" y="564463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4856408" y="298996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219700" y="386043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5600700" y="469213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057900" y="560653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924300" y="3927919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4518096" y="46923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886700" y="874833"/>
            <a:ext cx="431603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v</a:t>
            </a:r>
            <a:r>
              <a:rPr lang="en-US" sz="2800" dirty="0" smtClean="0"/>
              <a:t>oid </a:t>
            </a:r>
            <a:r>
              <a:rPr lang="en-US" sz="2800" dirty="0" err="1" smtClean="0"/>
              <a:t>inorder</a:t>
            </a:r>
            <a:r>
              <a:rPr lang="en-US" sz="2800" dirty="0" smtClean="0"/>
              <a:t>(root) {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if(root) {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	</a:t>
            </a:r>
            <a:r>
              <a:rPr lang="en-US" sz="2800" dirty="0" err="1" smtClean="0"/>
              <a:t>inorder</a:t>
            </a:r>
            <a:r>
              <a:rPr lang="en-US" sz="2800" dirty="0" smtClean="0"/>
              <a:t>(root-&gt;left);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	print root-&gt;data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	</a:t>
            </a:r>
            <a:r>
              <a:rPr lang="en-US" sz="2800" dirty="0" err="1" smtClean="0"/>
              <a:t>inorder</a:t>
            </a:r>
            <a:r>
              <a:rPr lang="en-US" sz="2800" dirty="0" smtClean="0"/>
              <a:t>(root-&gt;right);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}</a:t>
            </a:r>
          </a:p>
          <a:p>
            <a:r>
              <a:rPr lang="en-US" sz="2800" dirty="0"/>
              <a:t>}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41668" y="5257800"/>
            <a:ext cx="3065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4 2 8 5 9 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06281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In-order Traversal</a:t>
            </a:r>
            <a:endParaRPr lang="en-US" dirty="0"/>
          </a:p>
        </p:txBody>
      </p:sp>
      <p:sp>
        <p:nvSpPr>
          <p:cNvPr id="4" name="Oval 5"/>
          <p:cNvSpPr>
            <a:spLocks noChangeArrowheads="1"/>
          </p:cNvSpPr>
          <p:nvPr/>
        </p:nvSpPr>
        <p:spPr bwMode="auto">
          <a:xfrm>
            <a:off x="5295900" y="1905000"/>
            <a:ext cx="685800" cy="685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" name="Line 6"/>
          <p:cNvSpPr>
            <a:spLocks noChangeShapeType="1"/>
          </p:cNvSpPr>
          <p:nvPr/>
        </p:nvSpPr>
        <p:spPr bwMode="auto">
          <a:xfrm flipH="1">
            <a:off x="5105400" y="2514600"/>
            <a:ext cx="3810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Line 7"/>
          <p:cNvSpPr>
            <a:spLocks noChangeShapeType="1"/>
          </p:cNvSpPr>
          <p:nvPr/>
        </p:nvSpPr>
        <p:spPr bwMode="auto">
          <a:xfrm>
            <a:off x="5943600" y="2438400"/>
            <a:ext cx="6096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Oval 8"/>
          <p:cNvSpPr>
            <a:spLocks noChangeArrowheads="1"/>
          </p:cNvSpPr>
          <p:nvPr/>
        </p:nvSpPr>
        <p:spPr bwMode="auto">
          <a:xfrm>
            <a:off x="4648200" y="28575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" name="Oval 9"/>
          <p:cNvSpPr>
            <a:spLocks noChangeArrowheads="1"/>
          </p:cNvSpPr>
          <p:nvPr/>
        </p:nvSpPr>
        <p:spPr bwMode="auto">
          <a:xfrm>
            <a:off x="6400800" y="28575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" name="Line 10"/>
          <p:cNvSpPr>
            <a:spLocks noChangeShapeType="1"/>
          </p:cNvSpPr>
          <p:nvPr/>
        </p:nvSpPr>
        <p:spPr bwMode="auto">
          <a:xfrm flipH="1">
            <a:off x="4267200" y="3429000"/>
            <a:ext cx="4572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Line 11"/>
          <p:cNvSpPr>
            <a:spLocks noChangeShapeType="1"/>
          </p:cNvSpPr>
          <p:nvPr/>
        </p:nvSpPr>
        <p:spPr bwMode="auto">
          <a:xfrm>
            <a:off x="5181600" y="3429000"/>
            <a:ext cx="1524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Oval 12"/>
          <p:cNvSpPr>
            <a:spLocks noChangeArrowheads="1"/>
          </p:cNvSpPr>
          <p:nvPr/>
        </p:nvSpPr>
        <p:spPr bwMode="auto">
          <a:xfrm>
            <a:off x="3733800" y="37338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" name="Oval 13"/>
          <p:cNvSpPr>
            <a:spLocks noChangeArrowheads="1"/>
          </p:cNvSpPr>
          <p:nvPr/>
        </p:nvSpPr>
        <p:spPr bwMode="auto">
          <a:xfrm>
            <a:off x="5029200" y="37338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" name="Line 14"/>
          <p:cNvSpPr>
            <a:spLocks noChangeShapeType="1"/>
          </p:cNvSpPr>
          <p:nvPr/>
        </p:nvSpPr>
        <p:spPr bwMode="auto">
          <a:xfrm flipH="1">
            <a:off x="6553200" y="3505200"/>
            <a:ext cx="1524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Line 15"/>
          <p:cNvSpPr>
            <a:spLocks noChangeShapeType="1"/>
          </p:cNvSpPr>
          <p:nvPr/>
        </p:nvSpPr>
        <p:spPr bwMode="auto">
          <a:xfrm>
            <a:off x="7010400" y="3352800"/>
            <a:ext cx="6096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Oval 16"/>
          <p:cNvSpPr>
            <a:spLocks noChangeArrowheads="1"/>
          </p:cNvSpPr>
          <p:nvPr/>
        </p:nvSpPr>
        <p:spPr bwMode="auto">
          <a:xfrm>
            <a:off x="6096000" y="3810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6" name="Oval 17"/>
          <p:cNvSpPr>
            <a:spLocks noChangeArrowheads="1"/>
          </p:cNvSpPr>
          <p:nvPr/>
        </p:nvSpPr>
        <p:spPr bwMode="auto">
          <a:xfrm>
            <a:off x="7239000" y="3810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7" name="Line 18"/>
          <p:cNvSpPr>
            <a:spLocks noChangeShapeType="1"/>
          </p:cNvSpPr>
          <p:nvPr/>
        </p:nvSpPr>
        <p:spPr bwMode="auto">
          <a:xfrm flipH="1">
            <a:off x="4876800" y="4343400"/>
            <a:ext cx="2286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Oval 19"/>
          <p:cNvSpPr>
            <a:spLocks noChangeArrowheads="1"/>
          </p:cNvSpPr>
          <p:nvPr/>
        </p:nvSpPr>
        <p:spPr bwMode="auto">
          <a:xfrm>
            <a:off x="4343400" y="4572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9" name="Line 20"/>
          <p:cNvSpPr>
            <a:spLocks noChangeShapeType="1"/>
          </p:cNvSpPr>
          <p:nvPr/>
        </p:nvSpPr>
        <p:spPr bwMode="auto">
          <a:xfrm>
            <a:off x="5562600" y="4419600"/>
            <a:ext cx="15240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Oval 21"/>
          <p:cNvSpPr>
            <a:spLocks noChangeArrowheads="1"/>
          </p:cNvSpPr>
          <p:nvPr/>
        </p:nvSpPr>
        <p:spPr bwMode="auto">
          <a:xfrm>
            <a:off x="5410200" y="4572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1" name="Line 22"/>
          <p:cNvSpPr>
            <a:spLocks noChangeShapeType="1"/>
          </p:cNvSpPr>
          <p:nvPr/>
        </p:nvSpPr>
        <p:spPr bwMode="auto">
          <a:xfrm flipH="1">
            <a:off x="7239000" y="4495800"/>
            <a:ext cx="22860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Oval 23"/>
          <p:cNvSpPr>
            <a:spLocks noChangeArrowheads="1"/>
          </p:cNvSpPr>
          <p:nvPr/>
        </p:nvSpPr>
        <p:spPr bwMode="auto">
          <a:xfrm>
            <a:off x="6705600" y="46482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3" name="Oval 24"/>
          <p:cNvSpPr>
            <a:spLocks noChangeArrowheads="1"/>
          </p:cNvSpPr>
          <p:nvPr/>
        </p:nvSpPr>
        <p:spPr bwMode="auto">
          <a:xfrm>
            <a:off x="7772400" y="46482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" name="Line 25"/>
          <p:cNvSpPr>
            <a:spLocks noChangeShapeType="1"/>
          </p:cNvSpPr>
          <p:nvPr/>
        </p:nvSpPr>
        <p:spPr bwMode="auto">
          <a:xfrm>
            <a:off x="7772400" y="4419600"/>
            <a:ext cx="22860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Line 26"/>
          <p:cNvSpPr>
            <a:spLocks noChangeShapeType="1"/>
          </p:cNvSpPr>
          <p:nvPr/>
        </p:nvSpPr>
        <p:spPr bwMode="auto">
          <a:xfrm flipH="1">
            <a:off x="6400800" y="5257800"/>
            <a:ext cx="3810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Line 27"/>
          <p:cNvSpPr>
            <a:spLocks noChangeShapeType="1"/>
          </p:cNvSpPr>
          <p:nvPr/>
        </p:nvSpPr>
        <p:spPr bwMode="auto">
          <a:xfrm>
            <a:off x="7239000" y="5257800"/>
            <a:ext cx="3048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Oval 28"/>
          <p:cNvSpPr>
            <a:spLocks noChangeArrowheads="1"/>
          </p:cNvSpPr>
          <p:nvPr/>
        </p:nvSpPr>
        <p:spPr bwMode="auto">
          <a:xfrm>
            <a:off x="5867400" y="54864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8" name="Oval 29"/>
          <p:cNvSpPr>
            <a:spLocks noChangeArrowheads="1"/>
          </p:cNvSpPr>
          <p:nvPr/>
        </p:nvSpPr>
        <p:spPr bwMode="auto">
          <a:xfrm>
            <a:off x="7391400" y="54864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5509475" y="2059773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6553200" y="3028345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429500" y="38978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7948706" y="4799692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6286500" y="395803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884026" y="4816561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7581900" y="564463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4856408" y="298996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219700" y="386043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5600700" y="469213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057900" y="560653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924300" y="3927919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4518096" y="46923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886700" y="874833"/>
            <a:ext cx="431603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v</a:t>
            </a:r>
            <a:r>
              <a:rPr lang="en-US" sz="2800" dirty="0" smtClean="0"/>
              <a:t>oid </a:t>
            </a:r>
            <a:r>
              <a:rPr lang="en-US" sz="2800" dirty="0" err="1" smtClean="0"/>
              <a:t>inorder</a:t>
            </a:r>
            <a:r>
              <a:rPr lang="en-US" sz="2800" dirty="0" smtClean="0"/>
              <a:t>(root) {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if(root) {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	</a:t>
            </a:r>
            <a:r>
              <a:rPr lang="en-US" sz="2800" dirty="0" err="1" smtClean="0"/>
              <a:t>inorder</a:t>
            </a:r>
            <a:r>
              <a:rPr lang="en-US" sz="2800" dirty="0" smtClean="0"/>
              <a:t>(root-&gt;left);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	print root-&gt;data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	</a:t>
            </a:r>
            <a:r>
              <a:rPr lang="en-US" sz="2800" dirty="0" err="1" smtClean="0"/>
              <a:t>inorder</a:t>
            </a:r>
            <a:r>
              <a:rPr lang="en-US" sz="2800" dirty="0" smtClean="0"/>
              <a:t>(root-&gt;right);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}</a:t>
            </a:r>
          </a:p>
          <a:p>
            <a:r>
              <a:rPr lang="en-US" sz="2800" dirty="0"/>
              <a:t>}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41668" y="5257800"/>
            <a:ext cx="3065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4 2 8 5 9 1 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517331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In-order Traversal</a:t>
            </a:r>
            <a:endParaRPr lang="en-US" dirty="0"/>
          </a:p>
        </p:txBody>
      </p:sp>
      <p:sp>
        <p:nvSpPr>
          <p:cNvPr id="4" name="Oval 5"/>
          <p:cNvSpPr>
            <a:spLocks noChangeArrowheads="1"/>
          </p:cNvSpPr>
          <p:nvPr/>
        </p:nvSpPr>
        <p:spPr bwMode="auto">
          <a:xfrm>
            <a:off x="5295900" y="1905000"/>
            <a:ext cx="685800" cy="6858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" name="Line 6"/>
          <p:cNvSpPr>
            <a:spLocks noChangeShapeType="1"/>
          </p:cNvSpPr>
          <p:nvPr/>
        </p:nvSpPr>
        <p:spPr bwMode="auto">
          <a:xfrm flipH="1">
            <a:off x="5105400" y="2514600"/>
            <a:ext cx="3810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Line 7"/>
          <p:cNvSpPr>
            <a:spLocks noChangeShapeType="1"/>
          </p:cNvSpPr>
          <p:nvPr/>
        </p:nvSpPr>
        <p:spPr bwMode="auto">
          <a:xfrm>
            <a:off x="5943600" y="2438400"/>
            <a:ext cx="6096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Oval 8"/>
          <p:cNvSpPr>
            <a:spLocks noChangeArrowheads="1"/>
          </p:cNvSpPr>
          <p:nvPr/>
        </p:nvSpPr>
        <p:spPr bwMode="auto">
          <a:xfrm>
            <a:off x="4648200" y="28575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" name="Oval 9"/>
          <p:cNvSpPr>
            <a:spLocks noChangeArrowheads="1"/>
          </p:cNvSpPr>
          <p:nvPr/>
        </p:nvSpPr>
        <p:spPr bwMode="auto">
          <a:xfrm>
            <a:off x="6400800" y="2857500"/>
            <a:ext cx="685800" cy="6858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" name="Line 10"/>
          <p:cNvSpPr>
            <a:spLocks noChangeShapeType="1"/>
          </p:cNvSpPr>
          <p:nvPr/>
        </p:nvSpPr>
        <p:spPr bwMode="auto">
          <a:xfrm flipH="1">
            <a:off x="4267200" y="3429000"/>
            <a:ext cx="4572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Line 11"/>
          <p:cNvSpPr>
            <a:spLocks noChangeShapeType="1"/>
          </p:cNvSpPr>
          <p:nvPr/>
        </p:nvSpPr>
        <p:spPr bwMode="auto">
          <a:xfrm>
            <a:off x="5181600" y="3429000"/>
            <a:ext cx="1524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Oval 12"/>
          <p:cNvSpPr>
            <a:spLocks noChangeArrowheads="1"/>
          </p:cNvSpPr>
          <p:nvPr/>
        </p:nvSpPr>
        <p:spPr bwMode="auto">
          <a:xfrm>
            <a:off x="3733800" y="37338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" name="Oval 13"/>
          <p:cNvSpPr>
            <a:spLocks noChangeArrowheads="1"/>
          </p:cNvSpPr>
          <p:nvPr/>
        </p:nvSpPr>
        <p:spPr bwMode="auto">
          <a:xfrm>
            <a:off x="5029200" y="37338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" name="Line 14"/>
          <p:cNvSpPr>
            <a:spLocks noChangeShapeType="1"/>
          </p:cNvSpPr>
          <p:nvPr/>
        </p:nvSpPr>
        <p:spPr bwMode="auto">
          <a:xfrm flipH="1">
            <a:off x="6553200" y="3505200"/>
            <a:ext cx="1524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Line 15"/>
          <p:cNvSpPr>
            <a:spLocks noChangeShapeType="1"/>
          </p:cNvSpPr>
          <p:nvPr/>
        </p:nvSpPr>
        <p:spPr bwMode="auto">
          <a:xfrm>
            <a:off x="7010400" y="3352800"/>
            <a:ext cx="6096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Oval 16"/>
          <p:cNvSpPr>
            <a:spLocks noChangeArrowheads="1"/>
          </p:cNvSpPr>
          <p:nvPr/>
        </p:nvSpPr>
        <p:spPr bwMode="auto">
          <a:xfrm>
            <a:off x="6096000" y="3810000"/>
            <a:ext cx="685800" cy="6858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6" name="Oval 17"/>
          <p:cNvSpPr>
            <a:spLocks noChangeArrowheads="1"/>
          </p:cNvSpPr>
          <p:nvPr/>
        </p:nvSpPr>
        <p:spPr bwMode="auto">
          <a:xfrm>
            <a:off x="7239000" y="3810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7" name="Line 18"/>
          <p:cNvSpPr>
            <a:spLocks noChangeShapeType="1"/>
          </p:cNvSpPr>
          <p:nvPr/>
        </p:nvSpPr>
        <p:spPr bwMode="auto">
          <a:xfrm flipH="1">
            <a:off x="4876800" y="4343400"/>
            <a:ext cx="2286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Oval 19"/>
          <p:cNvSpPr>
            <a:spLocks noChangeArrowheads="1"/>
          </p:cNvSpPr>
          <p:nvPr/>
        </p:nvSpPr>
        <p:spPr bwMode="auto">
          <a:xfrm>
            <a:off x="4343400" y="4572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9" name="Line 20"/>
          <p:cNvSpPr>
            <a:spLocks noChangeShapeType="1"/>
          </p:cNvSpPr>
          <p:nvPr/>
        </p:nvSpPr>
        <p:spPr bwMode="auto">
          <a:xfrm>
            <a:off x="5562600" y="4419600"/>
            <a:ext cx="15240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Oval 21"/>
          <p:cNvSpPr>
            <a:spLocks noChangeArrowheads="1"/>
          </p:cNvSpPr>
          <p:nvPr/>
        </p:nvSpPr>
        <p:spPr bwMode="auto">
          <a:xfrm>
            <a:off x="5410200" y="4572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1" name="Line 22"/>
          <p:cNvSpPr>
            <a:spLocks noChangeShapeType="1"/>
          </p:cNvSpPr>
          <p:nvPr/>
        </p:nvSpPr>
        <p:spPr bwMode="auto">
          <a:xfrm flipH="1">
            <a:off x="7239000" y="4495800"/>
            <a:ext cx="22860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Oval 23"/>
          <p:cNvSpPr>
            <a:spLocks noChangeArrowheads="1"/>
          </p:cNvSpPr>
          <p:nvPr/>
        </p:nvSpPr>
        <p:spPr bwMode="auto">
          <a:xfrm>
            <a:off x="6705600" y="46482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3" name="Oval 24"/>
          <p:cNvSpPr>
            <a:spLocks noChangeArrowheads="1"/>
          </p:cNvSpPr>
          <p:nvPr/>
        </p:nvSpPr>
        <p:spPr bwMode="auto">
          <a:xfrm>
            <a:off x="7772400" y="46482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" name="Line 25"/>
          <p:cNvSpPr>
            <a:spLocks noChangeShapeType="1"/>
          </p:cNvSpPr>
          <p:nvPr/>
        </p:nvSpPr>
        <p:spPr bwMode="auto">
          <a:xfrm>
            <a:off x="7772400" y="4419600"/>
            <a:ext cx="22860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Line 26"/>
          <p:cNvSpPr>
            <a:spLocks noChangeShapeType="1"/>
          </p:cNvSpPr>
          <p:nvPr/>
        </p:nvSpPr>
        <p:spPr bwMode="auto">
          <a:xfrm flipH="1">
            <a:off x="6400800" y="5257800"/>
            <a:ext cx="3810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Line 27"/>
          <p:cNvSpPr>
            <a:spLocks noChangeShapeType="1"/>
          </p:cNvSpPr>
          <p:nvPr/>
        </p:nvSpPr>
        <p:spPr bwMode="auto">
          <a:xfrm>
            <a:off x="7239000" y="5257800"/>
            <a:ext cx="3048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Oval 28"/>
          <p:cNvSpPr>
            <a:spLocks noChangeArrowheads="1"/>
          </p:cNvSpPr>
          <p:nvPr/>
        </p:nvSpPr>
        <p:spPr bwMode="auto">
          <a:xfrm>
            <a:off x="5867400" y="54864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8" name="Oval 29"/>
          <p:cNvSpPr>
            <a:spLocks noChangeArrowheads="1"/>
          </p:cNvSpPr>
          <p:nvPr/>
        </p:nvSpPr>
        <p:spPr bwMode="auto">
          <a:xfrm>
            <a:off x="7391400" y="54864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5509475" y="2059773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6553200" y="3028345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429500" y="38978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7948706" y="4799692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6286500" y="395803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884026" y="4816561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7581900" y="564463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4856408" y="298996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219700" y="386043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5600700" y="469213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057900" y="560653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924300" y="3927919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4518096" y="46923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886700" y="874833"/>
            <a:ext cx="431603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v</a:t>
            </a:r>
            <a:r>
              <a:rPr lang="en-US" sz="2800" dirty="0" smtClean="0"/>
              <a:t>oid </a:t>
            </a:r>
            <a:r>
              <a:rPr lang="en-US" sz="2800" dirty="0" err="1" smtClean="0"/>
              <a:t>inorder</a:t>
            </a:r>
            <a:r>
              <a:rPr lang="en-US" sz="2800" dirty="0" smtClean="0"/>
              <a:t>(root) {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if(root) {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	</a:t>
            </a:r>
            <a:r>
              <a:rPr lang="en-US" sz="2800" dirty="0" err="1" smtClean="0"/>
              <a:t>inorder</a:t>
            </a:r>
            <a:r>
              <a:rPr lang="en-US" sz="2800" dirty="0" smtClean="0"/>
              <a:t>(root-&gt;left);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	print root-&gt;data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	</a:t>
            </a:r>
            <a:r>
              <a:rPr lang="en-US" sz="2800" dirty="0" err="1" smtClean="0"/>
              <a:t>inorder</a:t>
            </a:r>
            <a:r>
              <a:rPr lang="en-US" sz="2800" dirty="0" smtClean="0"/>
              <a:t>(root-&gt;right);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}</a:t>
            </a:r>
          </a:p>
          <a:p>
            <a:r>
              <a:rPr lang="en-US" sz="2800" dirty="0"/>
              <a:t>}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41668" y="5257800"/>
            <a:ext cx="3065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4 2 8 5 9 1 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90481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In-order Traversal</a:t>
            </a:r>
            <a:endParaRPr lang="en-US" dirty="0"/>
          </a:p>
        </p:txBody>
      </p:sp>
      <p:sp>
        <p:nvSpPr>
          <p:cNvPr id="4" name="Oval 5"/>
          <p:cNvSpPr>
            <a:spLocks noChangeArrowheads="1"/>
          </p:cNvSpPr>
          <p:nvPr/>
        </p:nvSpPr>
        <p:spPr bwMode="auto">
          <a:xfrm>
            <a:off x="5295900" y="1905000"/>
            <a:ext cx="685800" cy="6858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" name="Line 6"/>
          <p:cNvSpPr>
            <a:spLocks noChangeShapeType="1"/>
          </p:cNvSpPr>
          <p:nvPr/>
        </p:nvSpPr>
        <p:spPr bwMode="auto">
          <a:xfrm flipH="1">
            <a:off x="5105400" y="2514600"/>
            <a:ext cx="3810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Line 7"/>
          <p:cNvSpPr>
            <a:spLocks noChangeShapeType="1"/>
          </p:cNvSpPr>
          <p:nvPr/>
        </p:nvSpPr>
        <p:spPr bwMode="auto">
          <a:xfrm>
            <a:off x="5943600" y="2438400"/>
            <a:ext cx="6096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Oval 8"/>
          <p:cNvSpPr>
            <a:spLocks noChangeArrowheads="1"/>
          </p:cNvSpPr>
          <p:nvPr/>
        </p:nvSpPr>
        <p:spPr bwMode="auto">
          <a:xfrm>
            <a:off x="4648200" y="28575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" name="Oval 9"/>
          <p:cNvSpPr>
            <a:spLocks noChangeArrowheads="1"/>
          </p:cNvSpPr>
          <p:nvPr/>
        </p:nvSpPr>
        <p:spPr bwMode="auto">
          <a:xfrm>
            <a:off x="6400800" y="2857500"/>
            <a:ext cx="685800" cy="6858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" name="Line 10"/>
          <p:cNvSpPr>
            <a:spLocks noChangeShapeType="1"/>
          </p:cNvSpPr>
          <p:nvPr/>
        </p:nvSpPr>
        <p:spPr bwMode="auto">
          <a:xfrm flipH="1">
            <a:off x="4267200" y="3429000"/>
            <a:ext cx="4572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Line 11"/>
          <p:cNvSpPr>
            <a:spLocks noChangeShapeType="1"/>
          </p:cNvSpPr>
          <p:nvPr/>
        </p:nvSpPr>
        <p:spPr bwMode="auto">
          <a:xfrm>
            <a:off x="5181600" y="3429000"/>
            <a:ext cx="1524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Oval 12"/>
          <p:cNvSpPr>
            <a:spLocks noChangeArrowheads="1"/>
          </p:cNvSpPr>
          <p:nvPr/>
        </p:nvSpPr>
        <p:spPr bwMode="auto">
          <a:xfrm>
            <a:off x="3733800" y="37338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" name="Oval 13"/>
          <p:cNvSpPr>
            <a:spLocks noChangeArrowheads="1"/>
          </p:cNvSpPr>
          <p:nvPr/>
        </p:nvSpPr>
        <p:spPr bwMode="auto">
          <a:xfrm>
            <a:off x="5029200" y="37338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" name="Line 14"/>
          <p:cNvSpPr>
            <a:spLocks noChangeShapeType="1"/>
          </p:cNvSpPr>
          <p:nvPr/>
        </p:nvSpPr>
        <p:spPr bwMode="auto">
          <a:xfrm flipH="1">
            <a:off x="6553200" y="3505200"/>
            <a:ext cx="1524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Line 15"/>
          <p:cNvSpPr>
            <a:spLocks noChangeShapeType="1"/>
          </p:cNvSpPr>
          <p:nvPr/>
        </p:nvSpPr>
        <p:spPr bwMode="auto">
          <a:xfrm>
            <a:off x="7010400" y="3352800"/>
            <a:ext cx="6096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Oval 16"/>
          <p:cNvSpPr>
            <a:spLocks noChangeArrowheads="1"/>
          </p:cNvSpPr>
          <p:nvPr/>
        </p:nvSpPr>
        <p:spPr bwMode="auto">
          <a:xfrm>
            <a:off x="6096000" y="3810000"/>
            <a:ext cx="685800" cy="685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6" name="Oval 17"/>
          <p:cNvSpPr>
            <a:spLocks noChangeArrowheads="1"/>
          </p:cNvSpPr>
          <p:nvPr/>
        </p:nvSpPr>
        <p:spPr bwMode="auto">
          <a:xfrm>
            <a:off x="7239000" y="3810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7" name="Line 18"/>
          <p:cNvSpPr>
            <a:spLocks noChangeShapeType="1"/>
          </p:cNvSpPr>
          <p:nvPr/>
        </p:nvSpPr>
        <p:spPr bwMode="auto">
          <a:xfrm flipH="1">
            <a:off x="4876800" y="4343400"/>
            <a:ext cx="2286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Oval 19"/>
          <p:cNvSpPr>
            <a:spLocks noChangeArrowheads="1"/>
          </p:cNvSpPr>
          <p:nvPr/>
        </p:nvSpPr>
        <p:spPr bwMode="auto">
          <a:xfrm>
            <a:off x="4343400" y="4572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9" name="Line 20"/>
          <p:cNvSpPr>
            <a:spLocks noChangeShapeType="1"/>
          </p:cNvSpPr>
          <p:nvPr/>
        </p:nvSpPr>
        <p:spPr bwMode="auto">
          <a:xfrm>
            <a:off x="5562600" y="4419600"/>
            <a:ext cx="15240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Oval 21"/>
          <p:cNvSpPr>
            <a:spLocks noChangeArrowheads="1"/>
          </p:cNvSpPr>
          <p:nvPr/>
        </p:nvSpPr>
        <p:spPr bwMode="auto">
          <a:xfrm>
            <a:off x="5410200" y="4572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1" name="Line 22"/>
          <p:cNvSpPr>
            <a:spLocks noChangeShapeType="1"/>
          </p:cNvSpPr>
          <p:nvPr/>
        </p:nvSpPr>
        <p:spPr bwMode="auto">
          <a:xfrm flipH="1">
            <a:off x="7239000" y="4495800"/>
            <a:ext cx="22860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Oval 23"/>
          <p:cNvSpPr>
            <a:spLocks noChangeArrowheads="1"/>
          </p:cNvSpPr>
          <p:nvPr/>
        </p:nvSpPr>
        <p:spPr bwMode="auto">
          <a:xfrm>
            <a:off x="6705600" y="46482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3" name="Oval 24"/>
          <p:cNvSpPr>
            <a:spLocks noChangeArrowheads="1"/>
          </p:cNvSpPr>
          <p:nvPr/>
        </p:nvSpPr>
        <p:spPr bwMode="auto">
          <a:xfrm>
            <a:off x="7772400" y="46482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" name="Line 25"/>
          <p:cNvSpPr>
            <a:spLocks noChangeShapeType="1"/>
          </p:cNvSpPr>
          <p:nvPr/>
        </p:nvSpPr>
        <p:spPr bwMode="auto">
          <a:xfrm>
            <a:off x="7772400" y="4419600"/>
            <a:ext cx="22860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Line 26"/>
          <p:cNvSpPr>
            <a:spLocks noChangeShapeType="1"/>
          </p:cNvSpPr>
          <p:nvPr/>
        </p:nvSpPr>
        <p:spPr bwMode="auto">
          <a:xfrm flipH="1">
            <a:off x="6400800" y="5257800"/>
            <a:ext cx="3810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Line 27"/>
          <p:cNvSpPr>
            <a:spLocks noChangeShapeType="1"/>
          </p:cNvSpPr>
          <p:nvPr/>
        </p:nvSpPr>
        <p:spPr bwMode="auto">
          <a:xfrm>
            <a:off x="7239000" y="5257800"/>
            <a:ext cx="3048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Oval 28"/>
          <p:cNvSpPr>
            <a:spLocks noChangeArrowheads="1"/>
          </p:cNvSpPr>
          <p:nvPr/>
        </p:nvSpPr>
        <p:spPr bwMode="auto">
          <a:xfrm>
            <a:off x="5867400" y="54864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8" name="Oval 29"/>
          <p:cNvSpPr>
            <a:spLocks noChangeArrowheads="1"/>
          </p:cNvSpPr>
          <p:nvPr/>
        </p:nvSpPr>
        <p:spPr bwMode="auto">
          <a:xfrm>
            <a:off x="7391400" y="54864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5509475" y="2059773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6553200" y="3028345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429500" y="38978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7948706" y="4799692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6286500" y="395803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884026" y="4816561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7581900" y="564463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4856408" y="298996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219700" y="386043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5600700" y="469213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057900" y="560653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924300" y="3927919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4518096" y="46923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886700" y="874833"/>
            <a:ext cx="431603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v</a:t>
            </a:r>
            <a:r>
              <a:rPr lang="en-US" sz="2800" dirty="0" smtClean="0"/>
              <a:t>oid </a:t>
            </a:r>
            <a:r>
              <a:rPr lang="en-US" sz="2800" dirty="0" err="1" smtClean="0"/>
              <a:t>inorder</a:t>
            </a:r>
            <a:r>
              <a:rPr lang="en-US" sz="2800" dirty="0" smtClean="0"/>
              <a:t>(root) {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if(root) {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	</a:t>
            </a:r>
            <a:r>
              <a:rPr lang="en-US" sz="2800" dirty="0" err="1" smtClean="0"/>
              <a:t>inorder</a:t>
            </a:r>
            <a:r>
              <a:rPr lang="en-US" sz="2800" dirty="0" smtClean="0"/>
              <a:t>(root-&gt;left);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	print root-&gt;data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	</a:t>
            </a:r>
            <a:r>
              <a:rPr lang="en-US" sz="2800" dirty="0" err="1" smtClean="0"/>
              <a:t>inorder</a:t>
            </a:r>
            <a:r>
              <a:rPr lang="en-US" sz="2800" dirty="0" smtClean="0"/>
              <a:t>(root-&gt;right);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}</a:t>
            </a:r>
          </a:p>
          <a:p>
            <a:r>
              <a:rPr lang="en-US" sz="2800" dirty="0"/>
              <a:t>}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41668" y="5257800"/>
            <a:ext cx="3065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4 2 8 5 9 1 6 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230325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In-order Traversal</a:t>
            </a:r>
            <a:endParaRPr lang="en-US" dirty="0"/>
          </a:p>
        </p:txBody>
      </p:sp>
      <p:sp>
        <p:nvSpPr>
          <p:cNvPr id="4" name="Oval 5"/>
          <p:cNvSpPr>
            <a:spLocks noChangeArrowheads="1"/>
          </p:cNvSpPr>
          <p:nvPr/>
        </p:nvSpPr>
        <p:spPr bwMode="auto">
          <a:xfrm>
            <a:off x="5295900" y="1905000"/>
            <a:ext cx="685800" cy="6858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" name="Line 6"/>
          <p:cNvSpPr>
            <a:spLocks noChangeShapeType="1"/>
          </p:cNvSpPr>
          <p:nvPr/>
        </p:nvSpPr>
        <p:spPr bwMode="auto">
          <a:xfrm flipH="1">
            <a:off x="5105400" y="2514600"/>
            <a:ext cx="3810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Line 7"/>
          <p:cNvSpPr>
            <a:spLocks noChangeShapeType="1"/>
          </p:cNvSpPr>
          <p:nvPr/>
        </p:nvSpPr>
        <p:spPr bwMode="auto">
          <a:xfrm>
            <a:off x="5943600" y="2438400"/>
            <a:ext cx="6096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Oval 8"/>
          <p:cNvSpPr>
            <a:spLocks noChangeArrowheads="1"/>
          </p:cNvSpPr>
          <p:nvPr/>
        </p:nvSpPr>
        <p:spPr bwMode="auto">
          <a:xfrm>
            <a:off x="4648200" y="28575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" name="Oval 9"/>
          <p:cNvSpPr>
            <a:spLocks noChangeArrowheads="1"/>
          </p:cNvSpPr>
          <p:nvPr/>
        </p:nvSpPr>
        <p:spPr bwMode="auto">
          <a:xfrm>
            <a:off x="6400800" y="2857500"/>
            <a:ext cx="685800" cy="685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" name="Line 10"/>
          <p:cNvSpPr>
            <a:spLocks noChangeShapeType="1"/>
          </p:cNvSpPr>
          <p:nvPr/>
        </p:nvSpPr>
        <p:spPr bwMode="auto">
          <a:xfrm flipH="1">
            <a:off x="4267200" y="3429000"/>
            <a:ext cx="4572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Line 11"/>
          <p:cNvSpPr>
            <a:spLocks noChangeShapeType="1"/>
          </p:cNvSpPr>
          <p:nvPr/>
        </p:nvSpPr>
        <p:spPr bwMode="auto">
          <a:xfrm>
            <a:off x="5181600" y="3429000"/>
            <a:ext cx="1524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Oval 12"/>
          <p:cNvSpPr>
            <a:spLocks noChangeArrowheads="1"/>
          </p:cNvSpPr>
          <p:nvPr/>
        </p:nvSpPr>
        <p:spPr bwMode="auto">
          <a:xfrm>
            <a:off x="3733800" y="37338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" name="Oval 13"/>
          <p:cNvSpPr>
            <a:spLocks noChangeArrowheads="1"/>
          </p:cNvSpPr>
          <p:nvPr/>
        </p:nvSpPr>
        <p:spPr bwMode="auto">
          <a:xfrm>
            <a:off x="5029200" y="37338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" name="Line 14"/>
          <p:cNvSpPr>
            <a:spLocks noChangeShapeType="1"/>
          </p:cNvSpPr>
          <p:nvPr/>
        </p:nvSpPr>
        <p:spPr bwMode="auto">
          <a:xfrm flipH="1">
            <a:off x="6553200" y="3505200"/>
            <a:ext cx="1524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Line 15"/>
          <p:cNvSpPr>
            <a:spLocks noChangeShapeType="1"/>
          </p:cNvSpPr>
          <p:nvPr/>
        </p:nvSpPr>
        <p:spPr bwMode="auto">
          <a:xfrm>
            <a:off x="7010400" y="3352800"/>
            <a:ext cx="6096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Oval 16"/>
          <p:cNvSpPr>
            <a:spLocks noChangeArrowheads="1"/>
          </p:cNvSpPr>
          <p:nvPr/>
        </p:nvSpPr>
        <p:spPr bwMode="auto">
          <a:xfrm>
            <a:off x="6096000" y="3810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6" name="Oval 17"/>
          <p:cNvSpPr>
            <a:spLocks noChangeArrowheads="1"/>
          </p:cNvSpPr>
          <p:nvPr/>
        </p:nvSpPr>
        <p:spPr bwMode="auto">
          <a:xfrm>
            <a:off x="7239000" y="3810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7" name="Line 18"/>
          <p:cNvSpPr>
            <a:spLocks noChangeShapeType="1"/>
          </p:cNvSpPr>
          <p:nvPr/>
        </p:nvSpPr>
        <p:spPr bwMode="auto">
          <a:xfrm flipH="1">
            <a:off x="4876800" y="4343400"/>
            <a:ext cx="2286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Oval 19"/>
          <p:cNvSpPr>
            <a:spLocks noChangeArrowheads="1"/>
          </p:cNvSpPr>
          <p:nvPr/>
        </p:nvSpPr>
        <p:spPr bwMode="auto">
          <a:xfrm>
            <a:off x="4343400" y="4572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9" name="Line 20"/>
          <p:cNvSpPr>
            <a:spLocks noChangeShapeType="1"/>
          </p:cNvSpPr>
          <p:nvPr/>
        </p:nvSpPr>
        <p:spPr bwMode="auto">
          <a:xfrm>
            <a:off x="5562600" y="4419600"/>
            <a:ext cx="15240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Oval 21"/>
          <p:cNvSpPr>
            <a:spLocks noChangeArrowheads="1"/>
          </p:cNvSpPr>
          <p:nvPr/>
        </p:nvSpPr>
        <p:spPr bwMode="auto">
          <a:xfrm>
            <a:off x="5410200" y="4572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1" name="Line 22"/>
          <p:cNvSpPr>
            <a:spLocks noChangeShapeType="1"/>
          </p:cNvSpPr>
          <p:nvPr/>
        </p:nvSpPr>
        <p:spPr bwMode="auto">
          <a:xfrm flipH="1">
            <a:off x="7239000" y="4495800"/>
            <a:ext cx="22860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Oval 23"/>
          <p:cNvSpPr>
            <a:spLocks noChangeArrowheads="1"/>
          </p:cNvSpPr>
          <p:nvPr/>
        </p:nvSpPr>
        <p:spPr bwMode="auto">
          <a:xfrm>
            <a:off x="6705600" y="46482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3" name="Oval 24"/>
          <p:cNvSpPr>
            <a:spLocks noChangeArrowheads="1"/>
          </p:cNvSpPr>
          <p:nvPr/>
        </p:nvSpPr>
        <p:spPr bwMode="auto">
          <a:xfrm>
            <a:off x="7772400" y="46482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" name="Line 25"/>
          <p:cNvSpPr>
            <a:spLocks noChangeShapeType="1"/>
          </p:cNvSpPr>
          <p:nvPr/>
        </p:nvSpPr>
        <p:spPr bwMode="auto">
          <a:xfrm>
            <a:off x="7772400" y="4419600"/>
            <a:ext cx="22860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Line 26"/>
          <p:cNvSpPr>
            <a:spLocks noChangeShapeType="1"/>
          </p:cNvSpPr>
          <p:nvPr/>
        </p:nvSpPr>
        <p:spPr bwMode="auto">
          <a:xfrm flipH="1">
            <a:off x="6400800" y="5257800"/>
            <a:ext cx="3810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Line 27"/>
          <p:cNvSpPr>
            <a:spLocks noChangeShapeType="1"/>
          </p:cNvSpPr>
          <p:nvPr/>
        </p:nvSpPr>
        <p:spPr bwMode="auto">
          <a:xfrm>
            <a:off x="7239000" y="5257800"/>
            <a:ext cx="3048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Oval 28"/>
          <p:cNvSpPr>
            <a:spLocks noChangeArrowheads="1"/>
          </p:cNvSpPr>
          <p:nvPr/>
        </p:nvSpPr>
        <p:spPr bwMode="auto">
          <a:xfrm>
            <a:off x="5867400" y="54864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8" name="Oval 29"/>
          <p:cNvSpPr>
            <a:spLocks noChangeArrowheads="1"/>
          </p:cNvSpPr>
          <p:nvPr/>
        </p:nvSpPr>
        <p:spPr bwMode="auto">
          <a:xfrm>
            <a:off x="7391400" y="54864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5509475" y="2059773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6553200" y="3028345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429500" y="38978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7948706" y="4799692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6286500" y="395803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884026" y="4816561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7581900" y="564463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4856408" y="298996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219700" y="386043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5600700" y="469213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057900" y="560653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924300" y="3927919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4518096" y="46923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886700" y="874833"/>
            <a:ext cx="431603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v</a:t>
            </a:r>
            <a:r>
              <a:rPr lang="en-US" sz="2800" dirty="0" smtClean="0"/>
              <a:t>oid </a:t>
            </a:r>
            <a:r>
              <a:rPr lang="en-US" sz="2800" dirty="0" err="1" smtClean="0"/>
              <a:t>inorder</a:t>
            </a:r>
            <a:r>
              <a:rPr lang="en-US" sz="2800" dirty="0" smtClean="0"/>
              <a:t>(root) {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if(root) {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	</a:t>
            </a:r>
            <a:r>
              <a:rPr lang="en-US" sz="2800" dirty="0" err="1" smtClean="0"/>
              <a:t>inorder</a:t>
            </a:r>
            <a:r>
              <a:rPr lang="en-US" sz="2800" dirty="0" smtClean="0"/>
              <a:t>(root-&gt;left);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	print root-&gt;data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	</a:t>
            </a:r>
            <a:r>
              <a:rPr lang="en-US" sz="2800" dirty="0" err="1" smtClean="0"/>
              <a:t>inorder</a:t>
            </a:r>
            <a:r>
              <a:rPr lang="en-US" sz="2800" dirty="0" smtClean="0"/>
              <a:t>(root-&gt;right);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}</a:t>
            </a:r>
          </a:p>
          <a:p>
            <a:r>
              <a:rPr lang="en-US" sz="2800" dirty="0"/>
              <a:t>}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41668" y="5257800"/>
            <a:ext cx="3065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4 2 8 5 9 1 6 3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182385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In-order Traversal</a:t>
            </a:r>
            <a:endParaRPr lang="en-US" dirty="0"/>
          </a:p>
        </p:txBody>
      </p:sp>
      <p:sp>
        <p:nvSpPr>
          <p:cNvPr id="4" name="Oval 5"/>
          <p:cNvSpPr>
            <a:spLocks noChangeArrowheads="1"/>
          </p:cNvSpPr>
          <p:nvPr/>
        </p:nvSpPr>
        <p:spPr bwMode="auto">
          <a:xfrm>
            <a:off x="5295900" y="1905000"/>
            <a:ext cx="685800" cy="6858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" name="Line 6"/>
          <p:cNvSpPr>
            <a:spLocks noChangeShapeType="1"/>
          </p:cNvSpPr>
          <p:nvPr/>
        </p:nvSpPr>
        <p:spPr bwMode="auto">
          <a:xfrm flipH="1">
            <a:off x="5105400" y="2514600"/>
            <a:ext cx="3810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Line 7"/>
          <p:cNvSpPr>
            <a:spLocks noChangeShapeType="1"/>
          </p:cNvSpPr>
          <p:nvPr/>
        </p:nvSpPr>
        <p:spPr bwMode="auto">
          <a:xfrm>
            <a:off x="5943600" y="2438400"/>
            <a:ext cx="6096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Oval 8"/>
          <p:cNvSpPr>
            <a:spLocks noChangeArrowheads="1"/>
          </p:cNvSpPr>
          <p:nvPr/>
        </p:nvSpPr>
        <p:spPr bwMode="auto">
          <a:xfrm>
            <a:off x="4648200" y="28575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" name="Oval 9"/>
          <p:cNvSpPr>
            <a:spLocks noChangeArrowheads="1"/>
          </p:cNvSpPr>
          <p:nvPr/>
        </p:nvSpPr>
        <p:spPr bwMode="auto">
          <a:xfrm>
            <a:off x="6400800" y="2857500"/>
            <a:ext cx="685800" cy="6858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" name="Line 10"/>
          <p:cNvSpPr>
            <a:spLocks noChangeShapeType="1"/>
          </p:cNvSpPr>
          <p:nvPr/>
        </p:nvSpPr>
        <p:spPr bwMode="auto">
          <a:xfrm flipH="1">
            <a:off x="4267200" y="3429000"/>
            <a:ext cx="4572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Line 11"/>
          <p:cNvSpPr>
            <a:spLocks noChangeShapeType="1"/>
          </p:cNvSpPr>
          <p:nvPr/>
        </p:nvSpPr>
        <p:spPr bwMode="auto">
          <a:xfrm>
            <a:off x="5181600" y="3429000"/>
            <a:ext cx="1524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Oval 12"/>
          <p:cNvSpPr>
            <a:spLocks noChangeArrowheads="1"/>
          </p:cNvSpPr>
          <p:nvPr/>
        </p:nvSpPr>
        <p:spPr bwMode="auto">
          <a:xfrm>
            <a:off x="3733800" y="37338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" name="Oval 13"/>
          <p:cNvSpPr>
            <a:spLocks noChangeArrowheads="1"/>
          </p:cNvSpPr>
          <p:nvPr/>
        </p:nvSpPr>
        <p:spPr bwMode="auto">
          <a:xfrm>
            <a:off x="5029200" y="37338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" name="Line 14"/>
          <p:cNvSpPr>
            <a:spLocks noChangeShapeType="1"/>
          </p:cNvSpPr>
          <p:nvPr/>
        </p:nvSpPr>
        <p:spPr bwMode="auto">
          <a:xfrm flipH="1">
            <a:off x="6553200" y="3505200"/>
            <a:ext cx="1524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Line 15"/>
          <p:cNvSpPr>
            <a:spLocks noChangeShapeType="1"/>
          </p:cNvSpPr>
          <p:nvPr/>
        </p:nvSpPr>
        <p:spPr bwMode="auto">
          <a:xfrm>
            <a:off x="7010400" y="3352800"/>
            <a:ext cx="6096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Oval 16"/>
          <p:cNvSpPr>
            <a:spLocks noChangeArrowheads="1"/>
          </p:cNvSpPr>
          <p:nvPr/>
        </p:nvSpPr>
        <p:spPr bwMode="auto">
          <a:xfrm>
            <a:off x="6096000" y="3810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6" name="Oval 17"/>
          <p:cNvSpPr>
            <a:spLocks noChangeArrowheads="1"/>
          </p:cNvSpPr>
          <p:nvPr/>
        </p:nvSpPr>
        <p:spPr bwMode="auto">
          <a:xfrm>
            <a:off x="7239000" y="3810000"/>
            <a:ext cx="685800" cy="6858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7" name="Line 18"/>
          <p:cNvSpPr>
            <a:spLocks noChangeShapeType="1"/>
          </p:cNvSpPr>
          <p:nvPr/>
        </p:nvSpPr>
        <p:spPr bwMode="auto">
          <a:xfrm flipH="1">
            <a:off x="4876800" y="4343400"/>
            <a:ext cx="2286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Oval 19"/>
          <p:cNvSpPr>
            <a:spLocks noChangeArrowheads="1"/>
          </p:cNvSpPr>
          <p:nvPr/>
        </p:nvSpPr>
        <p:spPr bwMode="auto">
          <a:xfrm>
            <a:off x="4343400" y="4572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9" name="Line 20"/>
          <p:cNvSpPr>
            <a:spLocks noChangeShapeType="1"/>
          </p:cNvSpPr>
          <p:nvPr/>
        </p:nvSpPr>
        <p:spPr bwMode="auto">
          <a:xfrm>
            <a:off x="5562600" y="4419600"/>
            <a:ext cx="15240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Oval 21"/>
          <p:cNvSpPr>
            <a:spLocks noChangeArrowheads="1"/>
          </p:cNvSpPr>
          <p:nvPr/>
        </p:nvSpPr>
        <p:spPr bwMode="auto">
          <a:xfrm>
            <a:off x="5410200" y="4572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1" name="Line 22"/>
          <p:cNvSpPr>
            <a:spLocks noChangeShapeType="1"/>
          </p:cNvSpPr>
          <p:nvPr/>
        </p:nvSpPr>
        <p:spPr bwMode="auto">
          <a:xfrm flipH="1">
            <a:off x="7239000" y="4495800"/>
            <a:ext cx="22860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Oval 23"/>
          <p:cNvSpPr>
            <a:spLocks noChangeArrowheads="1"/>
          </p:cNvSpPr>
          <p:nvPr/>
        </p:nvSpPr>
        <p:spPr bwMode="auto">
          <a:xfrm>
            <a:off x="6705600" y="46482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3" name="Oval 24"/>
          <p:cNvSpPr>
            <a:spLocks noChangeArrowheads="1"/>
          </p:cNvSpPr>
          <p:nvPr/>
        </p:nvSpPr>
        <p:spPr bwMode="auto">
          <a:xfrm>
            <a:off x="7772400" y="46482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" name="Line 25"/>
          <p:cNvSpPr>
            <a:spLocks noChangeShapeType="1"/>
          </p:cNvSpPr>
          <p:nvPr/>
        </p:nvSpPr>
        <p:spPr bwMode="auto">
          <a:xfrm>
            <a:off x="7772400" y="4419600"/>
            <a:ext cx="22860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Line 26"/>
          <p:cNvSpPr>
            <a:spLocks noChangeShapeType="1"/>
          </p:cNvSpPr>
          <p:nvPr/>
        </p:nvSpPr>
        <p:spPr bwMode="auto">
          <a:xfrm flipH="1">
            <a:off x="6400800" y="5257800"/>
            <a:ext cx="3810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Line 27"/>
          <p:cNvSpPr>
            <a:spLocks noChangeShapeType="1"/>
          </p:cNvSpPr>
          <p:nvPr/>
        </p:nvSpPr>
        <p:spPr bwMode="auto">
          <a:xfrm>
            <a:off x="7239000" y="5257800"/>
            <a:ext cx="3048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Oval 28"/>
          <p:cNvSpPr>
            <a:spLocks noChangeArrowheads="1"/>
          </p:cNvSpPr>
          <p:nvPr/>
        </p:nvSpPr>
        <p:spPr bwMode="auto">
          <a:xfrm>
            <a:off x="5867400" y="54864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8" name="Oval 29"/>
          <p:cNvSpPr>
            <a:spLocks noChangeArrowheads="1"/>
          </p:cNvSpPr>
          <p:nvPr/>
        </p:nvSpPr>
        <p:spPr bwMode="auto">
          <a:xfrm>
            <a:off x="7391400" y="54864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5509475" y="2059773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6553200" y="3028345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429500" y="38978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7948706" y="4799692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6286500" y="395803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884026" y="4816561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7581900" y="564463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4856408" y="298996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219700" y="386043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5600700" y="469213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057900" y="560653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924300" y="3927919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4518096" y="46923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886700" y="874833"/>
            <a:ext cx="431603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v</a:t>
            </a:r>
            <a:r>
              <a:rPr lang="en-US" sz="2800" dirty="0" smtClean="0"/>
              <a:t>oid </a:t>
            </a:r>
            <a:r>
              <a:rPr lang="en-US" sz="2800" dirty="0" err="1" smtClean="0"/>
              <a:t>inorder</a:t>
            </a:r>
            <a:r>
              <a:rPr lang="en-US" sz="2800" dirty="0" smtClean="0"/>
              <a:t>(root) {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if(root) {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	</a:t>
            </a:r>
            <a:r>
              <a:rPr lang="en-US" sz="2800" dirty="0" err="1" smtClean="0"/>
              <a:t>inorder</a:t>
            </a:r>
            <a:r>
              <a:rPr lang="en-US" sz="2800" dirty="0" smtClean="0"/>
              <a:t>(root-&gt;left);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	print root-&gt;data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	</a:t>
            </a:r>
            <a:r>
              <a:rPr lang="en-US" sz="2800" dirty="0" err="1" smtClean="0"/>
              <a:t>inorder</a:t>
            </a:r>
            <a:r>
              <a:rPr lang="en-US" sz="2800" dirty="0" smtClean="0"/>
              <a:t>(root-&gt;right);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}</a:t>
            </a:r>
          </a:p>
          <a:p>
            <a:r>
              <a:rPr lang="en-US" sz="2800" dirty="0"/>
              <a:t>}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41668" y="5257800"/>
            <a:ext cx="3065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4 2 8 5 9 1 6 3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393571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In-order Traversal</a:t>
            </a:r>
            <a:endParaRPr lang="en-US" dirty="0"/>
          </a:p>
        </p:txBody>
      </p:sp>
      <p:sp>
        <p:nvSpPr>
          <p:cNvPr id="4" name="Oval 5"/>
          <p:cNvSpPr>
            <a:spLocks noChangeArrowheads="1"/>
          </p:cNvSpPr>
          <p:nvPr/>
        </p:nvSpPr>
        <p:spPr bwMode="auto">
          <a:xfrm>
            <a:off x="5295900" y="1905000"/>
            <a:ext cx="685800" cy="6858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" name="Line 6"/>
          <p:cNvSpPr>
            <a:spLocks noChangeShapeType="1"/>
          </p:cNvSpPr>
          <p:nvPr/>
        </p:nvSpPr>
        <p:spPr bwMode="auto">
          <a:xfrm flipH="1">
            <a:off x="5105400" y="2514600"/>
            <a:ext cx="3810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Line 7"/>
          <p:cNvSpPr>
            <a:spLocks noChangeShapeType="1"/>
          </p:cNvSpPr>
          <p:nvPr/>
        </p:nvSpPr>
        <p:spPr bwMode="auto">
          <a:xfrm>
            <a:off x="5943600" y="2438400"/>
            <a:ext cx="6096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Oval 8"/>
          <p:cNvSpPr>
            <a:spLocks noChangeArrowheads="1"/>
          </p:cNvSpPr>
          <p:nvPr/>
        </p:nvSpPr>
        <p:spPr bwMode="auto">
          <a:xfrm>
            <a:off x="4648200" y="28575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" name="Oval 9"/>
          <p:cNvSpPr>
            <a:spLocks noChangeArrowheads="1"/>
          </p:cNvSpPr>
          <p:nvPr/>
        </p:nvSpPr>
        <p:spPr bwMode="auto">
          <a:xfrm>
            <a:off x="6400800" y="2857500"/>
            <a:ext cx="685800" cy="6858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" name="Line 10"/>
          <p:cNvSpPr>
            <a:spLocks noChangeShapeType="1"/>
          </p:cNvSpPr>
          <p:nvPr/>
        </p:nvSpPr>
        <p:spPr bwMode="auto">
          <a:xfrm flipH="1">
            <a:off x="4267200" y="3429000"/>
            <a:ext cx="4572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Line 11"/>
          <p:cNvSpPr>
            <a:spLocks noChangeShapeType="1"/>
          </p:cNvSpPr>
          <p:nvPr/>
        </p:nvSpPr>
        <p:spPr bwMode="auto">
          <a:xfrm>
            <a:off x="5181600" y="3429000"/>
            <a:ext cx="1524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Oval 12"/>
          <p:cNvSpPr>
            <a:spLocks noChangeArrowheads="1"/>
          </p:cNvSpPr>
          <p:nvPr/>
        </p:nvSpPr>
        <p:spPr bwMode="auto">
          <a:xfrm>
            <a:off x="3733800" y="37338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" name="Oval 13"/>
          <p:cNvSpPr>
            <a:spLocks noChangeArrowheads="1"/>
          </p:cNvSpPr>
          <p:nvPr/>
        </p:nvSpPr>
        <p:spPr bwMode="auto">
          <a:xfrm>
            <a:off x="5029200" y="37338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" name="Line 14"/>
          <p:cNvSpPr>
            <a:spLocks noChangeShapeType="1"/>
          </p:cNvSpPr>
          <p:nvPr/>
        </p:nvSpPr>
        <p:spPr bwMode="auto">
          <a:xfrm flipH="1">
            <a:off x="6553200" y="3505200"/>
            <a:ext cx="1524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Line 15"/>
          <p:cNvSpPr>
            <a:spLocks noChangeShapeType="1"/>
          </p:cNvSpPr>
          <p:nvPr/>
        </p:nvSpPr>
        <p:spPr bwMode="auto">
          <a:xfrm>
            <a:off x="7010400" y="3352800"/>
            <a:ext cx="6096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Oval 16"/>
          <p:cNvSpPr>
            <a:spLocks noChangeArrowheads="1"/>
          </p:cNvSpPr>
          <p:nvPr/>
        </p:nvSpPr>
        <p:spPr bwMode="auto">
          <a:xfrm>
            <a:off x="6096000" y="3810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6" name="Oval 17"/>
          <p:cNvSpPr>
            <a:spLocks noChangeArrowheads="1"/>
          </p:cNvSpPr>
          <p:nvPr/>
        </p:nvSpPr>
        <p:spPr bwMode="auto">
          <a:xfrm>
            <a:off x="7239000" y="3810000"/>
            <a:ext cx="685800" cy="6858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7" name="Line 18"/>
          <p:cNvSpPr>
            <a:spLocks noChangeShapeType="1"/>
          </p:cNvSpPr>
          <p:nvPr/>
        </p:nvSpPr>
        <p:spPr bwMode="auto">
          <a:xfrm flipH="1">
            <a:off x="4876800" y="4343400"/>
            <a:ext cx="2286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Oval 19"/>
          <p:cNvSpPr>
            <a:spLocks noChangeArrowheads="1"/>
          </p:cNvSpPr>
          <p:nvPr/>
        </p:nvSpPr>
        <p:spPr bwMode="auto">
          <a:xfrm>
            <a:off x="4343400" y="4572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9" name="Line 20"/>
          <p:cNvSpPr>
            <a:spLocks noChangeShapeType="1"/>
          </p:cNvSpPr>
          <p:nvPr/>
        </p:nvSpPr>
        <p:spPr bwMode="auto">
          <a:xfrm>
            <a:off x="5562600" y="4419600"/>
            <a:ext cx="15240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Oval 21"/>
          <p:cNvSpPr>
            <a:spLocks noChangeArrowheads="1"/>
          </p:cNvSpPr>
          <p:nvPr/>
        </p:nvSpPr>
        <p:spPr bwMode="auto">
          <a:xfrm>
            <a:off x="5410200" y="4572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1" name="Line 22"/>
          <p:cNvSpPr>
            <a:spLocks noChangeShapeType="1"/>
          </p:cNvSpPr>
          <p:nvPr/>
        </p:nvSpPr>
        <p:spPr bwMode="auto">
          <a:xfrm flipH="1">
            <a:off x="7239000" y="4495800"/>
            <a:ext cx="22860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Oval 23"/>
          <p:cNvSpPr>
            <a:spLocks noChangeArrowheads="1"/>
          </p:cNvSpPr>
          <p:nvPr/>
        </p:nvSpPr>
        <p:spPr bwMode="auto">
          <a:xfrm>
            <a:off x="6705600" y="4648200"/>
            <a:ext cx="685800" cy="6858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3" name="Oval 24"/>
          <p:cNvSpPr>
            <a:spLocks noChangeArrowheads="1"/>
          </p:cNvSpPr>
          <p:nvPr/>
        </p:nvSpPr>
        <p:spPr bwMode="auto">
          <a:xfrm>
            <a:off x="7772400" y="46482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" name="Line 25"/>
          <p:cNvSpPr>
            <a:spLocks noChangeShapeType="1"/>
          </p:cNvSpPr>
          <p:nvPr/>
        </p:nvSpPr>
        <p:spPr bwMode="auto">
          <a:xfrm>
            <a:off x="7772400" y="4419600"/>
            <a:ext cx="22860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Line 26"/>
          <p:cNvSpPr>
            <a:spLocks noChangeShapeType="1"/>
          </p:cNvSpPr>
          <p:nvPr/>
        </p:nvSpPr>
        <p:spPr bwMode="auto">
          <a:xfrm flipH="1">
            <a:off x="6400800" y="5257800"/>
            <a:ext cx="3810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Line 27"/>
          <p:cNvSpPr>
            <a:spLocks noChangeShapeType="1"/>
          </p:cNvSpPr>
          <p:nvPr/>
        </p:nvSpPr>
        <p:spPr bwMode="auto">
          <a:xfrm>
            <a:off x="7239000" y="5257800"/>
            <a:ext cx="3048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Oval 28"/>
          <p:cNvSpPr>
            <a:spLocks noChangeArrowheads="1"/>
          </p:cNvSpPr>
          <p:nvPr/>
        </p:nvSpPr>
        <p:spPr bwMode="auto">
          <a:xfrm>
            <a:off x="5867400" y="54864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8" name="Oval 29"/>
          <p:cNvSpPr>
            <a:spLocks noChangeArrowheads="1"/>
          </p:cNvSpPr>
          <p:nvPr/>
        </p:nvSpPr>
        <p:spPr bwMode="auto">
          <a:xfrm>
            <a:off x="7391400" y="54864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5509475" y="2059773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6553200" y="3028345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429500" y="38978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7948706" y="4799692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6286500" y="395803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884026" y="4816561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7581900" y="564463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4856408" y="298996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219700" y="386043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5600700" y="469213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057900" y="560653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924300" y="3927919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4518096" y="46923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886700" y="874833"/>
            <a:ext cx="431603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v</a:t>
            </a:r>
            <a:r>
              <a:rPr lang="en-US" sz="2800" dirty="0" smtClean="0"/>
              <a:t>oid </a:t>
            </a:r>
            <a:r>
              <a:rPr lang="en-US" sz="2800" dirty="0" err="1" smtClean="0"/>
              <a:t>inorder</a:t>
            </a:r>
            <a:r>
              <a:rPr lang="en-US" sz="2800" dirty="0" smtClean="0"/>
              <a:t>(root) {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if(root) {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	</a:t>
            </a:r>
            <a:r>
              <a:rPr lang="en-US" sz="2800" dirty="0" err="1" smtClean="0"/>
              <a:t>inorder</a:t>
            </a:r>
            <a:r>
              <a:rPr lang="en-US" sz="2800" dirty="0" smtClean="0"/>
              <a:t>(root-&gt;left);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	print root-&gt;data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	</a:t>
            </a:r>
            <a:r>
              <a:rPr lang="en-US" sz="2800" dirty="0" err="1" smtClean="0"/>
              <a:t>inorder</a:t>
            </a:r>
            <a:r>
              <a:rPr lang="en-US" sz="2800" dirty="0" smtClean="0"/>
              <a:t>(root-&gt;right);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}</a:t>
            </a:r>
          </a:p>
          <a:p>
            <a:r>
              <a:rPr lang="en-US" sz="2800" dirty="0"/>
              <a:t>}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41668" y="5257800"/>
            <a:ext cx="3065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4 2 8 5 9 1 6 3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248432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In-order Traversal</a:t>
            </a:r>
            <a:endParaRPr lang="en-US" dirty="0"/>
          </a:p>
        </p:txBody>
      </p:sp>
      <p:sp>
        <p:nvSpPr>
          <p:cNvPr id="4" name="Oval 5"/>
          <p:cNvSpPr>
            <a:spLocks noChangeArrowheads="1"/>
          </p:cNvSpPr>
          <p:nvPr/>
        </p:nvSpPr>
        <p:spPr bwMode="auto">
          <a:xfrm>
            <a:off x="5295900" y="1905000"/>
            <a:ext cx="685800" cy="6858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" name="Line 6"/>
          <p:cNvSpPr>
            <a:spLocks noChangeShapeType="1"/>
          </p:cNvSpPr>
          <p:nvPr/>
        </p:nvSpPr>
        <p:spPr bwMode="auto">
          <a:xfrm flipH="1">
            <a:off x="5105400" y="2514600"/>
            <a:ext cx="3810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Line 7"/>
          <p:cNvSpPr>
            <a:spLocks noChangeShapeType="1"/>
          </p:cNvSpPr>
          <p:nvPr/>
        </p:nvSpPr>
        <p:spPr bwMode="auto">
          <a:xfrm>
            <a:off x="5943600" y="2438400"/>
            <a:ext cx="6096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Oval 8"/>
          <p:cNvSpPr>
            <a:spLocks noChangeArrowheads="1"/>
          </p:cNvSpPr>
          <p:nvPr/>
        </p:nvSpPr>
        <p:spPr bwMode="auto">
          <a:xfrm>
            <a:off x="4648200" y="28575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" name="Oval 9"/>
          <p:cNvSpPr>
            <a:spLocks noChangeArrowheads="1"/>
          </p:cNvSpPr>
          <p:nvPr/>
        </p:nvSpPr>
        <p:spPr bwMode="auto">
          <a:xfrm>
            <a:off x="6400800" y="2857500"/>
            <a:ext cx="685800" cy="6858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" name="Line 10"/>
          <p:cNvSpPr>
            <a:spLocks noChangeShapeType="1"/>
          </p:cNvSpPr>
          <p:nvPr/>
        </p:nvSpPr>
        <p:spPr bwMode="auto">
          <a:xfrm flipH="1">
            <a:off x="4267200" y="3429000"/>
            <a:ext cx="4572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Line 11"/>
          <p:cNvSpPr>
            <a:spLocks noChangeShapeType="1"/>
          </p:cNvSpPr>
          <p:nvPr/>
        </p:nvSpPr>
        <p:spPr bwMode="auto">
          <a:xfrm>
            <a:off x="5181600" y="3429000"/>
            <a:ext cx="1524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Oval 12"/>
          <p:cNvSpPr>
            <a:spLocks noChangeArrowheads="1"/>
          </p:cNvSpPr>
          <p:nvPr/>
        </p:nvSpPr>
        <p:spPr bwMode="auto">
          <a:xfrm>
            <a:off x="3733800" y="37338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" name="Oval 13"/>
          <p:cNvSpPr>
            <a:spLocks noChangeArrowheads="1"/>
          </p:cNvSpPr>
          <p:nvPr/>
        </p:nvSpPr>
        <p:spPr bwMode="auto">
          <a:xfrm>
            <a:off x="5029200" y="37338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" name="Line 14"/>
          <p:cNvSpPr>
            <a:spLocks noChangeShapeType="1"/>
          </p:cNvSpPr>
          <p:nvPr/>
        </p:nvSpPr>
        <p:spPr bwMode="auto">
          <a:xfrm flipH="1">
            <a:off x="6553200" y="3505200"/>
            <a:ext cx="1524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Line 15"/>
          <p:cNvSpPr>
            <a:spLocks noChangeShapeType="1"/>
          </p:cNvSpPr>
          <p:nvPr/>
        </p:nvSpPr>
        <p:spPr bwMode="auto">
          <a:xfrm>
            <a:off x="7010400" y="3352800"/>
            <a:ext cx="6096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Oval 16"/>
          <p:cNvSpPr>
            <a:spLocks noChangeArrowheads="1"/>
          </p:cNvSpPr>
          <p:nvPr/>
        </p:nvSpPr>
        <p:spPr bwMode="auto">
          <a:xfrm>
            <a:off x="6096000" y="3810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6" name="Oval 17"/>
          <p:cNvSpPr>
            <a:spLocks noChangeArrowheads="1"/>
          </p:cNvSpPr>
          <p:nvPr/>
        </p:nvSpPr>
        <p:spPr bwMode="auto">
          <a:xfrm>
            <a:off x="7239000" y="3810000"/>
            <a:ext cx="685800" cy="6858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7" name="Line 18"/>
          <p:cNvSpPr>
            <a:spLocks noChangeShapeType="1"/>
          </p:cNvSpPr>
          <p:nvPr/>
        </p:nvSpPr>
        <p:spPr bwMode="auto">
          <a:xfrm flipH="1">
            <a:off x="4876800" y="4343400"/>
            <a:ext cx="2286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Oval 19"/>
          <p:cNvSpPr>
            <a:spLocks noChangeArrowheads="1"/>
          </p:cNvSpPr>
          <p:nvPr/>
        </p:nvSpPr>
        <p:spPr bwMode="auto">
          <a:xfrm>
            <a:off x="4343400" y="4572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9" name="Line 20"/>
          <p:cNvSpPr>
            <a:spLocks noChangeShapeType="1"/>
          </p:cNvSpPr>
          <p:nvPr/>
        </p:nvSpPr>
        <p:spPr bwMode="auto">
          <a:xfrm>
            <a:off x="5562600" y="4419600"/>
            <a:ext cx="15240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Oval 21"/>
          <p:cNvSpPr>
            <a:spLocks noChangeArrowheads="1"/>
          </p:cNvSpPr>
          <p:nvPr/>
        </p:nvSpPr>
        <p:spPr bwMode="auto">
          <a:xfrm>
            <a:off x="5410200" y="4572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1" name="Line 22"/>
          <p:cNvSpPr>
            <a:spLocks noChangeShapeType="1"/>
          </p:cNvSpPr>
          <p:nvPr/>
        </p:nvSpPr>
        <p:spPr bwMode="auto">
          <a:xfrm flipH="1">
            <a:off x="7239000" y="4495800"/>
            <a:ext cx="22860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Oval 23"/>
          <p:cNvSpPr>
            <a:spLocks noChangeArrowheads="1"/>
          </p:cNvSpPr>
          <p:nvPr/>
        </p:nvSpPr>
        <p:spPr bwMode="auto">
          <a:xfrm>
            <a:off x="6705600" y="4648200"/>
            <a:ext cx="685800" cy="6858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3" name="Oval 24"/>
          <p:cNvSpPr>
            <a:spLocks noChangeArrowheads="1"/>
          </p:cNvSpPr>
          <p:nvPr/>
        </p:nvSpPr>
        <p:spPr bwMode="auto">
          <a:xfrm>
            <a:off x="7772400" y="46482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" name="Line 25"/>
          <p:cNvSpPr>
            <a:spLocks noChangeShapeType="1"/>
          </p:cNvSpPr>
          <p:nvPr/>
        </p:nvSpPr>
        <p:spPr bwMode="auto">
          <a:xfrm>
            <a:off x="7772400" y="4419600"/>
            <a:ext cx="22860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Line 26"/>
          <p:cNvSpPr>
            <a:spLocks noChangeShapeType="1"/>
          </p:cNvSpPr>
          <p:nvPr/>
        </p:nvSpPr>
        <p:spPr bwMode="auto">
          <a:xfrm flipH="1">
            <a:off x="6400800" y="5257800"/>
            <a:ext cx="3810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Line 27"/>
          <p:cNvSpPr>
            <a:spLocks noChangeShapeType="1"/>
          </p:cNvSpPr>
          <p:nvPr/>
        </p:nvSpPr>
        <p:spPr bwMode="auto">
          <a:xfrm>
            <a:off x="7239000" y="5257800"/>
            <a:ext cx="3048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Oval 28"/>
          <p:cNvSpPr>
            <a:spLocks noChangeArrowheads="1"/>
          </p:cNvSpPr>
          <p:nvPr/>
        </p:nvSpPr>
        <p:spPr bwMode="auto">
          <a:xfrm>
            <a:off x="5867400" y="54864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8" name="Oval 29"/>
          <p:cNvSpPr>
            <a:spLocks noChangeArrowheads="1"/>
          </p:cNvSpPr>
          <p:nvPr/>
        </p:nvSpPr>
        <p:spPr bwMode="auto">
          <a:xfrm>
            <a:off x="7391400" y="54864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5509475" y="2059773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6553200" y="3028345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429500" y="38978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7948706" y="4799692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6286500" y="395803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884026" y="4816561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7581900" y="564463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4856408" y="298996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219700" y="386043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5600700" y="469213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057900" y="560653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924300" y="3927919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4518096" y="46923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886700" y="874833"/>
            <a:ext cx="431603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v</a:t>
            </a:r>
            <a:r>
              <a:rPr lang="en-US" sz="2800" dirty="0" smtClean="0"/>
              <a:t>oid </a:t>
            </a:r>
            <a:r>
              <a:rPr lang="en-US" sz="2800" dirty="0" err="1" smtClean="0"/>
              <a:t>inorder</a:t>
            </a:r>
            <a:r>
              <a:rPr lang="en-US" sz="2800" dirty="0" smtClean="0"/>
              <a:t>(root) {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if(root) {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	</a:t>
            </a:r>
            <a:r>
              <a:rPr lang="en-US" sz="2800" dirty="0" err="1" smtClean="0"/>
              <a:t>inorder</a:t>
            </a:r>
            <a:r>
              <a:rPr lang="en-US" sz="2800" dirty="0" smtClean="0"/>
              <a:t>(root-&gt;left);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	print root-&gt;data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	</a:t>
            </a:r>
            <a:r>
              <a:rPr lang="en-US" sz="2800" dirty="0" err="1" smtClean="0"/>
              <a:t>inorder</a:t>
            </a:r>
            <a:r>
              <a:rPr lang="en-US" sz="2800" dirty="0" smtClean="0"/>
              <a:t>(root-&gt;right);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}</a:t>
            </a:r>
          </a:p>
          <a:p>
            <a:r>
              <a:rPr lang="en-US" sz="2800" dirty="0"/>
              <a:t>}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41668" y="5257800"/>
            <a:ext cx="3065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4 2 8 5 9 1 6 3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824819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D316E4D-E27A-4104-89A0-3F376CBE75BA}" type="slidenum">
              <a:rPr lang="en-US" altLang="en-US" sz="1800"/>
              <a:pPr eaLnBrk="1" hangingPunct="1"/>
              <a:t>3</a:t>
            </a:fld>
            <a:endParaRPr lang="en-US" altLang="en-US" sz="1800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Binary Trees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There are many variations on trees but we will work with </a:t>
            </a:r>
            <a:r>
              <a:rPr lang="en-US" altLang="en-US" i="1" smtClean="0"/>
              <a:t>binary trees</a:t>
            </a:r>
          </a:p>
          <a:p>
            <a:pPr eaLnBrk="1" hangingPunct="1"/>
            <a:r>
              <a:rPr lang="en-US" altLang="en-US" i="1" smtClean="0"/>
              <a:t>binary tree: </a:t>
            </a:r>
            <a:r>
              <a:rPr lang="en-US" altLang="en-US" smtClean="0"/>
              <a:t>a tree with at most two children for each node</a:t>
            </a:r>
          </a:p>
          <a:p>
            <a:pPr lvl="1" eaLnBrk="1" hangingPunct="1"/>
            <a:r>
              <a:rPr lang="en-US" altLang="en-US" smtClean="0"/>
              <a:t>the possible children are normally referred to as the left and right child</a:t>
            </a:r>
          </a:p>
          <a:p>
            <a:pPr lvl="1" eaLnBrk="1" hangingPunct="1"/>
            <a:endParaRPr lang="en-US" altLang="en-US" smtClean="0"/>
          </a:p>
        </p:txBody>
      </p:sp>
      <p:sp>
        <p:nvSpPr>
          <p:cNvPr id="10245" name="Oval 5"/>
          <p:cNvSpPr>
            <a:spLocks noChangeArrowheads="1"/>
          </p:cNvSpPr>
          <p:nvPr/>
        </p:nvSpPr>
        <p:spPr bwMode="auto">
          <a:xfrm>
            <a:off x="5791200" y="39624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246" name="Oval 6"/>
          <p:cNvSpPr>
            <a:spLocks noChangeArrowheads="1"/>
          </p:cNvSpPr>
          <p:nvPr/>
        </p:nvSpPr>
        <p:spPr bwMode="auto">
          <a:xfrm>
            <a:off x="4953000" y="4953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247" name="Oval 7"/>
          <p:cNvSpPr>
            <a:spLocks noChangeArrowheads="1"/>
          </p:cNvSpPr>
          <p:nvPr/>
        </p:nvSpPr>
        <p:spPr bwMode="auto">
          <a:xfrm>
            <a:off x="6705600" y="4953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248" name="Text Box 8"/>
          <p:cNvSpPr txBox="1">
            <a:spLocks noChangeArrowheads="1"/>
          </p:cNvSpPr>
          <p:nvPr/>
        </p:nvSpPr>
        <p:spPr bwMode="auto">
          <a:xfrm>
            <a:off x="6537325" y="3798888"/>
            <a:ext cx="11953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parent</a:t>
            </a:r>
          </a:p>
        </p:txBody>
      </p:sp>
      <p:sp>
        <p:nvSpPr>
          <p:cNvPr id="10249" name="Line 9"/>
          <p:cNvSpPr>
            <a:spLocks noChangeShapeType="1"/>
          </p:cNvSpPr>
          <p:nvPr/>
        </p:nvSpPr>
        <p:spPr bwMode="auto">
          <a:xfrm flipH="1">
            <a:off x="5562600" y="4572000"/>
            <a:ext cx="3810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0" name="Line 10"/>
          <p:cNvSpPr>
            <a:spLocks noChangeShapeType="1"/>
          </p:cNvSpPr>
          <p:nvPr/>
        </p:nvSpPr>
        <p:spPr bwMode="auto">
          <a:xfrm>
            <a:off x="6324600" y="4572000"/>
            <a:ext cx="4572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1" name="Text Box 11"/>
          <p:cNvSpPr txBox="1">
            <a:spLocks noChangeArrowheads="1"/>
          </p:cNvSpPr>
          <p:nvPr/>
        </p:nvSpPr>
        <p:spPr bwMode="auto">
          <a:xfrm>
            <a:off x="3386138" y="5094288"/>
            <a:ext cx="149066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left child</a:t>
            </a:r>
          </a:p>
        </p:txBody>
      </p:sp>
      <p:sp>
        <p:nvSpPr>
          <p:cNvPr id="10252" name="Text Box 12"/>
          <p:cNvSpPr txBox="1">
            <a:spLocks noChangeArrowheads="1"/>
          </p:cNvSpPr>
          <p:nvPr/>
        </p:nvSpPr>
        <p:spPr bwMode="auto">
          <a:xfrm>
            <a:off x="7391400" y="5018088"/>
            <a:ext cx="17097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right child</a:t>
            </a:r>
          </a:p>
        </p:txBody>
      </p:sp>
    </p:spTree>
    <p:extLst>
      <p:ext uri="{BB962C8B-B14F-4D97-AF65-F5344CB8AC3E}">
        <p14:creationId xmlns:p14="http://schemas.microsoft.com/office/powerpoint/2010/main" val="3700199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In-order Traversal</a:t>
            </a:r>
            <a:endParaRPr lang="en-US" dirty="0"/>
          </a:p>
        </p:txBody>
      </p:sp>
      <p:sp>
        <p:nvSpPr>
          <p:cNvPr id="4" name="Oval 5"/>
          <p:cNvSpPr>
            <a:spLocks noChangeArrowheads="1"/>
          </p:cNvSpPr>
          <p:nvPr/>
        </p:nvSpPr>
        <p:spPr bwMode="auto">
          <a:xfrm>
            <a:off x="5295900" y="1905000"/>
            <a:ext cx="685800" cy="6858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" name="Line 6"/>
          <p:cNvSpPr>
            <a:spLocks noChangeShapeType="1"/>
          </p:cNvSpPr>
          <p:nvPr/>
        </p:nvSpPr>
        <p:spPr bwMode="auto">
          <a:xfrm flipH="1">
            <a:off x="5105400" y="2514600"/>
            <a:ext cx="3810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Line 7"/>
          <p:cNvSpPr>
            <a:spLocks noChangeShapeType="1"/>
          </p:cNvSpPr>
          <p:nvPr/>
        </p:nvSpPr>
        <p:spPr bwMode="auto">
          <a:xfrm>
            <a:off x="5943600" y="2438400"/>
            <a:ext cx="6096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Oval 8"/>
          <p:cNvSpPr>
            <a:spLocks noChangeArrowheads="1"/>
          </p:cNvSpPr>
          <p:nvPr/>
        </p:nvSpPr>
        <p:spPr bwMode="auto">
          <a:xfrm>
            <a:off x="4648200" y="28575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" name="Oval 9"/>
          <p:cNvSpPr>
            <a:spLocks noChangeArrowheads="1"/>
          </p:cNvSpPr>
          <p:nvPr/>
        </p:nvSpPr>
        <p:spPr bwMode="auto">
          <a:xfrm>
            <a:off x="6400800" y="2857500"/>
            <a:ext cx="685800" cy="6858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" name="Line 10"/>
          <p:cNvSpPr>
            <a:spLocks noChangeShapeType="1"/>
          </p:cNvSpPr>
          <p:nvPr/>
        </p:nvSpPr>
        <p:spPr bwMode="auto">
          <a:xfrm flipH="1">
            <a:off x="4267200" y="3429000"/>
            <a:ext cx="4572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Line 11"/>
          <p:cNvSpPr>
            <a:spLocks noChangeShapeType="1"/>
          </p:cNvSpPr>
          <p:nvPr/>
        </p:nvSpPr>
        <p:spPr bwMode="auto">
          <a:xfrm>
            <a:off x="5181600" y="3429000"/>
            <a:ext cx="1524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Oval 12"/>
          <p:cNvSpPr>
            <a:spLocks noChangeArrowheads="1"/>
          </p:cNvSpPr>
          <p:nvPr/>
        </p:nvSpPr>
        <p:spPr bwMode="auto">
          <a:xfrm>
            <a:off x="3733800" y="37338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" name="Oval 13"/>
          <p:cNvSpPr>
            <a:spLocks noChangeArrowheads="1"/>
          </p:cNvSpPr>
          <p:nvPr/>
        </p:nvSpPr>
        <p:spPr bwMode="auto">
          <a:xfrm>
            <a:off x="5029200" y="37338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" name="Line 14"/>
          <p:cNvSpPr>
            <a:spLocks noChangeShapeType="1"/>
          </p:cNvSpPr>
          <p:nvPr/>
        </p:nvSpPr>
        <p:spPr bwMode="auto">
          <a:xfrm flipH="1">
            <a:off x="6553200" y="3505200"/>
            <a:ext cx="1524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Line 15"/>
          <p:cNvSpPr>
            <a:spLocks noChangeShapeType="1"/>
          </p:cNvSpPr>
          <p:nvPr/>
        </p:nvSpPr>
        <p:spPr bwMode="auto">
          <a:xfrm>
            <a:off x="7010400" y="3352800"/>
            <a:ext cx="6096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Oval 16"/>
          <p:cNvSpPr>
            <a:spLocks noChangeArrowheads="1"/>
          </p:cNvSpPr>
          <p:nvPr/>
        </p:nvSpPr>
        <p:spPr bwMode="auto">
          <a:xfrm>
            <a:off x="6096000" y="3810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6" name="Oval 17"/>
          <p:cNvSpPr>
            <a:spLocks noChangeArrowheads="1"/>
          </p:cNvSpPr>
          <p:nvPr/>
        </p:nvSpPr>
        <p:spPr bwMode="auto">
          <a:xfrm>
            <a:off x="7239000" y="3810000"/>
            <a:ext cx="685800" cy="6858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7" name="Line 18"/>
          <p:cNvSpPr>
            <a:spLocks noChangeShapeType="1"/>
          </p:cNvSpPr>
          <p:nvPr/>
        </p:nvSpPr>
        <p:spPr bwMode="auto">
          <a:xfrm flipH="1">
            <a:off x="4876800" y="4343400"/>
            <a:ext cx="2286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Oval 19"/>
          <p:cNvSpPr>
            <a:spLocks noChangeArrowheads="1"/>
          </p:cNvSpPr>
          <p:nvPr/>
        </p:nvSpPr>
        <p:spPr bwMode="auto">
          <a:xfrm>
            <a:off x="4343400" y="4572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9" name="Line 20"/>
          <p:cNvSpPr>
            <a:spLocks noChangeShapeType="1"/>
          </p:cNvSpPr>
          <p:nvPr/>
        </p:nvSpPr>
        <p:spPr bwMode="auto">
          <a:xfrm>
            <a:off x="5562600" y="4419600"/>
            <a:ext cx="15240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Oval 21"/>
          <p:cNvSpPr>
            <a:spLocks noChangeArrowheads="1"/>
          </p:cNvSpPr>
          <p:nvPr/>
        </p:nvSpPr>
        <p:spPr bwMode="auto">
          <a:xfrm>
            <a:off x="5410200" y="4572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1" name="Line 22"/>
          <p:cNvSpPr>
            <a:spLocks noChangeShapeType="1"/>
          </p:cNvSpPr>
          <p:nvPr/>
        </p:nvSpPr>
        <p:spPr bwMode="auto">
          <a:xfrm flipH="1">
            <a:off x="7239000" y="4495800"/>
            <a:ext cx="22860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Oval 23"/>
          <p:cNvSpPr>
            <a:spLocks noChangeArrowheads="1"/>
          </p:cNvSpPr>
          <p:nvPr/>
        </p:nvSpPr>
        <p:spPr bwMode="auto">
          <a:xfrm>
            <a:off x="6705600" y="4648200"/>
            <a:ext cx="685800" cy="6858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3" name="Oval 24"/>
          <p:cNvSpPr>
            <a:spLocks noChangeArrowheads="1"/>
          </p:cNvSpPr>
          <p:nvPr/>
        </p:nvSpPr>
        <p:spPr bwMode="auto">
          <a:xfrm>
            <a:off x="7772400" y="46482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" name="Line 25"/>
          <p:cNvSpPr>
            <a:spLocks noChangeShapeType="1"/>
          </p:cNvSpPr>
          <p:nvPr/>
        </p:nvSpPr>
        <p:spPr bwMode="auto">
          <a:xfrm>
            <a:off x="7772400" y="4419600"/>
            <a:ext cx="22860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Line 26"/>
          <p:cNvSpPr>
            <a:spLocks noChangeShapeType="1"/>
          </p:cNvSpPr>
          <p:nvPr/>
        </p:nvSpPr>
        <p:spPr bwMode="auto">
          <a:xfrm flipH="1">
            <a:off x="6400800" y="5257800"/>
            <a:ext cx="3810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Line 27"/>
          <p:cNvSpPr>
            <a:spLocks noChangeShapeType="1"/>
          </p:cNvSpPr>
          <p:nvPr/>
        </p:nvSpPr>
        <p:spPr bwMode="auto">
          <a:xfrm>
            <a:off x="7239000" y="5257800"/>
            <a:ext cx="3048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Oval 28"/>
          <p:cNvSpPr>
            <a:spLocks noChangeArrowheads="1"/>
          </p:cNvSpPr>
          <p:nvPr/>
        </p:nvSpPr>
        <p:spPr bwMode="auto">
          <a:xfrm>
            <a:off x="5867400" y="5486400"/>
            <a:ext cx="685800" cy="6858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8" name="Oval 29"/>
          <p:cNvSpPr>
            <a:spLocks noChangeArrowheads="1"/>
          </p:cNvSpPr>
          <p:nvPr/>
        </p:nvSpPr>
        <p:spPr bwMode="auto">
          <a:xfrm>
            <a:off x="7391400" y="54864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5509475" y="2059773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6553200" y="3028345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429500" y="38978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7948706" y="4799692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6286500" y="395803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884026" y="4816561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7581900" y="564463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4856408" y="298996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219700" y="386043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5600700" y="469213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057900" y="560653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924300" y="3927919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4518096" y="46923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886700" y="874833"/>
            <a:ext cx="431603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v</a:t>
            </a:r>
            <a:r>
              <a:rPr lang="en-US" sz="2800" dirty="0" smtClean="0"/>
              <a:t>oid </a:t>
            </a:r>
            <a:r>
              <a:rPr lang="en-US" sz="2800" dirty="0" err="1" smtClean="0"/>
              <a:t>inorder</a:t>
            </a:r>
            <a:r>
              <a:rPr lang="en-US" sz="2800" dirty="0" smtClean="0"/>
              <a:t>(root) {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if(root) {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	</a:t>
            </a:r>
            <a:r>
              <a:rPr lang="en-US" sz="2800" dirty="0" err="1" smtClean="0"/>
              <a:t>inorder</a:t>
            </a:r>
            <a:r>
              <a:rPr lang="en-US" sz="2800" dirty="0" smtClean="0"/>
              <a:t>(root-&gt;left);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	print root-&gt;data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	</a:t>
            </a:r>
            <a:r>
              <a:rPr lang="en-US" sz="2800" dirty="0" err="1" smtClean="0"/>
              <a:t>inorder</a:t>
            </a:r>
            <a:r>
              <a:rPr lang="en-US" sz="2800" dirty="0" smtClean="0"/>
              <a:t>(root-&gt;right);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}</a:t>
            </a:r>
          </a:p>
          <a:p>
            <a:r>
              <a:rPr lang="en-US" sz="2800" dirty="0"/>
              <a:t>}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41668" y="5257800"/>
            <a:ext cx="3065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4 2 8 5 9 1 6 3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714163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In-order Traversal</a:t>
            </a:r>
            <a:endParaRPr lang="en-US" dirty="0"/>
          </a:p>
        </p:txBody>
      </p:sp>
      <p:sp>
        <p:nvSpPr>
          <p:cNvPr id="4" name="Oval 5"/>
          <p:cNvSpPr>
            <a:spLocks noChangeArrowheads="1"/>
          </p:cNvSpPr>
          <p:nvPr/>
        </p:nvSpPr>
        <p:spPr bwMode="auto">
          <a:xfrm>
            <a:off x="5295900" y="1905000"/>
            <a:ext cx="685800" cy="6858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" name="Line 6"/>
          <p:cNvSpPr>
            <a:spLocks noChangeShapeType="1"/>
          </p:cNvSpPr>
          <p:nvPr/>
        </p:nvSpPr>
        <p:spPr bwMode="auto">
          <a:xfrm flipH="1">
            <a:off x="5105400" y="2514600"/>
            <a:ext cx="3810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Line 7"/>
          <p:cNvSpPr>
            <a:spLocks noChangeShapeType="1"/>
          </p:cNvSpPr>
          <p:nvPr/>
        </p:nvSpPr>
        <p:spPr bwMode="auto">
          <a:xfrm>
            <a:off x="5943600" y="2438400"/>
            <a:ext cx="6096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Oval 8"/>
          <p:cNvSpPr>
            <a:spLocks noChangeArrowheads="1"/>
          </p:cNvSpPr>
          <p:nvPr/>
        </p:nvSpPr>
        <p:spPr bwMode="auto">
          <a:xfrm>
            <a:off x="4648200" y="28575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" name="Oval 9"/>
          <p:cNvSpPr>
            <a:spLocks noChangeArrowheads="1"/>
          </p:cNvSpPr>
          <p:nvPr/>
        </p:nvSpPr>
        <p:spPr bwMode="auto">
          <a:xfrm>
            <a:off x="6400800" y="2857500"/>
            <a:ext cx="685800" cy="6858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" name="Line 10"/>
          <p:cNvSpPr>
            <a:spLocks noChangeShapeType="1"/>
          </p:cNvSpPr>
          <p:nvPr/>
        </p:nvSpPr>
        <p:spPr bwMode="auto">
          <a:xfrm flipH="1">
            <a:off x="4267200" y="3429000"/>
            <a:ext cx="4572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Line 11"/>
          <p:cNvSpPr>
            <a:spLocks noChangeShapeType="1"/>
          </p:cNvSpPr>
          <p:nvPr/>
        </p:nvSpPr>
        <p:spPr bwMode="auto">
          <a:xfrm>
            <a:off x="5181600" y="3429000"/>
            <a:ext cx="1524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Oval 12"/>
          <p:cNvSpPr>
            <a:spLocks noChangeArrowheads="1"/>
          </p:cNvSpPr>
          <p:nvPr/>
        </p:nvSpPr>
        <p:spPr bwMode="auto">
          <a:xfrm>
            <a:off x="3733800" y="37338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" name="Oval 13"/>
          <p:cNvSpPr>
            <a:spLocks noChangeArrowheads="1"/>
          </p:cNvSpPr>
          <p:nvPr/>
        </p:nvSpPr>
        <p:spPr bwMode="auto">
          <a:xfrm>
            <a:off x="5029200" y="37338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" name="Line 14"/>
          <p:cNvSpPr>
            <a:spLocks noChangeShapeType="1"/>
          </p:cNvSpPr>
          <p:nvPr/>
        </p:nvSpPr>
        <p:spPr bwMode="auto">
          <a:xfrm flipH="1">
            <a:off x="6553200" y="3505200"/>
            <a:ext cx="1524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Line 15"/>
          <p:cNvSpPr>
            <a:spLocks noChangeShapeType="1"/>
          </p:cNvSpPr>
          <p:nvPr/>
        </p:nvSpPr>
        <p:spPr bwMode="auto">
          <a:xfrm>
            <a:off x="7010400" y="3352800"/>
            <a:ext cx="6096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Oval 16"/>
          <p:cNvSpPr>
            <a:spLocks noChangeArrowheads="1"/>
          </p:cNvSpPr>
          <p:nvPr/>
        </p:nvSpPr>
        <p:spPr bwMode="auto">
          <a:xfrm>
            <a:off x="6096000" y="3810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6" name="Oval 17"/>
          <p:cNvSpPr>
            <a:spLocks noChangeArrowheads="1"/>
          </p:cNvSpPr>
          <p:nvPr/>
        </p:nvSpPr>
        <p:spPr bwMode="auto">
          <a:xfrm>
            <a:off x="7239000" y="3810000"/>
            <a:ext cx="685800" cy="6858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7" name="Line 18"/>
          <p:cNvSpPr>
            <a:spLocks noChangeShapeType="1"/>
          </p:cNvSpPr>
          <p:nvPr/>
        </p:nvSpPr>
        <p:spPr bwMode="auto">
          <a:xfrm flipH="1">
            <a:off x="4876800" y="4343400"/>
            <a:ext cx="2286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Oval 19"/>
          <p:cNvSpPr>
            <a:spLocks noChangeArrowheads="1"/>
          </p:cNvSpPr>
          <p:nvPr/>
        </p:nvSpPr>
        <p:spPr bwMode="auto">
          <a:xfrm>
            <a:off x="4343400" y="4572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9" name="Line 20"/>
          <p:cNvSpPr>
            <a:spLocks noChangeShapeType="1"/>
          </p:cNvSpPr>
          <p:nvPr/>
        </p:nvSpPr>
        <p:spPr bwMode="auto">
          <a:xfrm>
            <a:off x="5562600" y="4419600"/>
            <a:ext cx="15240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Oval 21"/>
          <p:cNvSpPr>
            <a:spLocks noChangeArrowheads="1"/>
          </p:cNvSpPr>
          <p:nvPr/>
        </p:nvSpPr>
        <p:spPr bwMode="auto">
          <a:xfrm>
            <a:off x="5410200" y="4572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1" name="Line 22"/>
          <p:cNvSpPr>
            <a:spLocks noChangeShapeType="1"/>
          </p:cNvSpPr>
          <p:nvPr/>
        </p:nvSpPr>
        <p:spPr bwMode="auto">
          <a:xfrm flipH="1">
            <a:off x="7239000" y="4495800"/>
            <a:ext cx="22860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Oval 23"/>
          <p:cNvSpPr>
            <a:spLocks noChangeArrowheads="1"/>
          </p:cNvSpPr>
          <p:nvPr/>
        </p:nvSpPr>
        <p:spPr bwMode="auto">
          <a:xfrm>
            <a:off x="6705600" y="4648200"/>
            <a:ext cx="685800" cy="6858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3" name="Oval 24"/>
          <p:cNvSpPr>
            <a:spLocks noChangeArrowheads="1"/>
          </p:cNvSpPr>
          <p:nvPr/>
        </p:nvSpPr>
        <p:spPr bwMode="auto">
          <a:xfrm>
            <a:off x="7772400" y="46482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" name="Line 25"/>
          <p:cNvSpPr>
            <a:spLocks noChangeShapeType="1"/>
          </p:cNvSpPr>
          <p:nvPr/>
        </p:nvSpPr>
        <p:spPr bwMode="auto">
          <a:xfrm>
            <a:off x="7772400" y="4419600"/>
            <a:ext cx="22860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Line 26"/>
          <p:cNvSpPr>
            <a:spLocks noChangeShapeType="1"/>
          </p:cNvSpPr>
          <p:nvPr/>
        </p:nvSpPr>
        <p:spPr bwMode="auto">
          <a:xfrm flipH="1">
            <a:off x="6400800" y="5257800"/>
            <a:ext cx="3810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Line 27"/>
          <p:cNvSpPr>
            <a:spLocks noChangeShapeType="1"/>
          </p:cNvSpPr>
          <p:nvPr/>
        </p:nvSpPr>
        <p:spPr bwMode="auto">
          <a:xfrm>
            <a:off x="7239000" y="5257800"/>
            <a:ext cx="3048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Oval 28"/>
          <p:cNvSpPr>
            <a:spLocks noChangeArrowheads="1"/>
          </p:cNvSpPr>
          <p:nvPr/>
        </p:nvSpPr>
        <p:spPr bwMode="auto">
          <a:xfrm>
            <a:off x="5867400" y="5486400"/>
            <a:ext cx="685800" cy="685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8" name="Oval 29"/>
          <p:cNvSpPr>
            <a:spLocks noChangeArrowheads="1"/>
          </p:cNvSpPr>
          <p:nvPr/>
        </p:nvSpPr>
        <p:spPr bwMode="auto">
          <a:xfrm>
            <a:off x="7391400" y="54864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5509475" y="2059773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6553200" y="3028345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429500" y="38978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7948706" y="4799692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6286500" y="395803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884026" y="4816561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7581900" y="564463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4856408" y="298996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219700" y="386043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5600700" y="469213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057900" y="560653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924300" y="3927919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4518096" y="46923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886700" y="874833"/>
            <a:ext cx="431603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v</a:t>
            </a:r>
            <a:r>
              <a:rPr lang="en-US" sz="2800" dirty="0" smtClean="0"/>
              <a:t>oid </a:t>
            </a:r>
            <a:r>
              <a:rPr lang="en-US" sz="2800" dirty="0" err="1" smtClean="0"/>
              <a:t>inorder</a:t>
            </a:r>
            <a:r>
              <a:rPr lang="en-US" sz="2800" dirty="0" smtClean="0"/>
              <a:t>(root) {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if(root) {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	</a:t>
            </a:r>
            <a:r>
              <a:rPr lang="en-US" sz="2800" dirty="0" err="1" smtClean="0"/>
              <a:t>inorder</a:t>
            </a:r>
            <a:r>
              <a:rPr lang="en-US" sz="2800" dirty="0" smtClean="0"/>
              <a:t>(root-&gt;left);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	print root-&gt;data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	</a:t>
            </a:r>
            <a:r>
              <a:rPr lang="en-US" sz="2800" dirty="0" err="1" smtClean="0"/>
              <a:t>inorder</a:t>
            </a:r>
            <a:r>
              <a:rPr lang="en-US" sz="2800" dirty="0" smtClean="0"/>
              <a:t>(root-&gt;right);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}</a:t>
            </a:r>
          </a:p>
          <a:p>
            <a:r>
              <a:rPr lang="en-US" sz="2800" dirty="0"/>
              <a:t>}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41668" y="5257800"/>
            <a:ext cx="42779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4 2 8 5 9 1 6 3 12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179195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In-order Traversal</a:t>
            </a:r>
            <a:endParaRPr lang="en-US" dirty="0"/>
          </a:p>
        </p:txBody>
      </p:sp>
      <p:sp>
        <p:nvSpPr>
          <p:cNvPr id="4" name="Oval 5"/>
          <p:cNvSpPr>
            <a:spLocks noChangeArrowheads="1"/>
          </p:cNvSpPr>
          <p:nvPr/>
        </p:nvSpPr>
        <p:spPr bwMode="auto">
          <a:xfrm>
            <a:off x="5295900" y="1905000"/>
            <a:ext cx="685800" cy="6858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" name="Line 6"/>
          <p:cNvSpPr>
            <a:spLocks noChangeShapeType="1"/>
          </p:cNvSpPr>
          <p:nvPr/>
        </p:nvSpPr>
        <p:spPr bwMode="auto">
          <a:xfrm flipH="1">
            <a:off x="5105400" y="2514600"/>
            <a:ext cx="3810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Line 7"/>
          <p:cNvSpPr>
            <a:spLocks noChangeShapeType="1"/>
          </p:cNvSpPr>
          <p:nvPr/>
        </p:nvSpPr>
        <p:spPr bwMode="auto">
          <a:xfrm>
            <a:off x="5943600" y="2438400"/>
            <a:ext cx="6096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Oval 8"/>
          <p:cNvSpPr>
            <a:spLocks noChangeArrowheads="1"/>
          </p:cNvSpPr>
          <p:nvPr/>
        </p:nvSpPr>
        <p:spPr bwMode="auto">
          <a:xfrm>
            <a:off x="4648200" y="28575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" name="Oval 9"/>
          <p:cNvSpPr>
            <a:spLocks noChangeArrowheads="1"/>
          </p:cNvSpPr>
          <p:nvPr/>
        </p:nvSpPr>
        <p:spPr bwMode="auto">
          <a:xfrm>
            <a:off x="6400800" y="2857500"/>
            <a:ext cx="685800" cy="6858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" name="Line 10"/>
          <p:cNvSpPr>
            <a:spLocks noChangeShapeType="1"/>
          </p:cNvSpPr>
          <p:nvPr/>
        </p:nvSpPr>
        <p:spPr bwMode="auto">
          <a:xfrm flipH="1">
            <a:off x="4267200" y="3429000"/>
            <a:ext cx="4572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Line 11"/>
          <p:cNvSpPr>
            <a:spLocks noChangeShapeType="1"/>
          </p:cNvSpPr>
          <p:nvPr/>
        </p:nvSpPr>
        <p:spPr bwMode="auto">
          <a:xfrm>
            <a:off x="5181600" y="3429000"/>
            <a:ext cx="1524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Oval 12"/>
          <p:cNvSpPr>
            <a:spLocks noChangeArrowheads="1"/>
          </p:cNvSpPr>
          <p:nvPr/>
        </p:nvSpPr>
        <p:spPr bwMode="auto">
          <a:xfrm>
            <a:off x="3733800" y="37338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" name="Oval 13"/>
          <p:cNvSpPr>
            <a:spLocks noChangeArrowheads="1"/>
          </p:cNvSpPr>
          <p:nvPr/>
        </p:nvSpPr>
        <p:spPr bwMode="auto">
          <a:xfrm>
            <a:off x="5029200" y="37338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" name="Line 14"/>
          <p:cNvSpPr>
            <a:spLocks noChangeShapeType="1"/>
          </p:cNvSpPr>
          <p:nvPr/>
        </p:nvSpPr>
        <p:spPr bwMode="auto">
          <a:xfrm flipH="1">
            <a:off x="6553200" y="3505200"/>
            <a:ext cx="1524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Line 15"/>
          <p:cNvSpPr>
            <a:spLocks noChangeShapeType="1"/>
          </p:cNvSpPr>
          <p:nvPr/>
        </p:nvSpPr>
        <p:spPr bwMode="auto">
          <a:xfrm>
            <a:off x="7010400" y="3352800"/>
            <a:ext cx="6096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Oval 16"/>
          <p:cNvSpPr>
            <a:spLocks noChangeArrowheads="1"/>
          </p:cNvSpPr>
          <p:nvPr/>
        </p:nvSpPr>
        <p:spPr bwMode="auto">
          <a:xfrm>
            <a:off x="6096000" y="3810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6" name="Oval 17"/>
          <p:cNvSpPr>
            <a:spLocks noChangeArrowheads="1"/>
          </p:cNvSpPr>
          <p:nvPr/>
        </p:nvSpPr>
        <p:spPr bwMode="auto">
          <a:xfrm>
            <a:off x="7239000" y="3810000"/>
            <a:ext cx="685800" cy="6858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7" name="Line 18"/>
          <p:cNvSpPr>
            <a:spLocks noChangeShapeType="1"/>
          </p:cNvSpPr>
          <p:nvPr/>
        </p:nvSpPr>
        <p:spPr bwMode="auto">
          <a:xfrm flipH="1">
            <a:off x="4876800" y="4343400"/>
            <a:ext cx="2286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Oval 19"/>
          <p:cNvSpPr>
            <a:spLocks noChangeArrowheads="1"/>
          </p:cNvSpPr>
          <p:nvPr/>
        </p:nvSpPr>
        <p:spPr bwMode="auto">
          <a:xfrm>
            <a:off x="4343400" y="4572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9" name="Line 20"/>
          <p:cNvSpPr>
            <a:spLocks noChangeShapeType="1"/>
          </p:cNvSpPr>
          <p:nvPr/>
        </p:nvSpPr>
        <p:spPr bwMode="auto">
          <a:xfrm>
            <a:off x="5562600" y="4419600"/>
            <a:ext cx="15240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Oval 21"/>
          <p:cNvSpPr>
            <a:spLocks noChangeArrowheads="1"/>
          </p:cNvSpPr>
          <p:nvPr/>
        </p:nvSpPr>
        <p:spPr bwMode="auto">
          <a:xfrm>
            <a:off x="5410200" y="4572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1" name="Line 22"/>
          <p:cNvSpPr>
            <a:spLocks noChangeShapeType="1"/>
          </p:cNvSpPr>
          <p:nvPr/>
        </p:nvSpPr>
        <p:spPr bwMode="auto">
          <a:xfrm flipH="1">
            <a:off x="7239000" y="4495800"/>
            <a:ext cx="22860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Oval 23"/>
          <p:cNvSpPr>
            <a:spLocks noChangeArrowheads="1"/>
          </p:cNvSpPr>
          <p:nvPr/>
        </p:nvSpPr>
        <p:spPr bwMode="auto">
          <a:xfrm>
            <a:off x="6705600" y="4648200"/>
            <a:ext cx="685800" cy="685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3" name="Oval 24"/>
          <p:cNvSpPr>
            <a:spLocks noChangeArrowheads="1"/>
          </p:cNvSpPr>
          <p:nvPr/>
        </p:nvSpPr>
        <p:spPr bwMode="auto">
          <a:xfrm>
            <a:off x="7772400" y="46482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" name="Line 25"/>
          <p:cNvSpPr>
            <a:spLocks noChangeShapeType="1"/>
          </p:cNvSpPr>
          <p:nvPr/>
        </p:nvSpPr>
        <p:spPr bwMode="auto">
          <a:xfrm>
            <a:off x="7772400" y="4419600"/>
            <a:ext cx="22860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Line 26"/>
          <p:cNvSpPr>
            <a:spLocks noChangeShapeType="1"/>
          </p:cNvSpPr>
          <p:nvPr/>
        </p:nvSpPr>
        <p:spPr bwMode="auto">
          <a:xfrm flipH="1">
            <a:off x="6400800" y="5257800"/>
            <a:ext cx="3810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Line 27"/>
          <p:cNvSpPr>
            <a:spLocks noChangeShapeType="1"/>
          </p:cNvSpPr>
          <p:nvPr/>
        </p:nvSpPr>
        <p:spPr bwMode="auto">
          <a:xfrm>
            <a:off x="7239000" y="5257800"/>
            <a:ext cx="3048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Oval 28"/>
          <p:cNvSpPr>
            <a:spLocks noChangeArrowheads="1"/>
          </p:cNvSpPr>
          <p:nvPr/>
        </p:nvSpPr>
        <p:spPr bwMode="auto">
          <a:xfrm>
            <a:off x="5867400" y="54864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8" name="Oval 29"/>
          <p:cNvSpPr>
            <a:spLocks noChangeArrowheads="1"/>
          </p:cNvSpPr>
          <p:nvPr/>
        </p:nvSpPr>
        <p:spPr bwMode="auto">
          <a:xfrm>
            <a:off x="7391400" y="54864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5509475" y="2059773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6553200" y="3028345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429500" y="38978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7948706" y="4799692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6286500" y="395803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884026" y="4816561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7581900" y="564463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4856408" y="298996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219700" y="386043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5600700" y="469213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057900" y="560653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924300" y="3927919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4518096" y="46923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886700" y="874833"/>
            <a:ext cx="431603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v</a:t>
            </a:r>
            <a:r>
              <a:rPr lang="en-US" sz="2800" dirty="0" smtClean="0"/>
              <a:t>oid </a:t>
            </a:r>
            <a:r>
              <a:rPr lang="en-US" sz="2800" dirty="0" err="1" smtClean="0"/>
              <a:t>inorder</a:t>
            </a:r>
            <a:r>
              <a:rPr lang="en-US" sz="2800" dirty="0" smtClean="0"/>
              <a:t>(root) {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if(root) {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	</a:t>
            </a:r>
            <a:r>
              <a:rPr lang="en-US" sz="2800" dirty="0" err="1" smtClean="0"/>
              <a:t>inorder</a:t>
            </a:r>
            <a:r>
              <a:rPr lang="en-US" sz="2800" dirty="0" smtClean="0"/>
              <a:t>(root-&gt;left);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	print root-&gt;data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	</a:t>
            </a:r>
            <a:r>
              <a:rPr lang="en-US" sz="2800" dirty="0" err="1" smtClean="0"/>
              <a:t>inorder</a:t>
            </a:r>
            <a:r>
              <a:rPr lang="en-US" sz="2800" dirty="0" smtClean="0"/>
              <a:t>(root-&gt;right);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}</a:t>
            </a:r>
          </a:p>
          <a:p>
            <a:r>
              <a:rPr lang="en-US" sz="2800" dirty="0"/>
              <a:t>}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41668" y="5257800"/>
            <a:ext cx="51719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4 2 8 5 9 1 6 3 12 10 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92268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In-order Traversal</a:t>
            </a:r>
            <a:endParaRPr lang="en-US" dirty="0"/>
          </a:p>
        </p:txBody>
      </p:sp>
      <p:sp>
        <p:nvSpPr>
          <p:cNvPr id="4" name="Oval 5"/>
          <p:cNvSpPr>
            <a:spLocks noChangeArrowheads="1"/>
          </p:cNvSpPr>
          <p:nvPr/>
        </p:nvSpPr>
        <p:spPr bwMode="auto">
          <a:xfrm>
            <a:off x="5295900" y="1905000"/>
            <a:ext cx="685800" cy="6858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" name="Line 6"/>
          <p:cNvSpPr>
            <a:spLocks noChangeShapeType="1"/>
          </p:cNvSpPr>
          <p:nvPr/>
        </p:nvSpPr>
        <p:spPr bwMode="auto">
          <a:xfrm flipH="1">
            <a:off x="5105400" y="2514600"/>
            <a:ext cx="3810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Line 7"/>
          <p:cNvSpPr>
            <a:spLocks noChangeShapeType="1"/>
          </p:cNvSpPr>
          <p:nvPr/>
        </p:nvSpPr>
        <p:spPr bwMode="auto">
          <a:xfrm>
            <a:off x="5943600" y="2438400"/>
            <a:ext cx="6096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Oval 8"/>
          <p:cNvSpPr>
            <a:spLocks noChangeArrowheads="1"/>
          </p:cNvSpPr>
          <p:nvPr/>
        </p:nvSpPr>
        <p:spPr bwMode="auto">
          <a:xfrm>
            <a:off x="4648200" y="28575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" name="Oval 9"/>
          <p:cNvSpPr>
            <a:spLocks noChangeArrowheads="1"/>
          </p:cNvSpPr>
          <p:nvPr/>
        </p:nvSpPr>
        <p:spPr bwMode="auto">
          <a:xfrm>
            <a:off x="6400800" y="2857500"/>
            <a:ext cx="685800" cy="6858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" name="Line 10"/>
          <p:cNvSpPr>
            <a:spLocks noChangeShapeType="1"/>
          </p:cNvSpPr>
          <p:nvPr/>
        </p:nvSpPr>
        <p:spPr bwMode="auto">
          <a:xfrm flipH="1">
            <a:off x="4267200" y="3429000"/>
            <a:ext cx="4572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Line 11"/>
          <p:cNvSpPr>
            <a:spLocks noChangeShapeType="1"/>
          </p:cNvSpPr>
          <p:nvPr/>
        </p:nvSpPr>
        <p:spPr bwMode="auto">
          <a:xfrm>
            <a:off x="5181600" y="3429000"/>
            <a:ext cx="1524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Oval 12"/>
          <p:cNvSpPr>
            <a:spLocks noChangeArrowheads="1"/>
          </p:cNvSpPr>
          <p:nvPr/>
        </p:nvSpPr>
        <p:spPr bwMode="auto">
          <a:xfrm>
            <a:off x="3733800" y="37338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" name="Oval 13"/>
          <p:cNvSpPr>
            <a:spLocks noChangeArrowheads="1"/>
          </p:cNvSpPr>
          <p:nvPr/>
        </p:nvSpPr>
        <p:spPr bwMode="auto">
          <a:xfrm>
            <a:off x="5029200" y="37338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" name="Line 14"/>
          <p:cNvSpPr>
            <a:spLocks noChangeShapeType="1"/>
          </p:cNvSpPr>
          <p:nvPr/>
        </p:nvSpPr>
        <p:spPr bwMode="auto">
          <a:xfrm flipH="1">
            <a:off x="6553200" y="3505200"/>
            <a:ext cx="1524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Line 15"/>
          <p:cNvSpPr>
            <a:spLocks noChangeShapeType="1"/>
          </p:cNvSpPr>
          <p:nvPr/>
        </p:nvSpPr>
        <p:spPr bwMode="auto">
          <a:xfrm>
            <a:off x="7010400" y="3352800"/>
            <a:ext cx="6096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Oval 16"/>
          <p:cNvSpPr>
            <a:spLocks noChangeArrowheads="1"/>
          </p:cNvSpPr>
          <p:nvPr/>
        </p:nvSpPr>
        <p:spPr bwMode="auto">
          <a:xfrm>
            <a:off x="6096000" y="3810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6" name="Oval 17"/>
          <p:cNvSpPr>
            <a:spLocks noChangeArrowheads="1"/>
          </p:cNvSpPr>
          <p:nvPr/>
        </p:nvSpPr>
        <p:spPr bwMode="auto">
          <a:xfrm>
            <a:off x="7239000" y="3810000"/>
            <a:ext cx="685800" cy="6858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7" name="Line 18"/>
          <p:cNvSpPr>
            <a:spLocks noChangeShapeType="1"/>
          </p:cNvSpPr>
          <p:nvPr/>
        </p:nvSpPr>
        <p:spPr bwMode="auto">
          <a:xfrm flipH="1">
            <a:off x="4876800" y="4343400"/>
            <a:ext cx="2286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Oval 19"/>
          <p:cNvSpPr>
            <a:spLocks noChangeArrowheads="1"/>
          </p:cNvSpPr>
          <p:nvPr/>
        </p:nvSpPr>
        <p:spPr bwMode="auto">
          <a:xfrm>
            <a:off x="4343400" y="4572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9" name="Line 20"/>
          <p:cNvSpPr>
            <a:spLocks noChangeShapeType="1"/>
          </p:cNvSpPr>
          <p:nvPr/>
        </p:nvSpPr>
        <p:spPr bwMode="auto">
          <a:xfrm>
            <a:off x="5562600" y="4419600"/>
            <a:ext cx="15240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Oval 21"/>
          <p:cNvSpPr>
            <a:spLocks noChangeArrowheads="1"/>
          </p:cNvSpPr>
          <p:nvPr/>
        </p:nvSpPr>
        <p:spPr bwMode="auto">
          <a:xfrm>
            <a:off x="5410200" y="4572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1" name="Line 22"/>
          <p:cNvSpPr>
            <a:spLocks noChangeShapeType="1"/>
          </p:cNvSpPr>
          <p:nvPr/>
        </p:nvSpPr>
        <p:spPr bwMode="auto">
          <a:xfrm flipH="1">
            <a:off x="7239000" y="4495800"/>
            <a:ext cx="22860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Oval 23"/>
          <p:cNvSpPr>
            <a:spLocks noChangeArrowheads="1"/>
          </p:cNvSpPr>
          <p:nvPr/>
        </p:nvSpPr>
        <p:spPr bwMode="auto">
          <a:xfrm>
            <a:off x="6705600" y="4648200"/>
            <a:ext cx="685800" cy="6858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3" name="Oval 24"/>
          <p:cNvSpPr>
            <a:spLocks noChangeArrowheads="1"/>
          </p:cNvSpPr>
          <p:nvPr/>
        </p:nvSpPr>
        <p:spPr bwMode="auto">
          <a:xfrm>
            <a:off x="7772400" y="46482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" name="Line 25"/>
          <p:cNvSpPr>
            <a:spLocks noChangeShapeType="1"/>
          </p:cNvSpPr>
          <p:nvPr/>
        </p:nvSpPr>
        <p:spPr bwMode="auto">
          <a:xfrm>
            <a:off x="7772400" y="4419600"/>
            <a:ext cx="22860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Line 26"/>
          <p:cNvSpPr>
            <a:spLocks noChangeShapeType="1"/>
          </p:cNvSpPr>
          <p:nvPr/>
        </p:nvSpPr>
        <p:spPr bwMode="auto">
          <a:xfrm flipH="1">
            <a:off x="6400800" y="5257800"/>
            <a:ext cx="3810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Line 27"/>
          <p:cNvSpPr>
            <a:spLocks noChangeShapeType="1"/>
          </p:cNvSpPr>
          <p:nvPr/>
        </p:nvSpPr>
        <p:spPr bwMode="auto">
          <a:xfrm>
            <a:off x="7239000" y="5257800"/>
            <a:ext cx="3048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Oval 28"/>
          <p:cNvSpPr>
            <a:spLocks noChangeArrowheads="1"/>
          </p:cNvSpPr>
          <p:nvPr/>
        </p:nvSpPr>
        <p:spPr bwMode="auto">
          <a:xfrm>
            <a:off x="5867400" y="54864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8" name="Oval 29"/>
          <p:cNvSpPr>
            <a:spLocks noChangeArrowheads="1"/>
          </p:cNvSpPr>
          <p:nvPr/>
        </p:nvSpPr>
        <p:spPr bwMode="auto">
          <a:xfrm>
            <a:off x="7391400" y="5486400"/>
            <a:ext cx="685800" cy="6858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5509475" y="2059773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6553200" y="3028345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429500" y="38978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7948706" y="4799692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6286500" y="395803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884026" y="4816561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7581900" y="564463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4856408" y="298996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219700" y="386043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5600700" y="469213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057900" y="560653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924300" y="3927919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4518096" y="46923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886700" y="874833"/>
            <a:ext cx="431603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v</a:t>
            </a:r>
            <a:r>
              <a:rPr lang="en-US" sz="2800" dirty="0" smtClean="0"/>
              <a:t>oid </a:t>
            </a:r>
            <a:r>
              <a:rPr lang="en-US" sz="2800" dirty="0" err="1" smtClean="0"/>
              <a:t>inorder</a:t>
            </a:r>
            <a:r>
              <a:rPr lang="en-US" sz="2800" dirty="0" smtClean="0"/>
              <a:t>(root) {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if(root) {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	</a:t>
            </a:r>
            <a:r>
              <a:rPr lang="en-US" sz="2800" dirty="0" err="1" smtClean="0"/>
              <a:t>inorder</a:t>
            </a:r>
            <a:r>
              <a:rPr lang="en-US" sz="2800" dirty="0" smtClean="0"/>
              <a:t>(root-&gt;left);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	print root-&gt;data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	</a:t>
            </a:r>
            <a:r>
              <a:rPr lang="en-US" sz="2800" dirty="0" err="1" smtClean="0"/>
              <a:t>inorder</a:t>
            </a:r>
            <a:r>
              <a:rPr lang="en-US" sz="2800" dirty="0" smtClean="0"/>
              <a:t>(root-&gt;right);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}</a:t>
            </a:r>
          </a:p>
          <a:p>
            <a:r>
              <a:rPr lang="en-US" sz="2800" dirty="0"/>
              <a:t>}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41668" y="5257800"/>
            <a:ext cx="51719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4 2 8 5 9 1 6 3 12 10  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74005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In-order Traversal</a:t>
            </a:r>
            <a:endParaRPr lang="en-US" dirty="0"/>
          </a:p>
        </p:txBody>
      </p:sp>
      <p:sp>
        <p:nvSpPr>
          <p:cNvPr id="4" name="Oval 5"/>
          <p:cNvSpPr>
            <a:spLocks noChangeArrowheads="1"/>
          </p:cNvSpPr>
          <p:nvPr/>
        </p:nvSpPr>
        <p:spPr bwMode="auto">
          <a:xfrm>
            <a:off x="5295900" y="1905000"/>
            <a:ext cx="685800" cy="6858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" name="Line 6"/>
          <p:cNvSpPr>
            <a:spLocks noChangeShapeType="1"/>
          </p:cNvSpPr>
          <p:nvPr/>
        </p:nvSpPr>
        <p:spPr bwMode="auto">
          <a:xfrm flipH="1">
            <a:off x="5105400" y="2514600"/>
            <a:ext cx="3810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Line 7"/>
          <p:cNvSpPr>
            <a:spLocks noChangeShapeType="1"/>
          </p:cNvSpPr>
          <p:nvPr/>
        </p:nvSpPr>
        <p:spPr bwMode="auto">
          <a:xfrm>
            <a:off x="5943600" y="2438400"/>
            <a:ext cx="6096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Oval 8"/>
          <p:cNvSpPr>
            <a:spLocks noChangeArrowheads="1"/>
          </p:cNvSpPr>
          <p:nvPr/>
        </p:nvSpPr>
        <p:spPr bwMode="auto">
          <a:xfrm>
            <a:off x="4648200" y="28575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" name="Oval 9"/>
          <p:cNvSpPr>
            <a:spLocks noChangeArrowheads="1"/>
          </p:cNvSpPr>
          <p:nvPr/>
        </p:nvSpPr>
        <p:spPr bwMode="auto">
          <a:xfrm>
            <a:off x="6400800" y="2857500"/>
            <a:ext cx="685800" cy="6858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" name="Line 10"/>
          <p:cNvSpPr>
            <a:spLocks noChangeShapeType="1"/>
          </p:cNvSpPr>
          <p:nvPr/>
        </p:nvSpPr>
        <p:spPr bwMode="auto">
          <a:xfrm flipH="1">
            <a:off x="4267200" y="3429000"/>
            <a:ext cx="4572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Line 11"/>
          <p:cNvSpPr>
            <a:spLocks noChangeShapeType="1"/>
          </p:cNvSpPr>
          <p:nvPr/>
        </p:nvSpPr>
        <p:spPr bwMode="auto">
          <a:xfrm>
            <a:off x="5181600" y="3429000"/>
            <a:ext cx="1524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Oval 12"/>
          <p:cNvSpPr>
            <a:spLocks noChangeArrowheads="1"/>
          </p:cNvSpPr>
          <p:nvPr/>
        </p:nvSpPr>
        <p:spPr bwMode="auto">
          <a:xfrm>
            <a:off x="3733800" y="37338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" name="Oval 13"/>
          <p:cNvSpPr>
            <a:spLocks noChangeArrowheads="1"/>
          </p:cNvSpPr>
          <p:nvPr/>
        </p:nvSpPr>
        <p:spPr bwMode="auto">
          <a:xfrm>
            <a:off x="5029200" y="37338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" name="Line 14"/>
          <p:cNvSpPr>
            <a:spLocks noChangeShapeType="1"/>
          </p:cNvSpPr>
          <p:nvPr/>
        </p:nvSpPr>
        <p:spPr bwMode="auto">
          <a:xfrm flipH="1">
            <a:off x="6553200" y="3505200"/>
            <a:ext cx="1524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Line 15"/>
          <p:cNvSpPr>
            <a:spLocks noChangeShapeType="1"/>
          </p:cNvSpPr>
          <p:nvPr/>
        </p:nvSpPr>
        <p:spPr bwMode="auto">
          <a:xfrm>
            <a:off x="7010400" y="3352800"/>
            <a:ext cx="6096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Oval 16"/>
          <p:cNvSpPr>
            <a:spLocks noChangeArrowheads="1"/>
          </p:cNvSpPr>
          <p:nvPr/>
        </p:nvSpPr>
        <p:spPr bwMode="auto">
          <a:xfrm>
            <a:off x="6096000" y="3810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6" name="Oval 17"/>
          <p:cNvSpPr>
            <a:spLocks noChangeArrowheads="1"/>
          </p:cNvSpPr>
          <p:nvPr/>
        </p:nvSpPr>
        <p:spPr bwMode="auto">
          <a:xfrm>
            <a:off x="7239000" y="3810000"/>
            <a:ext cx="685800" cy="6858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7" name="Line 18"/>
          <p:cNvSpPr>
            <a:spLocks noChangeShapeType="1"/>
          </p:cNvSpPr>
          <p:nvPr/>
        </p:nvSpPr>
        <p:spPr bwMode="auto">
          <a:xfrm flipH="1">
            <a:off x="4876800" y="4343400"/>
            <a:ext cx="2286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Oval 19"/>
          <p:cNvSpPr>
            <a:spLocks noChangeArrowheads="1"/>
          </p:cNvSpPr>
          <p:nvPr/>
        </p:nvSpPr>
        <p:spPr bwMode="auto">
          <a:xfrm>
            <a:off x="4343400" y="4572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9" name="Line 20"/>
          <p:cNvSpPr>
            <a:spLocks noChangeShapeType="1"/>
          </p:cNvSpPr>
          <p:nvPr/>
        </p:nvSpPr>
        <p:spPr bwMode="auto">
          <a:xfrm>
            <a:off x="5562600" y="4419600"/>
            <a:ext cx="15240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Oval 21"/>
          <p:cNvSpPr>
            <a:spLocks noChangeArrowheads="1"/>
          </p:cNvSpPr>
          <p:nvPr/>
        </p:nvSpPr>
        <p:spPr bwMode="auto">
          <a:xfrm>
            <a:off x="5410200" y="4572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1" name="Line 22"/>
          <p:cNvSpPr>
            <a:spLocks noChangeShapeType="1"/>
          </p:cNvSpPr>
          <p:nvPr/>
        </p:nvSpPr>
        <p:spPr bwMode="auto">
          <a:xfrm flipH="1">
            <a:off x="7239000" y="4495800"/>
            <a:ext cx="22860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Oval 23"/>
          <p:cNvSpPr>
            <a:spLocks noChangeArrowheads="1"/>
          </p:cNvSpPr>
          <p:nvPr/>
        </p:nvSpPr>
        <p:spPr bwMode="auto">
          <a:xfrm>
            <a:off x="6705600" y="4648200"/>
            <a:ext cx="685800" cy="6858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3" name="Oval 24"/>
          <p:cNvSpPr>
            <a:spLocks noChangeArrowheads="1"/>
          </p:cNvSpPr>
          <p:nvPr/>
        </p:nvSpPr>
        <p:spPr bwMode="auto">
          <a:xfrm>
            <a:off x="7772400" y="46482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" name="Line 25"/>
          <p:cNvSpPr>
            <a:spLocks noChangeShapeType="1"/>
          </p:cNvSpPr>
          <p:nvPr/>
        </p:nvSpPr>
        <p:spPr bwMode="auto">
          <a:xfrm>
            <a:off x="7772400" y="4419600"/>
            <a:ext cx="22860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Line 26"/>
          <p:cNvSpPr>
            <a:spLocks noChangeShapeType="1"/>
          </p:cNvSpPr>
          <p:nvPr/>
        </p:nvSpPr>
        <p:spPr bwMode="auto">
          <a:xfrm flipH="1">
            <a:off x="6400800" y="5257800"/>
            <a:ext cx="3810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Line 27"/>
          <p:cNvSpPr>
            <a:spLocks noChangeShapeType="1"/>
          </p:cNvSpPr>
          <p:nvPr/>
        </p:nvSpPr>
        <p:spPr bwMode="auto">
          <a:xfrm>
            <a:off x="7239000" y="5257800"/>
            <a:ext cx="3048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Oval 28"/>
          <p:cNvSpPr>
            <a:spLocks noChangeArrowheads="1"/>
          </p:cNvSpPr>
          <p:nvPr/>
        </p:nvSpPr>
        <p:spPr bwMode="auto">
          <a:xfrm>
            <a:off x="5867400" y="54864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8" name="Oval 29"/>
          <p:cNvSpPr>
            <a:spLocks noChangeArrowheads="1"/>
          </p:cNvSpPr>
          <p:nvPr/>
        </p:nvSpPr>
        <p:spPr bwMode="auto">
          <a:xfrm>
            <a:off x="7391400" y="5486400"/>
            <a:ext cx="685800" cy="685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5509475" y="2059773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6553200" y="3028345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429500" y="38978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7948706" y="4799692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6286500" y="395803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884026" y="4816561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7581900" y="564463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4856408" y="298996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219700" y="386043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5600700" y="469213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057900" y="560653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924300" y="3927919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4518096" y="46923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886700" y="874833"/>
            <a:ext cx="431603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v</a:t>
            </a:r>
            <a:r>
              <a:rPr lang="en-US" sz="2800" dirty="0" smtClean="0"/>
              <a:t>oid </a:t>
            </a:r>
            <a:r>
              <a:rPr lang="en-US" sz="2800" dirty="0" err="1" smtClean="0"/>
              <a:t>inorder</a:t>
            </a:r>
            <a:r>
              <a:rPr lang="en-US" sz="2800" dirty="0" smtClean="0"/>
              <a:t>(root) {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if(root) {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	</a:t>
            </a:r>
            <a:r>
              <a:rPr lang="en-US" sz="2800" dirty="0" err="1" smtClean="0"/>
              <a:t>inorder</a:t>
            </a:r>
            <a:r>
              <a:rPr lang="en-US" sz="2800" dirty="0" smtClean="0"/>
              <a:t>(root-&gt;left);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	print root-&gt;data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	</a:t>
            </a:r>
            <a:r>
              <a:rPr lang="en-US" sz="2800" dirty="0" err="1" smtClean="0"/>
              <a:t>inorder</a:t>
            </a:r>
            <a:r>
              <a:rPr lang="en-US" sz="2800" dirty="0" smtClean="0"/>
              <a:t>(root-&gt;right);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}</a:t>
            </a:r>
          </a:p>
          <a:p>
            <a:r>
              <a:rPr lang="en-US" sz="2800" dirty="0"/>
              <a:t>}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41668" y="5257800"/>
            <a:ext cx="51719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4 2 8 5 9 1 6 3 12 10 13  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861443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In-order Traversal</a:t>
            </a:r>
            <a:endParaRPr lang="en-US" dirty="0"/>
          </a:p>
        </p:txBody>
      </p:sp>
      <p:sp>
        <p:nvSpPr>
          <p:cNvPr id="4" name="Oval 5"/>
          <p:cNvSpPr>
            <a:spLocks noChangeArrowheads="1"/>
          </p:cNvSpPr>
          <p:nvPr/>
        </p:nvSpPr>
        <p:spPr bwMode="auto">
          <a:xfrm>
            <a:off x="5295900" y="1905000"/>
            <a:ext cx="685800" cy="6858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" name="Line 6"/>
          <p:cNvSpPr>
            <a:spLocks noChangeShapeType="1"/>
          </p:cNvSpPr>
          <p:nvPr/>
        </p:nvSpPr>
        <p:spPr bwMode="auto">
          <a:xfrm flipH="1">
            <a:off x="5105400" y="2514600"/>
            <a:ext cx="3810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Line 7"/>
          <p:cNvSpPr>
            <a:spLocks noChangeShapeType="1"/>
          </p:cNvSpPr>
          <p:nvPr/>
        </p:nvSpPr>
        <p:spPr bwMode="auto">
          <a:xfrm>
            <a:off x="5943600" y="2438400"/>
            <a:ext cx="6096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Oval 8"/>
          <p:cNvSpPr>
            <a:spLocks noChangeArrowheads="1"/>
          </p:cNvSpPr>
          <p:nvPr/>
        </p:nvSpPr>
        <p:spPr bwMode="auto">
          <a:xfrm>
            <a:off x="4648200" y="28575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" name="Oval 9"/>
          <p:cNvSpPr>
            <a:spLocks noChangeArrowheads="1"/>
          </p:cNvSpPr>
          <p:nvPr/>
        </p:nvSpPr>
        <p:spPr bwMode="auto">
          <a:xfrm>
            <a:off x="6400800" y="2857500"/>
            <a:ext cx="685800" cy="6858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" name="Line 10"/>
          <p:cNvSpPr>
            <a:spLocks noChangeShapeType="1"/>
          </p:cNvSpPr>
          <p:nvPr/>
        </p:nvSpPr>
        <p:spPr bwMode="auto">
          <a:xfrm flipH="1">
            <a:off x="4267200" y="3429000"/>
            <a:ext cx="4572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Line 11"/>
          <p:cNvSpPr>
            <a:spLocks noChangeShapeType="1"/>
          </p:cNvSpPr>
          <p:nvPr/>
        </p:nvSpPr>
        <p:spPr bwMode="auto">
          <a:xfrm>
            <a:off x="5181600" y="3429000"/>
            <a:ext cx="1524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Oval 12"/>
          <p:cNvSpPr>
            <a:spLocks noChangeArrowheads="1"/>
          </p:cNvSpPr>
          <p:nvPr/>
        </p:nvSpPr>
        <p:spPr bwMode="auto">
          <a:xfrm>
            <a:off x="3733800" y="37338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" name="Oval 13"/>
          <p:cNvSpPr>
            <a:spLocks noChangeArrowheads="1"/>
          </p:cNvSpPr>
          <p:nvPr/>
        </p:nvSpPr>
        <p:spPr bwMode="auto">
          <a:xfrm>
            <a:off x="5029200" y="37338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" name="Line 14"/>
          <p:cNvSpPr>
            <a:spLocks noChangeShapeType="1"/>
          </p:cNvSpPr>
          <p:nvPr/>
        </p:nvSpPr>
        <p:spPr bwMode="auto">
          <a:xfrm flipH="1">
            <a:off x="6553200" y="3505200"/>
            <a:ext cx="1524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Line 15"/>
          <p:cNvSpPr>
            <a:spLocks noChangeShapeType="1"/>
          </p:cNvSpPr>
          <p:nvPr/>
        </p:nvSpPr>
        <p:spPr bwMode="auto">
          <a:xfrm>
            <a:off x="7010400" y="3352800"/>
            <a:ext cx="6096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Oval 16"/>
          <p:cNvSpPr>
            <a:spLocks noChangeArrowheads="1"/>
          </p:cNvSpPr>
          <p:nvPr/>
        </p:nvSpPr>
        <p:spPr bwMode="auto">
          <a:xfrm>
            <a:off x="6096000" y="3810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6" name="Oval 17"/>
          <p:cNvSpPr>
            <a:spLocks noChangeArrowheads="1"/>
          </p:cNvSpPr>
          <p:nvPr/>
        </p:nvSpPr>
        <p:spPr bwMode="auto">
          <a:xfrm>
            <a:off x="7239000" y="3810000"/>
            <a:ext cx="685800" cy="685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7" name="Line 18"/>
          <p:cNvSpPr>
            <a:spLocks noChangeShapeType="1"/>
          </p:cNvSpPr>
          <p:nvPr/>
        </p:nvSpPr>
        <p:spPr bwMode="auto">
          <a:xfrm flipH="1">
            <a:off x="4876800" y="4343400"/>
            <a:ext cx="2286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Oval 19"/>
          <p:cNvSpPr>
            <a:spLocks noChangeArrowheads="1"/>
          </p:cNvSpPr>
          <p:nvPr/>
        </p:nvSpPr>
        <p:spPr bwMode="auto">
          <a:xfrm>
            <a:off x="4343400" y="4572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9" name="Line 20"/>
          <p:cNvSpPr>
            <a:spLocks noChangeShapeType="1"/>
          </p:cNvSpPr>
          <p:nvPr/>
        </p:nvSpPr>
        <p:spPr bwMode="auto">
          <a:xfrm>
            <a:off x="5562600" y="4419600"/>
            <a:ext cx="15240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Oval 21"/>
          <p:cNvSpPr>
            <a:spLocks noChangeArrowheads="1"/>
          </p:cNvSpPr>
          <p:nvPr/>
        </p:nvSpPr>
        <p:spPr bwMode="auto">
          <a:xfrm>
            <a:off x="5410200" y="4572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1" name="Line 22"/>
          <p:cNvSpPr>
            <a:spLocks noChangeShapeType="1"/>
          </p:cNvSpPr>
          <p:nvPr/>
        </p:nvSpPr>
        <p:spPr bwMode="auto">
          <a:xfrm flipH="1">
            <a:off x="7239000" y="4495800"/>
            <a:ext cx="22860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Oval 23"/>
          <p:cNvSpPr>
            <a:spLocks noChangeArrowheads="1"/>
          </p:cNvSpPr>
          <p:nvPr/>
        </p:nvSpPr>
        <p:spPr bwMode="auto">
          <a:xfrm>
            <a:off x="6705600" y="46482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3" name="Oval 24"/>
          <p:cNvSpPr>
            <a:spLocks noChangeArrowheads="1"/>
          </p:cNvSpPr>
          <p:nvPr/>
        </p:nvSpPr>
        <p:spPr bwMode="auto">
          <a:xfrm>
            <a:off x="7772400" y="46482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" name="Line 25"/>
          <p:cNvSpPr>
            <a:spLocks noChangeShapeType="1"/>
          </p:cNvSpPr>
          <p:nvPr/>
        </p:nvSpPr>
        <p:spPr bwMode="auto">
          <a:xfrm>
            <a:off x="7772400" y="4419600"/>
            <a:ext cx="22860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Line 26"/>
          <p:cNvSpPr>
            <a:spLocks noChangeShapeType="1"/>
          </p:cNvSpPr>
          <p:nvPr/>
        </p:nvSpPr>
        <p:spPr bwMode="auto">
          <a:xfrm flipH="1">
            <a:off x="6400800" y="5257800"/>
            <a:ext cx="3810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Line 27"/>
          <p:cNvSpPr>
            <a:spLocks noChangeShapeType="1"/>
          </p:cNvSpPr>
          <p:nvPr/>
        </p:nvSpPr>
        <p:spPr bwMode="auto">
          <a:xfrm>
            <a:off x="7239000" y="5257800"/>
            <a:ext cx="3048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Oval 28"/>
          <p:cNvSpPr>
            <a:spLocks noChangeArrowheads="1"/>
          </p:cNvSpPr>
          <p:nvPr/>
        </p:nvSpPr>
        <p:spPr bwMode="auto">
          <a:xfrm>
            <a:off x="5867400" y="54864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8" name="Oval 29"/>
          <p:cNvSpPr>
            <a:spLocks noChangeArrowheads="1"/>
          </p:cNvSpPr>
          <p:nvPr/>
        </p:nvSpPr>
        <p:spPr bwMode="auto">
          <a:xfrm>
            <a:off x="7391400" y="54864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5509475" y="2059773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6553200" y="3028345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429500" y="38978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7948706" y="4799692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6286500" y="395803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884026" y="4816561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7581900" y="564463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4856408" y="298996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219700" y="386043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5600700" y="469213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057900" y="560653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924300" y="3927919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4518096" y="46923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886700" y="874833"/>
            <a:ext cx="431603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v</a:t>
            </a:r>
            <a:r>
              <a:rPr lang="en-US" sz="2800" dirty="0" smtClean="0"/>
              <a:t>oid </a:t>
            </a:r>
            <a:r>
              <a:rPr lang="en-US" sz="2800" dirty="0" err="1" smtClean="0"/>
              <a:t>inorder</a:t>
            </a:r>
            <a:r>
              <a:rPr lang="en-US" sz="2800" dirty="0" smtClean="0"/>
              <a:t>(root) {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if(root) {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	</a:t>
            </a:r>
            <a:r>
              <a:rPr lang="en-US" sz="2800" dirty="0" err="1" smtClean="0"/>
              <a:t>inorder</a:t>
            </a:r>
            <a:r>
              <a:rPr lang="en-US" sz="2800" dirty="0" smtClean="0"/>
              <a:t>(root-&gt;left);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	print root-&gt;data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	</a:t>
            </a:r>
            <a:r>
              <a:rPr lang="en-US" sz="2800" dirty="0" err="1" smtClean="0"/>
              <a:t>inorder</a:t>
            </a:r>
            <a:r>
              <a:rPr lang="en-US" sz="2800" dirty="0" smtClean="0"/>
              <a:t>(root-&gt;right);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}</a:t>
            </a:r>
          </a:p>
          <a:p>
            <a:r>
              <a:rPr lang="en-US" sz="2800" dirty="0"/>
              <a:t>}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41668" y="5257800"/>
            <a:ext cx="51719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4 2 8 5 9 1 6 3 12 10 13 7  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024919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In-order Traversal</a:t>
            </a:r>
            <a:endParaRPr lang="en-US" dirty="0"/>
          </a:p>
        </p:txBody>
      </p:sp>
      <p:sp>
        <p:nvSpPr>
          <p:cNvPr id="4" name="Oval 5"/>
          <p:cNvSpPr>
            <a:spLocks noChangeArrowheads="1"/>
          </p:cNvSpPr>
          <p:nvPr/>
        </p:nvSpPr>
        <p:spPr bwMode="auto">
          <a:xfrm>
            <a:off x="5295900" y="1905000"/>
            <a:ext cx="685800" cy="6858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" name="Line 6"/>
          <p:cNvSpPr>
            <a:spLocks noChangeShapeType="1"/>
          </p:cNvSpPr>
          <p:nvPr/>
        </p:nvSpPr>
        <p:spPr bwMode="auto">
          <a:xfrm flipH="1">
            <a:off x="5105400" y="2514600"/>
            <a:ext cx="3810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Line 7"/>
          <p:cNvSpPr>
            <a:spLocks noChangeShapeType="1"/>
          </p:cNvSpPr>
          <p:nvPr/>
        </p:nvSpPr>
        <p:spPr bwMode="auto">
          <a:xfrm>
            <a:off x="5943600" y="2438400"/>
            <a:ext cx="6096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Oval 8"/>
          <p:cNvSpPr>
            <a:spLocks noChangeArrowheads="1"/>
          </p:cNvSpPr>
          <p:nvPr/>
        </p:nvSpPr>
        <p:spPr bwMode="auto">
          <a:xfrm>
            <a:off x="4648200" y="28575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" name="Oval 9"/>
          <p:cNvSpPr>
            <a:spLocks noChangeArrowheads="1"/>
          </p:cNvSpPr>
          <p:nvPr/>
        </p:nvSpPr>
        <p:spPr bwMode="auto">
          <a:xfrm>
            <a:off x="6400800" y="2857500"/>
            <a:ext cx="685800" cy="6858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" name="Line 10"/>
          <p:cNvSpPr>
            <a:spLocks noChangeShapeType="1"/>
          </p:cNvSpPr>
          <p:nvPr/>
        </p:nvSpPr>
        <p:spPr bwMode="auto">
          <a:xfrm flipH="1">
            <a:off x="4267200" y="3429000"/>
            <a:ext cx="4572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Line 11"/>
          <p:cNvSpPr>
            <a:spLocks noChangeShapeType="1"/>
          </p:cNvSpPr>
          <p:nvPr/>
        </p:nvSpPr>
        <p:spPr bwMode="auto">
          <a:xfrm>
            <a:off x="5181600" y="3429000"/>
            <a:ext cx="1524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Oval 12"/>
          <p:cNvSpPr>
            <a:spLocks noChangeArrowheads="1"/>
          </p:cNvSpPr>
          <p:nvPr/>
        </p:nvSpPr>
        <p:spPr bwMode="auto">
          <a:xfrm>
            <a:off x="3733800" y="37338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" name="Oval 13"/>
          <p:cNvSpPr>
            <a:spLocks noChangeArrowheads="1"/>
          </p:cNvSpPr>
          <p:nvPr/>
        </p:nvSpPr>
        <p:spPr bwMode="auto">
          <a:xfrm>
            <a:off x="5029200" y="37338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" name="Line 14"/>
          <p:cNvSpPr>
            <a:spLocks noChangeShapeType="1"/>
          </p:cNvSpPr>
          <p:nvPr/>
        </p:nvSpPr>
        <p:spPr bwMode="auto">
          <a:xfrm flipH="1">
            <a:off x="6553200" y="3505200"/>
            <a:ext cx="1524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Line 15"/>
          <p:cNvSpPr>
            <a:spLocks noChangeShapeType="1"/>
          </p:cNvSpPr>
          <p:nvPr/>
        </p:nvSpPr>
        <p:spPr bwMode="auto">
          <a:xfrm>
            <a:off x="7010400" y="3352800"/>
            <a:ext cx="6096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Oval 16"/>
          <p:cNvSpPr>
            <a:spLocks noChangeArrowheads="1"/>
          </p:cNvSpPr>
          <p:nvPr/>
        </p:nvSpPr>
        <p:spPr bwMode="auto">
          <a:xfrm>
            <a:off x="6096000" y="3810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6" name="Oval 17"/>
          <p:cNvSpPr>
            <a:spLocks noChangeArrowheads="1"/>
          </p:cNvSpPr>
          <p:nvPr/>
        </p:nvSpPr>
        <p:spPr bwMode="auto">
          <a:xfrm>
            <a:off x="7239000" y="3810000"/>
            <a:ext cx="685800" cy="6858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7" name="Line 18"/>
          <p:cNvSpPr>
            <a:spLocks noChangeShapeType="1"/>
          </p:cNvSpPr>
          <p:nvPr/>
        </p:nvSpPr>
        <p:spPr bwMode="auto">
          <a:xfrm flipH="1">
            <a:off x="4876800" y="4343400"/>
            <a:ext cx="2286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Oval 19"/>
          <p:cNvSpPr>
            <a:spLocks noChangeArrowheads="1"/>
          </p:cNvSpPr>
          <p:nvPr/>
        </p:nvSpPr>
        <p:spPr bwMode="auto">
          <a:xfrm>
            <a:off x="4343400" y="4572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9" name="Line 20"/>
          <p:cNvSpPr>
            <a:spLocks noChangeShapeType="1"/>
          </p:cNvSpPr>
          <p:nvPr/>
        </p:nvSpPr>
        <p:spPr bwMode="auto">
          <a:xfrm>
            <a:off x="5562600" y="4419600"/>
            <a:ext cx="15240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Oval 21"/>
          <p:cNvSpPr>
            <a:spLocks noChangeArrowheads="1"/>
          </p:cNvSpPr>
          <p:nvPr/>
        </p:nvSpPr>
        <p:spPr bwMode="auto">
          <a:xfrm>
            <a:off x="5410200" y="4572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1" name="Line 22"/>
          <p:cNvSpPr>
            <a:spLocks noChangeShapeType="1"/>
          </p:cNvSpPr>
          <p:nvPr/>
        </p:nvSpPr>
        <p:spPr bwMode="auto">
          <a:xfrm flipH="1">
            <a:off x="7239000" y="4495800"/>
            <a:ext cx="22860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Oval 23"/>
          <p:cNvSpPr>
            <a:spLocks noChangeArrowheads="1"/>
          </p:cNvSpPr>
          <p:nvPr/>
        </p:nvSpPr>
        <p:spPr bwMode="auto">
          <a:xfrm>
            <a:off x="6705600" y="46482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3" name="Oval 24"/>
          <p:cNvSpPr>
            <a:spLocks noChangeArrowheads="1"/>
          </p:cNvSpPr>
          <p:nvPr/>
        </p:nvSpPr>
        <p:spPr bwMode="auto">
          <a:xfrm>
            <a:off x="7772400" y="4648200"/>
            <a:ext cx="685800" cy="685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" name="Line 25"/>
          <p:cNvSpPr>
            <a:spLocks noChangeShapeType="1"/>
          </p:cNvSpPr>
          <p:nvPr/>
        </p:nvSpPr>
        <p:spPr bwMode="auto">
          <a:xfrm>
            <a:off x="7772400" y="4419600"/>
            <a:ext cx="22860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Line 26"/>
          <p:cNvSpPr>
            <a:spLocks noChangeShapeType="1"/>
          </p:cNvSpPr>
          <p:nvPr/>
        </p:nvSpPr>
        <p:spPr bwMode="auto">
          <a:xfrm flipH="1">
            <a:off x="6400800" y="5257800"/>
            <a:ext cx="3810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Line 27"/>
          <p:cNvSpPr>
            <a:spLocks noChangeShapeType="1"/>
          </p:cNvSpPr>
          <p:nvPr/>
        </p:nvSpPr>
        <p:spPr bwMode="auto">
          <a:xfrm>
            <a:off x="7239000" y="5257800"/>
            <a:ext cx="3048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Oval 28"/>
          <p:cNvSpPr>
            <a:spLocks noChangeArrowheads="1"/>
          </p:cNvSpPr>
          <p:nvPr/>
        </p:nvSpPr>
        <p:spPr bwMode="auto">
          <a:xfrm>
            <a:off x="5867400" y="54864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8" name="Oval 29"/>
          <p:cNvSpPr>
            <a:spLocks noChangeArrowheads="1"/>
          </p:cNvSpPr>
          <p:nvPr/>
        </p:nvSpPr>
        <p:spPr bwMode="auto">
          <a:xfrm>
            <a:off x="7391400" y="54864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5509475" y="2059773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6553200" y="3028345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429500" y="38978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7948706" y="4799692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6286500" y="395803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884026" y="4816561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7581900" y="564463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4856408" y="298996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219700" y="386043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5600700" y="469213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057900" y="560653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924300" y="3927919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4518096" y="46923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886700" y="874833"/>
            <a:ext cx="431603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v</a:t>
            </a:r>
            <a:r>
              <a:rPr lang="en-US" sz="2800" dirty="0" smtClean="0"/>
              <a:t>oid </a:t>
            </a:r>
            <a:r>
              <a:rPr lang="en-US" sz="2800" dirty="0" err="1" smtClean="0"/>
              <a:t>inorder</a:t>
            </a:r>
            <a:r>
              <a:rPr lang="en-US" sz="2800" dirty="0" smtClean="0"/>
              <a:t>(root) {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if(root) {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	</a:t>
            </a:r>
            <a:r>
              <a:rPr lang="en-US" sz="2800" dirty="0" err="1" smtClean="0"/>
              <a:t>inorder</a:t>
            </a:r>
            <a:r>
              <a:rPr lang="en-US" sz="2800" dirty="0" smtClean="0"/>
              <a:t>(root-&gt;left);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	print root-&gt;data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	</a:t>
            </a:r>
            <a:r>
              <a:rPr lang="en-US" sz="2800" dirty="0" err="1" smtClean="0"/>
              <a:t>inorder</a:t>
            </a:r>
            <a:r>
              <a:rPr lang="en-US" sz="2800" dirty="0" smtClean="0"/>
              <a:t>(root-&gt;right);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}</a:t>
            </a:r>
          </a:p>
          <a:p>
            <a:r>
              <a:rPr lang="en-US" sz="2800" dirty="0"/>
              <a:t>}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41668" y="5257800"/>
            <a:ext cx="51719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4 2 8 5 9 1 6 3 12 10 13 7 11  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047175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In-order Traversal</a:t>
            </a:r>
            <a:endParaRPr lang="en-US" dirty="0"/>
          </a:p>
        </p:txBody>
      </p:sp>
      <p:sp>
        <p:nvSpPr>
          <p:cNvPr id="4" name="Oval 5"/>
          <p:cNvSpPr>
            <a:spLocks noChangeArrowheads="1"/>
          </p:cNvSpPr>
          <p:nvPr/>
        </p:nvSpPr>
        <p:spPr bwMode="auto">
          <a:xfrm>
            <a:off x="5295900" y="1905000"/>
            <a:ext cx="685800" cy="6858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" name="Line 6"/>
          <p:cNvSpPr>
            <a:spLocks noChangeShapeType="1"/>
          </p:cNvSpPr>
          <p:nvPr/>
        </p:nvSpPr>
        <p:spPr bwMode="auto">
          <a:xfrm flipH="1">
            <a:off x="5105400" y="2514600"/>
            <a:ext cx="3810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Line 7"/>
          <p:cNvSpPr>
            <a:spLocks noChangeShapeType="1"/>
          </p:cNvSpPr>
          <p:nvPr/>
        </p:nvSpPr>
        <p:spPr bwMode="auto">
          <a:xfrm>
            <a:off x="5943600" y="2438400"/>
            <a:ext cx="6096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Oval 8"/>
          <p:cNvSpPr>
            <a:spLocks noChangeArrowheads="1"/>
          </p:cNvSpPr>
          <p:nvPr/>
        </p:nvSpPr>
        <p:spPr bwMode="auto">
          <a:xfrm>
            <a:off x="4648200" y="28575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" name="Oval 9"/>
          <p:cNvSpPr>
            <a:spLocks noChangeArrowheads="1"/>
          </p:cNvSpPr>
          <p:nvPr/>
        </p:nvSpPr>
        <p:spPr bwMode="auto">
          <a:xfrm>
            <a:off x="6400800" y="2857500"/>
            <a:ext cx="685800" cy="6858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" name="Line 10"/>
          <p:cNvSpPr>
            <a:spLocks noChangeShapeType="1"/>
          </p:cNvSpPr>
          <p:nvPr/>
        </p:nvSpPr>
        <p:spPr bwMode="auto">
          <a:xfrm flipH="1">
            <a:off x="4267200" y="3429000"/>
            <a:ext cx="4572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Line 11"/>
          <p:cNvSpPr>
            <a:spLocks noChangeShapeType="1"/>
          </p:cNvSpPr>
          <p:nvPr/>
        </p:nvSpPr>
        <p:spPr bwMode="auto">
          <a:xfrm>
            <a:off x="5181600" y="3429000"/>
            <a:ext cx="1524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Oval 12"/>
          <p:cNvSpPr>
            <a:spLocks noChangeArrowheads="1"/>
          </p:cNvSpPr>
          <p:nvPr/>
        </p:nvSpPr>
        <p:spPr bwMode="auto">
          <a:xfrm>
            <a:off x="3733800" y="37338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" name="Oval 13"/>
          <p:cNvSpPr>
            <a:spLocks noChangeArrowheads="1"/>
          </p:cNvSpPr>
          <p:nvPr/>
        </p:nvSpPr>
        <p:spPr bwMode="auto">
          <a:xfrm>
            <a:off x="5029200" y="37338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" name="Line 14"/>
          <p:cNvSpPr>
            <a:spLocks noChangeShapeType="1"/>
          </p:cNvSpPr>
          <p:nvPr/>
        </p:nvSpPr>
        <p:spPr bwMode="auto">
          <a:xfrm flipH="1">
            <a:off x="6553200" y="3505200"/>
            <a:ext cx="1524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Line 15"/>
          <p:cNvSpPr>
            <a:spLocks noChangeShapeType="1"/>
          </p:cNvSpPr>
          <p:nvPr/>
        </p:nvSpPr>
        <p:spPr bwMode="auto">
          <a:xfrm>
            <a:off x="7010400" y="3352800"/>
            <a:ext cx="6096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Oval 16"/>
          <p:cNvSpPr>
            <a:spLocks noChangeArrowheads="1"/>
          </p:cNvSpPr>
          <p:nvPr/>
        </p:nvSpPr>
        <p:spPr bwMode="auto">
          <a:xfrm>
            <a:off x="6096000" y="3810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6" name="Oval 17"/>
          <p:cNvSpPr>
            <a:spLocks noChangeArrowheads="1"/>
          </p:cNvSpPr>
          <p:nvPr/>
        </p:nvSpPr>
        <p:spPr bwMode="auto">
          <a:xfrm>
            <a:off x="7239000" y="3810000"/>
            <a:ext cx="685800" cy="6858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7" name="Line 18"/>
          <p:cNvSpPr>
            <a:spLocks noChangeShapeType="1"/>
          </p:cNvSpPr>
          <p:nvPr/>
        </p:nvSpPr>
        <p:spPr bwMode="auto">
          <a:xfrm flipH="1">
            <a:off x="4876800" y="4343400"/>
            <a:ext cx="2286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Oval 19"/>
          <p:cNvSpPr>
            <a:spLocks noChangeArrowheads="1"/>
          </p:cNvSpPr>
          <p:nvPr/>
        </p:nvSpPr>
        <p:spPr bwMode="auto">
          <a:xfrm>
            <a:off x="4343400" y="4572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9" name="Line 20"/>
          <p:cNvSpPr>
            <a:spLocks noChangeShapeType="1"/>
          </p:cNvSpPr>
          <p:nvPr/>
        </p:nvSpPr>
        <p:spPr bwMode="auto">
          <a:xfrm>
            <a:off x="5562600" y="4419600"/>
            <a:ext cx="15240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Oval 21"/>
          <p:cNvSpPr>
            <a:spLocks noChangeArrowheads="1"/>
          </p:cNvSpPr>
          <p:nvPr/>
        </p:nvSpPr>
        <p:spPr bwMode="auto">
          <a:xfrm>
            <a:off x="5410200" y="4572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1" name="Line 22"/>
          <p:cNvSpPr>
            <a:spLocks noChangeShapeType="1"/>
          </p:cNvSpPr>
          <p:nvPr/>
        </p:nvSpPr>
        <p:spPr bwMode="auto">
          <a:xfrm flipH="1">
            <a:off x="7239000" y="4495800"/>
            <a:ext cx="22860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Oval 23"/>
          <p:cNvSpPr>
            <a:spLocks noChangeArrowheads="1"/>
          </p:cNvSpPr>
          <p:nvPr/>
        </p:nvSpPr>
        <p:spPr bwMode="auto">
          <a:xfrm>
            <a:off x="6705600" y="46482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3" name="Oval 24"/>
          <p:cNvSpPr>
            <a:spLocks noChangeArrowheads="1"/>
          </p:cNvSpPr>
          <p:nvPr/>
        </p:nvSpPr>
        <p:spPr bwMode="auto">
          <a:xfrm>
            <a:off x="7772400" y="4648200"/>
            <a:ext cx="685800" cy="685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" name="Line 25"/>
          <p:cNvSpPr>
            <a:spLocks noChangeShapeType="1"/>
          </p:cNvSpPr>
          <p:nvPr/>
        </p:nvSpPr>
        <p:spPr bwMode="auto">
          <a:xfrm>
            <a:off x="7772400" y="4419600"/>
            <a:ext cx="22860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Line 26"/>
          <p:cNvSpPr>
            <a:spLocks noChangeShapeType="1"/>
          </p:cNvSpPr>
          <p:nvPr/>
        </p:nvSpPr>
        <p:spPr bwMode="auto">
          <a:xfrm flipH="1">
            <a:off x="6400800" y="5257800"/>
            <a:ext cx="3810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Line 27"/>
          <p:cNvSpPr>
            <a:spLocks noChangeShapeType="1"/>
          </p:cNvSpPr>
          <p:nvPr/>
        </p:nvSpPr>
        <p:spPr bwMode="auto">
          <a:xfrm>
            <a:off x="7239000" y="5257800"/>
            <a:ext cx="3048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Oval 28"/>
          <p:cNvSpPr>
            <a:spLocks noChangeArrowheads="1"/>
          </p:cNvSpPr>
          <p:nvPr/>
        </p:nvSpPr>
        <p:spPr bwMode="auto">
          <a:xfrm>
            <a:off x="5867400" y="54864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8" name="Oval 29"/>
          <p:cNvSpPr>
            <a:spLocks noChangeArrowheads="1"/>
          </p:cNvSpPr>
          <p:nvPr/>
        </p:nvSpPr>
        <p:spPr bwMode="auto">
          <a:xfrm>
            <a:off x="7391400" y="54864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5509475" y="2059773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6553200" y="3028345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429500" y="38978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7948706" y="4799692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6286500" y="395803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884026" y="4816561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7581900" y="564463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4856408" y="298996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219700" y="386043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5600700" y="469213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057900" y="560653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924300" y="3927919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4518096" y="46923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886700" y="874833"/>
            <a:ext cx="431603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v</a:t>
            </a:r>
            <a:r>
              <a:rPr lang="en-US" sz="2800" dirty="0" smtClean="0"/>
              <a:t>oid </a:t>
            </a:r>
            <a:r>
              <a:rPr lang="en-US" sz="2800" dirty="0" err="1" smtClean="0"/>
              <a:t>inorder</a:t>
            </a:r>
            <a:r>
              <a:rPr lang="en-US" sz="2800" dirty="0" smtClean="0"/>
              <a:t>(root) {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if(root) {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	</a:t>
            </a:r>
            <a:r>
              <a:rPr lang="en-US" sz="2800" dirty="0" err="1" smtClean="0"/>
              <a:t>inorder</a:t>
            </a:r>
            <a:r>
              <a:rPr lang="en-US" sz="2800" dirty="0" smtClean="0"/>
              <a:t>(root-&gt;left);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	print root-&gt;data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	</a:t>
            </a:r>
            <a:r>
              <a:rPr lang="en-US" sz="2800" dirty="0" err="1" smtClean="0"/>
              <a:t>inorder</a:t>
            </a:r>
            <a:r>
              <a:rPr lang="en-US" sz="2800" dirty="0" smtClean="0"/>
              <a:t>(root-&gt;right);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}</a:t>
            </a:r>
          </a:p>
          <a:p>
            <a:r>
              <a:rPr lang="en-US" sz="2800" dirty="0"/>
              <a:t>}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41668" y="5257800"/>
            <a:ext cx="51719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4 2 8 5 9 1 6 3 12 10 13 7 11  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357365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Pre-order Traversal</a:t>
            </a:r>
            <a:endParaRPr lang="en-US" dirty="0"/>
          </a:p>
        </p:txBody>
      </p:sp>
      <p:sp>
        <p:nvSpPr>
          <p:cNvPr id="4" name="Oval 5"/>
          <p:cNvSpPr>
            <a:spLocks noChangeArrowheads="1"/>
          </p:cNvSpPr>
          <p:nvPr/>
        </p:nvSpPr>
        <p:spPr bwMode="auto">
          <a:xfrm>
            <a:off x="5295900" y="1905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" name="Line 6"/>
          <p:cNvSpPr>
            <a:spLocks noChangeShapeType="1"/>
          </p:cNvSpPr>
          <p:nvPr/>
        </p:nvSpPr>
        <p:spPr bwMode="auto">
          <a:xfrm flipH="1">
            <a:off x="5105400" y="2514600"/>
            <a:ext cx="3810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Line 7"/>
          <p:cNvSpPr>
            <a:spLocks noChangeShapeType="1"/>
          </p:cNvSpPr>
          <p:nvPr/>
        </p:nvSpPr>
        <p:spPr bwMode="auto">
          <a:xfrm>
            <a:off x="5943600" y="2438400"/>
            <a:ext cx="6096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Oval 8"/>
          <p:cNvSpPr>
            <a:spLocks noChangeArrowheads="1"/>
          </p:cNvSpPr>
          <p:nvPr/>
        </p:nvSpPr>
        <p:spPr bwMode="auto">
          <a:xfrm>
            <a:off x="4648200" y="28575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" name="Oval 9"/>
          <p:cNvSpPr>
            <a:spLocks noChangeArrowheads="1"/>
          </p:cNvSpPr>
          <p:nvPr/>
        </p:nvSpPr>
        <p:spPr bwMode="auto">
          <a:xfrm>
            <a:off x="6400800" y="28575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" name="Line 10"/>
          <p:cNvSpPr>
            <a:spLocks noChangeShapeType="1"/>
          </p:cNvSpPr>
          <p:nvPr/>
        </p:nvSpPr>
        <p:spPr bwMode="auto">
          <a:xfrm flipH="1">
            <a:off x="4267200" y="3429000"/>
            <a:ext cx="4572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Line 11"/>
          <p:cNvSpPr>
            <a:spLocks noChangeShapeType="1"/>
          </p:cNvSpPr>
          <p:nvPr/>
        </p:nvSpPr>
        <p:spPr bwMode="auto">
          <a:xfrm>
            <a:off x="5181600" y="3429000"/>
            <a:ext cx="1524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Oval 12"/>
          <p:cNvSpPr>
            <a:spLocks noChangeArrowheads="1"/>
          </p:cNvSpPr>
          <p:nvPr/>
        </p:nvSpPr>
        <p:spPr bwMode="auto">
          <a:xfrm>
            <a:off x="3733800" y="37338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" name="Oval 13"/>
          <p:cNvSpPr>
            <a:spLocks noChangeArrowheads="1"/>
          </p:cNvSpPr>
          <p:nvPr/>
        </p:nvSpPr>
        <p:spPr bwMode="auto">
          <a:xfrm>
            <a:off x="5029200" y="37338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" name="Line 14"/>
          <p:cNvSpPr>
            <a:spLocks noChangeShapeType="1"/>
          </p:cNvSpPr>
          <p:nvPr/>
        </p:nvSpPr>
        <p:spPr bwMode="auto">
          <a:xfrm flipH="1">
            <a:off x="6553200" y="3505200"/>
            <a:ext cx="1524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Line 15"/>
          <p:cNvSpPr>
            <a:spLocks noChangeShapeType="1"/>
          </p:cNvSpPr>
          <p:nvPr/>
        </p:nvSpPr>
        <p:spPr bwMode="auto">
          <a:xfrm>
            <a:off x="7010400" y="3352800"/>
            <a:ext cx="6096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Oval 16"/>
          <p:cNvSpPr>
            <a:spLocks noChangeArrowheads="1"/>
          </p:cNvSpPr>
          <p:nvPr/>
        </p:nvSpPr>
        <p:spPr bwMode="auto">
          <a:xfrm>
            <a:off x="6096000" y="3810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6" name="Oval 17"/>
          <p:cNvSpPr>
            <a:spLocks noChangeArrowheads="1"/>
          </p:cNvSpPr>
          <p:nvPr/>
        </p:nvSpPr>
        <p:spPr bwMode="auto">
          <a:xfrm>
            <a:off x="7239000" y="3810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7" name="Line 18"/>
          <p:cNvSpPr>
            <a:spLocks noChangeShapeType="1"/>
          </p:cNvSpPr>
          <p:nvPr/>
        </p:nvSpPr>
        <p:spPr bwMode="auto">
          <a:xfrm flipH="1">
            <a:off x="4876800" y="4343400"/>
            <a:ext cx="2286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Oval 19"/>
          <p:cNvSpPr>
            <a:spLocks noChangeArrowheads="1"/>
          </p:cNvSpPr>
          <p:nvPr/>
        </p:nvSpPr>
        <p:spPr bwMode="auto">
          <a:xfrm>
            <a:off x="4343400" y="4572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9" name="Line 20"/>
          <p:cNvSpPr>
            <a:spLocks noChangeShapeType="1"/>
          </p:cNvSpPr>
          <p:nvPr/>
        </p:nvSpPr>
        <p:spPr bwMode="auto">
          <a:xfrm>
            <a:off x="5562600" y="4419600"/>
            <a:ext cx="15240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Oval 21"/>
          <p:cNvSpPr>
            <a:spLocks noChangeArrowheads="1"/>
          </p:cNvSpPr>
          <p:nvPr/>
        </p:nvSpPr>
        <p:spPr bwMode="auto">
          <a:xfrm>
            <a:off x="5410200" y="4572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1" name="Line 22"/>
          <p:cNvSpPr>
            <a:spLocks noChangeShapeType="1"/>
          </p:cNvSpPr>
          <p:nvPr/>
        </p:nvSpPr>
        <p:spPr bwMode="auto">
          <a:xfrm flipH="1">
            <a:off x="7239000" y="4495800"/>
            <a:ext cx="22860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Oval 23"/>
          <p:cNvSpPr>
            <a:spLocks noChangeArrowheads="1"/>
          </p:cNvSpPr>
          <p:nvPr/>
        </p:nvSpPr>
        <p:spPr bwMode="auto">
          <a:xfrm>
            <a:off x="6705600" y="46482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3" name="Oval 24"/>
          <p:cNvSpPr>
            <a:spLocks noChangeArrowheads="1"/>
          </p:cNvSpPr>
          <p:nvPr/>
        </p:nvSpPr>
        <p:spPr bwMode="auto">
          <a:xfrm>
            <a:off x="7772400" y="46482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" name="Line 25"/>
          <p:cNvSpPr>
            <a:spLocks noChangeShapeType="1"/>
          </p:cNvSpPr>
          <p:nvPr/>
        </p:nvSpPr>
        <p:spPr bwMode="auto">
          <a:xfrm>
            <a:off x="7772400" y="4419600"/>
            <a:ext cx="22860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Line 26"/>
          <p:cNvSpPr>
            <a:spLocks noChangeShapeType="1"/>
          </p:cNvSpPr>
          <p:nvPr/>
        </p:nvSpPr>
        <p:spPr bwMode="auto">
          <a:xfrm flipH="1">
            <a:off x="6400800" y="5257800"/>
            <a:ext cx="3810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Line 27"/>
          <p:cNvSpPr>
            <a:spLocks noChangeShapeType="1"/>
          </p:cNvSpPr>
          <p:nvPr/>
        </p:nvSpPr>
        <p:spPr bwMode="auto">
          <a:xfrm>
            <a:off x="7239000" y="5257800"/>
            <a:ext cx="3048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Oval 28"/>
          <p:cNvSpPr>
            <a:spLocks noChangeArrowheads="1"/>
          </p:cNvSpPr>
          <p:nvPr/>
        </p:nvSpPr>
        <p:spPr bwMode="auto">
          <a:xfrm>
            <a:off x="5867400" y="54864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8" name="Oval 29"/>
          <p:cNvSpPr>
            <a:spLocks noChangeArrowheads="1"/>
          </p:cNvSpPr>
          <p:nvPr/>
        </p:nvSpPr>
        <p:spPr bwMode="auto">
          <a:xfrm>
            <a:off x="7391400" y="54864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5509475" y="2059773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6553200" y="3028345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429500" y="38978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7948706" y="4799692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6286500" y="395803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884026" y="4816561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7581900" y="564463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4856408" y="298996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219700" y="386043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5600700" y="469213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057900" y="560653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924300" y="3927919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4518096" y="46923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886700" y="874833"/>
            <a:ext cx="431603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v</a:t>
            </a:r>
            <a:r>
              <a:rPr lang="en-US" sz="2800" dirty="0" smtClean="0"/>
              <a:t>oid preorder(root) {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if(root) {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	</a:t>
            </a:r>
            <a:r>
              <a:rPr lang="en-US" sz="2800" dirty="0"/>
              <a:t>print root-&gt;data</a:t>
            </a:r>
          </a:p>
          <a:p>
            <a:r>
              <a:rPr lang="en-US" sz="2800" dirty="0"/>
              <a:t>		</a:t>
            </a:r>
            <a:r>
              <a:rPr lang="en-US" sz="2800" dirty="0" smtClean="0"/>
              <a:t>preorder(root-&gt;left);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	preorder(root-&gt;right);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}</a:t>
            </a:r>
          </a:p>
          <a:p>
            <a:r>
              <a:rPr lang="en-US" sz="2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64578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Pre-order Traversal</a:t>
            </a:r>
            <a:endParaRPr lang="en-US" dirty="0"/>
          </a:p>
        </p:txBody>
      </p:sp>
      <p:sp>
        <p:nvSpPr>
          <p:cNvPr id="4" name="Oval 5"/>
          <p:cNvSpPr>
            <a:spLocks noChangeArrowheads="1"/>
          </p:cNvSpPr>
          <p:nvPr/>
        </p:nvSpPr>
        <p:spPr bwMode="auto">
          <a:xfrm>
            <a:off x="5295900" y="1905000"/>
            <a:ext cx="685800" cy="685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" name="Line 6"/>
          <p:cNvSpPr>
            <a:spLocks noChangeShapeType="1"/>
          </p:cNvSpPr>
          <p:nvPr/>
        </p:nvSpPr>
        <p:spPr bwMode="auto">
          <a:xfrm flipH="1">
            <a:off x="5105400" y="2514600"/>
            <a:ext cx="3810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Line 7"/>
          <p:cNvSpPr>
            <a:spLocks noChangeShapeType="1"/>
          </p:cNvSpPr>
          <p:nvPr/>
        </p:nvSpPr>
        <p:spPr bwMode="auto">
          <a:xfrm>
            <a:off x="5943600" y="2438400"/>
            <a:ext cx="6096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Oval 8"/>
          <p:cNvSpPr>
            <a:spLocks noChangeArrowheads="1"/>
          </p:cNvSpPr>
          <p:nvPr/>
        </p:nvSpPr>
        <p:spPr bwMode="auto">
          <a:xfrm>
            <a:off x="4648200" y="28575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" name="Oval 9"/>
          <p:cNvSpPr>
            <a:spLocks noChangeArrowheads="1"/>
          </p:cNvSpPr>
          <p:nvPr/>
        </p:nvSpPr>
        <p:spPr bwMode="auto">
          <a:xfrm>
            <a:off x="6400800" y="28575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" name="Line 10"/>
          <p:cNvSpPr>
            <a:spLocks noChangeShapeType="1"/>
          </p:cNvSpPr>
          <p:nvPr/>
        </p:nvSpPr>
        <p:spPr bwMode="auto">
          <a:xfrm flipH="1">
            <a:off x="4267200" y="3429000"/>
            <a:ext cx="4572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Line 11"/>
          <p:cNvSpPr>
            <a:spLocks noChangeShapeType="1"/>
          </p:cNvSpPr>
          <p:nvPr/>
        </p:nvSpPr>
        <p:spPr bwMode="auto">
          <a:xfrm>
            <a:off x="5181600" y="3429000"/>
            <a:ext cx="1524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Oval 12"/>
          <p:cNvSpPr>
            <a:spLocks noChangeArrowheads="1"/>
          </p:cNvSpPr>
          <p:nvPr/>
        </p:nvSpPr>
        <p:spPr bwMode="auto">
          <a:xfrm>
            <a:off x="3733800" y="37338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" name="Oval 13"/>
          <p:cNvSpPr>
            <a:spLocks noChangeArrowheads="1"/>
          </p:cNvSpPr>
          <p:nvPr/>
        </p:nvSpPr>
        <p:spPr bwMode="auto">
          <a:xfrm>
            <a:off x="5029200" y="37338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" name="Line 14"/>
          <p:cNvSpPr>
            <a:spLocks noChangeShapeType="1"/>
          </p:cNvSpPr>
          <p:nvPr/>
        </p:nvSpPr>
        <p:spPr bwMode="auto">
          <a:xfrm flipH="1">
            <a:off x="6553200" y="3505200"/>
            <a:ext cx="1524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Line 15"/>
          <p:cNvSpPr>
            <a:spLocks noChangeShapeType="1"/>
          </p:cNvSpPr>
          <p:nvPr/>
        </p:nvSpPr>
        <p:spPr bwMode="auto">
          <a:xfrm>
            <a:off x="7010400" y="3352800"/>
            <a:ext cx="6096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Oval 16"/>
          <p:cNvSpPr>
            <a:spLocks noChangeArrowheads="1"/>
          </p:cNvSpPr>
          <p:nvPr/>
        </p:nvSpPr>
        <p:spPr bwMode="auto">
          <a:xfrm>
            <a:off x="6096000" y="3810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6" name="Oval 17"/>
          <p:cNvSpPr>
            <a:spLocks noChangeArrowheads="1"/>
          </p:cNvSpPr>
          <p:nvPr/>
        </p:nvSpPr>
        <p:spPr bwMode="auto">
          <a:xfrm>
            <a:off x="7239000" y="3810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7" name="Line 18"/>
          <p:cNvSpPr>
            <a:spLocks noChangeShapeType="1"/>
          </p:cNvSpPr>
          <p:nvPr/>
        </p:nvSpPr>
        <p:spPr bwMode="auto">
          <a:xfrm flipH="1">
            <a:off x="4876800" y="4343400"/>
            <a:ext cx="2286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Oval 19"/>
          <p:cNvSpPr>
            <a:spLocks noChangeArrowheads="1"/>
          </p:cNvSpPr>
          <p:nvPr/>
        </p:nvSpPr>
        <p:spPr bwMode="auto">
          <a:xfrm>
            <a:off x="4343400" y="4572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9" name="Line 20"/>
          <p:cNvSpPr>
            <a:spLocks noChangeShapeType="1"/>
          </p:cNvSpPr>
          <p:nvPr/>
        </p:nvSpPr>
        <p:spPr bwMode="auto">
          <a:xfrm>
            <a:off x="5562600" y="4419600"/>
            <a:ext cx="15240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Oval 21"/>
          <p:cNvSpPr>
            <a:spLocks noChangeArrowheads="1"/>
          </p:cNvSpPr>
          <p:nvPr/>
        </p:nvSpPr>
        <p:spPr bwMode="auto">
          <a:xfrm>
            <a:off x="5410200" y="4572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1" name="Line 22"/>
          <p:cNvSpPr>
            <a:spLocks noChangeShapeType="1"/>
          </p:cNvSpPr>
          <p:nvPr/>
        </p:nvSpPr>
        <p:spPr bwMode="auto">
          <a:xfrm flipH="1">
            <a:off x="7239000" y="4495800"/>
            <a:ext cx="22860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Oval 23"/>
          <p:cNvSpPr>
            <a:spLocks noChangeArrowheads="1"/>
          </p:cNvSpPr>
          <p:nvPr/>
        </p:nvSpPr>
        <p:spPr bwMode="auto">
          <a:xfrm>
            <a:off x="6705600" y="46482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3" name="Oval 24"/>
          <p:cNvSpPr>
            <a:spLocks noChangeArrowheads="1"/>
          </p:cNvSpPr>
          <p:nvPr/>
        </p:nvSpPr>
        <p:spPr bwMode="auto">
          <a:xfrm>
            <a:off x="7772400" y="46482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" name="Line 25"/>
          <p:cNvSpPr>
            <a:spLocks noChangeShapeType="1"/>
          </p:cNvSpPr>
          <p:nvPr/>
        </p:nvSpPr>
        <p:spPr bwMode="auto">
          <a:xfrm>
            <a:off x="7772400" y="4419600"/>
            <a:ext cx="22860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Line 26"/>
          <p:cNvSpPr>
            <a:spLocks noChangeShapeType="1"/>
          </p:cNvSpPr>
          <p:nvPr/>
        </p:nvSpPr>
        <p:spPr bwMode="auto">
          <a:xfrm flipH="1">
            <a:off x="6400800" y="5257800"/>
            <a:ext cx="3810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Line 27"/>
          <p:cNvSpPr>
            <a:spLocks noChangeShapeType="1"/>
          </p:cNvSpPr>
          <p:nvPr/>
        </p:nvSpPr>
        <p:spPr bwMode="auto">
          <a:xfrm>
            <a:off x="7239000" y="5257800"/>
            <a:ext cx="3048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Oval 28"/>
          <p:cNvSpPr>
            <a:spLocks noChangeArrowheads="1"/>
          </p:cNvSpPr>
          <p:nvPr/>
        </p:nvSpPr>
        <p:spPr bwMode="auto">
          <a:xfrm>
            <a:off x="5867400" y="54864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8" name="Oval 29"/>
          <p:cNvSpPr>
            <a:spLocks noChangeArrowheads="1"/>
          </p:cNvSpPr>
          <p:nvPr/>
        </p:nvSpPr>
        <p:spPr bwMode="auto">
          <a:xfrm>
            <a:off x="7391400" y="54864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5509475" y="2059773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6553200" y="3028345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429500" y="38978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7948706" y="4799692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6286500" y="395803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884026" y="4816561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7581900" y="564463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4856408" y="298996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219700" y="386043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5600700" y="469213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057900" y="560653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924300" y="3927919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4518096" y="46923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886700" y="874833"/>
            <a:ext cx="431603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v</a:t>
            </a:r>
            <a:r>
              <a:rPr lang="en-US" sz="2800" dirty="0" smtClean="0"/>
              <a:t>oid preorder(root) {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if(root) {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	</a:t>
            </a:r>
            <a:r>
              <a:rPr lang="en-US" sz="2800" dirty="0"/>
              <a:t>print root-&gt;data</a:t>
            </a:r>
          </a:p>
          <a:p>
            <a:r>
              <a:rPr lang="en-US" sz="2800" dirty="0"/>
              <a:t>		</a:t>
            </a:r>
            <a:r>
              <a:rPr lang="en-US" sz="2800" dirty="0" smtClean="0"/>
              <a:t>preorder(root-&gt;left);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	preorder(root-&gt;right);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}</a:t>
            </a:r>
          </a:p>
          <a:p>
            <a:r>
              <a:rPr lang="en-US" sz="2800" dirty="0"/>
              <a:t>}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0" y="5486400"/>
            <a:ext cx="4381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1 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845278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E7A091B-9AE8-4D71-BC43-F7C536EE40AE}" type="slidenum">
              <a:rPr lang="en-US" altLang="en-US" sz="1800"/>
              <a:pPr eaLnBrk="1" hangingPunct="1"/>
              <a:t>4</a:t>
            </a:fld>
            <a:endParaRPr lang="en-US" altLang="en-US" sz="1800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Full Binary Tree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i="1" smtClean="0"/>
              <a:t>full binary tree:</a:t>
            </a:r>
            <a:r>
              <a:rPr lang="en-US" altLang="en-US" smtClean="0"/>
              <a:t> a binary tree is which each node was exactly 2 or 0 children</a:t>
            </a:r>
            <a:endParaRPr lang="en-US" altLang="en-US" i="1" smtClean="0"/>
          </a:p>
        </p:txBody>
      </p:sp>
      <p:sp>
        <p:nvSpPr>
          <p:cNvPr id="11269" name="Oval 5"/>
          <p:cNvSpPr>
            <a:spLocks noChangeArrowheads="1"/>
          </p:cNvSpPr>
          <p:nvPr/>
        </p:nvSpPr>
        <p:spPr bwMode="auto">
          <a:xfrm>
            <a:off x="5295900" y="1905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270" name="Line 6"/>
          <p:cNvSpPr>
            <a:spLocks noChangeShapeType="1"/>
          </p:cNvSpPr>
          <p:nvPr/>
        </p:nvSpPr>
        <p:spPr bwMode="auto">
          <a:xfrm flipH="1">
            <a:off x="5105400" y="2514600"/>
            <a:ext cx="3810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1" name="Line 7"/>
          <p:cNvSpPr>
            <a:spLocks noChangeShapeType="1"/>
          </p:cNvSpPr>
          <p:nvPr/>
        </p:nvSpPr>
        <p:spPr bwMode="auto">
          <a:xfrm>
            <a:off x="5943600" y="2438400"/>
            <a:ext cx="6096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2" name="Oval 8"/>
          <p:cNvSpPr>
            <a:spLocks noChangeArrowheads="1"/>
          </p:cNvSpPr>
          <p:nvPr/>
        </p:nvSpPr>
        <p:spPr bwMode="auto">
          <a:xfrm>
            <a:off x="4648200" y="28575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273" name="Oval 9"/>
          <p:cNvSpPr>
            <a:spLocks noChangeArrowheads="1"/>
          </p:cNvSpPr>
          <p:nvPr/>
        </p:nvSpPr>
        <p:spPr bwMode="auto">
          <a:xfrm>
            <a:off x="6400800" y="28575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274" name="Line 10"/>
          <p:cNvSpPr>
            <a:spLocks noChangeShapeType="1"/>
          </p:cNvSpPr>
          <p:nvPr/>
        </p:nvSpPr>
        <p:spPr bwMode="auto">
          <a:xfrm flipH="1">
            <a:off x="4267200" y="3429000"/>
            <a:ext cx="4572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5" name="Line 11"/>
          <p:cNvSpPr>
            <a:spLocks noChangeShapeType="1"/>
          </p:cNvSpPr>
          <p:nvPr/>
        </p:nvSpPr>
        <p:spPr bwMode="auto">
          <a:xfrm>
            <a:off x="5181600" y="3429000"/>
            <a:ext cx="1524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6" name="Oval 12"/>
          <p:cNvSpPr>
            <a:spLocks noChangeArrowheads="1"/>
          </p:cNvSpPr>
          <p:nvPr/>
        </p:nvSpPr>
        <p:spPr bwMode="auto">
          <a:xfrm>
            <a:off x="3733800" y="37338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277" name="Oval 13"/>
          <p:cNvSpPr>
            <a:spLocks noChangeArrowheads="1"/>
          </p:cNvSpPr>
          <p:nvPr/>
        </p:nvSpPr>
        <p:spPr bwMode="auto">
          <a:xfrm>
            <a:off x="5029200" y="37338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278" name="Line 14"/>
          <p:cNvSpPr>
            <a:spLocks noChangeShapeType="1"/>
          </p:cNvSpPr>
          <p:nvPr/>
        </p:nvSpPr>
        <p:spPr bwMode="auto">
          <a:xfrm flipH="1">
            <a:off x="6553200" y="3505200"/>
            <a:ext cx="1524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9" name="Line 15"/>
          <p:cNvSpPr>
            <a:spLocks noChangeShapeType="1"/>
          </p:cNvSpPr>
          <p:nvPr/>
        </p:nvSpPr>
        <p:spPr bwMode="auto">
          <a:xfrm>
            <a:off x="7010400" y="3352800"/>
            <a:ext cx="6096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80" name="Oval 16"/>
          <p:cNvSpPr>
            <a:spLocks noChangeArrowheads="1"/>
          </p:cNvSpPr>
          <p:nvPr/>
        </p:nvSpPr>
        <p:spPr bwMode="auto">
          <a:xfrm>
            <a:off x="6096000" y="3810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281" name="Oval 17"/>
          <p:cNvSpPr>
            <a:spLocks noChangeArrowheads="1"/>
          </p:cNvSpPr>
          <p:nvPr/>
        </p:nvSpPr>
        <p:spPr bwMode="auto">
          <a:xfrm>
            <a:off x="7239000" y="3810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282" name="Line 18"/>
          <p:cNvSpPr>
            <a:spLocks noChangeShapeType="1"/>
          </p:cNvSpPr>
          <p:nvPr/>
        </p:nvSpPr>
        <p:spPr bwMode="auto">
          <a:xfrm flipH="1">
            <a:off x="4876800" y="4343400"/>
            <a:ext cx="2286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83" name="Oval 19"/>
          <p:cNvSpPr>
            <a:spLocks noChangeArrowheads="1"/>
          </p:cNvSpPr>
          <p:nvPr/>
        </p:nvSpPr>
        <p:spPr bwMode="auto">
          <a:xfrm>
            <a:off x="4343400" y="4572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284" name="Line 20"/>
          <p:cNvSpPr>
            <a:spLocks noChangeShapeType="1"/>
          </p:cNvSpPr>
          <p:nvPr/>
        </p:nvSpPr>
        <p:spPr bwMode="auto">
          <a:xfrm>
            <a:off x="5562600" y="4419600"/>
            <a:ext cx="15240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85" name="Oval 21"/>
          <p:cNvSpPr>
            <a:spLocks noChangeArrowheads="1"/>
          </p:cNvSpPr>
          <p:nvPr/>
        </p:nvSpPr>
        <p:spPr bwMode="auto">
          <a:xfrm>
            <a:off x="5410200" y="4572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286" name="Line 22"/>
          <p:cNvSpPr>
            <a:spLocks noChangeShapeType="1"/>
          </p:cNvSpPr>
          <p:nvPr/>
        </p:nvSpPr>
        <p:spPr bwMode="auto">
          <a:xfrm flipH="1">
            <a:off x="7239000" y="4495800"/>
            <a:ext cx="22860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87" name="Oval 23"/>
          <p:cNvSpPr>
            <a:spLocks noChangeArrowheads="1"/>
          </p:cNvSpPr>
          <p:nvPr/>
        </p:nvSpPr>
        <p:spPr bwMode="auto">
          <a:xfrm>
            <a:off x="6705600" y="46482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288" name="Oval 24"/>
          <p:cNvSpPr>
            <a:spLocks noChangeArrowheads="1"/>
          </p:cNvSpPr>
          <p:nvPr/>
        </p:nvSpPr>
        <p:spPr bwMode="auto">
          <a:xfrm>
            <a:off x="7772400" y="46482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289" name="Line 25"/>
          <p:cNvSpPr>
            <a:spLocks noChangeShapeType="1"/>
          </p:cNvSpPr>
          <p:nvPr/>
        </p:nvSpPr>
        <p:spPr bwMode="auto">
          <a:xfrm>
            <a:off x="7772400" y="4419600"/>
            <a:ext cx="22860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90" name="Line 26"/>
          <p:cNvSpPr>
            <a:spLocks noChangeShapeType="1"/>
          </p:cNvSpPr>
          <p:nvPr/>
        </p:nvSpPr>
        <p:spPr bwMode="auto">
          <a:xfrm flipH="1">
            <a:off x="6400800" y="5257800"/>
            <a:ext cx="3810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91" name="Line 27"/>
          <p:cNvSpPr>
            <a:spLocks noChangeShapeType="1"/>
          </p:cNvSpPr>
          <p:nvPr/>
        </p:nvSpPr>
        <p:spPr bwMode="auto">
          <a:xfrm>
            <a:off x="7239000" y="5257800"/>
            <a:ext cx="3048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92" name="Oval 28"/>
          <p:cNvSpPr>
            <a:spLocks noChangeArrowheads="1"/>
          </p:cNvSpPr>
          <p:nvPr/>
        </p:nvSpPr>
        <p:spPr bwMode="auto">
          <a:xfrm>
            <a:off x="5867400" y="54864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293" name="Oval 29"/>
          <p:cNvSpPr>
            <a:spLocks noChangeArrowheads="1"/>
          </p:cNvSpPr>
          <p:nvPr/>
        </p:nvSpPr>
        <p:spPr bwMode="auto">
          <a:xfrm>
            <a:off x="7391400" y="54864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1612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Pre-order Traversal</a:t>
            </a:r>
            <a:endParaRPr lang="en-US" dirty="0"/>
          </a:p>
        </p:txBody>
      </p:sp>
      <p:sp>
        <p:nvSpPr>
          <p:cNvPr id="4" name="Oval 5"/>
          <p:cNvSpPr>
            <a:spLocks noChangeArrowheads="1"/>
          </p:cNvSpPr>
          <p:nvPr/>
        </p:nvSpPr>
        <p:spPr bwMode="auto">
          <a:xfrm>
            <a:off x="5295900" y="1905000"/>
            <a:ext cx="685800" cy="6858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" name="Line 6"/>
          <p:cNvSpPr>
            <a:spLocks noChangeShapeType="1"/>
          </p:cNvSpPr>
          <p:nvPr/>
        </p:nvSpPr>
        <p:spPr bwMode="auto">
          <a:xfrm flipH="1">
            <a:off x="5105400" y="2514600"/>
            <a:ext cx="3810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Line 7"/>
          <p:cNvSpPr>
            <a:spLocks noChangeShapeType="1"/>
          </p:cNvSpPr>
          <p:nvPr/>
        </p:nvSpPr>
        <p:spPr bwMode="auto">
          <a:xfrm>
            <a:off x="5943600" y="2438400"/>
            <a:ext cx="6096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Oval 8"/>
          <p:cNvSpPr>
            <a:spLocks noChangeArrowheads="1"/>
          </p:cNvSpPr>
          <p:nvPr/>
        </p:nvSpPr>
        <p:spPr bwMode="auto">
          <a:xfrm>
            <a:off x="4648200" y="2857500"/>
            <a:ext cx="685800" cy="685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" name="Oval 9"/>
          <p:cNvSpPr>
            <a:spLocks noChangeArrowheads="1"/>
          </p:cNvSpPr>
          <p:nvPr/>
        </p:nvSpPr>
        <p:spPr bwMode="auto">
          <a:xfrm>
            <a:off x="6400800" y="28575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" name="Line 10"/>
          <p:cNvSpPr>
            <a:spLocks noChangeShapeType="1"/>
          </p:cNvSpPr>
          <p:nvPr/>
        </p:nvSpPr>
        <p:spPr bwMode="auto">
          <a:xfrm flipH="1">
            <a:off x="4267200" y="3429000"/>
            <a:ext cx="4572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Line 11"/>
          <p:cNvSpPr>
            <a:spLocks noChangeShapeType="1"/>
          </p:cNvSpPr>
          <p:nvPr/>
        </p:nvSpPr>
        <p:spPr bwMode="auto">
          <a:xfrm>
            <a:off x="5181600" y="3429000"/>
            <a:ext cx="1524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Oval 12"/>
          <p:cNvSpPr>
            <a:spLocks noChangeArrowheads="1"/>
          </p:cNvSpPr>
          <p:nvPr/>
        </p:nvSpPr>
        <p:spPr bwMode="auto">
          <a:xfrm>
            <a:off x="3733800" y="37338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" name="Oval 13"/>
          <p:cNvSpPr>
            <a:spLocks noChangeArrowheads="1"/>
          </p:cNvSpPr>
          <p:nvPr/>
        </p:nvSpPr>
        <p:spPr bwMode="auto">
          <a:xfrm>
            <a:off x="5029200" y="37338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" name="Line 14"/>
          <p:cNvSpPr>
            <a:spLocks noChangeShapeType="1"/>
          </p:cNvSpPr>
          <p:nvPr/>
        </p:nvSpPr>
        <p:spPr bwMode="auto">
          <a:xfrm flipH="1">
            <a:off x="6553200" y="3505200"/>
            <a:ext cx="1524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Line 15"/>
          <p:cNvSpPr>
            <a:spLocks noChangeShapeType="1"/>
          </p:cNvSpPr>
          <p:nvPr/>
        </p:nvSpPr>
        <p:spPr bwMode="auto">
          <a:xfrm>
            <a:off x="7010400" y="3352800"/>
            <a:ext cx="6096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Oval 16"/>
          <p:cNvSpPr>
            <a:spLocks noChangeArrowheads="1"/>
          </p:cNvSpPr>
          <p:nvPr/>
        </p:nvSpPr>
        <p:spPr bwMode="auto">
          <a:xfrm>
            <a:off x="6096000" y="3810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6" name="Oval 17"/>
          <p:cNvSpPr>
            <a:spLocks noChangeArrowheads="1"/>
          </p:cNvSpPr>
          <p:nvPr/>
        </p:nvSpPr>
        <p:spPr bwMode="auto">
          <a:xfrm>
            <a:off x="7239000" y="3810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7" name="Line 18"/>
          <p:cNvSpPr>
            <a:spLocks noChangeShapeType="1"/>
          </p:cNvSpPr>
          <p:nvPr/>
        </p:nvSpPr>
        <p:spPr bwMode="auto">
          <a:xfrm flipH="1">
            <a:off x="4876800" y="4343400"/>
            <a:ext cx="2286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Oval 19"/>
          <p:cNvSpPr>
            <a:spLocks noChangeArrowheads="1"/>
          </p:cNvSpPr>
          <p:nvPr/>
        </p:nvSpPr>
        <p:spPr bwMode="auto">
          <a:xfrm>
            <a:off x="4343400" y="4572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9" name="Line 20"/>
          <p:cNvSpPr>
            <a:spLocks noChangeShapeType="1"/>
          </p:cNvSpPr>
          <p:nvPr/>
        </p:nvSpPr>
        <p:spPr bwMode="auto">
          <a:xfrm>
            <a:off x="5562600" y="4419600"/>
            <a:ext cx="15240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Oval 21"/>
          <p:cNvSpPr>
            <a:spLocks noChangeArrowheads="1"/>
          </p:cNvSpPr>
          <p:nvPr/>
        </p:nvSpPr>
        <p:spPr bwMode="auto">
          <a:xfrm>
            <a:off x="5410200" y="4572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1" name="Line 22"/>
          <p:cNvSpPr>
            <a:spLocks noChangeShapeType="1"/>
          </p:cNvSpPr>
          <p:nvPr/>
        </p:nvSpPr>
        <p:spPr bwMode="auto">
          <a:xfrm flipH="1">
            <a:off x="7239000" y="4495800"/>
            <a:ext cx="22860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Oval 23"/>
          <p:cNvSpPr>
            <a:spLocks noChangeArrowheads="1"/>
          </p:cNvSpPr>
          <p:nvPr/>
        </p:nvSpPr>
        <p:spPr bwMode="auto">
          <a:xfrm>
            <a:off x="6705600" y="46482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3" name="Oval 24"/>
          <p:cNvSpPr>
            <a:spLocks noChangeArrowheads="1"/>
          </p:cNvSpPr>
          <p:nvPr/>
        </p:nvSpPr>
        <p:spPr bwMode="auto">
          <a:xfrm>
            <a:off x="7772400" y="46482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" name="Line 25"/>
          <p:cNvSpPr>
            <a:spLocks noChangeShapeType="1"/>
          </p:cNvSpPr>
          <p:nvPr/>
        </p:nvSpPr>
        <p:spPr bwMode="auto">
          <a:xfrm>
            <a:off x="7772400" y="4419600"/>
            <a:ext cx="22860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Line 26"/>
          <p:cNvSpPr>
            <a:spLocks noChangeShapeType="1"/>
          </p:cNvSpPr>
          <p:nvPr/>
        </p:nvSpPr>
        <p:spPr bwMode="auto">
          <a:xfrm flipH="1">
            <a:off x="6400800" y="5257800"/>
            <a:ext cx="3810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Line 27"/>
          <p:cNvSpPr>
            <a:spLocks noChangeShapeType="1"/>
          </p:cNvSpPr>
          <p:nvPr/>
        </p:nvSpPr>
        <p:spPr bwMode="auto">
          <a:xfrm>
            <a:off x="7239000" y="5257800"/>
            <a:ext cx="3048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Oval 28"/>
          <p:cNvSpPr>
            <a:spLocks noChangeArrowheads="1"/>
          </p:cNvSpPr>
          <p:nvPr/>
        </p:nvSpPr>
        <p:spPr bwMode="auto">
          <a:xfrm>
            <a:off x="5867400" y="54864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8" name="Oval 29"/>
          <p:cNvSpPr>
            <a:spLocks noChangeArrowheads="1"/>
          </p:cNvSpPr>
          <p:nvPr/>
        </p:nvSpPr>
        <p:spPr bwMode="auto">
          <a:xfrm>
            <a:off x="7391400" y="54864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5509475" y="2059773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6553200" y="3028345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429500" y="38978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7948706" y="4799692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6286500" y="395803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884026" y="4816561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7581900" y="564463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4856408" y="298996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219700" y="386043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5600700" y="469213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057900" y="560653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924300" y="3927919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4518096" y="46923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886700" y="874833"/>
            <a:ext cx="431603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v</a:t>
            </a:r>
            <a:r>
              <a:rPr lang="en-US" sz="2800" dirty="0" smtClean="0"/>
              <a:t>oid preorder(root) {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if(root) {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	</a:t>
            </a:r>
            <a:r>
              <a:rPr lang="en-US" sz="2800" dirty="0"/>
              <a:t>print root-&gt;data</a:t>
            </a:r>
          </a:p>
          <a:p>
            <a:r>
              <a:rPr lang="en-US" sz="2800" dirty="0"/>
              <a:t>		</a:t>
            </a:r>
            <a:r>
              <a:rPr lang="en-US" sz="2800" dirty="0" smtClean="0"/>
              <a:t>preorder(root-&gt;left);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	preorder(root-&gt;right);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}</a:t>
            </a:r>
          </a:p>
          <a:p>
            <a:r>
              <a:rPr lang="en-US" sz="2800" dirty="0"/>
              <a:t>}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0" y="5486400"/>
            <a:ext cx="4381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1 2 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526066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Pre-order Traversal</a:t>
            </a:r>
            <a:endParaRPr lang="en-US" dirty="0"/>
          </a:p>
        </p:txBody>
      </p:sp>
      <p:sp>
        <p:nvSpPr>
          <p:cNvPr id="4" name="Oval 5"/>
          <p:cNvSpPr>
            <a:spLocks noChangeArrowheads="1"/>
          </p:cNvSpPr>
          <p:nvPr/>
        </p:nvSpPr>
        <p:spPr bwMode="auto">
          <a:xfrm>
            <a:off x="5295900" y="1905000"/>
            <a:ext cx="685800" cy="6858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" name="Line 6"/>
          <p:cNvSpPr>
            <a:spLocks noChangeShapeType="1"/>
          </p:cNvSpPr>
          <p:nvPr/>
        </p:nvSpPr>
        <p:spPr bwMode="auto">
          <a:xfrm flipH="1">
            <a:off x="5105400" y="2514600"/>
            <a:ext cx="3810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Line 7"/>
          <p:cNvSpPr>
            <a:spLocks noChangeShapeType="1"/>
          </p:cNvSpPr>
          <p:nvPr/>
        </p:nvSpPr>
        <p:spPr bwMode="auto">
          <a:xfrm>
            <a:off x="5943600" y="2438400"/>
            <a:ext cx="6096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Oval 8"/>
          <p:cNvSpPr>
            <a:spLocks noChangeArrowheads="1"/>
          </p:cNvSpPr>
          <p:nvPr/>
        </p:nvSpPr>
        <p:spPr bwMode="auto">
          <a:xfrm>
            <a:off x="4648200" y="2857500"/>
            <a:ext cx="685800" cy="6858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" name="Oval 9"/>
          <p:cNvSpPr>
            <a:spLocks noChangeArrowheads="1"/>
          </p:cNvSpPr>
          <p:nvPr/>
        </p:nvSpPr>
        <p:spPr bwMode="auto">
          <a:xfrm>
            <a:off x="6400800" y="28575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" name="Line 10"/>
          <p:cNvSpPr>
            <a:spLocks noChangeShapeType="1"/>
          </p:cNvSpPr>
          <p:nvPr/>
        </p:nvSpPr>
        <p:spPr bwMode="auto">
          <a:xfrm flipH="1">
            <a:off x="4267200" y="3429000"/>
            <a:ext cx="4572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Line 11"/>
          <p:cNvSpPr>
            <a:spLocks noChangeShapeType="1"/>
          </p:cNvSpPr>
          <p:nvPr/>
        </p:nvSpPr>
        <p:spPr bwMode="auto">
          <a:xfrm>
            <a:off x="5181600" y="3429000"/>
            <a:ext cx="1524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Oval 12"/>
          <p:cNvSpPr>
            <a:spLocks noChangeArrowheads="1"/>
          </p:cNvSpPr>
          <p:nvPr/>
        </p:nvSpPr>
        <p:spPr bwMode="auto">
          <a:xfrm>
            <a:off x="3733800" y="3733800"/>
            <a:ext cx="685800" cy="685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" name="Oval 13"/>
          <p:cNvSpPr>
            <a:spLocks noChangeArrowheads="1"/>
          </p:cNvSpPr>
          <p:nvPr/>
        </p:nvSpPr>
        <p:spPr bwMode="auto">
          <a:xfrm>
            <a:off x="5029200" y="37338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" name="Line 14"/>
          <p:cNvSpPr>
            <a:spLocks noChangeShapeType="1"/>
          </p:cNvSpPr>
          <p:nvPr/>
        </p:nvSpPr>
        <p:spPr bwMode="auto">
          <a:xfrm flipH="1">
            <a:off x="6553200" y="3505200"/>
            <a:ext cx="1524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Line 15"/>
          <p:cNvSpPr>
            <a:spLocks noChangeShapeType="1"/>
          </p:cNvSpPr>
          <p:nvPr/>
        </p:nvSpPr>
        <p:spPr bwMode="auto">
          <a:xfrm>
            <a:off x="7010400" y="3352800"/>
            <a:ext cx="6096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Oval 16"/>
          <p:cNvSpPr>
            <a:spLocks noChangeArrowheads="1"/>
          </p:cNvSpPr>
          <p:nvPr/>
        </p:nvSpPr>
        <p:spPr bwMode="auto">
          <a:xfrm>
            <a:off x="6096000" y="3810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6" name="Oval 17"/>
          <p:cNvSpPr>
            <a:spLocks noChangeArrowheads="1"/>
          </p:cNvSpPr>
          <p:nvPr/>
        </p:nvSpPr>
        <p:spPr bwMode="auto">
          <a:xfrm>
            <a:off x="7239000" y="3810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7" name="Line 18"/>
          <p:cNvSpPr>
            <a:spLocks noChangeShapeType="1"/>
          </p:cNvSpPr>
          <p:nvPr/>
        </p:nvSpPr>
        <p:spPr bwMode="auto">
          <a:xfrm flipH="1">
            <a:off x="4876800" y="4343400"/>
            <a:ext cx="2286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Oval 19"/>
          <p:cNvSpPr>
            <a:spLocks noChangeArrowheads="1"/>
          </p:cNvSpPr>
          <p:nvPr/>
        </p:nvSpPr>
        <p:spPr bwMode="auto">
          <a:xfrm>
            <a:off x="4343400" y="4572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9" name="Line 20"/>
          <p:cNvSpPr>
            <a:spLocks noChangeShapeType="1"/>
          </p:cNvSpPr>
          <p:nvPr/>
        </p:nvSpPr>
        <p:spPr bwMode="auto">
          <a:xfrm>
            <a:off x="5562600" y="4419600"/>
            <a:ext cx="15240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Oval 21"/>
          <p:cNvSpPr>
            <a:spLocks noChangeArrowheads="1"/>
          </p:cNvSpPr>
          <p:nvPr/>
        </p:nvSpPr>
        <p:spPr bwMode="auto">
          <a:xfrm>
            <a:off x="5410200" y="4572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1" name="Line 22"/>
          <p:cNvSpPr>
            <a:spLocks noChangeShapeType="1"/>
          </p:cNvSpPr>
          <p:nvPr/>
        </p:nvSpPr>
        <p:spPr bwMode="auto">
          <a:xfrm flipH="1">
            <a:off x="7239000" y="4495800"/>
            <a:ext cx="22860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Oval 23"/>
          <p:cNvSpPr>
            <a:spLocks noChangeArrowheads="1"/>
          </p:cNvSpPr>
          <p:nvPr/>
        </p:nvSpPr>
        <p:spPr bwMode="auto">
          <a:xfrm>
            <a:off x="6705600" y="46482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3" name="Oval 24"/>
          <p:cNvSpPr>
            <a:spLocks noChangeArrowheads="1"/>
          </p:cNvSpPr>
          <p:nvPr/>
        </p:nvSpPr>
        <p:spPr bwMode="auto">
          <a:xfrm>
            <a:off x="7772400" y="46482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" name="Line 25"/>
          <p:cNvSpPr>
            <a:spLocks noChangeShapeType="1"/>
          </p:cNvSpPr>
          <p:nvPr/>
        </p:nvSpPr>
        <p:spPr bwMode="auto">
          <a:xfrm>
            <a:off x="7772400" y="4419600"/>
            <a:ext cx="22860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Line 26"/>
          <p:cNvSpPr>
            <a:spLocks noChangeShapeType="1"/>
          </p:cNvSpPr>
          <p:nvPr/>
        </p:nvSpPr>
        <p:spPr bwMode="auto">
          <a:xfrm flipH="1">
            <a:off x="6400800" y="5257800"/>
            <a:ext cx="3810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Line 27"/>
          <p:cNvSpPr>
            <a:spLocks noChangeShapeType="1"/>
          </p:cNvSpPr>
          <p:nvPr/>
        </p:nvSpPr>
        <p:spPr bwMode="auto">
          <a:xfrm>
            <a:off x="7239000" y="5257800"/>
            <a:ext cx="3048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Oval 28"/>
          <p:cNvSpPr>
            <a:spLocks noChangeArrowheads="1"/>
          </p:cNvSpPr>
          <p:nvPr/>
        </p:nvSpPr>
        <p:spPr bwMode="auto">
          <a:xfrm>
            <a:off x="5867400" y="54864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8" name="Oval 29"/>
          <p:cNvSpPr>
            <a:spLocks noChangeArrowheads="1"/>
          </p:cNvSpPr>
          <p:nvPr/>
        </p:nvSpPr>
        <p:spPr bwMode="auto">
          <a:xfrm>
            <a:off x="7391400" y="54864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5509475" y="2059773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6553200" y="3028345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429500" y="38978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7948706" y="4799692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6286500" y="395803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884026" y="4816561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7581900" y="564463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4856408" y="298996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219700" y="386043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5600700" y="469213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057900" y="560653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924300" y="3927919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4518096" y="46923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0" y="5529273"/>
            <a:ext cx="25371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1 2 4</a:t>
            </a:r>
            <a:endParaRPr lang="en-US" sz="4000" dirty="0"/>
          </a:p>
        </p:txBody>
      </p:sp>
      <p:sp>
        <p:nvSpPr>
          <p:cNvPr id="43" name="TextBox 42"/>
          <p:cNvSpPr txBox="1"/>
          <p:nvPr/>
        </p:nvSpPr>
        <p:spPr>
          <a:xfrm>
            <a:off x="7886700" y="874833"/>
            <a:ext cx="431603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v</a:t>
            </a:r>
            <a:r>
              <a:rPr lang="en-US" sz="2800" dirty="0" smtClean="0"/>
              <a:t>oid preorder(root) {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if(root) {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	</a:t>
            </a:r>
            <a:r>
              <a:rPr lang="en-US" sz="2800" dirty="0"/>
              <a:t>print root-&gt;data</a:t>
            </a:r>
          </a:p>
          <a:p>
            <a:r>
              <a:rPr lang="en-US" sz="2800" dirty="0"/>
              <a:t>		</a:t>
            </a:r>
            <a:r>
              <a:rPr lang="en-US" sz="2800" dirty="0" smtClean="0"/>
              <a:t>preorder(root-&gt;left);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	preorder(root-&gt;right);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}</a:t>
            </a:r>
          </a:p>
          <a:p>
            <a:r>
              <a:rPr lang="en-US" sz="2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4293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Pre-order Traversal</a:t>
            </a:r>
            <a:endParaRPr lang="en-US" dirty="0"/>
          </a:p>
        </p:txBody>
      </p:sp>
      <p:sp>
        <p:nvSpPr>
          <p:cNvPr id="4" name="Oval 5"/>
          <p:cNvSpPr>
            <a:spLocks noChangeArrowheads="1"/>
          </p:cNvSpPr>
          <p:nvPr/>
        </p:nvSpPr>
        <p:spPr bwMode="auto">
          <a:xfrm>
            <a:off x="5295900" y="1905000"/>
            <a:ext cx="685800" cy="6858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" name="Line 6"/>
          <p:cNvSpPr>
            <a:spLocks noChangeShapeType="1"/>
          </p:cNvSpPr>
          <p:nvPr/>
        </p:nvSpPr>
        <p:spPr bwMode="auto">
          <a:xfrm flipH="1">
            <a:off x="5105400" y="2514600"/>
            <a:ext cx="3810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Line 7"/>
          <p:cNvSpPr>
            <a:spLocks noChangeShapeType="1"/>
          </p:cNvSpPr>
          <p:nvPr/>
        </p:nvSpPr>
        <p:spPr bwMode="auto">
          <a:xfrm>
            <a:off x="5943600" y="2438400"/>
            <a:ext cx="6096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Oval 8"/>
          <p:cNvSpPr>
            <a:spLocks noChangeArrowheads="1"/>
          </p:cNvSpPr>
          <p:nvPr/>
        </p:nvSpPr>
        <p:spPr bwMode="auto">
          <a:xfrm>
            <a:off x="4648200" y="2857500"/>
            <a:ext cx="685800" cy="6858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" name="Oval 9"/>
          <p:cNvSpPr>
            <a:spLocks noChangeArrowheads="1"/>
          </p:cNvSpPr>
          <p:nvPr/>
        </p:nvSpPr>
        <p:spPr bwMode="auto">
          <a:xfrm>
            <a:off x="6400800" y="28575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" name="Line 10"/>
          <p:cNvSpPr>
            <a:spLocks noChangeShapeType="1"/>
          </p:cNvSpPr>
          <p:nvPr/>
        </p:nvSpPr>
        <p:spPr bwMode="auto">
          <a:xfrm flipH="1">
            <a:off x="4267200" y="3429000"/>
            <a:ext cx="4572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Line 11"/>
          <p:cNvSpPr>
            <a:spLocks noChangeShapeType="1"/>
          </p:cNvSpPr>
          <p:nvPr/>
        </p:nvSpPr>
        <p:spPr bwMode="auto">
          <a:xfrm>
            <a:off x="5181600" y="3429000"/>
            <a:ext cx="1524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Oval 12"/>
          <p:cNvSpPr>
            <a:spLocks noChangeArrowheads="1"/>
          </p:cNvSpPr>
          <p:nvPr/>
        </p:nvSpPr>
        <p:spPr bwMode="auto">
          <a:xfrm>
            <a:off x="3733800" y="37338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" name="Oval 13"/>
          <p:cNvSpPr>
            <a:spLocks noChangeArrowheads="1"/>
          </p:cNvSpPr>
          <p:nvPr/>
        </p:nvSpPr>
        <p:spPr bwMode="auto">
          <a:xfrm>
            <a:off x="5029200" y="3733800"/>
            <a:ext cx="685800" cy="685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" name="Line 14"/>
          <p:cNvSpPr>
            <a:spLocks noChangeShapeType="1"/>
          </p:cNvSpPr>
          <p:nvPr/>
        </p:nvSpPr>
        <p:spPr bwMode="auto">
          <a:xfrm flipH="1">
            <a:off x="6553200" y="3505200"/>
            <a:ext cx="1524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Line 15"/>
          <p:cNvSpPr>
            <a:spLocks noChangeShapeType="1"/>
          </p:cNvSpPr>
          <p:nvPr/>
        </p:nvSpPr>
        <p:spPr bwMode="auto">
          <a:xfrm>
            <a:off x="7010400" y="3352800"/>
            <a:ext cx="6096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Oval 16"/>
          <p:cNvSpPr>
            <a:spLocks noChangeArrowheads="1"/>
          </p:cNvSpPr>
          <p:nvPr/>
        </p:nvSpPr>
        <p:spPr bwMode="auto">
          <a:xfrm>
            <a:off x="6096000" y="3810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6" name="Oval 17"/>
          <p:cNvSpPr>
            <a:spLocks noChangeArrowheads="1"/>
          </p:cNvSpPr>
          <p:nvPr/>
        </p:nvSpPr>
        <p:spPr bwMode="auto">
          <a:xfrm>
            <a:off x="7239000" y="3810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7" name="Line 18"/>
          <p:cNvSpPr>
            <a:spLocks noChangeShapeType="1"/>
          </p:cNvSpPr>
          <p:nvPr/>
        </p:nvSpPr>
        <p:spPr bwMode="auto">
          <a:xfrm flipH="1">
            <a:off x="4876800" y="4343400"/>
            <a:ext cx="2286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Oval 19"/>
          <p:cNvSpPr>
            <a:spLocks noChangeArrowheads="1"/>
          </p:cNvSpPr>
          <p:nvPr/>
        </p:nvSpPr>
        <p:spPr bwMode="auto">
          <a:xfrm>
            <a:off x="4343400" y="4572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9" name="Line 20"/>
          <p:cNvSpPr>
            <a:spLocks noChangeShapeType="1"/>
          </p:cNvSpPr>
          <p:nvPr/>
        </p:nvSpPr>
        <p:spPr bwMode="auto">
          <a:xfrm>
            <a:off x="5562600" y="4419600"/>
            <a:ext cx="15240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Oval 21"/>
          <p:cNvSpPr>
            <a:spLocks noChangeArrowheads="1"/>
          </p:cNvSpPr>
          <p:nvPr/>
        </p:nvSpPr>
        <p:spPr bwMode="auto">
          <a:xfrm>
            <a:off x="5410200" y="4572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1" name="Line 22"/>
          <p:cNvSpPr>
            <a:spLocks noChangeShapeType="1"/>
          </p:cNvSpPr>
          <p:nvPr/>
        </p:nvSpPr>
        <p:spPr bwMode="auto">
          <a:xfrm flipH="1">
            <a:off x="7239000" y="4495800"/>
            <a:ext cx="22860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Oval 23"/>
          <p:cNvSpPr>
            <a:spLocks noChangeArrowheads="1"/>
          </p:cNvSpPr>
          <p:nvPr/>
        </p:nvSpPr>
        <p:spPr bwMode="auto">
          <a:xfrm>
            <a:off x="6705600" y="46482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3" name="Oval 24"/>
          <p:cNvSpPr>
            <a:spLocks noChangeArrowheads="1"/>
          </p:cNvSpPr>
          <p:nvPr/>
        </p:nvSpPr>
        <p:spPr bwMode="auto">
          <a:xfrm>
            <a:off x="7772400" y="46482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" name="Line 25"/>
          <p:cNvSpPr>
            <a:spLocks noChangeShapeType="1"/>
          </p:cNvSpPr>
          <p:nvPr/>
        </p:nvSpPr>
        <p:spPr bwMode="auto">
          <a:xfrm>
            <a:off x="7772400" y="4419600"/>
            <a:ext cx="22860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Line 26"/>
          <p:cNvSpPr>
            <a:spLocks noChangeShapeType="1"/>
          </p:cNvSpPr>
          <p:nvPr/>
        </p:nvSpPr>
        <p:spPr bwMode="auto">
          <a:xfrm flipH="1">
            <a:off x="6400800" y="5257800"/>
            <a:ext cx="3810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Line 27"/>
          <p:cNvSpPr>
            <a:spLocks noChangeShapeType="1"/>
          </p:cNvSpPr>
          <p:nvPr/>
        </p:nvSpPr>
        <p:spPr bwMode="auto">
          <a:xfrm>
            <a:off x="7239000" y="5257800"/>
            <a:ext cx="3048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Oval 28"/>
          <p:cNvSpPr>
            <a:spLocks noChangeArrowheads="1"/>
          </p:cNvSpPr>
          <p:nvPr/>
        </p:nvSpPr>
        <p:spPr bwMode="auto">
          <a:xfrm>
            <a:off x="5867400" y="54864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8" name="Oval 29"/>
          <p:cNvSpPr>
            <a:spLocks noChangeArrowheads="1"/>
          </p:cNvSpPr>
          <p:nvPr/>
        </p:nvSpPr>
        <p:spPr bwMode="auto">
          <a:xfrm>
            <a:off x="7391400" y="54864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5509475" y="2059773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6553200" y="3028345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429500" y="38978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7948706" y="4799692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6286500" y="395803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884026" y="4816561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7581900" y="564463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4856408" y="298996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219700" y="386043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5600700" y="469213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057900" y="560653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924300" y="3927919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4518096" y="46923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0" y="5529273"/>
            <a:ext cx="4724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1 2 4 5</a:t>
            </a:r>
            <a:endParaRPr lang="en-US" sz="4000" dirty="0"/>
          </a:p>
        </p:txBody>
      </p:sp>
      <p:sp>
        <p:nvSpPr>
          <p:cNvPr id="43" name="TextBox 42"/>
          <p:cNvSpPr txBox="1"/>
          <p:nvPr/>
        </p:nvSpPr>
        <p:spPr>
          <a:xfrm>
            <a:off x="7886700" y="874833"/>
            <a:ext cx="431603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v</a:t>
            </a:r>
            <a:r>
              <a:rPr lang="en-US" sz="2800" dirty="0" smtClean="0"/>
              <a:t>oid preorder(root) {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if(root) {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	</a:t>
            </a:r>
            <a:r>
              <a:rPr lang="en-US" sz="2800" dirty="0"/>
              <a:t>print root-&gt;data</a:t>
            </a:r>
          </a:p>
          <a:p>
            <a:r>
              <a:rPr lang="en-US" sz="2800" dirty="0"/>
              <a:t>		</a:t>
            </a:r>
            <a:r>
              <a:rPr lang="en-US" sz="2800" dirty="0" smtClean="0"/>
              <a:t>preorder(root-&gt;left);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	preorder(root-&gt;right);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}</a:t>
            </a:r>
          </a:p>
          <a:p>
            <a:r>
              <a:rPr lang="en-US" sz="2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0074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Pre-order Traversal</a:t>
            </a:r>
            <a:endParaRPr lang="en-US" dirty="0"/>
          </a:p>
        </p:txBody>
      </p:sp>
      <p:sp>
        <p:nvSpPr>
          <p:cNvPr id="4" name="Oval 5"/>
          <p:cNvSpPr>
            <a:spLocks noChangeArrowheads="1"/>
          </p:cNvSpPr>
          <p:nvPr/>
        </p:nvSpPr>
        <p:spPr bwMode="auto">
          <a:xfrm>
            <a:off x="5295900" y="1905000"/>
            <a:ext cx="685800" cy="6858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" name="Line 6"/>
          <p:cNvSpPr>
            <a:spLocks noChangeShapeType="1"/>
          </p:cNvSpPr>
          <p:nvPr/>
        </p:nvSpPr>
        <p:spPr bwMode="auto">
          <a:xfrm flipH="1">
            <a:off x="5105400" y="2514600"/>
            <a:ext cx="3810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Line 7"/>
          <p:cNvSpPr>
            <a:spLocks noChangeShapeType="1"/>
          </p:cNvSpPr>
          <p:nvPr/>
        </p:nvSpPr>
        <p:spPr bwMode="auto">
          <a:xfrm>
            <a:off x="5943600" y="2438400"/>
            <a:ext cx="6096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Oval 8"/>
          <p:cNvSpPr>
            <a:spLocks noChangeArrowheads="1"/>
          </p:cNvSpPr>
          <p:nvPr/>
        </p:nvSpPr>
        <p:spPr bwMode="auto">
          <a:xfrm>
            <a:off x="4648200" y="2857500"/>
            <a:ext cx="685800" cy="6858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" name="Oval 9"/>
          <p:cNvSpPr>
            <a:spLocks noChangeArrowheads="1"/>
          </p:cNvSpPr>
          <p:nvPr/>
        </p:nvSpPr>
        <p:spPr bwMode="auto">
          <a:xfrm>
            <a:off x="6400800" y="28575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" name="Line 10"/>
          <p:cNvSpPr>
            <a:spLocks noChangeShapeType="1"/>
          </p:cNvSpPr>
          <p:nvPr/>
        </p:nvSpPr>
        <p:spPr bwMode="auto">
          <a:xfrm flipH="1">
            <a:off x="4267200" y="3429000"/>
            <a:ext cx="4572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Line 11"/>
          <p:cNvSpPr>
            <a:spLocks noChangeShapeType="1"/>
          </p:cNvSpPr>
          <p:nvPr/>
        </p:nvSpPr>
        <p:spPr bwMode="auto">
          <a:xfrm>
            <a:off x="5181600" y="3429000"/>
            <a:ext cx="1524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Oval 12"/>
          <p:cNvSpPr>
            <a:spLocks noChangeArrowheads="1"/>
          </p:cNvSpPr>
          <p:nvPr/>
        </p:nvSpPr>
        <p:spPr bwMode="auto">
          <a:xfrm>
            <a:off x="3733800" y="37338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" name="Oval 13"/>
          <p:cNvSpPr>
            <a:spLocks noChangeArrowheads="1"/>
          </p:cNvSpPr>
          <p:nvPr/>
        </p:nvSpPr>
        <p:spPr bwMode="auto">
          <a:xfrm>
            <a:off x="5029200" y="3733800"/>
            <a:ext cx="685800" cy="6858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" name="Line 14"/>
          <p:cNvSpPr>
            <a:spLocks noChangeShapeType="1"/>
          </p:cNvSpPr>
          <p:nvPr/>
        </p:nvSpPr>
        <p:spPr bwMode="auto">
          <a:xfrm flipH="1">
            <a:off x="6553200" y="3505200"/>
            <a:ext cx="1524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Line 15"/>
          <p:cNvSpPr>
            <a:spLocks noChangeShapeType="1"/>
          </p:cNvSpPr>
          <p:nvPr/>
        </p:nvSpPr>
        <p:spPr bwMode="auto">
          <a:xfrm>
            <a:off x="7010400" y="3352800"/>
            <a:ext cx="6096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Oval 16"/>
          <p:cNvSpPr>
            <a:spLocks noChangeArrowheads="1"/>
          </p:cNvSpPr>
          <p:nvPr/>
        </p:nvSpPr>
        <p:spPr bwMode="auto">
          <a:xfrm>
            <a:off x="6096000" y="3810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6" name="Oval 17"/>
          <p:cNvSpPr>
            <a:spLocks noChangeArrowheads="1"/>
          </p:cNvSpPr>
          <p:nvPr/>
        </p:nvSpPr>
        <p:spPr bwMode="auto">
          <a:xfrm>
            <a:off x="7239000" y="3810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7" name="Line 18"/>
          <p:cNvSpPr>
            <a:spLocks noChangeShapeType="1"/>
          </p:cNvSpPr>
          <p:nvPr/>
        </p:nvSpPr>
        <p:spPr bwMode="auto">
          <a:xfrm flipH="1">
            <a:off x="4876800" y="4343400"/>
            <a:ext cx="2286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Oval 19"/>
          <p:cNvSpPr>
            <a:spLocks noChangeArrowheads="1"/>
          </p:cNvSpPr>
          <p:nvPr/>
        </p:nvSpPr>
        <p:spPr bwMode="auto">
          <a:xfrm>
            <a:off x="4343400" y="4572000"/>
            <a:ext cx="685800" cy="685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9" name="Line 20"/>
          <p:cNvSpPr>
            <a:spLocks noChangeShapeType="1"/>
          </p:cNvSpPr>
          <p:nvPr/>
        </p:nvSpPr>
        <p:spPr bwMode="auto">
          <a:xfrm>
            <a:off x="5562600" y="4419600"/>
            <a:ext cx="15240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Oval 21"/>
          <p:cNvSpPr>
            <a:spLocks noChangeArrowheads="1"/>
          </p:cNvSpPr>
          <p:nvPr/>
        </p:nvSpPr>
        <p:spPr bwMode="auto">
          <a:xfrm>
            <a:off x="5410200" y="4572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1" name="Line 22"/>
          <p:cNvSpPr>
            <a:spLocks noChangeShapeType="1"/>
          </p:cNvSpPr>
          <p:nvPr/>
        </p:nvSpPr>
        <p:spPr bwMode="auto">
          <a:xfrm flipH="1">
            <a:off x="7239000" y="4495800"/>
            <a:ext cx="22860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Oval 23"/>
          <p:cNvSpPr>
            <a:spLocks noChangeArrowheads="1"/>
          </p:cNvSpPr>
          <p:nvPr/>
        </p:nvSpPr>
        <p:spPr bwMode="auto">
          <a:xfrm>
            <a:off x="6705600" y="46482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3" name="Oval 24"/>
          <p:cNvSpPr>
            <a:spLocks noChangeArrowheads="1"/>
          </p:cNvSpPr>
          <p:nvPr/>
        </p:nvSpPr>
        <p:spPr bwMode="auto">
          <a:xfrm>
            <a:off x="7772400" y="46482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" name="Line 25"/>
          <p:cNvSpPr>
            <a:spLocks noChangeShapeType="1"/>
          </p:cNvSpPr>
          <p:nvPr/>
        </p:nvSpPr>
        <p:spPr bwMode="auto">
          <a:xfrm>
            <a:off x="7772400" y="4419600"/>
            <a:ext cx="22860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Line 26"/>
          <p:cNvSpPr>
            <a:spLocks noChangeShapeType="1"/>
          </p:cNvSpPr>
          <p:nvPr/>
        </p:nvSpPr>
        <p:spPr bwMode="auto">
          <a:xfrm flipH="1">
            <a:off x="6400800" y="5257800"/>
            <a:ext cx="3810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Line 27"/>
          <p:cNvSpPr>
            <a:spLocks noChangeShapeType="1"/>
          </p:cNvSpPr>
          <p:nvPr/>
        </p:nvSpPr>
        <p:spPr bwMode="auto">
          <a:xfrm>
            <a:off x="7239000" y="5257800"/>
            <a:ext cx="3048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Oval 28"/>
          <p:cNvSpPr>
            <a:spLocks noChangeArrowheads="1"/>
          </p:cNvSpPr>
          <p:nvPr/>
        </p:nvSpPr>
        <p:spPr bwMode="auto">
          <a:xfrm>
            <a:off x="5867400" y="54864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8" name="Oval 29"/>
          <p:cNvSpPr>
            <a:spLocks noChangeArrowheads="1"/>
          </p:cNvSpPr>
          <p:nvPr/>
        </p:nvSpPr>
        <p:spPr bwMode="auto">
          <a:xfrm>
            <a:off x="7391400" y="54864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5509475" y="2059773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6553200" y="3028345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429500" y="38978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7948706" y="4799692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6286500" y="395803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884026" y="4816561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7581900" y="564463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4856408" y="298996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219700" y="386043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5600700" y="469213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057900" y="560653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924300" y="3927919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4518096" y="46923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0" y="5529273"/>
            <a:ext cx="4724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1 2 4 5 8</a:t>
            </a:r>
            <a:endParaRPr lang="en-US" sz="4000" dirty="0"/>
          </a:p>
        </p:txBody>
      </p:sp>
      <p:sp>
        <p:nvSpPr>
          <p:cNvPr id="43" name="TextBox 42"/>
          <p:cNvSpPr txBox="1"/>
          <p:nvPr/>
        </p:nvSpPr>
        <p:spPr>
          <a:xfrm>
            <a:off x="7886700" y="874833"/>
            <a:ext cx="431603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v</a:t>
            </a:r>
            <a:r>
              <a:rPr lang="en-US" sz="2800" dirty="0" smtClean="0"/>
              <a:t>oid preorder(root) {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if(root) {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	</a:t>
            </a:r>
            <a:r>
              <a:rPr lang="en-US" sz="2800" dirty="0"/>
              <a:t>print root-&gt;data</a:t>
            </a:r>
          </a:p>
          <a:p>
            <a:r>
              <a:rPr lang="en-US" sz="2800" dirty="0"/>
              <a:t>		</a:t>
            </a:r>
            <a:r>
              <a:rPr lang="en-US" sz="2800" dirty="0" smtClean="0"/>
              <a:t>preorder(root-&gt;left);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	preorder(root-&gt;right);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}</a:t>
            </a:r>
          </a:p>
          <a:p>
            <a:r>
              <a:rPr lang="en-US" sz="2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43758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Pre-order Traversal</a:t>
            </a:r>
            <a:endParaRPr lang="en-US" dirty="0"/>
          </a:p>
        </p:txBody>
      </p:sp>
      <p:sp>
        <p:nvSpPr>
          <p:cNvPr id="4" name="Oval 5"/>
          <p:cNvSpPr>
            <a:spLocks noChangeArrowheads="1"/>
          </p:cNvSpPr>
          <p:nvPr/>
        </p:nvSpPr>
        <p:spPr bwMode="auto">
          <a:xfrm>
            <a:off x="5295900" y="1905000"/>
            <a:ext cx="685800" cy="6858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" name="Line 6"/>
          <p:cNvSpPr>
            <a:spLocks noChangeShapeType="1"/>
          </p:cNvSpPr>
          <p:nvPr/>
        </p:nvSpPr>
        <p:spPr bwMode="auto">
          <a:xfrm flipH="1">
            <a:off x="5105400" y="2514600"/>
            <a:ext cx="3810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Line 7"/>
          <p:cNvSpPr>
            <a:spLocks noChangeShapeType="1"/>
          </p:cNvSpPr>
          <p:nvPr/>
        </p:nvSpPr>
        <p:spPr bwMode="auto">
          <a:xfrm>
            <a:off x="5943600" y="2438400"/>
            <a:ext cx="6096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Oval 8"/>
          <p:cNvSpPr>
            <a:spLocks noChangeArrowheads="1"/>
          </p:cNvSpPr>
          <p:nvPr/>
        </p:nvSpPr>
        <p:spPr bwMode="auto">
          <a:xfrm>
            <a:off x="4648200" y="2857500"/>
            <a:ext cx="685800" cy="6858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" name="Oval 9"/>
          <p:cNvSpPr>
            <a:spLocks noChangeArrowheads="1"/>
          </p:cNvSpPr>
          <p:nvPr/>
        </p:nvSpPr>
        <p:spPr bwMode="auto">
          <a:xfrm>
            <a:off x="6400800" y="28575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" name="Line 10"/>
          <p:cNvSpPr>
            <a:spLocks noChangeShapeType="1"/>
          </p:cNvSpPr>
          <p:nvPr/>
        </p:nvSpPr>
        <p:spPr bwMode="auto">
          <a:xfrm flipH="1">
            <a:off x="4267200" y="3429000"/>
            <a:ext cx="4572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Line 11"/>
          <p:cNvSpPr>
            <a:spLocks noChangeShapeType="1"/>
          </p:cNvSpPr>
          <p:nvPr/>
        </p:nvSpPr>
        <p:spPr bwMode="auto">
          <a:xfrm>
            <a:off x="5181600" y="3429000"/>
            <a:ext cx="1524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Oval 12"/>
          <p:cNvSpPr>
            <a:spLocks noChangeArrowheads="1"/>
          </p:cNvSpPr>
          <p:nvPr/>
        </p:nvSpPr>
        <p:spPr bwMode="auto">
          <a:xfrm>
            <a:off x="3733800" y="37338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" name="Oval 13"/>
          <p:cNvSpPr>
            <a:spLocks noChangeArrowheads="1"/>
          </p:cNvSpPr>
          <p:nvPr/>
        </p:nvSpPr>
        <p:spPr bwMode="auto">
          <a:xfrm>
            <a:off x="5029200" y="3733800"/>
            <a:ext cx="685800" cy="6858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" name="Line 14"/>
          <p:cNvSpPr>
            <a:spLocks noChangeShapeType="1"/>
          </p:cNvSpPr>
          <p:nvPr/>
        </p:nvSpPr>
        <p:spPr bwMode="auto">
          <a:xfrm flipH="1">
            <a:off x="6553200" y="3505200"/>
            <a:ext cx="1524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Line 15"/>
          <p:cNvSpPr>
            <a:spLocks noChangeShapeType="1"/>
          </p:cNvSpPr>
          <p:nvPr/>
        </p:nvSpPr>
        <p:spPr bwMode="auto">
          <a:xfrm>
            <a:off x="7010400" y="3352800"/>
            <a:ext cx="6096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Oval 16"/>
          <p:cNvSpPr>
            <a:spLocks noChangeArrowheads="1"/>
          </p:cNvSpPr>
          <p:nvPr/>
        </p:nvSpPr>
        <p:spPr bwMode="auto">
          <a:xfrm>
            <a:off x="6096000" y="3810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6" name="Oval 17"/>
          <p:cNvSpPr>
            <a:spLocks noChangeArrowheads="1"/>
          </p:cNvSpPr>
          <p:nvPr/>
        </p:nvSpPr>
        <p:spPr bwMode="auto">
          <a:xfrm>
            <a:off x="7239000" y="3810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7" name="Line 18"/>
          <p:cNvSpPr>
            <a:spLocks noChangeShapeType="1"/>
          </p:cNvSpPr>
          <p:nvPr/>
        </p:nvSpPr>
        <p:spPr bwMode="auto">
          <a:xfrm flipH="1">
            <a:off x="4876800" y="4343400"/>
            <a:ext cx="2286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Oval 19"/>
          <p:cNvSpPr>
            <a:spLocks noChangeArrowheads="1"/>
          </p:cNvSpPr>
          <p:nvPr/>
        </p:nvSpPr>
        <p:spPr bwMode="auto">
          <a:xfrm>
            <a:off x="4343400" y="4572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9" name="Line 20"/>
          <p:cNvSpPr>
            <a:spLocks noChangeShapeType="1"/>
          </p:cNvSpPr>
          <p:nvPr/>
        </p:nvSpPr>
        <p:spPr bwMode="auto">
          <a:xfrm>
            <a:off x="5562600" y="4419600"/>
            <a:ext cx="15240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Oval 21"/>
          <p:cNvSpPr>
            <a:spLocks noChangeArrowheads="1"/>
          </p:cNvSpPr>
          <p:nvPr/>
        </p:nvSpPr>
        <p:spPr bwMode="auto">
          <a:xfrm>
            <a:off x="5410200" y="4572000"/>
            <a:ext cx="685800" cy="685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1" name="Line 22"/>
          <p:cNvSpPr>
            <a:spLocks noChangeShapeType="1"/>
          </p:cNvSpPr>
          <p:nvPr/>
        </p:nvSpPr>
        <p:spPr bwMode="auto">
          <a:xfrm flipH="1">
            <a:off x="7239000" y="4495800"/>
            <a:ext cx="22860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Oval 23"/>
          <p:cNvSpPr>
            <a:spLocks noChangeArrowheads="1"/>
          </p:cNvSpPr>
          <p:nvPr/>
        </p:nvSpPr>
        <p:spPr bwMode="auto">
          <a:xfrm>
            <a:off x="6705600" y="46482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3" name="Oval 24"/>
          <p:cNvSpPr>
            <a:spLocks noChangeArrowheads="1"/>
          </p:cNvSpPr>
          <p:nvPr/>
        </p:nvSpPr>
        <p:spPr bwMode="auto">
          <a:xfrm>
            <a:off x="7772400" y="46482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" name="Line 25"/>
          <p:cNvSpPr>
            <a:spLocks noChangeShapeType="1"/>
          </p:cNvSpPr>
          <p:nvPr/>
        </p:nvSpPr>
        <p:spPr bwMode="auto">
          <a:xfrm>
            <a:off x="7772400" y="4419600"/>
            <a:ext cx="22860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Line 26"/>
          <p:cNvSpPr>
            <a:spLocks noChangeShapeType="1"/>
          </p:cNvSpPr>
          <p:nvPr/>
        </p:nvSpPr>
        <p:spPr bwMode="auto">
          <a:xfrm flipH="1">
            <a:off x="6400800" y="5257800"/>
            <a:ext cx="3810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Line 27"/>
          <p:cNvSpPr>
            <a:spLocks noChangeShapeType="1"/>
          </p:cNvSpPr>
          <p:nvPr/>
        </p:nvSpPr>
        <p:spPr bwMode="auto">
          <a:xfrm>
            <a:off x="7239000" y="5257800"/>
            <a:ext cx="3048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Oval 28"/>
          <p:cNvSpPr>
            <a:spLocks noChangeArrowheads="1"/>
          </p:cNvSpPr>
          <p:nvPr/>
        </p:nvSpPr>
        <p:spPr bwMode="auto">
          <a:xfrm>
            <a:off x="5867400" y="54864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8" name="Oval 29"/>
          <p:cNvSpPr>
            <a:spLocks noChangeArrowheads="1"/>
          </p:cNvSpPr>
          <p:nvPr/>
        </p:nvSpPr>
        <p:spPr bwMode="auto">
          <a:xfrm>
            <a:off x="7391400" y="54864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5509475" y="2059773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6553200" y="3028345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429500" y="38978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7948706" y="4799692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6286500" y="395803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884026" y="4816561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7581900" y="564463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4856408" y="298996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219700" y="386043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5600700" y="469213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057900" y="560653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924300" y="3927919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4518096" y="46923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0" y="5529273"/>
            <a:ext cx="4724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1 2 4 5 8 9</a:t>
            </a:r>
            <a:endParaRPr lang="en-US" sz="4000" dirty="0"/>
          </a:p>
        </p:txBody>
      </p:sp>
      <p:sp>
        <p:nvSpPr>
          <p:cNvPr id="43" name="TextBox 42"/>
          <p:cNvSpPr txBox="1"/>
          <p:nvPr/>
        </p:nvSpPr>
        <p:spPr>
          <a:xfrm>
            <a:off x="7886700" y="874833"/>
            <a:ext cx="431603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v</a:t>
            </a:r>
            <a:r>
              <a:rPr lang="en-US" sz="2800" dirty="0" smtClean="0"/>
              <a:t>oid preorder(root) {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if(root) {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	</a:t>
            </a:r>
            <a:r>
              <a:rPr lang="en-US" sz="2800" dirty="0"/>
              <a:t>print root-&gt;data</a:t>
            </a:r>
          </a:p>
          <a:p>
            <a:r>
              <a:rPr lang="en-US" sz="2800" dirty="0"/>
              <a:t>		</a:t>
            </a:r>
            <a:r>
              <a:rPr lang="en-US" sz="2800" dirty="0" smtClean="0"/>
              <a:t>preorder(root-&gt;left);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	preorder(root-&gt;right);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}</a:t>
            </a:r>
          </a:p>
          <a:p>
            <a:r>
              <a:rPr lang="en-US" sz="2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3515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Pre-order Traversal</a:t>
            </a:r>
            <a:endParaRPr lang="en-US" dirty="0"/>
          </a:p>
        </p:txBody>
      </p:sp>
      <p:sp>
        <p:nvSpPr>
          <p:cNvPr id="4" name="Oval 5"/>
          <p:cNvSpPr>
            <a:spLocks noChangeArrowheads="1"/>
          </p:cNvSpPr>
          <p:nvPr/>
        </p:nvSpPr>
        <p:spPr bwMode="auto">
          <a:xfrm>
            <a:off x="5295900" y="1905000"/>
            <a:ext cx="685800" cy="6858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" name="Line 6"/>
          <p:cNvSpPr>
            <a:spLocks noChangeShapeType="1"/>
          </p:cNvSpPr>
          <p:nvPr/>
        </p:nvSpPr>
        <p:spPr bwMode="auto">
          <a:xfrm flipH="1">
            <a:off x="5105400" y="2514600"/>
            <a:ext cx="3810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Line 7"/>
          <p:cNvSpPr>
            <a:spLocks noChangeShapeType="1"/>
          </p:cNvSpPr>
          <p:nvPr/>
        </p:nvSpPr>
        <p:spPr bwMode="auto">
          <a:xfrm>
            <a:off x="5943600" y="2438400"/>
            <a:ext cx="6096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Oval 8"/>
          <p:cNvSpPr>
            <a:spLocks noChangeArrowheads="1"/>
          </p:cNvSpPr>
          <p:nvPr/>
        </p:nvSpPr>
        <p:spPr bwMode="auto">
          <a:xfrm>
            <a:off x="4648200" y="28575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" name="Oval 9"/>
          <p:cNvSpPr>
            <a:spLocks noChangeArrowheads="1"/>
          </p:cNvSpPr>
          <p:nvPr/>
        </p:nvSpPr>
        <p:spPr bwMode="auto">
          <a:xfrm>
            <a:off x="6400800" y="2857500"/>
            <a:ext cx="685800" cy="685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" name="Line 10"/>
          <p:cNvSpPr>
            <a:spLocks noChangeShapeType="1"/>
          </p:cNvSpPr>
          <p:nvPr/>
        </p:nvSpPr>
        <p:spPr bwMode="auto">
          <a:xfrm flipH="1">
            <a:off x="4267200" y="3429000"/>
            <a:ext cx="4572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Line 11"/>
          <p:cNvSpPr>
            <a:spLocks noChangeShapeType="1"/>
          </p:cNvSpPr>
          <p:nvPr/>
        </p:nvSpPr>
        <p:spPr bwMode="auto">
          <a:xfrm>
            <a:off x="5181600" y="3429000"/>
            <a:ext cx="1524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Oval 12"/>
          <p:cNvSpPr>
            <a:spLocks noChangeArrowheads="1"/>
          </p:cNvSpPr>
          <p:nvPr/>
        </p:nvSpPr>
        <p:spPr bwMode="auto">
          <a:xfrm>
            <a:off x="3733800" y="37338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" name="Oval 13"/>
          <p:cNvSpPr>
            <a:spLocks noChangeArrowheads="1"/>
          </p:cNvSpPr>
          <p:nvPr/>
        </p:nvSpPr>
        <p:spPr bwMode="auto">
          <a:xfrm>
            <a:off x="5029200" y="37338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" name="Line 14"/>
          <p:cNvSpPr>
            <a:spLocks noChangeShapeType="1"/>
          </p:cNvSpPr>
          <p:nvPr/>
        </p:nvSpPr>
        <p:spPr bwMode="auto">
          <a:xfrm flipH="1">
            <a:off x="6553200" y="3505200"/>
            <a:ext cx="1524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Line 15"/>
          <p:cNvSpPr>
            <a:spLocks noChangeShapeType="1"/>
          </p:cNvSpPr>
          <p:nvPr/>
        </p:nvSpPr>
        <p:spPr bwMode="auto">
          <a:xfrm>
            <a:off x="7010400" y="3352800"/>
            <a:ext cx="6096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Oval 16"/>
          <p:cNvSpPr>
            <a:spLocks noChangeArrowheads="1"/>
          </p:cNvSpPr>
          <p:nvPr/>
        </p:nvSpPr>
        <p:spPr bwMode="auto">
          <a:xfrm>
            <a:off x="6096000" y="3810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6" name="Oval 17"/>
          <p:cNvSpPr>
            <a:spLocks noChangeArrowheads="1"/>
          </p:cNvSpPr>
          <p:nvPr/>
        </p:nvSpPr>
        <p:spPr bwMode="auto">
          <a:xfrm>
            <a:off x="7239000" y="3810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7" name="Line 18"/>
          <p:cNvSpPr>
            <a:spLocks noChangeShapeType="1"/>
          </p:cNvSpPr>
          <p:nvPr/>
        </p:nvSpPr>
        <p:spPr bwMode="auto">
          <a:xfrm flipH="1">
            <a:off x="4876800" y="4343400"/>
            <a:ext cx="2286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Oval 19"/>
          <p:cNvSpPr>
            <a:spLocks noChangeArrowheads="1"/>
          </p:cNvSpPr>
          <p:nvPr/>
        </p:nvSpPr>
        <p:spPr bwMode="auto">
          <a:xfrm>
            <a:off x="4343400" y="4572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9" name="Line 20"/>
          <p:cNvSpPr>
            <a:spLocks noChangeShapeType="1"/>
          </p:cNvSpPr>
          <p:nvPr/>
        </p:nvSpPr>
        <p:spPr bwMode="auto">
          <a:xfrm>
            <a:off x="5562600" y="4419600"/>
            <a:ext cx="15240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Oval 21"/>
          <p:cNvSpPr>
            <a:spLocks noChangeArrowheads="1"/>
          </p:cNvSpPr>
          <p:nvPr/>
        </p:nvSpPr>
        <p:spPr bwMode="auto">
          <a:xfrm>
            <a:off x="5410200" y="4572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1" name="Line 22"/>
          <p:cNvSpPr>
            <a:spLocks noChangeShapeType="1"/>
          </p:cNvSpPr>
          <p:nvPr/>
        </p:nvSpPr>
        <p:spPr bwMode="auto">
          <a:xfrm flipH="1">
            <a:off x="7239000" y="4495800"/>
            <a:ext cx="22860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Oval 23"/>
          <p:cNvSpPr>
            <a:spLocks noChangeArrowheads="1"/>
          </p:cNvSpPr>
          <p:nvPr/>
        </p:nvSpPr>
        <p:spPr bwMode="auto">
          <a:xfrm>
            <a:off x="6705600" y="46482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3" name="Oval 24"/>
          <p:cNvSpPr>
            <a:spLocks noChangeArrowheads="1"/>
          </p:cNvSpPr>
          <p:nvPr/>
        </p:nvSpPr>
        <p:spPr bwMode="auto">
          <a:xfrm>
            <a:off x="7772400" y="46482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" name="Line 25"/>
          <p:cNvSpPr>
            <a:spLocks noChangeShapeType="1"/>
          </p:cNvSpPr>
          <p:nvPr/>
        </p:nvSpPr>
        <p:spPr bwMode="auto">
          <a:xfrm>
            <a:off x="7772400" y="4419600"/>
            <a:ext cx="22860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Line 26"/>
          <p:cNvSpPr>
            <a:spLocks noChangeShapeType="1"/>
          </p:cNvSpPr>
          <p:nvPr/>
        </p:nvSpPr>
        <p:spPr bwMode="auto">
          <a:xfrm flipH="1">
            <a:off x="6400800" y="5257800"/>
            <a:ext cx="3810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Line 27"/>
          <p:cNvSpPr>
            <a:spLocks noChangeShapeType="1"/>
          </p:cNvSpPr>
          <p:nvPr/>
        </p:nvSpPr>
        <p:spPr bwMode="auto">
          <a:xfrm>
            <a:off x="7239000" y="5257800"/>
            <a:ext cx="3048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Oval 28"/>
          <p:cNvSpPr>
            <a:spLocks noChangeArrowheads="1"/>
          </p:cNvSpPr>
          <p:nvPr/>
        </p:nvSpPr>
        <p:spPr bwMode="auto">
          <a:xfrm>
            <a:off x="5867400" y="54864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8" name="Oval 29"/>
          <p:cNvSpPr>
            <a:spLocks noChangeArrowheads="1"/>
          </p:cNvSpPr>
          <p:nvPr/>
        </p:nvSpPr>
        <p:spPr bwMode="auto">
          <a:xfrm>
            <a:off x="7391400" y="54864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5509475" y="2059773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6553200" y="3028345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429500" y="38978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7948706" y="4799692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6286500" y="395803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884026" y="4816561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7581900" y="564463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4856408" y="298996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219700" y="386043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5600700" y="469213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057900" y="560653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924300" y="3927919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4518096" y="46923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0" y="5529273"/>
            <a:ext cx="4724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1 2 4 5 8 9 3</a:t>
            </a:r>
            <a:endParaRPr lang="en-US" sz="4000" dirty="0"/>
          </a:p>
        </p:txBody>
      </p:sp>
      <p:sp>
        <p:nvSpPr>
          <p:cNvPr id="43" name="TextBox 42"/>
          <p:cNvSpPr txBox="1"/>
          <p:nvPr/>
        </p:nvSpPr>
        <p:spPr>
          <a:xfrm>
            <a:off x="7886700" y="874833"/>
            <a:ext cx="431603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v</a:t>
            </a:r>
            <a:r>
              <a:rPr lang="en-US" sz="2800" dirty="0" smtClean="0"/>
              <a:t>oid preorder(root) {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if(root) {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	</a:t>
            </a:r>
            <a:r>
              <a:rPr lang="en-US" sz="2800" dirty="0"/>
              <a:t>print root-&gt;data</a:t>
            </a:r>
          </a:p>
          <a:p>
            <a:r>
              <a:rPr lang="en-US" sz="2800" dirty="0"/>
              <a:t>		</a:t>
            </a:r>
            <a:r>
              <a:rPr lang="en-US" sz="2800" dirty="0" smtClean="0"/>
              <a:t>preorder(root-&gt;left);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	preorder(root-&gt;right);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}</a:t>
            </a:r>
          </a:p>
          <a:p>
            <a:r>
              <a:rPr lang="en-US" sz="2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68678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Pre-order Traversal</a:t>
            </a:r>
            <a:endParaRPr lang="en-US" dirty="0"/>
          </a:p>
        </p:txBody>
      </p:sp>
      <p:sp>
        <p:nvSpPr>
          <p:cNvPr id="4" name="Oval 5"/>
          <p:cNvSpPr>
            <a:spLocks noChangeArrowheads="1"/>
          </p:cNvSpPr>
          <p:nvPr/>
        </p:nvSpPr>
        <p:spPr bwMode="auto">
          <a:xfrm>
            <a:off x="5295900" y="1905000"/>
            <a:ext cx="685800" cy="6858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" name="Line 6"/>
          <p:cNvSpPr>
            <a:spLocks noChangeShapeType="1"/>
          </p:cNvSpPr>
          <p:nvPr/>
        </p:nvSpPr>
        <p:spPr bwMode="auto">
          <a:xfrm flipH="1">
            <a:off x="5105400" y="2514600"/>
            <a:ext cx="3810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Line 7"/>
          <p:cNvSpPr>
            <a:spLocks noChangeShapeType="1"/>
          </p:cNvSpPr>
          <p:nvPr/>
        </p:nvSpPr>
        <p:spPr bwMode="auto">
          <a:xfrm>
            <a:off x="5943600" y="2438400"/>
            <a:ext cx="6096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Oval 8"/>
          <p:cNvSpPr>
            <a:spLocks noChangeArrowheads="1"/>
          </p:cNvSpPr>
          <p:nvPr/>
        </p:nvSpPr>
        <p:spPr bwMode="auto">
          <a:xfrm>
            <a:off x="4648200" y="28575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" name="Oval 9"/>
          <p:cNvSpPr>
            <a:spLocks noChangeArrowheads="1"/>
          </p:cNvSpPr>
          <p:nvPr/>
        </p:nvSpPr>
        <p:spPr bwMode="auto">
          <a:xfrm>
            <a:off x="6400800" y="2857500"/>
            <a:ext cx="685800" cy="6858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" name="Line 10"/>
          <p:cNvSpPr>
            <a:spLocks noChangeShapeType="1"/>
          </p:cNvSpPr>
          <p:nvPr/>
        </p:nvSpPr>
        <p:spPr bwMode="auto">
          <a:xfrm flipH="1">
            <a:off x="4267200" y="3429000"/>
            <a:ext cx="4572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Line 11"/>
          <p:cNvSpPr>
            <a:spLocks noChangeShapeType="1"/>
          </p:cNvSpPr>
          <p:nvPr/>
        </p:nvSpPr>
        <p:spPr bwMode="auto">
          <a:xfrm>
            <a:off x="5181600" y="3429000"/>
            <a:ext cx="1524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Oval 12"/>
          <p:cNvSpPr>
            <a:spLocks noChangeArrowheads="1"/>
          </p:cNvSpPr>
          <p:nvPr/>
        </p:nvSpPr>
        <p:spPr bwMode="auto">
          <a:xfrm>
            <a:off x="3733800" y="37338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" name="Oval 13"/>
          <p:cNvSpPr>
            <a:spLocks noChangeArrowheads="1"/>
          </p:cNvSpPr>
          <p:nvPr/>
        </p:nvSpPr>
        <p:spPr bwMode="auto">
          <a:xfrm>
            <a:off x="5029200" y="37338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" name="Line 14"/>
          <p:cNvSpPr>
            <a:spLocks noChangeShapeType="1"/>
          </p:cNvSpPr>
          <p:nvPr/>
        </p:nvSpPr>
        <p:spPr bwMode="auto">
          <a:xfrm flipH="1">
            <a:off x="6553200" y="3505200"/>
            <a:ext cx="1524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Line 15"/>
          <p:cNvSpPr>
            <a:spLocks noChangeShapeType="1"/>
          </p:cNvSpPr>
          <p:nvPr/>
        </p:nvSpPr>
        <p:spPr bwMode="auto">
          <a:xfrm>
            <a:off x="7010400" y="3352800"/>
            <a:ext cx="6096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Oval 16"/>
          <p:cNvSpPr>
            <a:spLocks noChangeArrowheads="1"/>
          </p:cNvSpPr>
          <p:nvPr/>
        </p:nvSpPr>
        <p:spPr bwMode="auto">
          <a:xfrm>
            <a:off x="6096000" y="3810000"/>
            <a:ext cx="685800" cy="685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6" name="Oval 17"/>
          <p:cNvSpPr>
            <a:spLocks noChangeArrowheads="1"/>
          </p:cNvSpPr>
          <p:nvPr/>
        </p:nvSpPr>
        <p:spPr bwMode="auto">
          <a:xfrm>
            <a:off x="7239000" y="3810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7" name="Line 18"/>
          <p:cNvSpPr>
            <a:spLocks noChangeShapeType="1"/>
          </p:cNvSpPr>
          <p:nvPr/>
        </p:nvSpPr>
        <p:spPr bwMode="auto">
          <a:xfrm flipH="1">
            <a:off x="4876800" y="4343400"/>
            <a:ext cx="2286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Oval 19"/>
          <p:cNvSpPr>
            <a:spLocks noChangeArrowheads="1"/>
          </p:cNvSpPr>
          <p:nvPr/>
        </p:nvSpPr>
        <p:spPr bwMode="auto">
          <a:xfrm>
            <a:off x="4343400" y="4572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9" name="Line 20"/>
          <p:cNvSpPr>
            <a:spLocks noChangeShapeType="1"/>
          </p:cNvSpPr>
          <p:nvPr/>
        </p:nvSpPr>
        <p:spPr bwMode="auto">
          <a:xfrm>
            <a:off x="5562600" y="4419600"/>
            <a:ext cx="15240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Oval 21"/>
          <p:cNvSpPr>
            <a:spLocks noChangeArrowheads="1"/>
          </p:cNvSpPr>
          <p:nvPr/>
        </p:nvSpPr>
        <p:spPr bwMode="auto">
          <a:xfrm>
            <a:off x="5410200" y="4572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1" name="Line 22"/>
          <p:cNvSpPr>
            <a:spLocks noChangeShapeType="1"/>
          </p:cNvSpPr>
          <p:nvPr/>
        </p:nvSpPr>
        <p:spPr bwMode="auto">
          <a:xfrm flipH="1">
            <a:off x="7239000" y="4495800"/>
            <a:ext cx="22860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Oval 23"/>
          <p:cNvSpPr>
            <a:spLocks noChangeArrowheads="1"/>
          </p:cNvSpPr>
          <p:nvPr/>
        </p:nvSpPr>
        <p:spPr bwMode="auto">
          <a:xfrm>
            <a:off x="6705600" y="46482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3" name="Oval 24"/>
          <p:cNvSpPr>
            <a:spLocks noChangeArrowheads="1"/>
          </p:cNvSpPr>
          <p:nvPr/>
        </p:nvSpPr>
        <p:spPr bwMode="auto">
          <a:xfrm>
            <a:off x="7772400" y="46482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" name="Line 25"/>
          <p:cNvSpPr>
            <a:spLocks noChangeShapeType="1"/>
          </p:cNvSpPr>
          <p:nvPr/>
        </p:nvSpPr>
        <p:spPr bwMode="auto">
          <a:xfrm>
            <a:off x="7772400" y="4419600"/>
            <a:ext cx="22860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Line 26"/>
          <p:cNvSpPr>
            <a:spLocks noChangeShapeType="1"/>
          </p:cNvSpPr>
          <p:nvPr/>
        </p:nvSpPr>
        <p:spPr bwMode="auto">
          <a:xfrm flipH="1">
            <a:off x="6400800" y="5257800"/>
            <a:ext cx="3810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Line 27"/>
          <p:cNvSpPr>
            <a:spLocks noChangeShapeType="1"/>
          </p:cNvSpPr>
          <p:nvPr/>
        </p:nvSpPr>
        <p:spPr bwMode="auto">
          <a:xfrm>
            <a:off x="7239000" y="5257800"/>
            <a:ext cx="3048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Oval 28"/>
          <p:cNvSpPr>
            <a:spLocks noChangeArrowheads="1"/>
          </p:cNvSpPr>
          <p:nvPr/>
        </p:nvSpPr>
        <p:spPr bwMode="auto">
          <a:xfrm>
            <a:off x="5867400" y="54864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8" name="Oval 29"/>
          <p:cNvSpPr>
            <a:spLocks noChangeArrowheads="1"/>
          </p:cNvSpPr>
          <p:nvPr/>
        </p:nvSpPr>
        <p:spPr bwMode="auto">
          <a:xfrm>
            <a:off x="7391400" y="54864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5509475" y="2059773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6553200" y="3028345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429500" y="38978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7948706" y="4799692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6286500" y="395803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884026" y="4816561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7581900" y="564463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4856408" y="298996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219700" y="386043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5600700" y="469213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057900" y="560653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924300" y="3927919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4518096" y="46923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0" y="5529273"/>
            <a:ext cx="4724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1 2 4 5 8 9 3 6</a:t>
            </a:r>
            <a:endParaRPr lang="en-US" sz="4000" dirty="0"/>
          </a:p>
        </p:txBody>
      </p:sp>
      <p:sp>
        <p:nvSpPr>
          <p:cNvPr id="43" name="TextBox 42"/>
          <p:cNvSpPr txBox="1"/>
          <p:nvPr/>
        </p:nvSpPr>
        <p:spPr>
          <a:xfrm>
            <a:off x="7886700" y="874833"/>
            <a:ext cx="431603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v</a:t>
            </a:r>
            <a:r>
              <a:rPr lang="en-US" sz="2800" dirty="0" smtClean="0"/>
              <a:t>oid preorder(root) {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if(root) {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	</a:t>
            </a:r>
            <a:r>
              <a:rPr lang="en-US" sz="2800" dirty="0"/>
              <a:t>print root-&gt;data</a:t>
            </a:r>
          </a:p>
          <a:p>
            <a:r>
              <a:rPr lang="en-US" sz="2800" dirty="0"/>
              <a:t>		</a:t>
            </a:r>
            <a:r>
              <a:rPr lang="en-US" sz="2800" dirty="0" smtClean="0"/>
              <a:t>preorder(root-&gt;left);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	preorder(root-&gt;right);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}</a:t>
            </a:r>
          </a:p>
          <a:p>
            <a:r>
              <a:rPr lang="en-US" sz="2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57042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Pre-order Traversal</a:t>
            </a:r>
            <a:endParaRPr lang="en-US" dirty="0"/>
          </a:p>
        </p:txBody>
      </p:sp>
      <p:sp>
        <p:nvSpPr>
          <p:cNvPr id="4" name="Oval 5"/>
          <p:cNvSpPr>
            <a:spLocks noChangeArrowheads="1"/>
          </p:cNvSpPr>
          <p:nvPr/>
        </p:nvSpPr>
        <p:spPr bwMode="auto">
          <a:xfrm>
            <a:off x="5295900" y="1905000"/>
            <a:ext cx="685800" cy="6858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" name="Line 6"/>
          <p:cNvSpPr>
            <a:spLocks noChangeShapeType="1"/>
          </p:cNvSpPr>
          <p:nvPr/>
        </p:nvSpPr>
        <p:spPr bwMode="auto">
          <a:xfrm flipH="1">
            <a:off x="5105400" y="2514600"/>
            <a:ext cx="3810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Line 7"/>
          <p:cNvSpPr>
            <a:spLocks noChangeShapeType="1"/>
          </p:cNvSpPr>
          <p:nvPr/>
        </p:nvSpPr>
        <p:spPr bwMode="auto">
          <a:xfrm>
            <a:off x="5943600" y="2438400"/>
            <a:ext cx="6096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Oval 8"/>
          <p:cNvSpPr>
            <a:spLocks noChangeArrowheads="1"/>
          </p:cNvSpPr>
          <p:nvPr/>
        </p:nvSpPr>
        <p:spPr bwMode="auto">
          <a:xfrm>
            <a:off x="4648200" y="28575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" name="Oval 9"/>
          <p:cNvSpPr>
            <a:spLocks noChangeArrowheads="1"/>
          </p:cNvSpPr>
          <p:nvPr/>
        </p:nvSpPr>
        <p:spPr bwMode="auto">
          <a:xfrm>
            <a:off x="6400800" y="2857500"/>
            <a:ext cx="685800" cy="6858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" name="Line 10"/>
          <p:cNvSpPr>
            <a:spLocks noChangeShapeType="1"/>
          </p:cNvSpPr>
          <p:nvPr/>
        </p:nvSpPr>
        <p:spPr bwMode="auto">
          <a:xfrm flipH="1">
            <a:off x="4267200" y="3429000"/>
            <a:ext cx="4572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Line 11"/>
          <p:cNvSpPr>
            <a:spLocks noChangeShapeType="1"/>
          </p:cNvSpPr>
          <p:nvPr/>
        </p:nvSpPr>
        <p:spPr bwMode="auto">
          <a:xfrm>
            <a:off x="5181600" y="3429000"/>
            <a:ext cx="1524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Oval 12"/>
          <p:cNvSpPr>
            <a:spLocks noChangeArrowheads="1"/>
          </p:cNvSpPr>
          <p:nvPr/>
        </p:nvSpPr>
        <p:spPr bwMode="auto">
          <a:xfrm>
            <a:off x="3733800" y="37338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" name="Oval 13"/>
          <p:cNvSpPr>
            <a:spLocks noChangeArrowheads="1"/>
          </p:cNvSpPr>
          <p:nvPr/>
        </p:nvSpPr>
        <p:spPr bwMode="auto">
          <a:xfrm>
            <a:off x="5029200" y="37338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" name="Line 14"/>
          <p:cNvSpPr>
            <a:spLocks noChangeShapeType="1"/>
          </p:cNvSpPr>
          <p:nvPr/>
        </p:nvSpPr>
        <p:spPr bwMode="auto">
          <a:xfrm flipH="1">
            <a:off x="6553200" y="3505200"/>
            <a:ext cx="1524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Line 15"/>
          <p:cNvSpPr>
            <a:spLocks noChangeShapeType="1"/>
          </p:cNvSpPr>
          <p:nvPr/>
        </p:nvSpPr>
        <p:spPr bwMode="auto">
          <a:xfrm>
            <a:off x="7010400" y="3352800"/>
            <a:ext cx="6096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Oval 16"/>
          <p:cNvSpPr>
            <a:spLocks noChangeArrowheads="1"/>
          </p:cNvSpPr>
          <p:nvPr/>
        </p:nvSpPr>
        <p:spPr bwMode="auto">
          <a:xfrm>
            <a:off x="6096000" y="3810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6" name="Oval 17"/>
          <p:cNvSpPr>
            <a:spLocks noChangeArrowheads="1"/>
          </p:cNvSpPr>
          <p:nvPr/>
        </p:nvSpPr>
        <p:spPr bwMode="auto">
          <a:xfrm>
            <a:off x="7239000" y="3810000"/>
            <a:ext cx="685800" cy="685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7" name="Line 18"/>
          <p:cNvSpPr>
            <a:spLocks noChangeShapeType="1"/>
          </p:cNvSpPr>
          <p:nvPr/>
        </p:nvSpPr>
        <p:spPr bwMode="auto">
          <a:xfrm flipH="1">
            <a:off x="4876800" y="4343400"/>
            <a:ext cx="2286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Oval 19"/>
          <p:cNvSpPr>
            <a:spLocks noChangeArrowheads="1"/>
          </p:cNvSpPr>
          <p:nvPr/>
        </p:nvSpPr>
        <p:spPr bwMode="auto">
          <a:xfrm>
            <a:off x="4343400" y="4572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9" name="Line 20"/>
          <p:cNvSpPr>
            <a:spLocks noChangeShapeType="1"/>
          </p:cNvSpPr>
          <p:nvPr/>
        </p:nvSpPr>
        <p:spPr bwMode="auto">
          <a:xfrm>
            <a:off x="5562600" y="4419600"/>
            <a:ext cx="15240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Oval 21"/>
          <p:cNvSpPr>
            <a:spLocks noChangeArrowheads="1"/>
          </p:cNvSpPr>
          <p:nvPr/>
        </p:nvSpPr>
        <p:spPr bwMode="auto">
          <a:xfrm>
            <a:off x="5410200" y="4572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1" name="Line 22"/>
          <p:cNvSpPr>
            <a:spLocks noChangeShapeType="1"/>
          </p:cNvSpPr>
          <p:nvPr/>
        </p:nvSpPr>
        <p:spPr bwMode="auto">
          <a:xfrm flipH="1">
            <a:off x="7239000" y="4495800"/>
            <a:ext cx="22860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Oval 23"/>
          <p:cNvSpPr>
            <a:spLocks noChangeArrowheads="1"/>
          </p:cNvSpPr>
          <p:nvPr/>
        </p:nvSpPr>
        <p:spPr bwMode="auto">
          <a:xfrm>
            <a:off x="6705600" y="46482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3" name="Oval 24"/>
          <p:cNvSpPr>
            <a:spLocks noChangeArrowheads="1"/>
          </p:cNvSpPr>
          <p:nvPr/>
        </p:nvSpPr>
        <p:spPr bwMode="auto">
          <a:xfrm>
            <a:off x="7772400" y="46482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" name="Line 25"/>
          <p:cNvSpPr>
            <a:spLocks noChangeShapeType="1"/>
          </p:cNvSpPr>
          <p:nvPr/>
        </p:nvSpPr>
        <p:spPr bwMode="auto">
          <a:xfrm>
            <a:off x="7772400" y="4419600"/>
            <a:ext cx="22860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Line 26"/>
          <p:cNvSpPr>
            <a:spLocks noChangeShapeType="1"/>
          </p:cNvSpPr>
          <p:nvPr/>
        </p:nvSpPr>
        <p:spPr bwMode="auto">
          <a:xfrm flipH="1">
            <a:off x="6400800" y="5257800"/>
            <a:ext cx="3810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Line 27"/>
          <p:cNvSpPr>
            <a:spLocks noChangeShapeType="1"/>
          </p:cNvSpPr>
          <p:nvPr/>
        </p:nvSpPr>
        <p:spPr bwMode="auto">
          <a:xfrm>
            <a:off x="7239000" y="5257800"/>
            <a:ext cx="3048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Oval 28"/>
          <p:cNvSpPr>
            <a:spLocks noChangeArrowheads="1"/>
          </p:cNvSpPr>
          <p:nvPr/>
        </p:nvSpPr>
        <p:spPr bwMode="auto">
          <a:xfrm>
            <a:off x="5867400" y="54864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8" name="Oval 29"/>
          <p:cNvSpPr>
            <a:spLocks noChangeArrowheads="1"/>
          </p:cNvSpPr>
          <p:nvPr/>
        </p:nvSpPr>
        <p:spPr bwMode="auto">
          <a:xfrm>
            <a:off x="7391400" y="54864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5509475" y="2059773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6553200" y="3028345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429500" y="38978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7948706" y="4799692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6286500" y="395803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884026" y="4816561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7581900" y="564463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4856408" y="298996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219700" y="386043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5600700" y="469213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057900" y="560653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924300" y="3927919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4518096" y="46923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0" y="5529273"/>
            <a:ext cx="4724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1 2 4 5 8 9 3 6 7</a:t>
            </a:r>
            <a:endParaRPr lang="en-US" sz="4000" dirty="0"/>
          </a:p>
        </p:txBody>
      </p:sp>
      <p:sp>
        <p:nvSpPr>
          <p:cNvPr id="43" name="TextBox 42"/>
          <p:cNvSpPr txBox="1"/>
          <p:nvPr/>
        </p:nvSpPr>
        <p:spPr>
          <a:xfrm>
            <a:off x="7886700" y="874833"/>
            <a:ext cx="431603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v</a:t>
            </a:r>
            <a:r>
              <a:rPr lang="en-US" sz="2800" dirty="0" smtClean="0"/>
              <a:t>oid preorder(root) {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if(root) {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	</a:t>
            </a:r>
            <a:r>
              <a:rPr lang="en-US" sz="2800" dirty="0"/>
              <a:t>print root-&gt;data</a:t>
            </a:r>
          </a:p>
          <a:p>
            <a:r>
              <a:rPr lang="en-US" sz="2800" dirty="0"/>
              <a:t>		</a:t>
            </a:r>
            <a:r>
              <a:rPr lang="en-US" sz="2800" dirty="0" smtClean="0"/>
              <a:t>preorder(root-&gt;left);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	preorder(root-&gt;right);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}</a:t>
            </a:r>
          </a:p>
          <a:p>
            <a:r>
              <a:rPr lang="en-US" sz="2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22912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Pre-order Traversal</a:t>
            </a:r>
            <a:endParaRPr lang="en-US" dirty="0"/>
          </a:p>
        </p:txBody>
      </p:sp>
      <p:sp>
        <p:nvSpPr>
          <p:cNvPr id="4" name="Oval 5"/>
          <p:cNvSpPr>
            <a:spLocks noChangeArrowheads="1"/>
          </p:cNvSpPr>
          <p:nvPr/>
        </p:nvSpPr>
        <p:spPr bwMode="auto">
          <a:xfrm>
            <a:off x="5295900" y="1905000"/>
            <a:ext cx="685800" cy="6858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" name="Line 6"/>
          <p:cNvSpPr>
            <a:spLocks noChangeShapeType="1"/>
          </p:cNvSpPr>
          <p:nvPr/>
        </p:nvSpPr>
        <p:spPr bwMode="auto">
          <a:xfrm flipH="1">
            <a:off x="5105400" y="2514600"/>
            <a:ext cx="3810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Line 7"/>
          <p:cNvSpPr>
            <a:spLocks noChangeShapeType="1"/>
          </p:cNvSpPr>
          <p:nvPr/>
        </p:nvSpPr>
        <p:spPr bwMode="auto">
          <a:xfrm>
            <a:off x="5943600" y="2438400"/>
            <a:ext cx="6096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Oval 8"/>
          <p:cNvSpPr>
            <a:spLocks noChangeArrowheads="1"/>
          </p:cNvSpPr>
          <p:nvPr/>
        </p:nvSpPr>
        <p:spPr bwMode="auto">
          <a:xfrm>
            <a:off x="4648200" y="28575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" name="Oval 9"/>
          <p:cNvSpPr>
            <a:spLocks noChangeArrowheads="1"/>
          </p:cNvSpPr>
          <p:nvPr/>
        </p:nvSpPr>
        <p:spPr bwMode="auto">
          <a:xfrm>
            <a:off x="6400800" y="2857500"/>
            <a:ext cx="685800" cy="6858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" name="Line 10"/>
          <p:cNvSpPr>
            <a:spLocks noChangeShapeType="1"/>
          </p:cNvSpPr>
          <p:nvPr/>
        </p:nvSpPr>
        <p:spPr bwMode="auto">
          <a:xfrm flipH="1">
            <a:off x="4267200" y="3429000"/>
            <a:ext cx="4572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Line 11"/>
          <p:cNvSpPr>
            <a:spLocks noChangeShapeType="1"/>
          </p:cNvSpPr>
          <p:nvPr/>
        </p:nvSpPr>
        <p:spPr bwMode="auto">
          <a:xfrm>
            <a:off x="5181600" y="3429000"/>
            <a:ext cx="1524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Oval 12"/>
          <p:cNvSpPr>
            <a:spLocks noChangeArrowheads="1"/>
          </p:cNvSpPr>
          <p:nvPr/>
        </p:nvSpPr>
        <p:spPr bwMode="auto">
          <a:xfrm>
            <a:off x="3733800" y="37338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" name="Oval 13"/>
          <p:cNvSpPr>
            <a:spLocks noChangeArrowheads="1"/>
          </p:cNvSpPr>
          <p:nvPr/>
        </p:nvSpPr>
        <p:spPr bwMode="auto">
          <a:xfrm>
            <a:off x="5029200" y="37338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" name="Line 14"/>
          <p:cNvSpPr>
            <a:spLocks noChangeShapeType="1"/>
          </p:cNvSpPr>
          <p:nvPr/>
        </p:nvSpPr>
        <p:spPr bwMode="auto">
          <a:xfrm flipH="1">
            <a:off x="6553200" y="3505200"/>
            <a:ext cx="1524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Line 15"/>
          <p:cNvSpPr>
            <a:spLocks noChangeShapeType="1"/>
          </p:cNvSpPr>
          <p:nvPr/>
        </p:nvSpPr>
        <p:spPr bwMode="auto">
          <a:xfrm>
            <a:off x="7010400" y="3352800"/>
            <a:ext cx="6096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Oval 16"/>
          <p:cNvSpPr>
            <a:spLocks noChangeArrowheads="1"/>
          </p:cNvSpPr>
          <p:nvPr/>
        </p:nvSpPr>
        <p:spPr bwMode="auto">
          <a:xfrm>
            <a:off x="6096000" y="3810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6" name="Oval 17"/>
          <p:cNvSpPr>
            <a:spLocks noChangeArrowheads="1"/>
          </p:cNvSpPr>
          <p:nvPr/>
        </p:nvSpPr>
        <p:spPr bwMode="auto">
          <a:xfrm>
            <a:off x="7239000" y="3810000"/>
            <a:ext cx="685800" cy="6858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7" name="Line 18"/>
          <p:cNvSpPr>
            <a:spLocks noChangeShapeType="1"/>
          </p:cNvSpPr>
          <p:nvPr/>
        </p:nvSpPr>
        <p:spPr bwMode="auto">
          <a:xfrm flipH="1">
            <a:off x="4876800" y="4343400"/>
            <a:ext cx="2286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Oval 19"/>
          <p:cNvSpPr>
            <a:spLocks noChangeArrowheads="1"/>
          </p:cNvSpPr>
          <p:nvPr/>
        </p:nvSpPr>
        <p:spPr bwMode="auto">
          <a:xfrm>
            <a:off x="4343400" y="4572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9" name="Line 20"/>
          <p:cNvSpPr>
            <a:spLocks noChangeShapeType="1"/>
          </p:cNvSpPr>
          <p:nvPr/>
        </p:nvSpPr>
        <p:spPr bwMode="auto">
          <a:xfrm>
            <a:off x="5562600" y="4419600"/>
            <a:ext cx="15240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Oval 21"/>
          <p:cNvSpPr>
            <a:spLocks noChangeArrowheads="1"/>
          </p:cNvSpPr>
          <p:nvPr/>
        </p:nvSpPr>
        <p:spPr bwMode="auto">
          <a:xfrm>
            <a:off x="5410200" y="4572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1" name="Line 22"/>
          <p:cNvSpPr>
            <a:spLocks noChangeShapeType="1"/>
          </p:cNvSpPr>
          <p:nvPr/>
        </p:nvSpPr>
        <p:spPr bwMode="auto">
          <a:xfrm flipH="1">
            <a:off x="7239000" y="4495800"/>
            <a:ext cx="22860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Oval 23"/>
          <p:cNvSpPr>
            <a:spLocks noChangeArrowheads="1"/>
          </p:cNvSpPr>
          <p:nvPr/>
        </p:nvSpPr>
        <p:spPr bwMode="auto">
          <a:xfrm>
            <a:off x="6705600" y="4648200"/>
            <a:ext cx="685800" cy="685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3" name="Oval 24"/>
          <p:cNvSpPr>
            <a:spLocks noChangeArrowheads="1"/>
          </p:cNvSpPr>
          <p:nvPr/>
        </p:nvSpPr>
        <p:spPr bwMode="auto">
          <a:xfrm>
            <a:off x="7772400" y="46482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" name="Line 25"/>
          <p:cNvSpPr>
            <a:spLocks noChangeShapeType="1"/>
          </p:cNvSpPr>
          <p:nvPr/>
        </p:nvSpPr>
        <p:spPr bwMode="auto">
          <a:xfrm>
            <a:off x="7772400" y="4419600"/>
            <a:ext cx="22860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Line 26"/>
          <p:cNvSpPr>
            <a:spLocks noChangeShapeType="1"/>
          </p:cNvSpPr>
          <p:nvPr/>
        </p:nvSpPr>
        <p:spPr bwMode="auto">
          <a:xfrm flipH="1">
            <a:off x="6400800" y="5257800"/>
            <a:ext cx="3810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Line 27"/>
          <p:cNvSpPr>
            <a:spLocks noChangeShapeType="1"/>
          </p:cNvSpPr>
          <p:nvPr/>
        </p:nvSpPr>
        <p:spPr bwMode="auto">
          <a:xfrm>
            <a:off x="7239000" y="5257800"/>
            <a:ext cx="3048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Oval 28"/>
          <p:cNvSpPr>
            <a:spLocks noChangeArrowheads="1"/>
          </p:cNvSpPr>
          <p:nvPr/>
        </p:nvSpPr>
        <p:spPr bwMode="auto">
          <a:xfrm>
            <a:off x="5867400" y="54864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8" name="Oval 29"/>
          <p:cNvSpPr>
            <a:spLocks noChangeArrowheads="1"/>
          </p:cNvSpPr>
          <p:nvPr/>
        </p:nvSpPr>
        <p:spPr bwMode="auto">
          <a:xfrm>
            <a:off x="7391400" y="54864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5509475" y="2059773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6553200" y="3028345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429500" y="38978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7948706" y="4799692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6286500" y="395803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884026" y="4816561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7581900" y="564463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4856408" y="298996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219700" y="386043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5600700" y="469213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057900" y="560653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924300" y="3927919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4518096" y="46923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0" y="5529273"/>
            <a:ext cx="4724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1 2 4 5 8 9 3 6 7 10</a:t>
            </a:r>
            <a:endParaRPr lang="en-US" sz="4000" dirty="0"/>
          </a:p>
        </p:txBody>
      </p:sp>
      <p:sp>
        <p:nvSpPr>
          <p:cNvPr id="43" name="TextBox 42"/>
          <p:cNvSpPr txBox="1"/>
          <p:nvPr/>
        </p:nvSpPr>
        <p:spPr>
          <a:xfrm>
            <a:off x="7886700" y="874833"/>
            <a:ext cx="431603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v</a:t>
            </a:r>
            <a:r>
              <a:rPr lang="en-US" sz="2800" dirty="0" smtClean="0"/>
              <a:t>oid preorder(root) {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if(root) {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	</a:t>
            </a:r>
            <a:r>
              <a:rPr lang="en-US" sz="2800" dirty="0"/>
              <a:t>print root-&gt;data</a:t>
            </a:r>
          </a:p>
          <a:p>
            <a:r>
              <a:rPr lang="en-US" sz="2800" dirty="0"/>
              <a:t>		</a:t>
            </a:r>
            <a:r>
              <a:rPr lang="en-US" sz="2800" dirty="0" smtClean="0"/>
              <a:t>preorder(root-&gt;left);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	preorder(root-&gt;right);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}</a:t>
            </a:r>
          </a:p>
          <a:p>
            <a:r>
              <a:rPr lang="en-US" sz="2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31672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Pre-order Traversal</a:t>
            </a:r>
            <a:endParaRPr lang="en-US" dirty="0"/>
          </a:p>
        </p:txBody>
      </p:sp>
      <p:sp>
        <p:nvSpPr>
          <p:cNvPr id="4" name="Oval 5"/>
          <p:cNvSpPr>
            <a:spLocks noChangeArrowheads="1"/>
          </p:cNvSpPr>
          <p:nvPr/>
        </p:nvSpPr>
        <p:spPr bwMode="auto">
          <a:xfrm>
            <a:off x="5295900" y="1905000"/>
            <a:ext cx="685800" cy="6858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" name="Line 6"/>
          <p:cNvSpPr>
            <a:spLocks noChangeShapeType="1"/>
          </p:cNvSpPr>
          <p:nvPr/>
        </p:nvSpPr>
        <p:spPr bwMode="auto">
          <a:xfrm flipH="1">
            <a:off x="5105400" y="2514600"/>
            <a:ext cx="3810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Line 7"/>
          <p:cNvSpPr>
            <a:spLocks noChangeShapeType="1"/>
          </p:cNvSpPr>
          <p:nvPr/>
        </p:nvSpPr>
        <p:spPr bwMode="auto">
          <a:xfrm>
            <a:off x="5943600" y="2438400"/>
            <a:ext cx="6096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Oval 8"/>
          <p:cNvSpPr>
            <a:spLocks noChangeArrowheads="1"/>
          </p:cNvSpPr>
          <p:nvPr/>
        </p:nvSpPr>
        <p:spPr bwMode="auto">
          <a:xfrm>
            <a:off x="4648200" y="28575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" name="Oval 9"/>
          <p:cNvSpPr>
            <a:spLocks noChangeArrowheads="1"/>
          </p:cNvSpPr>
          <p:nvPr/>
        </p:nvSpPr>
        <p:spPr bwMode="auto">
          <a:xfrm>
            <a:off x="6400800" y="2857500"/>
            <a:ext cx="685800" cy="6858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" name="Line 10"/>
          <p:cNvSpPr>
            <a:spLocks noChangeShapeType="1"/>
          </p:cNvSpPr>
          <p:nvPr/>
        </p:nvSpPr>
        <p:spPr bwMode="auto">
          <a:xfrm flipH="1">
            <a:off x="4267200" y="3429000"/>
            <a:ext cx="4572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Line 11"/>
          <p:cNvSpPr>
            <a:spLocks noChangeShapeType="1"/>
          </p:cNvSpPr>
          <p:nvPr/>
        </p:nvSpPr>
        <p:spPr bwMode="auto">
          <a:xfrm>
            <a:off x="5181600" y="3429000"/>
            <a:ext cx="1524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Oval 12"/>
          <p:cNvSpPr>
            <a:spLocks noChangeArrowheads="1"/>
          </p:cNvSpPr>
          <p:nvPr/>
        </p:nvSpPr>
        <p:spPr bwMode="auto">
          <a:xfrm>
            <a:off x="3733800" y="37338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" name="Oval 13"/>
          <p:cNvSpPr>
            <a:spLocks noChangeArrowheads="1"/>
          </p:cNvSpPr>
          <p:nvPr/>
        </p:nvSpPr>
        <p:spPr bwMode="auto">
          <a:xfrm>
            <a:off x="5029200" y="37338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" name="Line 14"/>
          <p:cNvSpPr>
            <a:spLocks noChangeShapeType="1"/>
          </p:cNvSpPr>
          <p:nvPr/>
        </p:nvSpPr>
        <p:spPr bwMode="auto">
          <a:xfrm flipH="1">
            <a:off x="6553200" y="3505200"/>
            <a:ext cx="1524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Line 15"/>
          <p:cNvSpPr>
            <a:spLocks noChangeShapeType="1"/>
          </p:cNvSpPr>
          <p:nvPr/>
        </p:nvSpPr>
        <p:spPr bwMode="auto">
          <a:xfrm>
            <a:off x="7010400" y="3352800"/>
            <a:ext cx="6096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Oval 16"/>
          <p:cNvSpPr>
            <a:spLocks noChangeArrowheads="1"/>
          </p:cNvSpPr>
          <p:nvPr/>
        </p:nvSpPr>
        <p:spPr bwMode="auto">
          <a:xfrm>
            <a:off x="6096000" y="3810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6" name="Oval 17"/>
          <p:cNvSpPr>
            <a:spLocks noChangeArrowheads="1"/>
          </p:cNvSpPr>
          <p:nvPr/>
        </p:nvSpPr>
        <p:spPr bwMode="auto">
          <a:xfrm>
            <a:off x="7239000" y="3810000"/>
            <a:ext cx="685800" cy="6858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7" name="Line 18"/>
          <p:cNvSpPr>
            <a:spLocks noChangeShapeType="1"/>
          </p:cNvSpPr>
          <p:nvPr/>
        </p:nvSpPr>
        <p:spPr bwMode="auto">
          <a:xfrm flipH="1">
            <a:off x="4876800" y="4343400"/>
            <a:ext cx="2286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Oval 19"/>
          <p:cNvSpPr>
            <a:spLocks noChangeArrowheads="1"/>
          </p:cNvSpPr>
          <p:nvPr/>
        </p:nvSpPr>
        <p:spPr bwMode="auto">
          <a:xfrm>
            <a:off x="4343400" y="4572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9" name="Line 20"/>
          <p:cNvSpPr>
            <a:spLocks noChangeShapeType="1"/>
          </p:cNvSpPr>
          <p:nvPr/>
        </p:nvSpPr>
        <p:spPr bwMode="auto">
          <a:xfrm>
            <a:off x="5562600" y="4419600"/>
            <a:ext cx="15240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Oval 21"/>
          <p:cNvSpPr>
            <a:spLocks noChangeArrowheads="1"/>
          </p:cNvSpPr>
          <p:nvPr/>
        </p:nvSpPr>
        <p:spPr bwMode="auto">
          <a:xfrm>
            <a:off x="5410200" y="4572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1" name="Line 22"/>
          <p:cNvSpPr>
            <a:spLocks noChangeShapeType="1"/>
          </p:cNvSpPr>
          <p:nvPr/>
        </p:nvSpPr>
        <p:spPr bwMode="auto">
          <a:xfrm flipH="1">
            <a:off x="7239000" y="4495800"/>
            <a:ext cx="22860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Oval 23"/>
          <p:cNvSpPr>
            <a:spLocks noChangeArrowheads="1"/>
          </p:cNvSpPr>
          <p:nvPr/>
        </p:nvSpPr>
        <p:spPr bwMode="auto">
          <a:xfrm>
            <a:off x="6705600" y="4648200"/>
            <a:ext cx="685800" cy="6858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3" name="Oval 24"/>
          <p:cNvSpPr>
            <a:spLocks noChangeArrowheads="1"/>
          </p:cNvSpPr>
          <p:nvPr/>
        </p:nvSpPr>
        <p:spPr bwMode="auto">
          <a:xfrm>
            <a:off x="7772400" y="46482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" name="Line 25"/>
          <p:cNvSpPr>
            <a:spLocks noChangeShapeType="1"/>
          </p:cNvSpPr>
          <p:nvPr/>
        </p:nvSpPr>
        <p:spPr bwMode="auto">
          <a:xfrm>
            <a:off x="7772400" y="4419600"/>
            <a:ext cx="22860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Line 26"/>
          <p:cNvSpPr>
            <a:spLocks noChangeShapeType="1"/>
          </p:cNvSpPr>
          <p:nvPr/>
        </p:nvSpPr>
        <p:spPr bwMode="auto">
          <a:xfrm flipH="1">
            <a:off x="6400800" y="5257800"/>
            <a:ext cx="3810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Line 27"/>
          <p:cNvSpPr>
            <a:spLocks noChangeShapeType="1"/>
          </p:cNvSpPr>
          <p:nvPr/>
        </p:nvSpPr>
        <p:spPr bwMode="auto">
          <a:xfrm>
            <a:off x="7239000" y="5257800"/>
            <a:ext cx="3048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Oval 28"/>
          <p:cNvSpPr>
            <a:spLocks noChangeArrowheads="1"/>
          </p:cNvSpPr>
          <p:nvPr/>
        </p:nvSpPr>
        <p:spPr bwMode="auto">
          <a:xfrm>
            <a:off x="5867400" y="5486400"/>
            <a:ext cx="685800" cy="685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8" name="Oval 29"/>
          <p:cNvSpPr>
            <a:spLocks noChangeArrowheads="1"/>
          </p:cNvSpPr>
          <p:nvPr/>
        </p:nvSpPr>
        <p:spPr bwMode="auto">
          <a:xfrm>
            <a:off x="7391400" y="54864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5509475" y="2059773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6553200" y="3028345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429500" y="38978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7948706" y="4799692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6286500" y="395803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884026" y="4816561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7581900" y="564463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4856408" y="298996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219700" y="386043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5600700" y="469213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057900" y="560653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924300" y="3927919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4518096" y="46923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0" y="5529273"/>
            <a:ext cx="4724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1 2 4 5 8 9 3 6 7 10 12</a:t>
            </a:r>
            <a:endParaRPr lang="en-US" sz="4000" dirty="0"/>
          </a:p>
        </p:txBody>
      </p:sp>
      <p:sp>
        <p:nvSpPr>
          <p:cNvPr id="43" name="TextBox 42"/>
          <p:cNvSpPr txBox="1"/>
          <p:nvPr/>
        </p:nvSpPr>
        <p:spPr>
          <a:xfrm>
            <a:off x="7886700" y="874833"/>
            <a:ext cx="431603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v</a:t>
            </a:r>
            <a:r>
              <a:rPr lang="en-US" sz="2800" dirty="0" smtClean="0"/>
              <a:t>oid preorder(root) {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if(root) {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	</a:t>
            </a:r>
            <a:r>
              <a:rPr lang="en-US" sz="2800" dirty="0"/>
              <a:t>print root-&gt;data</a:t>
            </a:r>
          </a:p>
          <a:p>
            <a:r>
              <a:rPr lang="en-US" sz="2800" dirty="0"/>
              <a:t>		</a:t>
            </a:r>
            <a:r>
              <a:rPr lang="en-US" sz="2800" dirty="0" smtClean="0"/>
              <a:t>preorder(root-&gt;left);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	preorder(root-&gt;right);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}</a:t>
            </a:r>
          </a:p>
          <a:p>
            <a:r>
              <a:rPr lang="en-US" sz="2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76133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E3745BD-DF20-4B29-832F-5963306034DF}" type="slidenum">
              <a:rPr lang="en-US" altLang="en-US" sz="1800"/>
              <a:pPr eaLnBrk="1" hangingPunct="1"/>
              <a:t>5</a:t>
            </a:fld>
            <a:endParaRPr lang="en-US" altLang="en-US" sz="1800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Complete Binary Tree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i="1" smtClean="0"/>
              <a:t>complete binary tree:</a:t>
            </a:r>
            <a:r>
              <a:rPr lang="en-US" altLang="en-US" smtClean="0"/>
              <a:t> a binary tree in which every level, except possibly the deepest is completely filled. At depth n, the height of the tree, all nodes are as far left as possible</a:t>
            </a:r>
            <a:endParaRPr lang="en-US" altLang="en-US" i="1" smtClean="0"/>
          </a:p>
        </p:txBody>
      </p:sp>
      <p:sp>
        <p:nvSpPr>
          <p:cNvPr id="12293" name="Oval 5"/>
          <p:cNvSpPr>
            <a:spLocks noChangeArrowheads="1"/>
          </p:cNvSpPr>
          <p:nvPr/>
        </p:nvSpPr>
        <p:spPr bwMode="auto">
          <a:xfrm>
            <a:off x="5829300" y="2895600"/>
            <a:ext cx="4953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12294" name="Oval 7"/>
          <p:cNvSpPr>
            <a:spLocks noChangeArrowheads="1"/>
          </p:cNvSpPr>
          <p:nvPr/>
        </p:nvSpPr>
        <p:spPr bwMode="auto">
          <a:xfrm>
            <a:off x="5105400" y="3429000"/>
            <a:ext cx="4953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12295" name="Oval 8"/>
          <p:cNvSpPr>
            <a:spLocks noChangeArrowheads="1"/>
          </p:cNvSpPr>
          <p:nvPr/>
        </p:nvSpPr>
        <p:spPr bwMode="auto">
          <a:xfrm>
            <a:off x="6705600" y="3429000"/>
            <a:ext cx="4953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12296" name="Oval 9"/>
          <p:cNvSpPr>
            <a:spLocks noChangeArrowheads="1"/>
          </p:cNvSpPr>
          <p:nvPr/>
        </p:nvSpPr>
        <p:spPr bwMode="auto">
          <a:xfrm>
            <a:off x="4343400" y="4114800"/>
            <a:ext cx="4953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12297" name="Oval 10"/>
          <p:cNvSpPr>
            <a:spLocks noChangeArrowheads="1"/>
          </p:cNvSpPr>
          <p:nvPr/>
        </p:nvSpPr>
        <p:spPr bwMode="auto">
          <a:xfrm>
            <a:off x="5600700" y="4114800"/>
            <a:ext cx="4953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12298" name="Oval 11"/>
          <p:cNvSpPr>
            <a:spLocks noChangeArrowheads="1"/>
          </p:cNvSpPr>
          <p:nvPr/>
        </p:nvSpPr>
        <p:spPr bwMode="auto">
          <a:xfrm>
            <a:off x="6477000" y="4114800"/>
            <a:ext cx="4953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12299" name="Oval 12"/>
          <p:cNvSpPr>
            <a:spLocks noChangeArrowheads="1"/>
          </p:cNvSpPr>
          <p:nvPr/>
        </p:nvSpPr>
        <p:spPr bwMode="auto">
          <a:xfrm>
            <a:off x="7391400" y="4114800"/>
            <a:ext cx="4953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12300" name="Oval 13"/>
          <p:cNvSpPr>
            <a:spLocks noChangeArrowheads="1"/>
          </p:cNvSpPr>
          <p:nvPr/>
        </p:nvSpPr>
        <p:spPr bwMode="auto">
          <a:xfrm>
            <a:off x="3733800" y="4724400"/>
            <a:ext cx="4953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12301" name="Oval 14"/>
          <p:cNvSpPr>
            <a:spLocks noChangeArrowheads="1"/>
          </p:cNvSpPr>
          <p:nvPr/>
        </p:nvSpPr>
        <p:spPr bwMode="auto">
          <a:xfrm>
            <a:off x="4648200" y="4724400"/>
            <a:ext cx="4953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12302" name="Oval 15"/>
          <p:cNvSpPr>
            <a:spLocks noChangeArrowheads="1"/>
          </p:cNvSpPr>
          <p:nvPr/>
        </p:nvSpPr>
        <p:spPr bwMode="auto">
          <a:xfrm>
            <a:off x="5257800" y="4800600"/>
            <a:ext cx="4953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12303" name="Line 16"/>
          <p:cNvSpPr>
            <a:spLocks noChangeShapeType="1"/>
          </p:cNvSpPr>
          <p:nvPr/>
        </p:nvSpPr>
        <p:spPr bwMode="auto">
          <a:xfrm flipH="1">
            <a:off x="5562600" y="3276600"/>
            <a:ext cx="304800" cy="152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4" name="Line 17"/>
          <p:cNvSpPr>
            <a:spLocks noChangeShapeType="1"/>
          </p:cNvSpPr>
          <p:nvPr/>
        </p:nvSpPr>
        <p:spPr bwMode="auto">
          <a:xfrm>
            <a:off x="6324600" y="3200400"/>
            <a:ext cx="38100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5" name="Line 18"/>
          <p:cNvSpPr>
            <a:spLocks noChangeShapeType="1"/>
          </p:cNvSpPr>
          <p:nvPr/>
        </p:nvSpPr>
        <p:spPr bwMode="auto">
          <a:xfrm flipH="1">
            <a:off x="4800600" y="3810000"/>
            <a:ext cx="3810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6" name="Line 19"/>
          <p:cNvSpPr>
            <a:spLocks noChangeShapeType="1"/>
          </p:cNvSpPr>
          <p:nvPr/>
        </p:nvSpPr>
        <p:spPr bwMode="auto">
          <a:xfrm>
            <a:off x="5486400" y="3810000"/>
            <a:ext cx="2286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7" name="Line 20"/>
          <p:cNvSpPr>
            <a:spLocks noChangeShapeType="1"/>
          </p:cNvSpPr>
          <p:nvPr/>
        </p:nvSpPr>
        <p:spPr bwMode="auto">
          <a:xfrm flipH="1">
            <a:off x="6781800" y="3810000"/>
            <a:ext cx="1524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8" name="Line 21"/>
          <p:cNvSpPr>
            <a:spLocks noChangeShapeType="1"/>
          </p:cNvSpPr>
          <p:nvPr/>
        </p:nvSpPr>
        <p:spPr bwMode="auto">
          <a:xfrm>
            <a:off x="7162800" y="3810000"/>
            <a:ext cx="3810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9" name="Line 22"/>
          <p:cNvSpPr>
            <a:spLocks noChangeShapeType="1"/>
          </p:cNvSpPr>
          <p:nvPr/>
        </p:nvSpPr>
        <p:spPr bwMode="auto">
          <a:xfrm flipH="1">
            <a:off x="4114800" y="4495800"/>
            <a:ext cx="30480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10" name="Line 23"/>
          <p:cNvSpPr>
            <a:spLocks noChangeShapeType="1"/>
          </p:cNvSpPr>
          <p:nvPr/>
        </p:nvSpPr>
        <p:spPr bwMode="auto">
          <a:xfrm>
            <a:off x="4724400" y="4495800"/>
            <a:ext cx="7620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11" name="Line 24"/>
          <p:cNvSpPr>
            <a:spLocks noChangeShapeType="1"/>
          </p:cNvSpPr>
          <p:nvPr/>
        </p:nvSpPr>
        <p:spPr bwMode="auto">
          <a:xfrm flipH="1">
            <a:off x="5638800" y="4572000"/>
            <a:ext cx="1524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306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Pre-order Traversal</a:t>
            </a:r>
            <a:endParaRPr lang="en-US" dirty="0"/>
          </a:p>
        </p:txBody>
      </p:sp>
      <p:sp>
        <p:nvSpPr>
          <p:cNvPr id="4" name="Oval 5"/>
          <p:cNvSpPr>
            <a:spLocks noChangeArrowheads="1"/>
          </p:cNvSpPr>
          <p:nvPr/>
        </p:nvSpPr>
        <p:spPr bwMode="auto">
          <a:xfrm>
            <a:off x="5295900" y="1905000"/>
            <a:ext cx="685800" cy="6858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" name="Line 6"/>
          <p:cNvSpPr>
            <a:spLocks noChangeShapeType="1"/>
          </p:cNvSpPr>
          <p:nvPr/>
        </p:nvSpPr>
        <p:spPr bwMode="auto">
          <a:xfrm flipH="1">
            <a:off x="5105400" y="2514600"/>
            <a:ext cx="3810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Line 7"/>
          <p:cNvSpPr>
            <a:spLocks noChangeShapeType="1"/>
          </p:cNvSpPr>
          <p:nvPr/>
        </p:nvSpPr>
        <p:spPr bwMode="auto">
          <a:xfrm>
            <a:off x="5943600" y="2438400"/>
            <a:ext cx="6096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Oval 8"/>
          <p:cNvSpPr>
            <a:spLocks noChangeArrowheads="1"/>
          </p:cNvSpPr>
          <p:nvPr/>
        </p:nvSpPr>
        <p:spPr bwMode="auto">
          <a:xfrm>
            <a:off x="4648200" y="28575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" name="Oval 9"/>
          <p:cNvSpPr>
            <a:spLocks noChangeArrowheads="1"/>
          </p:cNvSpPr>
          <p:nvPr/>
        </p:nvSpPr>
        <p:spPr bwMode="auto">
          <a:xfrm>
            <a:off x="6400800" y="2857500"/>
            <a:ext cx="685800" cy="6858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" name="Line 10"/>
          <p:cNvSpPr>
            <a:spLocks noChangeShapeType="1"/>
          </p:cNvSpPr>
          <p:nvPr/>
        </p:nvSpPr>
        <p:spPr bwMode="auto">
          <a:xfrm flipH="1">
            <a:off x="4267200" y="3429000"/>
            <a:ext cx="4572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Line 11"/>
          <p:cNvSpPr>
            <a:spLocks noChangeShapeType="1"/>
          </p:cNvSpPr>
          <p:nvPr/>
        </p:nvSpPr>
        <p:spPr bwMode="auto">
          <a:xfrm>
            <a:off x="5181600" y="3429000"/>
            <a:ext cx="1524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Oval 12"/>
          <p:cNvSpPr>
            <a:spLocks noChangeArrowheads="1"/>
          </p:cNvSpPr>
          <p:nvPr/>
        </p:nvSpPr>
        <p:spPr bwMode="auto">
          <a:xfrm>
            <a:off x="3733800" y="37338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" name="Oval 13"/>
          <p:cNvSpPr>
            <a:spLocks noChangeArrowheads="1"/>
          </p:cNvSpPr>
          <p:nvPr/>
        </p:nvSpPr>
        <p:spPr bwMode="auto">
          <a:xfrm>
            <a:off x="5029200" y="37338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" name="Line 14"/>
          <p:cNvSpPr>
            <a:spLocks noChangeShapeType="1"/>
          </p:cNvSpPr>
          <p:nvPr/>
        </p:nvSpPr>
        <p:spPr bwMode="auto">
          <a:xfrm flipH="1">
            <a:off x="6553200" y="3505200"/>
            <a:ext cx="1524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Line 15"/>
          <p:cNvSpPr>
            <a:spLocks noChangeShapeType="1"/>
          </p:cNvSpPr>
          <p:nvPr/>
        </p:nvSpPr>
        <p:spPr bwMode="auto">
          <a:xfrm>
            <a:off x="7010400" y="3352800"/>
            <a:ext cx="6096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Oval 16"/>
          <p:cNvSpPr>
            <a:spLocks noChangeArrowheads="1"/>
          </p:cNvSpPr>
          <p:nvPr/>
        </p:nvSpPr>
        <p:spPr bwMode="auto">
          <a:xfrm>
            <a:off x="6096000" y="3810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6" name="Oval 17"/>
          <p:cNvSpPr>
            <a:spLocks noChangeArrowheads="1"/>
          </p:cNvSpPr>
          <p:nvPr/>
        </p:nvSpPr>
        <p:spPr bwMode="auto">
          <a:xfrm>
            <a:off x="7239000" y="3810000"/>
            <a:ext cx="685800" cy="6858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7" name="Line 18"/>
          <p:cNvSpPr>
            <a:spLocks noChangeShapeType="1"/>
          </p:cNvSpPr>
          <p:nvPr/>
        </p:nvSpPr>
        <p:spPr bwMode="auto">
          <a:xfrm flipH="1">
            <a:off x="4876800" y="4343400"/>
            <a:ext cx="2286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Oval 19"/>
          <p:cNvSpPr>
            <a:spLocks noChangeArrowheads="1"/>
          </p:cNvSpPr>
          <p:nvPr/>
        </p:nvSpPr>
        <p:spPr bwMode="auto">
          <a:xfrm>
            <a:off x="4343400" y="4572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9" name="Line 20"/>
          <p:cNvSpPr>
            <a:spLocks noChangeShapeType="1"/>
          </p:cNvSpPr>
          <p:nvPr/>
        </p:nvSpPr>
        <p:spPr bwMode="auto">
          <a:xfrm>
            <a:off x="5562600" y="4419600"/>
            <a:ext cx="15240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Oval 21"/>
          <p:cNvSpPr>
            <a:spLocks noChangeArrowheads="1"/>
          </p:cNvSpPr>
          <p:nvPr/>
        </p:nvSpPr>
        <p:spPr bwMode="auto">
          <a:xfrm>
            <a:off x="5410200" y="4572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1" name="Line 22"/>
          <p:cNvSpPr>
            <a:spLocks noChangeShapeType="1"/>
          </p:cNvSpPr>
          <p:nvPr/>
        </p:nvSpPr>
        <p:spPr bwMode="auto">
          <a:xfrm flipH="1">
            <a:off x="7239000" y="4495800"/>
            <a:ext cx="22860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Oval 23"/>
          <p:cNvSpPr>
            <a:spLocks noChangeArrowheads="1"/>
          </p:cNvSpPr>
          <p:nvPr/>
        </p:nvSpPr>
        <p:spPr bwMode="auto">
          <a:xfrm>
            <a:off x="6705600" y="4648200"/>
            <a:ext cx="685800" cy="6858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3" name="Oval 24"/>
          <p:cNvSpPr>
            <a:spLocks noChangeArrowheads="1"/>
          </p:cNvSpPr>
          <p:nvPr/>
        </p:nvSpPr>
        <p:spPr bwMode="auto">
          <a:xfrm>
            <a:off x="7772400" y="46482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" name="Line 25"/>
          <p:cNvSpPr>
            <a:spLocks noChangeShapeType="1"/>
          </p:cNvSpPr>
          <p:nvPr/>
        </p:nvSpPr>
        <p:spPr bwMode="auto">
          <a:xfrm>
            <a:off x="7772400" y="4419600"/>
            <a:ext cx="22860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Line 26"/>
          <p:cNvSpPr>
            <a:spLocks noChangeShapeType="1"/>
          </p:cNvSpPr>
          <p:nvPr/>
        </p:nvSpPr>
        <p:spPr bwMode="auto">
          <a:xfrm flipH="1">
            <a:off x="6400800" y="5257800"/>
            <a:ext cx="3810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Line 27"/>
          <p:cNvSpPr>
            <a:spLocks noChangeShapeType="1"/>
          </p:cNvSpPr>
          <p:nvPr/>
        </p:nvSpPr>
        <p:spPr bwMode="auto">
          <a:xfrm>
            <a:off x="7239000" y="5257800"/>
            <a:ext cx="3048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Oval 28"/>
          <p:cNvSpPr>
            <a:spLocks noChangeArrowheads="1"/>
          </p:cNvSpPr>
          <p:nvPr/>
        </p:nvSpPr>
        <p:spPr bwMode="auto">
          <a:xfrm>
            <a:off x="5867400" y="54864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8" name="Oval 29"/>
          <p:cNvSpPr>
            <a:spLocks noChangeArrowheads="1"/>
          </p:cNvSpPr>
          <p:nvPr/>
        </p:nvSpPr>
        <p:spPr bwMode="auto">
          <a:xfrm>
            <a:off x="7391400" y="5486400"/>
            <a:ext cx="685800" cy="685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5509475" y="2059773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6553200" y="3028345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429500" y="38978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7948706" y="4799692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6286500" y="395803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884026" y="4816561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7581900" y="564463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4856408" y="298996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219700" y="386043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5600700" y="469213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057900" y="560653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924300" y="3927919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4518096" y="46923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0" y="5529273"/>
            <a:ext cx="5867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1 2 4 5 8 9 3 6 7 10 12 13</a:t>
            </a:r>
            <a:endParaRPr lang="en-US" sz="4000" dirty="0"/>
          </a:p>
        </p:txBody>
      </p:sp>
      <p:sp>
        <p:nvSpPr>
          <p:cNvPr id="43" name="TextBox 42"/>
          <p:cNvSpPr txBox="1"/>
          <p:nvPr/>
        </p:nvSpPr>
        <p:spPr>
          <a:xfrm>
            <a:off x="7886700" y="874833"/>
            <a:ext cx="431603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v</a:t>
            </a:r>
            <a:r>
              <a:rPr lang="en-US" sz="2800" dirty="0" smtClean="0"/>
              <a:t>oid preorder(root) {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if(root) {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	</a:t>
            </a:r>
            <a:r>
              <a:rPr lang="en-US" sz="2800" dirty="0"/>
              <a:t>print root-&gt;data</a:t>
            </a:r>
          </a:p>
          <a:p>
            <a:r>
              <a:rPr lang="en-US" sz="2800" dirty="0"/>
              <a:t>		</a:t>
            </a:r>
            <a:r>
              <a:rPr lang="en-US" sz="2800" dirty="0" smtClean="0"/>
              <a:t>preorder(root-&gt;left);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	preorder(root-&gt;right);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}</a:t>
            </a:r>
          </a:p>
          <a:p>
            <a:r>
              <a:rPr lang="en-US" sz="2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77966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Pre-order Traversal</a:t>
            </a:r>
            <a:endParaRPr lang="en-US" dirty="0"/>
          </a:p>
        </p:txBody>
      </p:sp>
      <p:sp>
        <p:nvSpPr>
          <p:cNvPr id="4" name="Oval 5"/>
          <p:cNvSpPr>
            <a:spLocks noChangeArrowheads="1"/>
          </p:cNvSpPr>
          <p:nvPr/>
        </p:nvSpPr>
        <p:spPr bwMode="auto">
          <a:xfrm>
            <a:off x="5295900" y="1905000"/>
            <a:ext cx="685800" cy="6858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" name="Line 6"/>
          <p:cNvSpPr>
            <a:spLocks noChangeShapeType="1"/>
          </p:cNvSpPr>
          <p:nvPr/>
        </p:nvSpPr>
        <p:spPr bwMode="auto">
          <a:xfrm flipH="1">
            <a:off x="5105400" y="2514600"/>
            <a:ext cx="3810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Line 7"/>
          <p:cNvSpPr>
            <a:spLocks noChangeShapeType="1"/>
          </p:cNvSpPr>
          <p:nvPr/>
        </p:nvSpPr>
        <p:spPr bwMode="auto">
          <a:xfrm>
            <a:off x="5943600" y="2438400"/>
            <a:ext cx="6096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Oval 8"/>
          <p:cNvSpPr>
            <a:spLocks noChangeArrowheads="1"/>
          </p:cNvSpPr>
          <p:nvPr/>
        </p:nvSpPr>
        <p:spPr bwMode="auto">
          <a:xfrm>
            <a:off x="4648200" y="28575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" name="Oval 9"/>
          <p:cNvSpPr>
            <a:spLocks noChangeArrowheads="1"/>
          </p:cNvSpPr>
          <p:nvPr/>
        </p:nvSpPr>
        <p:spPr bwMode="auto">
          <a:xfrm>
            <a:off x="6400800" y="2857500"/>
            <a:ext cx="685800" cy="6858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" name="Line 10"/>
          <p:cNvSpPr>
            <a:spLocks noChangeShapeType="1"/>
          </p:cNvSpPr>
          <p:nvPr/>
        </p:nvSpPr>
        <p:spPr bwMode="auto">
          <a:xfrm flipH="1">
            <a:off x="4267200" y="3429000"/>
            <a:ext cx="4572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Line 11"/>
          <p:cNvSpPr>
            <a:spLocks noChangeShapeType="1"/>
          </p:cNvSpPr>
          <p:nvPr/>
        </p:nvSpPr>
        <p:spPr bwMode="auto">
          <a:xfrm>
            <a:off x="5181600" y="3429000"/>
            <a:ext cx="1524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Oval 12"/>
          <p:cNvSpPr>
            <a:spLocks noChangeArrowheads="1"/>
          </p:cNvSpPr>
          <p:nvPr/>
        </p:nvSpPr>
        <p:spPr bwMode="auto">
          <a:xfrm>
            <a:off x="3733800" y="37338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" name="Oval 13"/>
          <p:cNvSpPr>
            <a:spLocks noChangeArrowheads="1"/>
          </p:cNvSpPr>
          <p:nvPr/>
        </p:nvSpPr>
        <p:spPr bwMode="auto">
          <a:xfrm>
            <a:off x="5029200" y="37338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" name="Line 14"/>
          <p:cNvSpPr>
            <a:spLocks noChangeShapeType="1"/>
          </p:cNvSpPr>
          <p:nvPr/>
        </p:nvSpPr>
        <p:spPr bwMode="auto">
          <a:xfrm flipH="1">
            <a:off x="6553200" y="3505200"/>
            <a:ext cx="1524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Line 15"/>
          <p:cNvSpPr>
            <a:spLocks noChangeShapeType="1"/>
          </p:cNvSpPr>
          <p:nvPr/>
        </p:nvSpPr>
        <p:spPr bwMode="auto">
          <a:xfrm>
            <a:off x="7010400" y="3352800"/>
            <a:ext cx="6096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Oval 16"/>
          <p:cNvSpPr>
            <a:spLocks noChangeArrowheads="1"/>
          </p:cNvSpPr>
          <p:nvPr/>
        </p:nvSpPr>
        <p:spPr bwMode="auto">
          <a:xfrm>
            <a:off x="6096000" y="3810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6" name="Oval 17"/>
          <p:cNvSpPr>
            <a:spLocks noChangeArrowheads="1"/>
          </p:cNvSpPr>
          <p:nvPr/>
        </p:nvSpPr>
        <p:spPr bwMode="auto">
          <a:xfrm>
            <a:off x="7239000" y="3810000"/>
            <a:ext cx="685800" cy="6858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7" name="Line 18"/>
          <p:cNvSpPr>
            <a:spLocks noChangeShapeType="1"/>
          </p:cNvSpPr>
          <p:nvPr/>
        </p:nvSpPr>
        <p:spPr bwMode="auto">
          <a:xfrm flipH="1">
            <a:off x="4876800" y="4343400"/>
            <a:ext cx="2286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Oval 19"/>
          <p:cNvSpPr>
            <a:spLocks noChangeArrowheads="1"/>
          </p:cNvSpPr>
          <p:nvPr/>
        </p:nvSpPr>
        <p:spPr bwMode="auto">
          <a:xfrm>
            <a:off x="4343400" y="4572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9" name="Line 20"/>
          <p:cNvSpPr>
            <a:spLocks noChangeShapeType="1"/>
          </p:cNvSpPr>
          <p:nvPr/>
        </p:nvSpPr>
        <p:spPr bwMode="auto">
          <a:xfrm>
            <a:off x="5562600" y="4419600"/>
            <a:ext cx="15240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Oval 21"/>
          <p:cNvSpPr>
            <a:spLocks noChangeArrowheads="1"/>
          </p:cNvSpPr>
          <p:nvPr/>
        </p:nvSpPr>
        <p:spPr bwMode="auto">
          <a:xfrm>
            <a:off x="5410200" y="4572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1" name="Line 22"/>
          <p:cNvSpPr>
            <a:spLocks noChangeShapeType="1"/>
          </p:cNvSpPr>
          <p:nvPr/>
        </p:nvSpPr>
        <p:spPr bwMode="auto">
          <a:xfrm flipH="1">
            <a:off x="7239000" y="4495800"/>
            <a:ext cx="22860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Oval 23"/>
          <p:cNvSpPr>
            <a:spLocks noChangeArrowheads="1"/>
          </p:cNvSpPr>
          <p:nvPr/>
        </p:nvSpPr>
        <p:spPr bwMode="auto">
          <a:xfrm>
            <a:off x="6705600" y="46482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3" name="Oval 24"/>
          <p:cNvSpPr>
            <a:spLocks noChangeArrowheads="1"/>
          </p:cNvSpPr>
          <p:nvPr/>
        </p:nvSpPr>
        <p:spPr bwMode="auto">
          <a:xfrm>
            <a:off x="7772400" y="4648200"/>
            <a:ext cx="685800" cy="685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" name="Line 25"/>
          <p:cNvSpPr>
            <a:spLocks noChangeShapeType="1"/>
          </p:cNvSpPr>
          <p:nvPr/>
        </p:nvSpPr>
        <p:spPr bwMode="auto">
          <a:xfrm>
            <a:off x="7772400" y="4419600"/>
            <a:ext cx="22860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Line 26"/>
          <p:cNvSpPr>
            <a:spLocks noChangeShapeType="1"/>
          </p:cNvSpPr>
          <p:nvPr/>
        </p:nvSpPr>
        <p:spPr bwMode="auto">
          <a:xfrm flipH="1">
            <a:off x="6400800" y="5257800"/>
            <a:ext cx="3810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Line 27"/>
          <p:cNvSpPr>
            <a:spLocks noChangeShapeType="1"/>
          </p:cNvSpPr>
          <p:nvPr/>
        </p:nvSpPr>
        <p:spPr bwMode="auto">
          <a:xfrm>
            <a:off x="7239000" y="5257800"/>
            <a:ext cx="3048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Oval 28"/>
          <p:cNvSpPr>
            <a:spLocks noChangeArrowheads="1"/>
          </p:cNvSpPr>
          <p:nvPr/>
        </p:nvSpPr>
        <p:spPr bwMode="auto">
          <a:xfrm>
            <a:off x="5867400" y="54864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8" name="Oval 29"/>
          <p:cNvSpPr>
            <a:spLocks noChangeArrowheads="1"/>
          </p:cNvSpPr>
          <p:nvPr/>
        </p:nvSpPr>
        <p:spPr bwMode="auto">
          <a:xfrm>
            <a:off x="7391400" y="54864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5509475" y="2059773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6553200" y="3028345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429500" y="38978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7948706" y="4799692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6286500" y="395803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884026" y="4816561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7581900" y="564463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4856408" y="298996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219700" y="386043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5600700" y="469213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057900" y="560653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924300" y="3927919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4518096" y="46923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0" y="5529273"/>
            <a:ext cx="5867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1 2 4 5 8 9 3 6 7 10 12 13 11</a:t>
            </a:r>
            <a:endParaRPr lang="en-US" sz="4000" dirty="0"/>
          </a:p>
        </p:txBody>
      </p:sp>
      <p:sp>
        <p:nvSpPr>
          <p:cNvPr id="43" name="TextBox 42"/>
          <p:cNvSpPr txBox="1"/>
          <p:nvPr/>
        </p:nvSpPr>
        <p:spPr>
          <a:xfrm>
            <a:off x="7886700" y="874833"/>
            <a:ext cx="431603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v</a:t>
            </a:r>
            <a:r>
              <a:rPr lang="en-US" sz="2800" dirty="0" smtClean="0"/>
              <a:t>oid preorder(root) {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if(root) {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	</a:t>
            </a:r>
            <a:r>
              <a:rPr lang="en-US" sz="2800" dirty="0"/>
              <a:t>print root-&gt;data</a:t>
            </a:r>
          </a:p>
          <a:p>
            <a:r>
              <a:rPr lang="en-US" sz="2800" dirty="0"/>
              <a:t>		</a:t>
            </a:r>
            <a:r>
              <a:rPr lang="en-US" sz="2800" dirty="0" smtClean="0"/>
              <a:t>preorder(root-&gt;left);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	preorder(root-&gt;right);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}</a:t>
            </a:r>
          </a:p>
          <a:p>
            <a:r>
              <a:rPr lang="en-US" sz="2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78043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Post-order Traversal</a:t>
            </a:r>
            <a:endParaRPr lang="en-US" dirty="0"/>
          </a:p>
        </p:txBody>
      </p:sp>
      <p:sp>
        <p:nvSpPr>
          <p:cNvPr id="4" name="Oval 5"/>
          <p:cNvSpPr>
            <a:spLocks noChangeArrowheads="1"/>
          </p:cNvSpPr>
          <p:nvPr/>
        </p:nvSpPr>
        <p:spPr bwMode="auto">
          <a:xfrm>
            <a:off x="5295900" y="1905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" name="Line 6"/>
          <p:cNvSpPr>
            <a:spLocks noChangeShapeType="1"/>
          </p:cNvSpPr>
          <p:nvPr/>
        </p:nvSpPr>
        <p:spPr bwMode="auto">
          <a:xfrm flipH="1">
            <a:off x="5105400" y="2514600"/>
            <a:ext cx="3810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Line 7"/>
          <p:cNvSpPr>
            <a:spLocks noChangeShapeType="1"/>
          </p:cNvSpPr>
          <p:nvPr/>
        </p:nvSpPr>
        <p:spPr bwMode="auto">
          <a:xfrm>
            <a:off x="5943600" y="2438400"/>
            <a:ext cx="6096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Oval 8"/>
          <p:cNvSpPr>
            <a:spLocks noChangeArrowheads="1"/>
          </p:cNvSpPr>
          <p:nvPr/>
        </p:nvSpPr>
        <p:spPr bwMode="auto">
          <a:xfrm>
            <a:off x="4648200" y="28575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" name="Oval 9"/>
          <p:cNvSpPr>
            <a:spLocks noChangeArrowheads="1"/>
          </p:cNvSpPr>
          <p:nvPr/>
        </p:nvSpPr>
        <p:spPr bwMode="auto">
          <a:xfrm>
            <a:off x="6400800" y="28575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" name="Line 10"/>
          <p:cNvSpPr>
            <a:spLocks noChangeShapeType="1"/>
          </p:cNvSpPr>
          <p:nvPr/>
        </p:nvSpPr>
        <p:spPr bwMode="auto">
          <a:xfrm flipH="1">
            <a:off x="4267200" y="3429000"/>
            <a:ext cx="4572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Line 11"/>
          <p:cNvSpPr>
            <a:spLocks noChangeShapeType="1"/>
          </p:cNvSpPr>
          <p:nvPr/>
        </p:nvSpPr>
        <p:spPr bwMode="auto">
          <a:xfrm>
            <a:off x="5181600" y="3429000"/>
            <a:ext cx="1524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Oval 12"/>
          <p:cNvSpPr>
            <a:spLocks noChangeArrowheads="1"/>
          </p:cNvSpPr>
          <p:nvPr/>
        </p:nvSpPr>
        <p:spPr bwMode="auto">
          <a:xfrm>
            <a:off x="3733800" y="37338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" name="Oval 13"/>
          <p:cNvSpPr>
            <a:spLocks noChangeArrowheads="1"/>
          </p:cNvSpPr>
          <p:nvPr/>
        </p:nvSpPr>
        <p:spPr bwMode="auto">
          <a:xfrm>
            <a:off x="5029200" y="37338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" name="Line 14"/>
          <p:cNvSpPr>
            <a:spLocks noChangeShapeType="1"/>
          </p:cNvSpPr>
          <p:nvPr/>
        </p:nvSpPr>
        <p:spPr bwMode="auto">
          <a:xfrm flipH="1">
            <a:off x="6553200" y="3505200"/>
            <a:ext cx="1524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Line 15"/>
          <p:cNvSpPr>
            <a:spLocks noChangeShapeType="1"/>
          </p:cNvSpPr>
          <p:nvPr/>
        </p:nvSpPr>
        <p:spPr bwMode="auto">
          <a:xfrm>
            <a:off x="7010400" y="3352800"/>
            <a:ext cx="6096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Oval 16"/>
          <p:cNvSpPr>
            <a:spLocks noChangeArrowheads="1"/>
          </p:cNvSpPr>
          <p:nvPr/>
        </p:nvSpPr>
        <p:spPr bwMode="auto">
          <a:xfrm>
            <a:off x="6096000" y="3810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6" name="Oval 17"/>
          <p:cNvSpPr>
            <a:spLocks noChangeArrowheads="1"/>
          </p:cNvSpPr>
          <p:nvPr/>
        </p:nvSpPr>
        <p:spPr bwMode="auto">
          <a:xfrm>
            <a:off x="7239000" y="3810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7" name="Line 18"/>
          <p:cNvSpPr>
            <a:spLocks noChangeShapeType="1"/>
          </p:cNvSpPr>
          <p:nvPr/>
        </p:nvSpPr>
        <p:spPr bwMode="auto">
          <a:xfrm flipH="1">
            <a:off x="4876800" y="4343400"/>
            <a:ext cx="2286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Oval 19"/>
          <p:cNvSpPr>
            <a:spLocks noChangeArrowheads="1"/>
          </p:cNvSpPr>
          <p:nvPr/>
        </p:nvSpPr>
        <p:spPr bwMode="auto">
          <a:xfrm>
            <a:off x="4343400" y="4572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9" name="Line 20"/>
          <p:cNvSpPr>
            <a:spLocks noChangeShapeType="1"/>
          </p:cNvSpPr>
          <p:nvPr/>
        </p:nvSpPr>
        <p:spPr bwMode="auto">
          <a:xfrm>
            <a:off x="5562600" y="4419600"/>
            <a:ext cx="15240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Oval 21"/>
          <p:cNvSpPr>
            <a:spLocks noChangeArrowheads="1"/>
          </p:cNvSpPr>
          <p:nvPr/>
        </p:nvSpPr>
        <p:spPr bwMode="auto">
          <a:xfrm>
            <a:off x="5410200" y="4572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1" name="Line 22"/>
          <p:cNvSpPr>
            <a:spLocks noChangeShapeType="1"/>
          </p:cNvSpPr>
          <p:nvPr/>
        </p:nvSpPr>
        <p:spPr bwMode="auto">
          <a:xfrm flipH="1">
            <a:off x="7239000" y="4495800"/>
            <a:ext cx="22860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Oval 23"/>
          <p:cNvSpPr>
            <a:spLocks noChangeArrowheads="1"/>
          </p:cNvSpPr>
          <p:nvPr/>
        </p:nvSpPr>
        <p:spPr bwMode="auto">
          <a:xfrm>
            <a:off x="6705600" y="46482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3" name="Oval 24"/>
          <p:cNvSpPr>
            <a:spLocks noChangeArrowheads="1"/>
          </p:cNvSpPr>
          <p:nvPr/>
        </p:nvSpPr>
        <p:spPr bwMode="auto">
          <a:xfrm>
            <a:off x="7772400" y="46482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" name="Line 25"/>
          <p:cNvSpPr>
            <a:spLocks noChangeShapeType="1"/>
          </p:cNvSpPr>
          <p:nvPr/>
        </p:nvSpPr>
        <p:spPr bwMode="auto">
          <a:xfrm>
            <a:off x="7772400" y="4419600"/>
            <a:ext cx="22860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Line 26"/>
          <p:cNvSpPr>
            <a:spLocks noChangeShapeType="1"/>
          </p:cNvSpPr>
          <p:nvPr/>
        </p:nvSpPr>
        <p:spPr bwMode="auto">
          <a:xfrm flipH="1">
            <a:off x="6400800" y="5257800"/>
            <a:ext cx="3810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Line 27"/>
          <p:cNvSpPr>
            <a:spLocks noChangeShapeType="1"/>
          </p:cNvSpPr>
          <p:nvPr/>
        </p:nvSpPr>
        <p:spPr bwMode="auto">
          <a:xfrm>
            <a:off x="7239000" y="5257800"/>
            <a:ext cx="3048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Oval 28"/>
          <p:cNvSpPr>
            <a:spLocks noChangeArrowheads="1"/>
          </p:cNvSpPr>
          <p:nvPr/>
        </p:nvSpPr>
        <p:spPr bwMode="auto">
          <a:xfrm>
            <a:off x="5867400" y="54864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8" name="Oval 29"/>
          <p:cNvSpPr>
            <a:spLocks noChangeArrowheads="1"/>
          </p:cNvSpPr>
          <p:nvPr/>
        </p:nvSpPr>
        <p:spPr bwMode="auto">
          <a:xfrm>
            <a:off x="7391400" y="54864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5509475" y="2059773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6553200" y="3028345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429500" y="38978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7948706" y="4799692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6286500" y="395803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884026" y="4816561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7581900" y="564463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4856408" y="298996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219700" y="386043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5600700" y="469213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057900" y="560653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924300" y="3927919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4518096" y="46923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7886700" y="874833"/>
            <a:ext cx="431603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v</a:t>
            </a:r>
            <a:r>
              <a:rPr lang="en-US" sz="2800" dirty="0" smtClean="0"/>
              <a:t>oid </a:t>
            </a:r>
            <a:r>
              <a:rPr lang="en-US" sz="2800" dirty="0" err="1" smtClean="0"/>
              <a:t>postorder</a:t>
            </a:r>
            <a:r>
              <a:rPr lang="en-US" sz="2800" dirty="0" smtClean="0"/>
              <a:t>(root) {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if(root) {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   print </a:t>
            </a:r>
            <a:r>
              <a:rPr lang="en-US" sz="2800" dirty="0"/>
              <a:t>root-&gt;data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   </a:t>
            </a:r>
            <a:r>
              <a:rPr lang="en-US" sz="2800" dirty="0" err="1" smtClean="0"/>
              <a:t>postorder</a:t>
            </a:r>
            <a:r>
              <a:rPr lang="en-US" sz="2800" dirty="0" smtClean="0"/>
              <a:t>(root-&gt;left);</a:t>
            </a:r>
          </a:p>
          <a:p>
            <a:r>
              <a:rPr lang="en-US" sz="2800" dirty="0"/>
              <a:t>	 </a:t>
            </a:r>
            <a:r>
              <a:rPr lang="en-US" sz="2800" dirty="0" smtClean="0"/>
              <a:t>  </a:t>
            </a:r>
            <a:r>
              <a:rPr lang="en-US" sz="2800" dirty="0" err="1" smtClean="0"/>
              <a:t>postorder</a:t>
            </a:r>
            <a:r>
              <a:rPr lang="en-US" sz="2800" dirty="0" smtClean="0"/>
              <a:t>(root-&gt;right);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}</a:t>
            </a:r>
          </a:p>
          <a:p>
            <a:r>
              <a:rPr lang="en-US" sz="2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22215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extBox 1"/>
          <p:cNvSpPr txBox="1">
            <a:spLocks noChangeArrowheads="1"/>
          </p:cNvSpPr>
          <p:nvPr/>
        </p:nvSpPr>
        <p:spPr bwMode="auto">
          <a:xfrm>
            <a:off x="1415635" y="2552838"/>
            <a:ext cx="857593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IN" altLang="en-US" sz="4800" dirty="0" smtClean="0"/>
              <a:t>Count no. of nodes in a tree (size)</a:t>
            </a:r>
            <a:endParaRPr lang="en-I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2444913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extBox 1"/>
          <p:cNvSpPr txBox="1">
            <a:spLocks noChangeArrowheads="1"/>
          </p:cNvSpPr>
          <p:nvPr/>
        </p:nvSpPr>
        <p:spPr bwMode="auto">
          <a:xfrm>
            <a:off x="1124087" y="1333638"/>
            <a:ext cx="5997155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IN" altLang="en-US" sz="4800" dirty="0" smtClean="0"/>
              <a:t>Traversals?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IN" altLang="en-US" sz="4800" dirty="0"/>
              <a:t>	</a:t>
            </a:r>
            <a:r>
              <a:rPr lang="en-IN" altLang="en-US" sz="4800" dirty="0" smtClean="0"/>
              <a:t>							</a:t>
            </a:r>
            <a:r>
              <a:rPr lang="en-IN" altLang="en-US" sz="4800" dirty="0" err="1" smtClean="0"/>
              <a:t>Preorder</a:t>
            </a:r>
            <a:endParaRPr lang="en-IN" altLang="en-US" sz="4800" dirty="0" smtClean="0"/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IN" altLang="en-US" sz="4800" dirty="0"/>
              <a:t>	</a:t>
            </a:r>
            <a:r>
              <a:rPr lang="en-IN" altLang="en-US" sz="4800" dirty="0" smtClean="0"/>
              <a:t>							</a:t>
            </a:r>
            <a:r>
              <a:rPr lang="en-IN" altLang="en-US" sz="4800" dirty="0" err="1" smtClean="0"/>
              <a:t>Inorder</a:t>
            </a:r>
            <a:endParaRPr lang="en-IN" altLang="en-US" sz="4800" dirty="0" smtClean="0"/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IN" altLang="en-US" sz="4800" dirty="0"/>
              <a:t>	</a:t>
            </a:r>
            <a:r>
              <a:rPr lang="en-IN" altLang="en-US" sz="4800" dirty="0" smtClean="0"/>
              <a:t>							</a:t>
            </a:r>
            <a:r>
              <a:rPr lang="en-IN" altLang="en-US" sz="4800" dirty="0" err="1" smtClean="0"/>
              <a:t>Postorder</a:t>
            </a:r>
            <a:r>
              <a:rPr lang="en-IN" altLang="en-US" sz="4800" dirty="0" smtClean="0"/>
              <a:t> </a:t>
            </a:r>
            <a:endParaRPr lang="en-I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1992110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extBox 1"/>
          <p:cNvSpPr txBox="1">
            <a:spLocks noChangeArrowheads="1"/>
          </p:cNvSpPr>
          <p:nvPr/>
        </p:nvSpPr>
        <p:spPr bwMode="auto">
          <a:xfrm>
            <a:off x="2011983" y="2552838"/>
            <a:ext cx="787831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IN" altLang="en-US" sz="4800" dirty="0" smtClean="0"/>
              <a:t>Check if two trees are identical</a:t>
            </a:r>
            <a:endParaRPr lang="en-I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590038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extBox 1"/>
          <p:cNvSpPr txBox="1">
            <a:spLocks noChangeArrowheads="1"/>
          </p:cNvSpPr>
          <p:nvPr/>
        </p:nvSpPr>
        <p:spPr bwMode="auto">
          <a:xfrm>
            <a:off x="5933492" y="257578"/>
            <a:ext cx="6258508" cy="6001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IN" altLang="en-US" sz="2400" dirty="0" err="1"/>
              <a:t>int</a:t>
            </a:r>
            <a:r>
              <a:rPr lang="en-IN" altLang="en-US" sz="2400" dirty="0"/>
              <a:t> </a:t>
            </a:r>
            <a:r>
              <a:rPr lang="en-IN" altLang="en-US" sz="2400" dirty="0" err="1"/>
              <a:t>identicalTrees</a:t>
            </a:r>
            <a:r>
              <a:rPr lang="en-IN" altLang="en-US" sz="2400" dirty="0"/>
              <a:t>(</a:t>
            </a:r>
            <a:r>
              <a:rPr lang="en-IN" altLang="en-US" sz="2400" dirty="0" err="1"/>
              <a:t>struct</a:t>
            </a:r>
            <a:r>
              <a:rPr lang="en-IN" altLang="en-US" sz="2400" dirty="0"/>
              <a:t> node* a, </a:t>
            </a:r>
            <a:r>
              <a:rPr lang="en-IN" altLang="en-US" sz="2400" dirty="0" err="1"/>
              <a:t>struct</a:t>
            </a:r>
            <a:r>
              <a:rPr lang="en-IN" altLang="en-US" sz="2400" dirty="0"/>
              <a:t> node* b)</a:t>
            </a: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IN" altLang="en-US" sz="2400" dirty="0" smtClean="0"/>
              <a:t>{</a:t>
            </a: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IN" altLang="en-US" sz="2400" dirty="0" smtClean="0"/>
              <a:t>    </a:t>
            </a:r>
            <a:r>
              <a:rPr lang="en-IN" altLang="en-US" sz="2400" dirty="0"/>
              <a:t>if (a==NULL &amp;&amp; b==NULL)</a:t>
            </a: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IN" altLang="en-US" sz="2400" dirty="0"/>
              <a:t>        return 1;</a:t>
            </a: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endParaRPr lang="en-IN" altLang="en-US" sz="2400" dirty="0"/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IN" altLang="en-US" sz="2400" dirty="0" smtClean="0"/>
              <a:t>	if </a:t>
            </a:r>
            <a:r>
              <a:rPr lang="en-IN" altLang="en-US" sz="2400" dirty="0"/>
              <a:t>(a!=NULL &amp;&amp; b!=NULL)</a:t>
            </a: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IN" altLang="en-US" sz="2400" dirty="0"/>
              <a:t>    {</a:t>
            </a: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IN" altLang="en-US" sz="2400" dirty="0"/>
              <a:t>        </a:t>
            </a:r>
            <a:r>
              <a:rPr lang="en-IN" altLang="en-US" sz="2400" dirty="0" smtClean="0"/>
              <a:t>return (</a:t>
            </a: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IN" altLang="en-US" sz="2400" dirty="0" smtClean="0"/>
              <a:t>            a-&gt;data == b-&gt;data &amp;&amp;</a:t>
            </a: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IN" altLang="en-US" sz="2400" dirty="0" smtClean="0"/>
              <a:t>            </a:t>
            </a:r>
            <a:r>
              <a:rPr lang="en-IN" altLang="en-US" sz="2400" dirty="0" err="1" smtClean="0"/>
              <a:t>identicalTrees</a:t>
            </a:r>
            <a:r>
              <a:rPr lang="en-IN" altLang="en-US" sz="2400" dirty="0" smtClean="0"/>
              <a:t>(a-&gt;left, b-&gt;left) &amp;&amp;</a:t>
            </a: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IN" altLang="en-US" sz="2400" dirty="0" smtClean="0"/>
              <a:t>            </a:t>
            </a:r>
            <a:r>
              <a:rPr lang="en-IN" altLang="en-US" sz="2400" dirty="0" err="1" smtClean="0"/>
              <a:t>identicalTrees</a:t>
            </a:r>
            <a:r>
              <a:rPr lang="en-IN" altLang="en-US" sz="2400" dirty="0" smtClean="0"/>
              <a:t>(a-</a:t>
            </a:r>
            <a:r>
              <a:rPr lang="en-IN" altLang="en-US" sz="2400" dirty="0"/>
              <a:t>&gt;right, b-&gt;right</a:t>
            </a:r>
            <a:r>
              <a:rPr lang="en-IN" altLang="en-US" sz="2400" dirty="0" smtClean="0"/>
              <a:t>)</a:t>
            </a: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IN" altLang="en-US" sz="2400" dirty="0" smtClean="0"/>
              <a:t>        );</a:t>
            </a: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IN" altLang="en-US" sz="2400" dirty="0" smtClean="0"/>
              <a:t>    </a:t>
            </a:r>
            <a:r>
              <a:rPr lang="en-IN" altLang="en-US" sz="2400" dirty="0"/>
              <a:t>}</a:t>
            </a: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IN" altLang="en-US" sz="2400" dirty="0"/>
              <a:t>    </a:t>
            </a: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IN" altLang="en-US" sz="2400" dirty="0" smtClean="0"/>
              <a:t>	return </a:t>
            </a:r>
            <a:r>
              <a:rPr lang="en-IN" altLang="en-US" sz="2400" dirty="0"/>
              <a:t>0;</a:t>
            </a: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IN" altLang="en-US" sz="2400" dirty="0"/>
              <a:t>} </a:t>
            </a:r>
          </a:p>
        </p:txBody>
      </p:sp>
      <p:sp>
        <p:nvSpPr>
          <p:cNvPr id="41" name="Oval 5"/>
          <p:cNvSpPr>
            <a:spLocks noChangeArrowheads="1"/>
          </p:cNvSpPr>
          <p:nvPr/>
        </p:nvSpPr>
        <p:spPr bwMode="auto">
          <a:xfrm>
            <a:off x="1676937" y="257578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2" name="Line 6"/>
          <p:cNvSpPr>
            <a:spLocks noChangeShapeType="1"/>
          </p:cNvSpPr>
          <p:nvPr/>
        </p:nvSpPr>
        <p:spPr bwMode="auto">
          <a:xfrm flipH="1">
            <a:off x="1486437" y="867178"/>
            <a:ext cx="3810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" name="Line 7"/>
          <p:cNvSpPr>
            <a:spLocks noChangeShapeType="1"/>
          </p:cNvSpPr>
          <p:nvPr/>
        </p:nvSpPr>
        <p:spPr bwMode="auto">
          <a:xfrm>
            <a:off x="2324637" y="790978"/>
            <a:ext cx="6096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" name="Oval 8"/>
          <p:cNvSpPr>
            <a:spLocks noChangeArrowheads="1"/>
          </p:cNvSpPr>
          <p:nvPr/>
        </p:nvSpPr>
        <p:spPr bwMode="auto">
          <a:xfrm>
            <a:off x="1029237" y="1210078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5" name="Oval 9"/>
          <p:cNvSpPr>
            <a:spLocks noChangeArrowheads="1"/>
          </p:cNvSpPr>
          <p:nvPr/>
        </p:nvSpPr>
        <p:spPr bwMode="auto">
          <a:xfrm>
            <a:off x="2781837" y="1210078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6" name="Line 10"/>
          <p:cNvSpPr>
            <a:spLocks noChangeShapeType="1"/>
          </p:cNvSpPr>
          <p:nvPr/>
        </p:nvSpPr>
        <p:spPr bwMode="auto">
          <a:xfrm flipH="1">
            <a:off x="648237" y="1781578"/>
            <a:ext cx="4572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" name="Line 11"/>
          <p:cNvSpPr>
            <a:spLocks noChangeShapeType="1"/>
          </p:cNvSpPr>
          <p:nvPr/>
        </p:nvSpPr>
        <p:spPr bwMode="auto">
          <a:xfrm>
            <a:off x="1562637" y="1781578"/>
            <a:ext cx="1524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" name="Oval 12"/>
          <p:cNvSpPr>
            <a:spLocks noChangeArrowheads="1"/>
          </p:cNvSpPr>
          <p:nvPr/>
        </p:nvSpPr>
        <p:spPr bwMode="auto">
          <a:xfrm>
            <a:off x="114837" y="2086378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9" name="Oval 13"/>
          <p:cNvSpPr>
            <a:spLocks noChangeArrowheads="1"/>
          </p:cNvSpPr>
          <p:nvPr/>
        </p:nvSpPr>
        <p:spPr bwMode="auto">
          <a:xfrm>
            <a:off x="1410237" y="2086378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1" name="Line 15"/>
          <p:cNvSpPr>
            <a:spLocks noChangeShapeType="1"/>
          </p:cNvSpPr>
          <p:nvPr/>
        </p:nvSpPr>
        <p:spPr bwMode="auto">
          <a:xfrm>
            <a:off x="3391437" y="1705378"/>
            <a:ext cx="6096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" name="Oval 17"/>
          <p:cNvSpPr>
            <a:spLocks noChangeArrowheads="1"/>
          </p:cNvSpPr>
          <p:nvPr/>
        </p:nvSpPr>
        <p:spPr bwMode="auto">
          <a:xfrm>
            <a:off x="3620037" y="2162578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6" name="TextBox 65"/>
          <p:cNvSpPr txBox="1"/>
          <p:nvPr/>
        </p:nvSpPr>
        <p:spPr>
          <a:xfrm>
            <a:off x="1890512" y="412351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2934237" y="1380923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3810537" y="2250446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1237445" y="1342542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1600737" y="221300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305337" y="2280497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79" name="Oval 5"/>
          <p:cNvSpPr>
            <a:spLocks noChangeArrowheads="1"/>
          </p:cNvSpPr>
          <p:nvPr/>
        </p:nvSpPr>
        <p:spPr bwMode="auto">
          <a:xfrm>
            <a:off x="1694645" y="3229378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0" name="Line 6"/>
          <p:cNvSpPr>
            <a:spLocks noChangeShapeType="1"/>
          </p:cNvSpPr>
          <p:nvPr/>
        </p:nvSpPr>
        <p:spPr bwMode="auto">
          <a:xfrm flipH="1">
            <a:off x="1504145" y="3838978"/>
            <a:ext cx="3810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" name="Line 7"/>
          <p:cNvSpPr>
            <a:spLocks noChangeShapeType="1"/>
          </p:cNvSpPr>
          <p:nvPr/>
        </p:nvSpPr>
        <p:spPr bwMode="auto">
          <a:xfrm>
            <a:off x="2342345" y="3762778"/>
            <a:ext cx="6096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" name="Oval 8"/>
          <p:cNvSpPr>
            <a:spLocks noChangeArrowheads="1"/>
          </p:cNvSpPr>
          <p:nvPr/>
        </p:nvSpPr>
        <p:spPr bwMode="auto">
          <a:xfrm>
            <a:off x="1046945" y="4181878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3" name="Oval 9"/>
          <p:cNvSpPr>
            <a:spLocks noChangeArrowheads="1"/>
          </p:cNvSpPr>
          <p:nvPr/>
        </p:nvSpPr>
        <p:spPr bwMode="auto">
          <a:xfrm>
            <a:off x="2799545" y="4181878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4" name="Line 10"/>
          <p:cNvSpPr>
            <a:spLocks noChangeShapeType="1"/>
          </p:cNvSpPr>
          <p:nvPr/>
        </p:nvSpPr>
        <p:spPr bwMode="auto">
          <a:xfrm flipH="1">
            <a:off x="665945" y="4753378"/>
            <a:ext cx="4572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" name="Line 11"/>
          <p:cNvSpPr>
            <a:spLocks noChangeShapeType="1"/>
          </p:cNvSpPr>
          <p:nvPr/>
        </p:nvSpPr>
        <p:spPr bwMode="auto">
          <a:xfrm>
            <a:off x="1580345" y="4753378"/>
            <a:ext cx="1524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" name="Oval 12"/>
          <p:cNvSpPr>
            <a:spLocks noChangeArrowheads="1"/>
          </p:cNvSpPr>
          <p:nvPr/>
        </p:nvSpPr>
        <p:spPr bwMode="auto">
          <a:xfrm>
            <a:off x="132545" y="5058178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7" name="Oval 13"/>
          <p:cNvSpPr>
            <a:spLocks noChangeArrowheads="1"/>
          </p:cNvSpPr>
          <p:nvPr/>
        </p:nvSpPr>
        <p:spPr bwMode="auto">
          <a:xfrm>
            <a:off x="1427945" y="5058178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8" name="Line 15"/>
          <p:cNvSpPr>
            <a:spLocks noChangeShapeType="1"/>
          </p:cNvSpPr>
          <p:nvPr/>
        </p:nvSpPr>
        <p:spPr bwMode="auto">
          <a:xfrm>
            <a:off x="3409145" y="4677178"/>
            <a:ext cx="6096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" name="Oval 17"/>
          <p:cNvSpPr>
            <a:spLocks noChangeArrowheads="1"/>
          </p:cNvSpPr>
          <p:nvPr/>
        </p:nvSpPr>
        <p:spPr bwMode="auto">
          <a:xfrm>
            <a:off x="3637745" y="5134378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0" name="TextBox 89"/>
          <p:cNvSpPr txBox="1"/>
          <p:nvPr/>
        </p:nvSpPr>
        <p:spPr>
          <a:xfrm>
            <a:off x="1908220" y="3384151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91" name="TextBox 90"/>
          <p:cNvSpPr txBox="1"/>
          <p:nvPr/>
        </p:nvSpPr>
        <p:spPr>
          <a:xfrm>
            <a:off x="2951945" y="4352723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3828245" y="5222246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93" name="TextBox 92"/>
          <p:cNvSpPr txBox="1"/>
          <p:nvPr/>
        </p:nvSpPr>
        <p:spPr>
          <a:xfrm>
            <a:off x="1255153" y="4314342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1618445" y="518480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95" name="TextBox 94"/>
          <p:cNvSpPr txBox="1"/>
          <p:nvPr/>
        </p:nvSpPr>
        <p:spPr>
          <a:xfrm>
            <a:off x="323045" y="5252297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cxnSp>
        <p:nvCxnSpPr>
          <p:cNvPr id="78848" name="Straight Connector 78847"/>
          <p:cNvCxnSpPr/>
          <p:nvPr/>
        </p:nvCxnSpPr>
        <p:spPr>
          <a:xfrm flipV="1">
            <a:off x="648237" y="2975020"/>
            <a:ext cx="3162300" cy="643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849" name="TextBox 78848"/>
          <p:cNvSpPr txBox="1"/>
          <p:nvPr/>
        </p:nvSpPr>
        <p:spPr>
          <a:xfrm>
            <a:off x="323045" y="257578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A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380420" y="3166056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638205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extBox 1"/>
          <p:cNvSpPr txBox="1">
            <a:spLocks noChangeArrowheads="1"/>
          </p:cNvSpPr>
          <p:nvPr/>
        </p:nvSpPr>
        <p:spPr bwMode="auto">
          <a:xfrm>
            <a:off x="3111914" y="1240872"/>
            <a:ext cx="523309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IN" altLang="en-US" sz="4800" dirty="0" smtClean="0"/>
              <a:t>Find height of a tree</a:t>
            </a:r>
            <a:endParaRPr lang="en-I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3352074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extBox 1"/>
          <p:cNvSpPr txBox="1">
            <a:spLocks noChangeArrowheads="1"/>
          </p:cNvSpPr>
          <p:nvPr/>
        </p:nvSpPr>
        <p:spPr bwMode="auto">
          <a:xfrm>
            <a:off x="3111914" y="1240872"/>
            <a:ext cx="523309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IN" altLang="en-US" sz="4800" dirty="0" smtClean="0"/>
              <a:t>Find height of a tree</a:t>
            </a:r>
            <a:endParaRPr lang="en-IN" altLang="en-US" sz="4800" dirty="0"/>
          </a:p>
        </p:txBody>
      </p:sp>
      <p:sp>
        <p:nvSpPr>
          <p:cNvPr id="3" name="Oval 5"/>
          <p:cNvSpPr>
            <a:spLocks noChangeArrowheads="1"/>
          </p:cNvSpPr>
          <p:nvPr/>
        </p:nvSpPr>
        <p:spPr bwMode="auto">
          <a:xfrm>
            <a:off x="5167112" y="2575775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" name="Line 6"/>
          <p:cNvSpPr>
            <a:spLocks noChangeShapeType="1"/>
          </p:cNvSpPr>
          <p:nvPr/>
        </p:nvSpPr>
        <p:spPr bwMode="auto">
          <a:xfrm flipH="1">
            <a:off x="4976612" y="3185375"/>
            <a:ext cx="3810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7"/>
          <p:cNvSpPr>
            <a:spLocks noChangeShapeType="1"/>
          </p:cNvSpPr>
          <p:nvPr/>
        </p:nvSpPr>
        <p:spPr bwMode="auto">
          <a:xfrm>
            <a:off x="5814812" y="3109175"/>
            <a:ext cx="6096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Oval 8"/>
          <p:cNvSpPr>
            <a:spLocks noChangeArrowheads="1"/>
          </p:cNvSpPr>
          <p:nvPr/>
        </p:nvSpPr>
        <p:spPr bwMode="auto">
          <a:xfrm>
            <a:off x="4519412" y="3528275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" name="Oval 9"/>
          <p:cNvSpPr>
            <a:spLocks noChangeArrowheads="1"/>
          </p:cNvSpPr>
          <p:nvPr/>
        </p:nvSpPr>
        <p:spPr bwMode="auto">
          <a:xfrm>
            <a:off x="6272012" y="3528275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" name="Line 10"/>
          <p:cNvSpPr>
            <a:spLocks noChangeShapeType="1"/>
          </p:cNvSpPr>
          <p:nvPr/>
        </p:nvSpPr>
        <p:spPr bwMode="auto">
          <a:xfrm flipH="1">
            <a:off x="4138412" y="4099775"/>
            <a:ext cx="4572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Line 11"/>
          <p:cNvSpPr>
            <a:spLocks noChangeShapeType="1"/>
          </p:cNvSpPr>
          <p:nvPr/>
        </p:nvSpPr>
        <p:spPr bwMode="auto">
          <a:xfrm>
            <a:off x="5052812" y="4099775"/>
            <a:ext cx="1524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Oval 12"/>
          <p:cNvSpPr>
            <a:spLocks noChangeArrowheads="1"/>
          </p:cNvSpPr>
          <p:nvPr/>
        </p:nvSpPr>
        <p:spPr bwMode="auto">
          <a:xfrm>
            <a:off x="3605012" y="4404575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" name="Oval 13"/>
          <p:cNvSpPr>
            <a:spLocks noChangeArrowheads="1"/>
          </p:cNvSpPr>
          <p:nvPr/>
        </p:nvSpPr>
        <p:spPr bwMode="auto">
          <a:xfrm>
            <a:off x="4900412" y="4404575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" name="Line 15"/>
          <p:cNvSpPr>
            <a:spLocks noChangeShapeType="1"/>
          </p:cNvSpPr>
          <p:nvPr/>
        </p:nvSpPr>
        <p:spPr bwMode="auto">
          <a:xfrm>
            <a:off x="6881612" y="4023575"/>
            <a:ext cx="6096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Oval 17"/>
          <p:cNvSpPr>
            <a:spLocks noChangeArrowheads="1"/>
          </p:cNvSpPr>
          <p:nvPr/>
        </p:nvSpPr>
        <p:spPr bwMode="auto">
          <a:xfrm>
            <a:off x="7110212" y="4480775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380687" y="273054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424412" y="369912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300712" y="4568643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727620" y="3660739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090912" y="4531205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795512" y="459869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605012" y="5331854"/>
            <a:ext cx="388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Height = 3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987543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5"/>
          <p:cNvSpPr>
            <a:spLocks noChangeArrowheads="1"/>
          </p:cNvSpPr>
          <p:nvPr/>
        </p:nvSpPr>
        <p:spPr bwMode="auto">
          <a:xfrm>
            <a:off x="1741332" y="1455313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" name="Line 6"/>
          <p:cNvSpPr>
            <a:spLocks noChangeShapeType="1"/>
          </p:cNvSpPr>
          <p:nvPr/>
        </p:nvSpPr>
        <p:spPr bwMode="auto">
          <a:xfrm flipH="1">
            <a:off x="1550832" y="2064913"/>
            <a:ext cx="3810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Line 7"/>
          <p:cNvSpPr>
            <a:spLocks noChangeShapeType="1"/>
          </p:cNvSpPr>
          <p:nvPr/>
        </p:nvSpPr>
        <p:spPr bwMode="auto">
          <a:xfrm>
            <a:off x="2389032" y="1988713"/>
            <a:ext cx="6096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Oval 8"/>
          <p:cNvSpPr>
            <a:spLocks noChangeArrowheads="1"/>
          </p:cNvSpPr>
          <p:nvPr/>
        </p:nvSpPr>
        <p:spPr bwMode="auto">
          <a:xfrm>
            <a:off x="1093632" y="2407813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" name="Oval 9"/>
          <p:cNvSpPr>
            <a:spLocks noChangeArrowheads="1"/>
          </p:cNvSpPr>
          <p:nvPr/>
        </p:nvSpPr>
        <p:spPr bwMode="auto">
          <a:xfrm>
            <a:off x="2846232" y="2407813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" name="Line 10"/>
          <p:cNvSpPr>
            <a:spLocks noChangeShapeType="1"/>
          </p:cNvSpPr>
          <p:nvPr/>
        </p:nvSpPr>
        <p:spPr bwMode="auto">
          <a:xfrm flipH="1">
            <a:off x="712632" y="2979313"/>
            <a:ext cx="4572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Line 11"/>
          <p:cNvSpPr>
            <a:spLocks noChangeShapeType="1"/>
          </p:cNvSpPr>
          <p:nvPr/>
        </p:nvSpPr>
        <p:spPr bwMode="auto">
          <a:xfrm>
            <a:off x="1627032" y="2979313"/>
            <a:ext cx="1524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Oval 12"/>
          <p:cNvSpPr>
            <a:spLocks noChangeArrowheads="1"/>
          </p:cNvSpPr>
          <p:nvPr/>
        </p:nvSpPr>
        <p:spPr bwMode="auto">
          <a:xfrm>
            <a:off x="179232" y="3284113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" name="Oval 13"/>
          <p:cNvSpPr>
            <a:spLocks noChangeArrowheads="1"/>
          </p:cNvSpPr>
          <p:nvPr/>
        </p:nvSpPr>
        <p:spPr bwMode="auto">
          <a:xfrm>
            <a:off x="1474632" y="3284113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" name="Line 15"/>
          <p:cNvSpPr>
            <a:spLocks noChangeShapeType="1"/>
          </p:cNvSpPr>
          <p:nvPr/>
        </p:nvSpPr>
        <p:spPr bwMode="auto">
          <a:xfrm>
            <a:off x="3455832" y="2903113"/>
            <a:ext cx="6096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Oval 17"/>
          <p:cNvSpPr>
            <a:spLocks noChangeArrowheads="1"/>
          </p:cNvSpPr>
          <p:nvPr/>
        </p:nvSpPr>
        <p:spPr bwMode="auto">
          <a:xfrm>
            <a:off x="3684432" y="3360313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954907" y="1610086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998632" y="257865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874932" y="3448181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301840" y="2540277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665132" y="3410743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69732" y="3478232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741832" y="1077676"/>
            <a:ext cx="64008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int</a:t>
            </a:r>
            <a:r>
              <a:rPr lang="en-US" sz="2400" dirty="0" smtClean="0"/>
              <a:t> height(</a:t>
            </a:r>
            <a:r>
              <a:rPr lang="en-US" sz="2400" dirty="0" err="1" smtClean="0"/>
              <a:t>struct</a:t>
            </a:r>
            <a:r>
              <a:rPr lang="en-US" sz="2400" dirty="0" smtClean="0"/>
              <a:t> node *root) {</a:t>
            </a:r>
          </a:p>
          <a:p>
            <a:r>
              <a:rPr lang="en-US" sz="2400" dirty="0" smtClean="0"/>
              <a:t>	if(root == NULL) 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	return 0;</a:t>
            </a:r>
          </a:p>
          <a:p>
            <a:endParaRPr lang="en-US" sz="2400" dirty="0" smtClean="0"/>
          </a:p>
          <a:p>
            <a:r>
              <a:rPr lang="en-US" sz="2400" dirty="0"/>
              <a:t>	</a:t>
            </a:r>
            <a:r>
              <a:rPr lang="en-US" sz="2400" dirty="0" smtClean="0"/>
              <a:t>return height(root-&gt;left)+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	       height(root-&gt;right)+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		1;</a:t>
            </a:r>
          </a:p>
          <a:p>
            <a:r>
              <a:rPr lang="en-US" sz="2400" dirty="0"/>
              <a:t>}</a:t>
            </a:r>
            <a:endParaRPr lang="en-US" sz="2400" dirty="0" smtClean="0"/>
          </a:p>
          <a:p>
            <a:endParaRPr lang="en-US" sz="2400" dirty="0"/>
          </a:p>
          <a:p>
            <a:r>
              <a:rPr lang="en-US" sz="24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008296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34C23D8-C021-4AA0-8CF4-0CC0AA7E8305}" type="slidenum">
              <a:rPr lang="en-US" altLang="en-US" sz="1800"/>
              <a:pPr eaLnBrk="1" hangingPunct="1"/>
              <a:t>6</a:t>
            </a:fld>
            <a:endParaRPr lang="en-US" altLang="en-US" sz="1800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Perfect Binary Tree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i="1" smtClean="0"/>
              <a:t>perfect binary tree:</a:t>
            </a:r>
            <a:r>
              <a:rPr lang="en-US" altLang="en-US" smtClean="0"/>
              <a:t> a binary tree with all leaf nodes at the same depth. All internal nodes have exactly two children.</a:t>
            </a:r>
          </a:p>
          <a:p>
            <a:pPr eaLnBrk="1" hangingPunct="1"/>
            <a:r>
              <a:rPr lang="en-US" altLang="en-US" smtClean="0"/>
              <a:t>a perfect binary tree has the maximum number of nodes for a given height</a:t>
            </a:r>
          </a:p>
          <a:p>
            <a:pPr eaLnBrk="1" hangingPunct="1"/>
            <a:r>
              <a:rPr lang="en-US" altLang="en-US" smtClean="0"/>
              <a:t>a perfect binary tree has 2</a:t>
            </a:r>
            <a:r>
              <a:rPr lang="en-US" altLang="en-US" baseline="30000" smtClean="0"/>
              <a:t>(n+1)</a:t>
            </a:r>
            <a:r>
              <a:rPr lang="en-US" altLang="en-US" smtClean="0"/>
              <a:t> - 1 nodes where n is the height of a tree</a:t>
            </a:r>
          </a:p>
          <a:p>
            <a:pPr lvl="1" eaLnBrk="1" hangingPunct="1"/>
            <a:r>
              <a:rPr lang="en-US" altLang="en-US" sz="2000"/>
              <a:t>height = 0 -&gt; 1 node</a:t>
            </a:r>
          </a:p>
          <a:p>
            <a:pPr lvl="1" eaLnBrk="1" hangingPunct="1"/>
            <a:r>
              <a:rPr lang="en-US" altLang="en-US" sz="2000"/>
              <a:t>height = 1 -&gt; 3 nodes</a:t>
            </a:r>
          </a:p>
          <a:p>
            <a:pPr lvl="1" eaLnBrk="1" hangingPunct="1"/>
            <a:r>
              <a:rPr lang="en-US" altLang="en-US" sz="2000"/>
              <a:t>height = 2 -&gt; 7 nodes</a:t>
            </a:r>
          </a:p>
          <a:p>
            <a:pPr lvl="1" eaLnBrk="1" hangingPunct="1"/>
            <a:r>
              <a:rPr lang="en-US" altLang="en-US" sz="2000"/>
              <a:t>height = 3 -&gt; 15 nodes</a:t>
            </a:r>
          </a:p>
          <a:p>
            <a:pPr lvl="1" eaLnBrk="1" hangingPunct="1"/>
            <a:endParaRPr lang="en-US" altLang="en-US" sz="2000"/>
          </a:p>
        </p:txBody>
      </p:sp>
    </p:spTree>
    <p:extLst>
      <p:ext uri="{BB962C8B-B14F-4D97-AF65-F5344CB8AC3E}">
        <p14:creationId xmlns:p14="http://schemas.microsoft.com/office/powerpoint/2010/main" val="1325851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18209" y="1571223"/>
            <a:ext cx="65038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Delete a tree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2401786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18209" y="1571223"/>
            <a:ext cx="65038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Delete a tree</a:t>
            </a:r>
            <a:endParaRPr lang="en-US" sz="5400" dirty="0"/>
          </a:p>
        </p:txBody>
      </p:sp>
      <p:sp>
        <p:nvSpPr>
          <p:cNvPr id="3" name="TextBox 2"/>
          <p:cNvSpPr txBox="1"/>
          <p:nvPr/>
        </p:nvSpPr>
        <p:spPr>
          <a:xfrm>
            <a:off x="4275786" y="3129566"/>
            <a:ext cx="36962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rgbClr val="FF0000"/>
                </a:solidFill>
              </a:rPr>
              <a:t>Traversal?</a:t>
            </a:r>
            <a:endParaRPr lang="en-US" sz="6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6629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3450" y="2333766"/>
            <a:ext cx="65645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/>
              <a:t>Binary Search Tree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808698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2011" y="2374710"/>
            <a:ext cx="1255594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1. </a:t>
            </a:r>
          </a:p>
          <a:p>
            <a:r>
              <a:rPr lang="en-US" sz="4000" dirty="0"/>
              <a:t>	</a:t>
            </a:r>
            <a:r>
              <a:rPr lang="en-US" sz="4000" dirty="0" smtClean="0"/>
              <a:t>- Data </a:t>
            </a:r>
            <a:r>
              <a:rPr lang="en-US" sz="4000" dirty="0"/>
              <a:t>in root &gt; Data of the all nodes of left </a:t>
            </a:r>
            <a:r>
              <a:rPr lang="en-US" sz="4000" dirty="0" smtClean="0"/>
              <a:t>subtree</a:t>
            </a:r>
            <a:endParaRPr lang="en-US" sz="4000" dirty="0"/>
          </a:p>
          <a:p>
            <a:pPr marL="742950" lvl="1" indent="-285750">
              <a:buFontTx/>
              <a:buChar char="-"/>
            </a:pPr>
            <a:r>
              <a:rPr lang="en-US" sz="4000" dirty="0"/>
              <a:t>Data in root &lt; Data of the all nodes of right subtree</a:t>
            </a:r>
          </a:p>
          <a:p>
            <a:endParaRPr lang="en-US" sz="4000" dirty="0" smtClean="0"/>
          </a:p>
          <a:p>
            <a:r>
              <a:rPr lang="en-US" sz="4000" dirty="0"/>
              <a:t>2</a:t>
            </a:r>
            <a:r>
              <a:rPr lang="en-US" sz="4000" dirty="0" smtClean="0"/>
              <a:t>. </a:t>
            </a:r>
            <a:r>
              <a:rPr lang="en-US" sz="4000" dirty="0" smtClean="0"/>
              <a:t> Both left and right subtrees are BST.</a:t>
            </a:r>
            <a:endParaRPr lang="en-US" sz="4000" dirty="0" smtClean="0"/>
          </a:p>
          <a:p>
            <a:r>
              <a:rPr lang="en-US" sz="4000" dirty="0"/>
              <a:t>	</a:t>
            </a:r>
            <a:endParaRPr lang="en-US" sz="40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3016154" y="818865"/>
            <a:ext cx="65645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/>
              <a:t>Binary Search Tree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79854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16154" y="818865"/>
            <a:ext cx="65645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/>
              <a:t>Binary Search Tree</a:t>
            </a:r>
            <a:endParaRPr lang="en-US" sz="6000" dirty="0"/>
          </a:p>
        </p:txBody>
      </p:sp>
      <p:sp>
        <p:nvSpPr>
          <p:cNvPr id="4" name="Oval 5"/>
          <p:cNvSpPr>
            <a:spLocks noChangeArrowheads="1"/>
          </p:cNvSpPr>
          <p:nvPr/>
        </p:nvSpPr>
        <p:spPr bwMode="auto">
          <a:xfrm>
            <a:off x="5167112" y="2575775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" name="Line 6"/>
          <p:cNvSpPr>
            <a:spLocks noChangeShapeType="1"/>
          </p:cNvSpPr>
          <p:nvPr/>
        </p:nvSpPr>
        <p:spPr bwMode="auto">
          <a:xfrm flipH="1">
            <a:off x="4976612" y="3185375"/>
            <a:ext cx="3810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Line 7"/>
          <p:cNvSpPr>
            <a:spLocks noChangeShapeType="1"/>
          </p:cNvSpPr>
          <p:nvPr/>
        </p:nvSpPr>
        <p:spPr bwMode="auto">
          <a:xfrm>
            <a:off x="5814812" y="3109175"/>
            <a:ext cx="6096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Oval 8"/>
          <p:cNvSpPr>
            <a:spLocks noChangeArrowheads="1"/>
          </p:cNvSpPr>
          <p:nvPr/>
        </p:nvSpPr>
        <p:spPr bwMode="auto">
          <a:xfrm>
            <a:off x="4519412" y="3528275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" name="Oval 9"/>
          <p:cNvSpPr>
            <a:spLocks noChangeArrowheads="1"/>
          </p:cNvSpPr>
          <p:nvPr/>
        </p:nvSpPr>
        <p:spPr bwMode="auto">
          <a:xfrm>
            <a:off x="6272012" y="3528275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" name="Line 10"/>
          <p:cNvSpPr>
            <a:spLocks noChangeShapeType="1"/>
          </p:cNvSpPr>
          <p:nvPr/>
        </p:nvSpPr>
        <p:spPr bwMode="auto">
          <a:xfrm flipH="1">
            <a:off x="4138412" y="4099775"/>
            <a:ext cx="4572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Line 11"/>
          <p:cNvSpPr>
            <a:spLocks noChangeShapeType="1"/>
          </p:cNvSpPr>
          <p:nvPr/>
        </p:nvSpPr>
        <p:spPr bwMode="auto">
          <a:xfrm>
            <a:off x="5052812" y="4099775"/>
            <a:ext cx="1524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Oval 12"/>
          <p:cNvSpPr>
            <a:spLocks noChangeArrowheads="1"/>
          </p:cNvSpPr>
          <p:nvPr/>
        </p:nvSpPr>
        <p:spPr bwMode="auto">
          <a:xfrm>
            <a:off x="3605012" y="4404575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" name="Oval 13"/>
          <p:cNvSpPr>
            <a:spLocks noChangeArrowheads="1"/>
          </p:cNvSpPr>
          <p:nvPr/>
        </p:nvSpPr>
        <p:spPr bwMode="auto">
          <a:xfrm>
            <a:off x="4900412" y="4404575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" name="Line 15"/>
          <p:cNvSpPr>
            <a:spLocks noChangeShapeType="1"/>
          </p:cNvSpPr>
          <p:nvPr/>
        </p:nvSpPr>
        <p:spPr bwMode="auto">
          <a:xfrm>
            <a:off x="6881612" y="4023575"/>
            <a:ext cx="6096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Oval 17"/>
          <p:cNvSpPr>
            <a:spLocks noChangeArrowheads="1"/>
          </p:cNvSpPr>
          <p:nvPr/>
        </p:nvSpPr>
        <p:spPr bwMode="auto">
          <a:xfrm>
            <a:off x="7110212" y="4480775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5380687" y="273054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36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424412" y="369912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43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300712" y="4568643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47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727620" y="3660739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32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090912" y="4531205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39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795512" y="459869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23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490559" y="5365127"/>
            <a:ext cx="43249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Is it a BST?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30352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16154" y="818865"/>
            <a:ext cx="65645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/>
              <a:t>Binary Search Tree</a:t>
            </a:r>
            <a:endParaRPr lang="en-US" sz="6000" dirty="0"/>
          </a:p>
        </p:txBody>
      </p:sp>
      <p:sp>
        <p:nvSpPr>
          <p:cNvPr id="4" name="Oval 5"/>
          <p:cNvSpPr>
            <a:spLocks noChangeArrowheads="1"/>
          </p:cNvSpPr>
          <p:nvPr/>
        </p:nvSpPr>
        <p:spPr bwMode="auto">
          <a:xfrm>
            <a:off x="5167112" y="2575775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" name="Line 6"/>
          <p:cNvSpPr>
            <a:spLocks noChangeShapeType="1"/>
          </p:cNvSpPr>
          <p:nvPr/>
        </p:nvSpPr>
        <p:spPr bwMode="auto">
          <a:xfrm flipH="1">
            <a:off x="4976612" y="3185375"/>
            <a:ext cx="3810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Line 7"/>
          <p:cNvSpPr>
            <a:spLocks noChangeShapeType="1"/>
          </p:cNvSpPr>
          <p:nvPr/>
        </p:nvSpPr>
        <p:spPr bwMode="auto">
          <a:xfrm>
            <a:off x="5814812" y="3109175"/>
            <a:ext cx="6096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Oval 8"/>
          <p:cNvSpPr>
            <a:spLocks noChangeArrowheads="1"/>
          </p:cNvSpPr>
          <p:nvPr/>
        </p:nvSpPr>
        <p:spPr bwMode="auto">
          <a:xfrm>
            <a:off x="4519412" y="3528275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" name="Oval 9"/>
          <p:cNvSpPr>
            <a:spLocks noChangeArrowheads="1"/>
          </p:cNvSpPr>
          <p:nvPr/>
        </p:nvSpPr>
        <p:spPr bwMode="auto">
          <a:xfrm>
            <a:off x="6272012" y="3528275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" name="Line 10"/>
          <p:cNvSpPr>
            <a:spLocks noChangeShapeType="1"/>
          </p:cNvSpPr>
          <p:nvPr/>
        </p:nvSpPr>
        <p:spPr bwMode="auto">
          <a:xfrm flipH="1">
            <a:off x="4138412" y="4099775"/>
            <a:ext cx="4572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Line 11"/>
          <p:cNvSpPr>
            <a:spLocks noChangeShapeType="1"/>
          </p:cNvSpPr>
          <p:nvPr/>
        </p:nvSpPr>
        <p:spPr bwMode="auto">
          <a:xfrm>
            <a:off x="5052812" y="4099775"/>
            <a:ext cx="1524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Oval 12"/>
          <p:cNvSpPr>
            <a:spLocks noChangeArrowheads="1"/>
          </p:cNvSpPr>
          <p:nvPr/>
        </p:nvSpPr>
        <p:spPr bwMode="auto">
          <a:xfrm>
            <a:off x="3605012" y="4404575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" name="Oval 13"/>
          <p:cNvSpPr>
            <a:spLocks noChangeArrowheads="1"/>
          </p:cNvSpPr>
          <p:nvPr/>
        </p:nvSpPr>
        <p:spPr bwMode="auto">
          <a:xfrm>
            <a:off x="4900412" y="4404575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" name="Line 15"/>
          <p:cNvSpPr>
            <a:spLocks noChangeShapeType="1"/>
          </p:cNvSpPr>
          <p:nvPr/>
        </p:nvSpPr>
        <p:spPr bwMode="auto">
          <a:xfrm>
            <a:off x="6881612" y="4023575"/>
            <a:ext cx="6096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Oval 17"/>
          <p:cNvSpPr>
            <a:spLocks noChangeArrowheads="1"/>
          </p:cNvSpPr>
          <p:nvPr/>
        </p:nvSpPr>
        <p:spPr bwMode="auto">
          <a:xfrm>
            <a:off x="7110212" y="4480775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5380687" y="273054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39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424412" y="369912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43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300712" y="4568643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47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727620" y="3660739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32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090912" y="4531205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36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795512" y="459869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23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490559" y="5365127"/>
            <a:ext cx="43249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Is it a BST?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192801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61564" y="477672"/>
            <a:ext cx="68784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Find an element in BST</a:t>
            </a:r>
            <a:endParaRPr lang="en-US" sz="4800" dirty="0"/>
          </a:p>
        </p:txBody>
      </p:sp>
      <p:sp>
        <p:nvSpPr>
          <p:cNvPr id="3" name="Oval 5"/>
          <p:cNvSpPr>
            <a:spLocks noChangeArrowheads="1"/>
          </p:cNvSpPr>
          <p:nvPr/>
        </p:nvSpPr>
        <p:spPr bwMode="auto">
          <a:xfrm>
            <a:off x="5167112" y="2575775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" name="Line 6"/>
          <p:cNvSpPr>
            <a:spLocks noChangeShapeType="1"/>
          </p:cNvSpPr>
          <p:nvPr/>
        </p:nvSpPr>
        <p:spPr bwMode="auto">
          <a:xfrm flipH="1">
            <a:off x="4976612" y="3185375"/>
            <a:ext cx="3810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7"/>
          <p:cNvSpPr>
            <a:spLocks noChangeShapeType="1"/>
          </p:cNvSpPr>
          <p:nvPr/>
        </p:nvSpPr>
        <p:spPr bwMode="auto">
          <a:xfrm>
            <a:off x="5814812" y="3109175"/>
            <a:ext cx="6096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Oval 8"/>
          <p:cNvSpPr>
            <a:spLocks noChangeArrowheads="1"/>
          </p:cNvSpPr>
          <p:nvPr/>
        </p:nvSpPr>
        <p:spPr bwMode="auto">
          <a:xfrm>
            <a:off x="4519412" y="3528275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" name="Oval 9"/>
          <p:cNvSpPr>
            <a:spLocks noChangeArrowheads="1"/>
          </p:cNvSpPr>
          <p:nvPr/>
        </p:nvSpPr>
        <p:spPr bwMode="auto">
          <a:xfrm>
            <a:off x="6272012" y="3528275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" name="Line 10"/>
          <p:cNvSpPr>
            <a:spLocks noChangeShapeType="1"/>
          </p:cNvSpPr>
          <p:nvPr/>
        </p:nvSpPr>
        <p:spPr bwMode="auto">
          <a:xfrm flipH="1">
            <a:off x="4138412" y="4099775"/>
            <a:ext cx="4572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Line 11"/>
          <p:cNvSpPr>
            <a:spLocks noChangeShapeType="1"/>
          </p:cNvSpPr>
          <p:nvPr/>
        </p:nvSpPr>
        <p:spPr bwMode="auto">
          <a:xfrm>
            <a:off x="5052812" y="4099775"/>
            <a:ext cx="1524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Oval 12"/>
          <p:cNvSpPr>
            <a:spLocks noChangeArrowheads="1"/>
          </p:cNvSpPr>
          <p:nvPr/>
        </p:nvSpPr>
        <p:spPr bwMode="auto">
          <a:xfrm>
            <a:off x="3605012" y="4404575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" name="Oval 13"/>
          <p:cNvSpPr>
            <a:spLocks noChangeArrowheads="1"/>
          </p:cNvSpPr>
          <p:nvPr/>
        </p:nvSpPr>
        <p:spPr bwMode="auto">
          <a:xfrm>
            <a:off x="4900412" y="4404575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" name="Line 15"/>
          <p:cNvSpPr>
            <a:spLocks noChangeShapeType="1"/>
          </p:cNvSpPr>
          <p:nvPr/>
        </p:nvSpPr>
        <p:spPr bwMode="auto">
          <a:xfrm>
            <a:off x="6881612" y="4023575"/>
            <a:ext cx="6096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Oval 17"/>
          <p:cNvSpPr>
            <a:spLocks noChangeArrowheads="1"/>
          </p:cNvSpPr>
          <p:nvPr/>
        </p:nvSpPr>
        <p:spPr bwMode="auto">
          <a:xfrm>
            <a:off x="7110212" y="4480775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380687" y="273054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39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424412" y="369912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43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300712" y="4568643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47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727620" y="3660739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32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090912" y="4531205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36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795512" y="459869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23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067364" y="1703159"/>
            <a:ext cx="30752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u="sng" dirty="0" smtClean="0"/>
              <a:t>Find  36 </a:t>
            </a:r>
            <a:endParaRPr lang="en-US" sz="3200" u="sng" dirty="0"/>
          </a:p>
        </p:txBody>
      </p:sp>
    </p:spTree>
    <p:extLst>
      <p:ext uri="{BB962C8B-B14F-4D97-AF65-F5344CB8AC3E}">
        <p14:creationId xmlns:p14="http://schemas.microsoft.com/office/powerpoint/2010/main" val="1666963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61564" y="477672"/>
            <a:ext cx="68784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Find an element in BST</a:t>
            </a:r>
            <a:endParaRPr lang="en-US" sz="4800" dirty="0"/>
          </a:p>
        </p:txBody>
      </p:sp>
      <p:sp>
        <p:nvSpPr>
          <p:cNvPr id="3" name="Oval 5"/>
          <p:cNvSpPr>
            <a:spLocks noChangeArrowheads="1"/>
          </p:cNvSpPr>
          <p:nvPr/>
        </p:nvSpPr>
        <p:spPr bwMode="auto">
          <a:xfrm>
            <a:off x="5167112" y="2575775"/>
            <a:ext cx="685800" cy="6858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" name="Line 6"/>
          <p:cNvSpPr>
            <a:spLocks noChangeShapeType="1"/>
          </p:cNvSpPr>
          <p:nvPr/>
        </p:nvSpPr>
        <p:spPr bwMode="auto">
          <a:xfrm flipH="1">
            <a:off x="4976612" y="3185375"/>
            <a:ext cx="3810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7"/>
          <p:cNvSpPr>
            <a:spLocks noChangeShapeType="1"/>
          </p:cNvSpPr>
          <p:nvPr/>
        </p:nvSpPr>
        <p:spPr bwMode="auto">
          <a:xfrm>
            <a:off x="5814812" y="3109175"/>
            <a:ext cx="6096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Oval 8"/>
          <p:cNvSpPr>
            <a:spLocks noChangeArrowheads="1"/>
          </p:cNvSpPr>
          <p:nvPr/>
        </p:nvSpPr>
        <p:spPr bwMode="auto">
          <a:xfrm>
            <a:off x="4519412" y="3528275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" name="Oval 9"/>
          <p:cNvSpPr>
            <a:spLocks noChangeArrowheads="1"/>
          </p:cNvSpPr>
          <p:nvPr/>
        </p:nvSpPr>
        <p:spPr bwMode="auto">
          <a:xfrm>
            <a:off x="6272012" y="3528275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" name="Line 10"/>
          <p:cNvSpPr>
            <a:spLocks noChangeShapeType="1"/>
          </p:cNvSpPr>
          <p:nvPr/>
        </p:nvSpPr>
        <p:spPr bwMode="auto">
          <a:xfrm flipH="1">
            <a:off x="4138412" y="4099775"/>
            <a:ext cx="4572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Line 11"/>
          <p:cNvSpPr>
            <a:spLocks noChangeShapeType="1"/>
          </p:cNvSpPr>
          <p:nvPr/>
        </p:nvSpPr>
        <p:spPr bwMode="auto">
          <a:xfrm>
            <a:off x="5052812" y="4099775"/>
            <a:ext cx="1524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Oval 12"/>
          <p:cNvSpPr>
            <a:spLocks noChangeArrowheads="1"/>
          </p:cNvSpPr>
          <p:nvPr/>
        </p:nvSpPr>
        <p:spPr bwMode="auto">
          <a:xfrm>
            <a:off x="3605012" y="4404575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" name="Oval 13"/>
          <p:cNvSpPr>
            <a:spLocks noChangeArrowheads="1"/>
          </p:cNvSpPr>
          <p:nvPr/>
        </p:nvSpPr>
        <p:spPr bwMode="auto">
          <a:xfrm>
            <a:off x="4900412" y="4404575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" name="Line 15"/>
          <p:cNvSpPr>
            <a:spLocks noChangeShapeType="1"/>
          </p:cNvSpPr>
          <p:nvPr/>
        </p:nvSpPr>
        <p:spPr bwMode="auto">
          <a:xfrm>
            <a:off x="6881612" y="4023575"/>
            <a:ext cx="6096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Oval 17"/>
          <p:cNvSpPr>
            <a:spLocks noChangeArrowheads="1"/>
          </p:cNvSpPr>
          <p:nvPr/>
        </p:nvSpPr>
        <p:spPr bwMode="auto">
          <a:xfrm>
            <a:off x="7110212" y="4480775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380687" y="273054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39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424412" y="369912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43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300712" y="4568643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47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727620" y="3660739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32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090912" y="4531205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36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795512" y="459869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23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067364" y="1703159"/>
            <a:ext cx="30752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u="sng" dirty="0" smtClean="0"/>
              <a:t>Find  36 </a:t>
            </a:r>
            <a:endParaRPr lang="en-US" sz="3200" u="sng" dirty="0"/>
          </a:p>
        </p:txBody>
      </p:sp>
    </p:spTree>
    <p:extLst>
      <p:ext uri="{BB962C8B-B14F-4D97-AF65-F5344CB8AC3E}">
        <p14:creationId xmlns:p14="http://schemas.microsoft.com/office/powerpoint/2010/main" val="2239363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61564" y="477672"/>
            <a:ext cx="68784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Find an element in BST</a:t>
            </a:r>
            <a:endParaRPr lang="en-US" sz="4800" dirty="0"/>
          </a:p>
        </p:txBody>
      </p:sp>
      <p:sp>
        <p:nvSpPr>
          <p:cNvPr id="3" name="Oval 5"/>
          <p:cNvSpPr>
            <a:spLocks noChangeArrowheads="1"/>
          </p:cNvSpPr>
          <p:nvPr/>
        </p:nvSpPr>
        <p:spPr bwMode="auto">
          <a:xfrm>
            <a:off x="5167112" y="2575775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" name="Line 6"/>
          <p:cNvSpPr>
            <a:spLocks noChangeShapeType="1"/>
          </p:cNvSpPr>
          <p:nvPr/>
        </p:nvSpPr>
        <p:spPr bwMode="auto">
          <a:xfrm flipH="1">
            <a:off x="4976612" y="3185375"/>
            <a:ext cx="3810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7"/>
          <p:cNvSpPr>
            <a:spLocks noChangeShapeType="1"/>
          </p:cNvSpPr>
          <p:nvPr/>
        </p:nvSpPr>
        <p:spPr bwMode="auto">
          <a:xfrm>
            <a:off x="5814812" y="3109175"/>
            <a:ext cx="6096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Oval 8"/>
          <p:cNvSpPr>
            <a:spLocks noChangeArrowheads="1"/>
          </p:cNvSpPr>
          <p:nvPr/>
        </p:nvSpPr>
        <p:spPr bwMode="auto">
          <a:xfrm>
            <a:off x="4519412" y="3528275"/>
            <a:ext cx="685800" cy="6858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" name="Oval 9"/>
          <p:cNvSpPr>
            <a:spLocks noChangeArrowheads="1"/>
          </p:cNvSpPr>
          <p:nvPr/>
        </p:nvSpPr>
        <p:spPr bwMode="auto">
          <a:xfrm>
            <a:off x="6272012" y="3528275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" name="Line 10"/>
          <p:cNvSpPr>
            <a:spLocks noChangeShapeType="1"/>
          </p:cNvSpPr>
          <p:nvPr/>
        </p:nvSpPr>
        <p:spPr bwMode="auto">
          <a:xfrm flipH="1">
            <a:off x="4138412" y="4099775"/>
            <a:ext cx="4572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Line 11"/>
          <p:cNvSpPr>
            <a:spLocks noChangeShapeType="1"/>
          </p:cNvSpPr>
          <p:nvPr/>
        </p:nvSpPr>
        <p:spPr bwMode="auto">
          <a:xfrm>
            <a:off x="5052812" y="4099775"/>
            <a:ext cx="1524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Oval 12"/>
          <p:cNvSpPr>
            <a:spLocks noChangeArrowheads="1"/>
          </p:cNvSpPr>
          <p:nvPr/>
        </p:nvSpPr>
        <p:spPr bwMode="auto">
          <a:xfrm>
            <a:off x="3605012" y="4404575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" name="Oval 13"/>
          <p:cNvSpPr>
            <a:spLocks noChangeArrowheads="1"/>
          </p:cNvSpPr>
          <p:nvPr/>
        </p:nvSpPr>
        <p:spPr bwMode="auto">
          <a:xfrm>
            <a:off x="4900412" y="4404575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" name="Line 15"/>
          <p:cNvSpPr>
            <a:spLocks noChangeShapeType="1"/>
          </p:cNvSpPr>
          <p:nvPr/>
        </p:nvSpPr>
        <p:spPr bwMode="auto">
          <a:xfrm>
            <a:off x="6881612" y="4023575"/>
            <a:ext cx="6096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Oval 17"/>
          <p:cNvSpPr>
            <a:spLocks noChangeArrowheads="1"/>
          </p:cNvSpPr>
          <p:nvPr/>
        </p:nvSpPr>
        <p:spPr bwMode="auto">
          <a:xfrm>
            <a:off x="7110212" y="4480775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380687" y="273054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39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424412" y="369912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43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300712" y="4568643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47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727620" y="3660739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32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090912" y="4531205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36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795512" y="459869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23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067364" y="1703159"/>
            <a:ext cx="30752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u="sng" dirty="0" smtClean="0"/>
              <a:t>Find  36 </a:t>
            </a:r>
            <a:endParaRPr lang="en-US" sz="3200" u="sng" dirty="0"/>
          </a:p>
        </p:txBody>
      </p:sp>
    </p:spTree>
    <p:extLst>
      <p:ext uri="{BB962C8B-B14F-4D97-AF65-F5344CB8AC3E}">
        <p14:creationId xmlns:p14="http://schemas.microsoft.com/office/powerpoint/2010/main" val="3436263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61564" y="477672"/>
            <a:ext cx="68784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Find an element in BST</a:t>
            </a:r>
            <a:endParaRPr lang="en-US" sz="4800" dirty="0"/>
          </a:p>
        </p:txBody>
      </p:sp>
      <p:sp>
        <p:nvSpPr>
          <p:cNvPr id="3" name="Oval 5"/>
          <p:cNvSpPr>
            <a:spLocks noChangeArrowheads="1"/>
          </p:cNvSpPr>
          <p:nvPr/>
        </p:nvSpPr>
        <p:spPr bwMode="auto">
          <a:xfrm>
            <a:off x="5167112" y="2575775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" name="Line 6"/>
          <p:cNvSpPr>
            <a:spLocks noChangeShapeType="1"/>
          </p:cNvSpPr>
          <p:nvPr/>
        </p:nvSpPr>
        <p:spPr bwMode="auto">
          <a:xfrm flipH="1">
            <a:off x="4976612" y="3185375"/>
            <a:ext cx="3810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7"/>
          <p:cNvSpPr>
            <a:spLocks noChangeShapeType="1"/>
          </p:cNvSpPr>
          <p:nvPr/>
        </p:nvSpPr>
        <p:spPr bwMode="auto">
          <a:xfrm>
            <a:off x="5814812" y="3109175"/>
            <a:ext cx="6096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Oval 8"/>
          <p:cNvSpPr>
            <a:spLocks noChangeArrowheads="1"/>
          </p:cNvSpPr>
          <p:nvPr/>
        </p:nvSpPr>
        <p:spPr bwMode="auto">
          <a:xfrm>
            <a:off x="4519412" y="3528275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" name="Oval 9"/>
          <p:cNvSpPr>
            <a:spLocks noChangeArrowheads="1"/>
          </p:cNvSpPr>
          <p:nvPr/>
        </p:nvSpPr>
        <p:spPr bwMode="auto">
          <a:xfrm>
            <a:off x="6272012" y="3528275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" name="Line 10"/>
          <p:cNvSpPr>
            <a:spLocks noChangeShapeType="1"/>
          </p:cNvSpPr>
          <p:nvPr/>
        </p:nvSpPr>
        <p:spPr bwMode="auto">
          <a:xfrm flipH="1">
            <a:off x="4138412" y="4099775"/>
            <a:ext cx="4572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Line 11"/>
          <p:cNvSpPr>
            <a:spLocks noChangeShapeType="1"/>
          </p:cNvSpPr>
          <p:nvPr/>
        </p:nvSpPr>
        <p:spPr bwMode="auto">
          <a:xfrm>
            <a:off x="5052812" y="4099775"/>
            <a:ext cx="1524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Oval 12"/>
          <p:cNvSpPr>
            <a:spLocks noChangeArrowheads="1"/>
          </p:cNvSpPr>
          <p:nvPr/>
        </p:nvSpPr>
        <p:spPr bwMode="auto">
          <a:xfrm>
            <a:off x="3605012" y="4404575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" name="Oval 13"/>
          <p:cNvSpPr>
            <a:spLocks noChangeArrowheads="1"/>
          </p:cNvSpPr>
          <p:nvPr/>
        </p:nvSpPr>
        <p:spPr bwMode="auto">
          <a:xfrm>
            <a:off x="4900412" y="4404575"/>
            <a:ext cx="685800" cy="685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" name="Line 15"/>
          <p:cNvSpPr>
            <a:spLocks noChangeShapeType="1"/>
          </p:cNvSpPr>
          <p:nvPr/>
        </p:nvSpPr>
        <p:spPr bwMode="auto">
          <a:xfrm>
            <a:off x="6881612" y="4023575"/>
            <a:ext cx="6096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Oval 17"/>
          <p:cNvSpPr>
            <a:spLocks noChangeArrowheads="1"/>
          </p:cNvSpPr>
          <p:nvPr/>
        </p:nvSpPr>
        <p:spPr bwMode="auto">
          <a:xfrm>
            <a:off x="7110212" y="4480775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380687" y="273054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39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424412" y="369912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43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300712" y="4568643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47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727620" y="3660739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32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090912" y="4531205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36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795512" y="459869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23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067364" y="1703159"/>
            <a:ext cx="30752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u="sng" dirty="0" smtClean="0"/>
              <a:t>Find  36 </a:t>
            </a:r>
            <a:endParaRPr lang="en-US" sz="3200" u="sng" dirty="0"/>
          </a:p>
        </p:txBody>
      </p:sp>
    </p:spTree>
    <p:extLst>
      <p:ext uri="{BB962C8B-B14F-4D97-AF65-F5344CB8AC3E}">
        <p14:creationId xmlns:p14="http://schemas.microsoft.com/office/powerpoint/2010/main" val="1832512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301D9-F74D-4E6C-9F24-DD4CBA48E385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Tree Jargon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1" y="1600200"/>
            <a:ext cx="3084513" cy="4495800"/>
          </a:xfrm>
        </p:spPr>
        <p:txBody>
          <a:bodyPr>
            <a:normAutofit lnSpcReduction="10000"/>
          </a:bodyPr>
          <a:lstStyle/>
          <a:p>
            <a:pPr>
              <a:spcBef>
                <a:spcPct val="40000"/>
              </a:spcBef>
            </a:pPr>
            <a:r>
              <a:rPr lang="en-US" altLang="en-US" sz="2400"/>
              <a:t>Length of a path = number of edges</a:t>
            </a:r>
          </a:p>
          <a:p>
            <a:pPr>
              <a:spcBef>
                <a:spcPct val="40000"/>
              </a:spcBef>
            </a:pPr>
            <a:r>
              <a:rPr lang="en-US" altLang="en-US" sz="2400"/>
              <a:t>Depth of a node N = length of path from root to N</a:t>
            </a:r>
          </a:p>
          <a:p>
            <a:pPr>
              <a:spcBef>
                <a:spcPct val="40000"/>
              </a:spcBef>
            </a:pPr>
            <a:r>
              <a:rPr lang="en-US" altLang="en-US" sz="2400"/>
              <a:t>Height of node N = length of longest path from N to a leaf</a:t>
            </a:r>
          </a:p>
          <a:p>
            <a:pPr>
              <a:spcBef>
                <a:spcPct val="40000"/>
              </a:spcBef>
            </a:pPr>
            <a:r>
              <a:rPr lang="en-US" altLang="en-US" sz="2400"/>
              <a:t>Depth and height of tree = height of root</a:t>
            </a:r>
          </a:p>
        </p:txBody>
      </p:sp>
      <p:sp>
        <p:nvSpPr>
          <p:cNvPr id="128004" name="Oval 4"/>
          <p:cNvSpPr>
            <a:spLocks noChangeArrowheads="1"/>
          </p:cNvSpPr>
          <p:nvPr/>
        </p:nvSpPr>
        <p:spPr bwMode="auto">
          <a:xfrm>
            <a:off x="8647113" y="2300288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8005" name="Oval 5"/>
          <p:cNvSpPr>
            <a:spLocks noChangeArrowheads="1"/>
          </p:cNvSpPr>
          <p:nvPr/>
        </p:nvSpPr>
        <p:spPr bwMode="auto">
          <a:xfrm>
            <a:off x="7732713" y="3290888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8006" name="Oval 6"/>
          <p:cNvSpPr>
            <a:spLocks noChangeArrowheads="1"/>
          </p:cNvSpPr>
          <p:nvPr/>
        </p:nvSpPr>
        <p:spPr bwMode="auto">
          <a:xfrm>
            <a:off x="8647113" y="3290888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8007" name="Oval 7"/>
          <p:cNvSpPr>
            <a:spLocks noChangeArrowheads="1"/>
          </p:cNvSpPr>
          <p:nvPr/>
        </p:nvSpPr>
        <p:spPr bwMode="auto">
          <a:xfrm>
            <a:off x="9561513" y="3290888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8008" name="Oval 8"/>
          <p:cNvSpPr>
            <a:spLocks noChangeArrowheads="1"/>
          </p:cNvSpPr>
          <p:nvPr/>
        </p:nvSpPr>
        <p:spPr bwMode="auto">
          <a:xfrm>
            <a:off x="8189913" y="4433888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8009" name="Oval 9"/>
          <p:cNvSpPr>
            <a:spLocks noChangeArrowheads="1"/>
          </p:cNvSpPr>
          <p:nvPr/>
        </p:nvSpPr>
        <p:spPr bwMode="auto">
          <a:xfrm>
            <a:off x="9104313" y="4433888"/>
            <a:ext cx="4572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8010" name="Line 10"/>
          <p:cNvSpPr>
            <a:spLocks noChangeShapeType="1"/>
          </p:cNvSpPr>
          <p:nvPr/>
        </p:nvSpPr>
        <p:spPr bwMode="auto">
          <a:xfrm flipH="1">
            <a:off x="8113713" y="2757488"/>
            <a:ext cx="762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8011" name="Line 11"/>
          <p:cNvSpPr>
            <a:spLocks noChangeShapeType="1"/>
          </p:cNvSpPr>
          <p:nvPr/>
        </p:nvSpPr>
        <p:spPr bwMode="auto">
          <a:xfrm>
            <a:off x="8875713" y="275748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8012" name="Line 12"/>
          <p:cNvSpPr>
            <a:spLocks noChangeShapeType="1"/>
          </p:cNvSpPr>
          <p:nvPr/>
        </p:nvSpPr>
        <p:spPr bwMode="auto">
          <a:xfrm flipH="1">
            <a:off x="8418513" y="3748088"/>
            <a:ext cx="457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8013" name="Line 13"/>
          <p:cNvSpPr>
            <a:spLocks noChangeShapeType="1"/>
          </p:cNvSpPr>
          <p:nvPr/>
        </p:nvSpPr>
        <p:spPr bwMode="auto">
          <a:xfrm>
            <a:off x="8875713" y="3748088"/>
            <a:ext cx="381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8014" name="Line 14"/>
          <p:cNvSpPr>
            <a:spLocks noChangeShapeType="1"/>
          </p:cNvSpPr>
          <p:nvPr/>
        </p:nvSpPr>
        <p:spPr bwMode="auto">
          <a:xfrm>
            <a:off x="8875713" y="2757488"/>
            <a:ext cx="838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8015" name="Text Box 15"/>
          <p:cNvSpPr txBox="1">
            <a:spLocks noChangeArrowheads="1"/>
          </p:cNvSpPr>
          <p:nvPr/>
        </p:nvSpPr>
        <p:spPr bwMode="auto">
          <a:xfrm>
            <a:off x="8653463" y="2298700"/>
            <a:ext cx="40481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/>
            <a:r>
              <a:rPr lang="en-US" altLang="en-US"/>
              <a:t>A</a:t>
            </a:r>
          </a:p>
        </p:txBody>
      </p:sp>
      <p:sp>
        <p:nvSpPr>
          <p:cNvPr id="128016" name="Text Box 16"/>
          <p:cNvSpPr txBox="1">
            <a:spLocks noChangeArrowheads="1"/>
          </p:cNvSpPr>
          <p:nvPr/>
        </p:nvSpPr>
        <p:spPr bwMode="auto">
          <a:xfrm>
            <a:off x="7770813" y="3275013"/>
            <a:ext cx="40481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/>
            <a:r>
              <a:rPr lang="en-US" altLang="en-US"/>
              <a:t>B</a:t>
            </a:r>
          </a:p>
        </p:txBody>
      </p:sp>
      <p:sp>
        <p:nvSpPr>
          <p:cNvPr id="128017" name="Text Box 17"/>
          <p:cNvSpPr txBox="1">
            <a:spLocks noChangeArrowheads="1"/>
          </p:cNvSpPr>
          <p:nvPr/>
        </p:nvSpPr>
        <p:spPr bwMode="auto">
          <a:xfrm>
            <a:off x="8672513" y="3262313"/>
            <a:ext cx="40481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/>
            <a:r>
              <a:rPr lang="en-US" altLang="en-US"/>
              <a:t>C</a:t>
            </a:r>
          </a:p>
        </p:txBody>
      </p:sp>
      <p:sp>
        <p:nvSpPr>
          <p:cNvPr id="128018" name="Text Box 18"/>
          <p:cNvSpPr txBox="1">
            <a:spLocks noChangeArrowheads="1"/>
          </p:cNvSpPr>
          <p:nvPr/>
        </p:nvSpPr>
        <p:spPr bwMode="auto">
          <a:xfrm>
            <a:off x="9588501" y="3262313"/>
            <a:ext cx="40481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/>
            <a:r>
              <a:rPr lang="en-US" altLang="en-US"/>
              <a:t>D</a:t>
            </a:r>
          </a:p>
        </p:txBody>
      </p:sp>
      <p:sp>
        <p:nvSpPr>
          <p:cNvPr id="128019" name="Text Box 19"/>
          <p:cNvSpPr txBox="1">
            <a:spLocks noChangeArrowheads="1"/>
          </p:cNvSpPr>
          <p:nvPr/>
        </p:nvSpPr>
        <p:spPr bwMode="auto">
          <a:xfrm>
            <a:off x="8220076" y="4422775"/>
            <a:ext cx="40481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/>
            <a:r>
              <a:rPr lang="en-US" altLang="en-US"/>
              <a:t>E</a:t>
            </a:r>
          </a:p>
        </p:txBody>
      </p:sp>
      <p:sp>
        <p:nvSpPr>
          <p:cNvPr id="128020" name="Text Box 20"/>
          <p:cNvSpPr txBox="1">
            <a:spLocks noChangeArrowheads="1"/>
          </p:cNvSpPr>
          <p:nvPr/>
        </p:nvSpPr>
        <p:spPr bwMode="auto">
          <a:xfrm>
            <a:off x="9144001" y="4414838"/>
            <a:ext cx="40481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/>
            <a:r>
              <a:rPr lang="en-US" altLang="en-US"/>
              <a:t>F</a:t>
            </a:r>
          </a:p>
        </p:txBody>
      </p:sp>
      <p:sp>
        <p:nvSpPr>
          <p:cNvPr id="128021" name="Text Box 21"/>
          <p:cNvSpPr txBox="1">
            <a:spLocks noChangeArrowheads="1"/>
          </p:cNvSpPr>
          <p:nvPr/>
        </p:nvSpPr>
        <p:spPr bwMode="auto">
          <a:xfrm>
            <a:off x="6024564" y="2274888"/>
            <a:ext cx="204094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>
                <a:solidFill>
                  <a:srgbClr val="006600"/>
                </a:solidFill>
              </a:rPr>
              <a:t>depth=0, height = 2</a:t>
            </a:r>
            <a:endParaRPr lang="en-US" altLang="en-US"/>
          </a:p>
        </p:txBody>
      </p:sp>
      <p:sp>
        <p:nvSpPr>
          <p:cNvPr id="128022" name="Text Box 22"/>
          <p:cNvSpPr txBox="1">
            <a:spLocks noChangeArrowheads="1"/>
          </p:cNvSpPr>
          <p:nvPr/>
        </p:nvSpPr>
        <p:spPr bwMode="auto">
          <a:xfrm>
            <a:off x="5568950" y="4421188"/>
            <a:ext cx="257333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/>
            <a:r>
              <a:rPr lang="en-US" altLang="en-US">
                <a:solidFill>
                  <a:srgbClr val="006600"/>
                </a:solidFill>
              </a:rPr>
              <a:t>depth = 2, height=0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156933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80681" y="1910687"/>
            <a:ext cx="74789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Complexity?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52646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80681" y="1910687"/>
            <a:ext cx="74789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Complexity?</a:t>
            </a:r>
            <a:endParaRPr lang="en-US" sz="5400" dirty="0"/>
          </a:p>
        </p:txBody>
      </p:sp>
      <p:sp>
        <p:nvSpPr>
          <p:cNvPr id="3" name="TextBox 2"/>
          <p:cNvSpPr txBox="1"/>
          <p:nvPr/>
        </p:nvSpPr>
        <p:spPr>
          <a:xfrm>
            <a:off x="4394579" y="3343702"/>
            <a:ext cx="35211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O(log(n)) 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570584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5"/>
          <p:cNvSpPr>
            <a:spLocks noChangeArrowheads="1"/>
          </p:cNvSpPr>
          <p:nvPr/>
        </p:nvSpPr>
        <p:spPr bwMode="auto">
          <a:xfrm>
            <a:off x="5295900" y="1905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" name="Line 7"/>
          <p:cNvSpPr>
            <a:spLocks noChangeShapeType="1"/>
          </p:cNvSpPr>
          <p:nvPr/>
        </p:nvSpPr>
        <p:spPr bwMode="auto">
          <a:xfrm>
            <a:off x="5943600" y="2438400"/>
            <a:ext cx="6096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Oval 9"/>
          <p:cNvSpPr>
            <a:spLocks noChangeArrowheads="1"/>
          </p:cNvSpPr>
          <p:nvPr/>
        </p:nvSpPr>
        <p:spPr bwMode="auto">
          <a:xfrm>
            <a:off x="6400800" y="28575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" name="Line 15"/>
          <p:cNvSpPr>
            <a:spLocks noChangeShapeType="1"/>
          </p:cNvSpPr>
          <p:nvPr/>
        </p:nvSpPr>
        <p:spPr bwMode="auto">
          <a:xfrm>
            <a:off x="7010400" y="3352800"/>
            <a:ext cx="6096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Oval 17"/>
          <p:cNvSpPr>
            <a:spLocks noChangeArrowheads="1"/>
          </p:cNvSpPr>
          <p:nvPr/>
        </p:nvSpPr>
        <p:spPr bwMode="auto">
          <a:xfrm>
            <a:off x="7239000" y="3810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9" name="Line 22"/>
          <p:cNvSpPr>
            <a:spLocks noChangeShapeType="1"/>
          </p:cNvSpPr>
          <p:nvPr/>
        </p:nvSpPr>
        <p:spPr bwMode="auto">
          <a:xfrm flipH="1">
            <a:off x="7239000" y="4495800"/>
            <a:ext cx="22860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Oval 23"/>
          <p:cNvSpPr>
            <a:spLocks noChangeArrowheads="1"/>
          </p:cNvSpPr>
          <p:nvPr/>
        </p:nvSpPr>
        <p:spPr bwMode="auto">
          <a:xfrm>
            <a:off x="6705600" y="46482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3" name="Line 26"/>
          <p:cNvSpPr>
            <a:spLocks noChangeShapeType="1"/>
          </p:cNvSpPr>
          <p:nvPr/>
        </p:nvSpPr>
        <p:spPr bwMode="auto">
          <a:xfrm flipH="1">
            <a:off x="6400800" y="5257800"/>
            <a:ext cx="3810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Oval 28"/>
          <p:cNvSpPr>
            <a:spLocks noChangeArrowheads="1"/>
          </p:cNvSpPr>
          <p:nvPr/>
        </p:nvSpPr>
        <p:spPr bwMode="auto">
          <a:xfrm>
            <a:off x="5867400" y="54864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5509475" y="2059773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6553200" y="3028345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7429500" y="38978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23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884026" y="4816561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19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6057900" y="560653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121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80681" y="1910687"/>
            <a:ext cx="74789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Complexity?</a:t>
            </a:r>
            <a:endParaRPr lang="en-US" sz="5400" dirty="0"/>
          </a:p>
        </p:txBody>
      </p:sp>
      <p:sp>
        <p:nvSpPr>
          <p:cNvPr id="3" name="TextBox 2"/>
          <p:cNvSpPr txBox="1"/>
          <p:nvPr/>
        </p:nvSpPr>
        <p:spPr>
          <a:xfrm>
            <a:off x="4394579" y="3343702"/>
            <a:ext cx="35211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      O(h) </a:t>
            </a:r>
            <a:endParaRPr lang="en-US" sz="4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080681" y="4353636"/>
            <a:ext cx="53499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Worst case : O(n)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923863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5"/>
          <p:cNvSpPr>
            <a:spLocks noChangeArrowheads="1"/>
          </p:cNvSpPr>
          <p:nvPr/>
        </p:nvSpPr>
        <p:spPr bwMode="auto">
          <a:xfrm>
            <a:off x="5167112" y="2575775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3" name="Line 6"/>
          <p:cNvSpPr>
            <a:spLocks noChangeShapeType="1"/>
          </p:cNvSpPr>
          <p:nvPr/>
        </p:nvSpPr>
        <p:spPr bwMode="auto">
          <a:xfrm flipH="1">
            <a:off x="4976612" y="3185375"/>
            <a:ext cx="3810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Line 7"/>
          <p:cNvSpPr>
            <a:spLocks noChangeShapeType="1"/>
          </p:cNvSpPr>
          <p:nvPr/>
        </p:nvSpPr>
        <p:spPr bwMode="auto">
          <a:xfrm>
            <a:off x="5814812" y="3109175"/>
            <a:ext cx="6096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Oval 8"/>
          <p:cNvSpPr>
            <a:spLocks noChangeArrowheads="1"/>
          </p:cNvSpPr>
          <p:nvPr/>
        </p:nvSpPr>
        <p:spPr bwMode="auto">
          <a:xfrm>
            <a:off x="4519412" y="3528275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6" name="Oval 9"/>
          <p:cNvSpPr>
            <a:spLocks noChangeArrowheads="1"/>
          </p:cNvSpPr>
          <p:nvPr/>
        </p:nvSpPr>
        <p:spPr bwMode="auto">
          <a:xfrm>
            <a:off x="6272012" y="3528275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7" name="Line 10"/>
          <p:cNvSpPr>
            <a:spLocks noChangeShapeType="1"/>
          </p:cNvSpPr>
          <p:nvPr/>
        </p:nvSpPr>
        <p:spPr bwMode="auto">
          <a:xfrm flipH="1">
            <a:off x="4138412" y="4099775"/>
            <a:ext cx="4572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Line 11"/>
          <p:cNvSpPr>
            <a:spLocks noChangeShapeType="1"/>
          </p:cNvSpPr>
          <p:nvPr/>
        </p:nvSpPr>
        <p:spPr bwMode="auto">
          <a:xfrm>
            <a:off x="5052812" y="4099775"/>
            <a:ext cx="1524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Oval 12"/>
          <p:cNvSpPr>
            <a:spLocks noChangeArrowheads="1"/>
          </p:cNvSpPr>
          <p:nvPr/>
        </p:nvSpPr>
        <p:spPr bwMode="auto">
          <a:xfrm>
            <a:off x="3605012" y="4404575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0" name="Oval 13"/>
          <p:cNvSpPr>
            <a:spLocks noChangeArrowheads="1"/>
          </p:cNvSpPr>
          <p:nvPr/>
        </p:nvSpPr>
        <p:spPr bwMode="auto">
          <a:xfrm>
            <a:off x="4900412" y="4404575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1" name="Line 15"/>
          <p:cNvSpPr>
            <a:spLocks noChangeShapeType="1"/>
          </p:cNvSpPr>
          <p:nvPr/>
        </p:nvSpPr>
        <p:spPr bwMode="auto">
          <a:xfrm>
            <a:off x="6881612" y="4023575"/>
            <a:ext cx="6096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" name="Oval 17"/>
          <p:cNvSpPr>
            <a:spLocks noChangeArrowheads="1"/>
          </p:cNvSpPr>
          <p:nvPr/>
        </p:nvSpPr>
        <p:spPr bwMode="auto">
          <a:xfrm>
            <a:off x="7110212" y="4480775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5380687" y="273054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39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6424412" y="369912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43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7300712" y="4568643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47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4727620" y="3660739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32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5090912" y="4531205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36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795512" y="459869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23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887044" y="724889"/>
            <a:ext cx="1076993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/>
              <a:t>Lowest Common Ancestor in a Binary Search Tree.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653012" y="1583140"/>
            <a:ext cx="42379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LCA (36, 43) = 39</a:t>
            </a:r>
          </a:p>
          <a:p>
            <a:r>
              <a:rPr lang="en-US" sz="3600" dirty="0" smtClean="0"/>
              <a:t>LCA(23, 36) = 32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355283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5"/>
          <p:cNvSpPr>
            <a:spLocks noChangeArrowheads="1"/>
          </p:cNvSpPr>
          <p:nvPr/>
        </p:nvSpPr>
        <p:spPr bwMode="auto">
          <a:xfrm>
            <a:off x="2342025" y="2589423"/>
            <a:ext cx="685800" cy="6858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solidFill>
                <a:srgbClr val="FFFF00"/>
              </a:solidFill>
            </a:endParaRPr>
          </a:p>
        </p:txBody>
      </p:sp>
      <p:sp>
        <p:nvSpPr>
          <p:cNvPr id="23" name="Line 6"/>
          <p:cNvSpPr>
            <a:spLocks noChangeShapeType="1"/>
          </p:cNvSpPr>
          <p:nvPr/>
        </p:nvSpPr>
        <p:spPr bwMode="auto">
          <a:xfrm flipH="1">
            <a:off x="2151525" y="3199023"/>
            <a:ext cx="3810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Line 7"/>
          <p:cNvSpPr>
            <a:spLocks noChangeShapeType="1"/>
          </p:cNvSpPr>
          <p:nvPr/>
        </p:nvSpPr>
        <p:spPr bwMode="auto">
          <a:xfrm>
            <a:off x="2989725" y="3122823"/>
            <a:ext cx="6096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Oval 8"/>
          <p:cNvSpPr>
            <a:spLocks noChangeArrowheads="1"/>
          </p:cNvSpPr>
          <p:nvPr/>
        </p:nvSpPr>
        <p:spPr bwMode="auto">
          <a:xfrm>
            <a:off x="1694325" y="3541923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6" name="Oval 9"/>
          <p:cNvSpPr>
            <a:spLocks noChangeArrowheads="1"/>
          </p:cNvSpPr>
          <p:nvPr/>
        </p:nvSpPr>
        <p:spPr bwMode="auto">
          <a:xfrm>
            <a:off x="3446925" y="3541923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7" name="Line 10"/>
          <p:cNvSpPr>
            <a:spLocks noChangeShapeType="1"/>
          </p:cNvSpPr>
          <p:nvPr/>
        </p:nvSpPr>
        <p:spPr bwMode="auto">
          <a:xfrm flipH="1">
            <a:off x="1313325" y="4113423"/>
            <a:ext cx="4572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Line 11"/>
          <p:cNvSpPr>
            <a:spLocks noChangeShapeType="1"/>
          </p:cNvSpPr>
          <p:nvPr/>
        </p:nvSpPr>
        <p:spPr bwMode="auto">
          <a:xfrm>
            <a:off x="2227725" y="4113423"/>
            <a:ext cx="1524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Oval 12"/>
          <p:cNvSpPr>
            <a:spLocks noChangeArrowheads="1"/>
          </p:cNvSpPr>
          <p:nvPr/>
        </p:nvSpPr>
        <p:spPr bwMode="auto">
          <a:xfrm>
            <a:off x="779925" y="4418223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0" name="Oval 13"/>
          <p:cNvSpPr>
            <a:spLocks noChangeArrowheads="1"/>
          </p:cNvSpPr>
          <p:nvPr/>
        </p:nvSpPr>
        <p:spPr bwMode="auto">
          <a:xfrm>
            <a:off x="2075325" y="4418223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1" name="Line 15"/>
          <p:cNvSpPr>
            <a:spLocks noChangeShapeType="1"/>
          </p:cNvSpPr>
          <p:nvPr/>
        </p:nvSpPr>
        <p:spPr bwMode="auto">
          <a:xfrm>
            <a:off x="4056525" y="4037223"/>
            <a:ext cx="6096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" name="Oval 17"/>
          <p:cNvSpPr>
            <a:spLocks noChangeArrowheads="1"/>
          </p:cNvSpPr>
          <p:nvPr/>
        </p:nvSpPr>
        <p:spPr bwMode="auto">
          <a:xfrm>
            <a:off x="4285125" y="4494423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2555600" y="2744196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39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3599325" y="37127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43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4475625" y="4582291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47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1902533" y="3674387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32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2265825" y="4544853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36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970425" y="4612342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23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887044" y="724889"/>
            <a:ext cx="1076993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/>
              <a:t>Lowest Common Ancestor in a Binary Search Tree.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132725" y="1646359"/>
            <a:ext cx="33997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LCA (36, 43) = 39</a:t>
            </a:r>
          </a:p>
          <a:p>
            <a:r>
              <a:rPr lang="en-US" sz="3600" dirty="0" smtClean="0"/>
              <a:t>LCA(23, 36) = 32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756789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5"/>
          <p:cNvSpPr>
            <a:spLocks noChangeArrowheads="1"/>
          </p:cNvSpPr>
          <p:nvPr/>
        </p:nvSpPr>
        <p:spPr bwMode="auto">
          <a:xfrm>
            <a:off x="2342025" y="2589423"/>
            <a:ext cx="685800" cy="685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3" name="Line 6"/>
          <p:cNvSpPr>
            <a:spLocks noChangeShapeType="1"/>
          </p:cNvSpPr>
          <p:nvPr/>
        </p:nvSpPr>
        <p:spPr bwMode="auto">
          <a:xfrm flipH="1">
            <a:off x="2151525" y="3199023"/>
            <a:ext cx="3810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Line 7"/>
          <p:cNvSpPr>
            <a:spLocks noChangeShapeType="1"/>
          </p:cNvSpPr>
          <p:nvPr/>
        </p:nvSpPr>
        <p:spPr bwMode="auto">
          <a:xfrm>
            <a:off x="2989725" y="3122823"/>
            <a:ext cx="6096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Oval 8"/>
          <p:cNvSpPr>
            <a:spLocks noChangeArrowheads="1"/>
          </p:cNvSpPr>
          <p:nvPr/>
        </p:nvSpPr>
        <p:spPr bwMode="auto">
          <a:xfrm>
            <a:off x="1694325" y="3541923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6" name="Oval 9"/>
          <p:cNvSpPr>
            <a:spLocks noChangeArrowheads="1"/>
          </p:cNvSpPr>
          <p:nvPr/>
        </p:nvSpPr>
        <p:spPr bwMode="auto">
          <a:xfrm>
            <a:off x="3446925" y="3541923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7" name="Line 10"/>
          <p:cNvSpPr>
            <a:spLocks noChangeShapeType="1"/>
          </p:cNvSpPr>
          <p:nvPr/>
        </p:nvSpPr>
        <p:spPr bwMode="auto">
          <a:xfrm flipH="1">
            <a:off x="1313325" y="4113423"/>
            <a:ext cx="4572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Line 11"/>
          <p:cNvSpPr>
            <a:spLocks noChangeShapeType="1"/>
          </p:cNvSpPr>
          <p:nvPr/>
        </p:nvSpPr>
        <p:spPr bwMode="auto">
          <a:xfrm>
            <a:off x="2227725" y="4113423"/>
            <a:ext cx="1524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Oval 12"/>
          <p:cNvSpPr>
            <a:spLocks noChangeArrowheads="1"/>
          </p:cNvSpPr>
          <p:nvPr/>
        </p:nvSpPr>
        <p:spPr bwMode="auto">
          <a:xfrm>
            <a:off x="779925" y="4418223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0" name="Oval 13"/>
          <p:cNvSpPr>
            <a:spLocks noChangeArrowheads="1"/>
          </p:cNvSpPr>
          <p:nvPr/>
        </p:nvSpPr>
        <p:spPr bwMode="auto">
          <a:xfrm>
            <a:off x="2075325" y="4418223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1" name="Line 15"/>
          <p:cNvSpPr>
            <a:spLocks noChangeShapeType="1"/>
          </p:cNvSpPr>
          <p:nvPr/>
        </p:nvSpPr>
        <p:spPr bwMode="auto">
          <a:xfrm>
            <a:off x="4056525" y="4037223"/>
            <a:ext cx="6096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" name="Oval 17"/>
          <p:cNvSpPr>
            <a:spLocks noChangeArrowheads="1"/>
          </p:cNvSpPr>
          <p:nvPr/>
        </p:nvSpPr>
        <p:spPr bwMode="auto">
          <a:xfrm>
            <a:off x="4285125" y="4494423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2555600" y="2744196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39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3599325" y="37127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43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4475625" y="4582291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47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1902533" y="3674387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32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2265825" y="4544853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36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970425" y="4612342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23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887044" y="724889"/>
            <a:ext cx="1076993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/>
              <a:t>Lowest Common Ancestor in a Binary Search Tree.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132725" y="1646359"/>
            <a:ext cx="33997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LCA (36, 43) = 39</a:t>
            </a:r>
          </a:p>
          <a:p>
            <a:r>
              <a:rPr lang="en-US" sz="3600" dirty="0" smtClean="0"/>
              <a:t>LCA(23, 36) = 32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781172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5"/>
          <p:cNvSpPr>
            <a:spLocks noChangeArrowheads="1"/>
          </p:cNvSpPr>
          <p:nvPr/>
        </p:nvSpPr>
        <p:spPr bwMode="auto">
          <a:xfrm>
            <a:off x="2342025" y="2589423"/>
            <a:ext cx="685800" cy="6858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3" name="Line 6"/>
          <p:cNvSpPr>
            <a:spLocks noChangeShapeType="1"/>
          </p:cNvSpPr>
          <p:nvPr/>
        </p:nvSpPr>
        <p:spPr bwMode="auto">
          <a:xfrm flipH="1">
            <a:off x="2151525" y="3199023"/>
            <a:ext cx="3810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Line 7"/>
          <p:cNvSpPr>
            <a:spLocks noChangeShapeType="1"/>
          </p:cNvSpPr>
          <p:nvPr/>
        </p:nvSpPr>
        <p:spPr bwMode="auto">
          <a:xfrm>
            <a:off x="2989725" y="3122823"/>
            <a:ext cx="6096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Oval 8"/>
          <p:cNvSpPr>
            <a:spLocks noChangeArrowheads="1"/>
          </p:cNvSpPr>
          <p:nvPr/>
        </p:nvSpPr>
        <p:spPr bwMode="auto">
          <a:xfrm>
            <a:off x="1694325" y="3541923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6" name="Oval 9"/>
          <p:cNvSpPr>
            <a:spLocks noChangeArrowheads="1"/>
          </p:cNvSpPr>
          <p:nvPr/>
        </p:nvSpPr>
        <p:spPr bwMode="auto">
          <a:xfrm>
            <a:off x="3446925" y="3541923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7" name="Line 10"/>
          <p:cNvSpPr>
            <a:spLocks noChangeShapeType="1"/>
          </p:cNvSpPr>
          <p:nvPr/>
        </p:nvSpPr>
        <p:spPr bwMode="auto">
          <a:xfrm flipH="1">
            <a:off x="1313325" y="4113423"/>
            <a:ext cx="4572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Line 11"/>
          <p:cNvSpPr>
            <a:spLocks noChangeShapeType="1"/>
          </p:cNvSpPr>
          <p:nvPr/>
        </p:nvSpPr>
        <p:spPr bwMode="auto">
          <a:xfrm>
            <a:off x="2227725" y="4113423"/>
            <a:ext cx="1524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Oval 12"/>
          <p:cNvSpPr>
            <a:spLocks noChangeArrowheads="1"/>
          </p:cNvSpPr>
          <p:nvPr/>
        </p:nvSpPr>
        <p:spPr bwMode="auto">
          <a:xfrm>
            <a:off x="779925" y="4418223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0" name="Oval 13"/>
          <p:cNvSpPr>
            <a:spLocks noChangeArrowheads="1"/>
          </p:cNvSpPr>
          <p:nvPr/>
        </p:nvSpPr>
        <p:spPr bwMode="auto">
          <a:xfrm>
            <a:off x="2075325" y="4418223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1" name="Line 15"/>
          <p:cNvSpPr>
            <a:spLocks noChangeShapeType="1"/>
          </p:cNvSpPr>
          <p:nvPr/>
        </p:nvSpPr>
        <p:spPr bwMode="auto">
          <a:xfrm>
            <a:off x="4056525" y="4037223"/>
            <a:ext cx="6096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" name="Oval 17"/>
          <p:cNvSpPr>
            <a:spLocks noChangeArrowheads="1"/>
          </p:cNvSpPr>
          <p:nvPr/>
        </p:nvSpPr>
        <p:spPr bwMode="auto">
          <a:xfrm>
            <a:off x="4285125" y="4494423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2555600" y="2744196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39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3599325" y="37127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43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4475625" y="4582291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47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1902533" y="3674387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32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2265825" y="4544853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36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970425" y="4612342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23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887044" y="724889"/>
            <a:ext cx="1076993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/>
              <a:t>Lowest Common Ancestor in a Binary Search Tree.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132725" y="1646359"/>
            <a:ext cx="33997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LCA (36, 43) = 39</a:t>
            </a:r>
          </a:p>
          <a:p>
            <a:r>
              <a:rPr lang="en-US" sz="3600" dirty="0" smtClean="0"/>
              <a:t>LCA(23, 36) = 32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555678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5"/>
          <p:cNvSpPr>
            <a:spLocks noChangeArrowheads="1"/>
          </p:cNvSpPr>
          <p:nvPr/>
        </p:nvSpPr>
        <p:spPr bwMode="auto">
          <a:xfrm>
            <a:off x="2342025" y="2589423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3" name="Line 6"/>
          <p:cNvSpPr>
            <a:spLocks noChangeShapeType="1"/>
          </p:cNvSpPr>
          <p:nvPr/>
        </p:nvSpPr>
        <p:spPr bwMode="auto">
          <a:xfrm flipH="1">
            <a:off x="2151525" y="3199023"/>
            <a:ext cx="3810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Line 7"/>
          <p:cNvSpPr>
            <a:spLocks noChangeShapeType="1"/>
          </p:cNvSpPr>
          <p:nvPr/>
        </p:nvSpPr>
        <p:spPr bwMode="auto">
          <a:xfrm>
            <a:off x="2989725" y="3122823"/>
            <a:ext cx="6096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Oval 8"/>
          <p:cNvSpPr>
            <a:spLocks noChangeArrowheads="1"/>
          </p:cNvSpPr>
          <p:nvPr/>
        </p:nvSpPr>
        <p:spPr bwMode="auto">
          <a:xfrm>
            <a:off x="1694325" y="3541923"/>
            <a:ext cx="685800" cy="6858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6" name="Oval 9"/>
          <p:cNvSpPr>
            <a:spLocks noChangeArrowheads="1"/>
          </p:cNvSpPr>
          <p:nvPr/>
        </p:nvSpPr>
        <p:spPr bwMode="auto">
          <a:xfrm>
            <a:off x="3446925" y="3541923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7" name="Line 10"/>
          <p:cNvSpPr>
            <a:spLocks noChangeShapeType="1"/>
          </p:cNvSpPr>
          <p:nvPr/>
        </p:nvSpPr>
        <p:spPr bwMode="auto">
          <a:xfrm flipH="1">
            <a:off x="1313325" y="4113423"/>
            <a:ext cx="4572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Line 11"/>
          <p:cNvSpPr>
            <a:spLocks noChangeShapeType="1"/>
          </p:cNvSpPr>
          <p:nvPr/>
        </p:nvSpPr>
        <p:spPr bwMode="auto">
          <a:xfrm>
            <a:off x="2227725" y="4113423"/>
            <a:ext cx="1524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Oval 12"/>
          <p:cNvSpPr>
            <a:spLocks noChangeArrowheads="1"/>
          </p:cNvSpPr>
          <p:nvPr/>
        </p:nvSpPr>
        <p:spPr bwMode="auto">
          <a:xfrm>
            <a:off x="779925" y="4418223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0" name="Oval 13"/>
          <p:cNvSpPr>
            <a:spLocks noChangeArrowheads="1"/>
          </p:cNvSpPr>
          <p:nvPr/>
        </p:nvSpPr>
        <p:spPr bwMode="auto">
          <a:xfrm>
            <a:off x="2075325" y="4418223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1" name="Line 15"/>
          <p:cNvSpPr>
            <a:spLocks noChangeShapeType="1"/>
          </p:cNvSpPr>
          <p:nvPr/>
        </p:nvSpPr>
        <p:spPr bwMode="auto">
          <a:xfrm>
            <a:off x="4056525" y="4037223"/>
            <a:ext cx="6096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" name="Oval 17"/>
          <p:cNvSpPr>
            <a:spLocks noChangeArrowheads="1"/>
          </p:cNvSpPr>
          <p:nvPr/>
        </p:nvSpPr>
        <p:spPr bwMode="auto">
          <a:xfrm>
            <a:off x="4285125" y="4494423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2555600" y="2744196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39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3599325" y="37127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43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4475625" y="4582291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47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1902533" y="3674387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32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2265825" y="4544853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36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970425" y="4612342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23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887044" y="724889"/>
            <a:ext cx="1076993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/>
              <a:t>Lowest Common Ancestor in a Binary Search Tree.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132725" y="1646359"/>
            <a:ext cx="33997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LCA (36, 43) = 39</a:t>
            </a:r>
          </a:p>
          <a:p>
            <a:r>
              <a:rPr lang="en-US" sz="3600" dirty="0" smtClean="0"/>
              <a:t>LCA(23, 36) = 32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225600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5"/>
          <p:cNvSpPr>
            <a:spLocks noChangeArrowheads="1"/>
          </p:cNvSpPr>
          <p:nvPr/>
        </p:nvSpPr>
        <p:spPr bwMode="auto">
          <a:xfrm>
            <a:off x="2342025" y="2589423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3" name="Line 6"/>
          <p:cNvSpPr>
            <a:spLocks noChangeShapeType="1"/>
          </p:cNvSpPr>
          <p:nvPr/>
        </p:nvSpPr>
        <p:spPr bwMode="auto">
          <a:xfrm flipH="1">
            <a:off x="2151525" y="3199023"/>
            <a:ext cx="3810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Line 7"/>
          <p:cNvSpPr>
            <a:spLocks noChangeShapeType="1"/>
          </p:cNvSpPr>
          <p:nvPr/>
        </p:nvSpPr>
        <p:spPr bwMode="auto">
          <a:xfrm>
            <a:off x="2989725" y="3122823"/>
            <a:ext cx="6096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Oval 8"/>
          <p:cNvSpPr>
            <a:spLocks noChangeArrowheads="1"/>
          </p:cNvSpPr>
          <p:nvPr/>
        </p:nvSpPr>
        <p:spPr bwMode="auto">
          <a:xfrm>
            <a:off x="1694325" y="3541923"/>
            <a:ext cx="685800" cy="685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6" name="Oval 9"/>
          <p:cNvSpPr>
            <a:spLocks noChangeArrowheads="1"/>
          </p:cNvSpPr>
          <p:nvPr/>
        </p:nvSpPr>
        <p:spPr bwMode="auto">
          <a:xfrm>
            <a:off x="3446925" y="3541923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7" name="Line 10"/>
          <p:cNvSpPr>
            <a:spLocks noChangeShapeType="1"/>
          </p:cNvSpPr>
          <p:nvPr/>
        </p:nvSpPr>
        <p:spPr bwMode="auto">
          <a:xfrm flipH="1">
            <a:off x="1313325" y="4113423"/>
            <a:ext cx="4572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Line 11"/>
          <p:cNvSpPr>
            <a:spLocks noChangeShapeType="1"/>
          </p:cNvSpPr>
          <p:nvPr/>
        </p:nvSpPr>
        <p:spPr bwMode="auto">
          <a:xfrm>
            <a:off x="2227725" y="4113423"/>
            <a:ext cx="1524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Oval 12"/>
          <p:cNvSpPr>
            <a:spLocks noChangeArrowheads="1"/>
          </p:cNvSpPr>
          <p:nvPr/>
        </p:nvSpPr>
        <p:spPr bwMode="auto">
          <a:xfrm>
            <a:off x="779925" y="4418223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0" name="Oval 13"/>
          <p:cNvSpPr>
            <a:spLocks noChangeArrowheads="1"/>
          </p:cNvSpPr>
          <p:nvPr/>
        </p:nvSpPr>
        <p:spPr bwMode="auto">
          <a:xfrm>
            <a:off x="2075325" y="4418223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1" name="Line 15"/>
          <p:cNvSpPr>
            <a:spLocks noChangeShapeType="1"/>
          </p:cNvSpPr>
          <p:nvPr/>
        </p:nvSpPr>
        <p:spPr bwMode="auto">
          <a:xfrm>
            <a:off x="4056525" y="4037223"/>
            <a:ext cx="6096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" name="Oval 17"/>
          <p:cNvSpPr>
            <a:spLocks noChangeArrowheads="1"/>
          </p:cNvSpPr>
          <p:nvPr/>
        </p:nvSpPr>
        <p:spPr bwMode="auto">
          <a:xfrm>
            <a:off x="4285125" y="4494423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2555600" y="2744196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39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3599325" y="37127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43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4475625" y="4582291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47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1902533" y="3674387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32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2265825" y="4544853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36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970425" y="4612342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23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887044" y="724889"/>
            <a:ext cx="1076993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/>
              <a:t>Lowest Common Ancestor in a Binary Search Tree.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132725" y="1646359"/>
            <a:ext cx="33997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LCA (36, 43) = 39</a:t>
            </a:r>
          </a:p>
          <a:p>
            <a:r>
              <a:rPr lang="en-US" sz="3600" dirty="0" smtClean="0"/>
              <a:t>LCA(23, 36) = 32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71087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Traversal</a:t>
            </a:r>
            <a:endParaRPr lang="en-US" dirty="0"/>
          </a:p>
        </p:txBody>
      </p:sp>
      <p:sp>
        <p:nvSpPr>
          <p:cNvPr id="4" name="Oval 5"/>
          <p:cNvSpPr>
            <a:spLocks noChangeArrowheads="1"/>
          </p:cNvSpPr>
          <p:nvPr/>
        </p:nvSpPr>
        <p:spPr bwMode="auto">
          <a:xfrm>
            <a:off x="5295900" y="1905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" name="Line 6"/>
          <p:cNvSpPr>
            <a:spLocks noChangeShapeType="1"/>
          </p:cNvSpPr>
          <p:nvPr/>
        </p:nvSpPr>
        <p:spPr bwMode="auto">
          <a:xfrm flipH="1">
            <a:off x="5105400" y="2514600"/>
            <a:ext cx="3810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Line 7"/>
          <p:cNvSpPr>
            <a:spLocks noChangeShapeType="1"/>
          </p:cNvSpPr>
          <p:nvPr/>
        </p:nvSpPr>
        <p:spPr bwMode="auto">
          <a:xfrm>
            <a:off x="5943600" y="2438400"/>
            <a:ext cx="6096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Oval 8"/>
          <p:cNvSpPr>
            <a:spLocks noChangeArrowheads="1"/>
          </p:cNvSpPr>
          <p:nvPr/>
        </p:nvSpPr>
        <p:spPr bwMode="auto">
          <a:xfrm>
            <a:off x="4648200" y="28575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" name="Oval 9"/>
          <p:cNvSpPr>
            <a:spLocks noChangeArrowheads="1"/>
          </p:cNvSpPr>
          <p:nvPr/>
        </p:nvSpPr>
        <p:spPr bwMode="auto">
          <a:xfrm>
            <a:off x="6400800" y="28575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" name="Line 10"/>
          <p:cNvSpPr>
            <a:spLocks noChangeShapeType="1"/>
          </p:cNvSpPr>
          <p:nvPr/>
        </p:nvSpPr>
        <p:spPr bwMode="auto">
          <a:xfrm flipH="1">
            <a:off x="4267200" y="3429000"/>
            <a:ext cx="4572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Line 11"/>
          <p:cNvSpPr>
            <a:spLocks noChangeShapeType="1"/>
          </p:cNvSpPr>
          <p:nvPr/>
        </p:nvSpPr>
        <p:spPr bwMode="auto">
          <a:xfrm>
            <a:off x="5181600" y="3429000"/>
            <a:ext cx="1524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Oval 12"/>
          <p:cNvSpPr>
            <a:spLocks noChangeArrowheads="1"/>
          </p:cNvSpPr>
          <p:nvPr/>
        </p:nvSpPr>
        <p:spPr bwMode="auto">
          <a:xfrm>
            <a:off x="3733800" y="37338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" name="Oval 13"/>
          <p:cNvSpPr>
            <a:spLocks noChangeArrowheads="1"/>
          </p:cNvSpPr>
          <p:nvPr/>
        </p:nvSpPr>
        <p:spPr bwMode="auto">
          <a:xfrm>
            <a:off x="5029200" y="37338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" name="Line 14"/>
          <p:cNvSpPr>
            <a:spLocks noChangeShapeType="1"/>
          </p:cNvSpPr>
          <p:nvPr/>
        </p:nvSpPr>
        <p:spPr bwMode="auto">
          <a:xfrm flipH="1">
            <a:off x="6553200" y="3505200"/>
            <a:ext cx="1524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Line 15"/>
          <p:cNvSpPr>
            <a:spLocks noChangeShapeType="1"/>
          </p:cNvSpPr>
          <p:nvPr/>
        </p:nvSpPr>
        <p:spPr bwMode="auto">
          <a:xfrm>
            <a:off x="7010400" y="3352800"/>
            <a:ext cx="6096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Oval 16"/>
          <p:cNvSpPr>
            <a:spLocks noChangeArrowheads="1"/>
          </p:cNvSpPr>
          <p:nvPr/>
        </p:nvSpPr>
        <p:spPr bwMode="auto">
          <a:xfrm>
            <a:off x="6096000" y="3810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6" name="Oval 17"/>
          <p:cNvSpPr>
            <a:spLocks noChangeArrowheads="1"/>
          </p:cNvSpPr>
          <p:nvPr/>
        </p:nvSpPr>
        <p:spPr bwMode="auto">
          <a:xfrm>
            <a:off x="7239000" y="3810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7" name="Line 18"/>
          <p:cNvSpPr>
            <a:spLocks noChangeShapeType="1"/>
          </p:cNvSpPr>
          <p:nvPr/>
        </p:nvSpPr>
        <p:spPr bwMode="auto">
          <a:xfrm flipH="1">
            <a:off x="4876800" y="4343400"/>
            <a:ext cx="2286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Oval 19"/>
          <p:cNvSpPr>
            <a:spLocks noChangeArrowheads="1"/>
          </p:cNvSpPr>
          <p:nvPr/>
        </p:nvSpPr>
        <p:spPr bwMode="auto">
          <a:xfrm>
            <a:off x="4343400" y="4572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9" name="Line 20"/>
          <p:cNvSpPr>
            <a:spLocks noChangeShapeType="1"/>
          </p:cNvSpPr>
          <p:nvPr/>
        </p:nvSpPr>
        <p:spPr bwMode="auto">
          <a:xfrm>
            <a:off x="5562600" y="4419600"/>
            <a:ext cx="15240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Oval 21"/>
          <p:cNvSpPr>
            <a:spLocks noChangeArrowheads="1"/>
          </p:cNvSpPr>
          <p:nvPr/>
        </p:nvSpPr>
        <p:spPr bwMode="auto">
          <a:xfrm>
            <a:off x="5410200" y="4572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1" name="Line 22"/>
          <p:cNvSpPr>
            <a:spLocks noChangeShapeType="1"/>
          </p:cNvSpPr>
          <p:nvPr/>
        </p:nvSpPr>
        <p:spPr bwMode="auto">
          <a:xfrm flipH="1">
            <a:off x="7239000" y="4495800"/>
            <a:ext cx="22860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Oval 23"/>
          <p:cNvSpPr>
            <a:spLocks noChangeArrowheads="1"/>
          </p:cNvSpPr>
          <p:nvPr/>
        </p:nvSpPr>
        <p:spPr bwMode="auto">
          <a:xfrm>
            <a:off x="6705600" y="46482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3" name="Oval 24"/>
          <p:cNvSpPr>
            <a:spLocks noChangeArrowheads="1"/>
          </p:cNvSpPr>
          <p:nvPr/>
        </p:nvSpPr>
        <p:spPr bwMode="auto">
          <a:xfrm>
            <a:off x="7772400" y="46482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" name="Line 25"/>
          <p:cNvSpPr>
            <a:spLocks noChangeShapeType="1"/>
          </p:cNvSpPr>
          <p:nvPr/>
        </p:nvSpPr>
        <p:spPr bwMode="auto">
          <a:xfrm>
            <a:off x="7772400" y="4419600"/>
            <a:ext cx="22860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Line 26"/>
          <p:cNvSpPr>
            <a:spLocks noChangeShapeType="1"/>
          </p:cNvSpPr>
          <p:nvPr/>
        </p:nvSpPr>
        <p:spPr bwMode="auto">
          <a:xfrm flipH="1">
            <a:off x="6400800" y="5257800"/>
            <a:ext cx="3810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Line 27"/>
          <p:cNvSpPr>
            <a:spLocks noChangeShapeType="1"/>
          </p:cNvSpPr>
          <p:nvPr/>
        </p:nvSpPr>
        <p:spPr bwMode="auto">
          <a:xfrm>
            <a:off x="7239000" y="5257800"/>
            <a:ext cx="3048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Oval 28"/>
          <p:cNvSpPr>
            <a:spLocks noChangeArrowheads="1"/>
          </p:cNvSpPr>
          <p:nvPr/>
        </p:nvSpPr>
        <p:spPr bwMode="auto">
          <a:xfrm>
            <a:off x="5867400" y="54864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8" name="Oval 29"/>
          <p:cNvSpPr>
            <a:spLocks noChangeArrowheads="1"/>
          </p:cNvSpPr>
          <p:nvPr/>
        </p:nvSpPr>
        <p:spPr bwMode="auto">
          <a:xfrm>
            <a:off x="7391400" y="54864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5509475" y="2059773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6553200" y="3028345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429500" y="38978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7948706" y="4799692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6286500" y="395803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884026" y="4816561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7581900" y="564463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4856408" y="298996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219700" y="386043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5600700" y="469213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057900" y="560653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924300" y="3927919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4518096" y="46923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264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5"/>
          <p:cNvSpPr>
            <a:spLocks noChangeArrowheads="1"/>
          </p:cNvSpPr>
          <p:nvPr/>
        </p:nvSpPr>
        <p:spPr bwMode="auto">
          <a:xfrm>
            <a:off x="2342025" y="2589423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3" name="Line 6"/>
          <p:cNvSpPr>
            <a:spLocks noChangeShapeType="1"/>
          </p:cNvSpPr>
          <p:nvPr/>
        </p:nvSpPr>
        <p:spPr bwMode="auto">
          <a:xfrm flipH="1">
            <a:off x="2151525" y="3199023"/>
            <a:ext cx="3810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Line 7"/>
          <p:cNvSpPr>
            <a:spLocks noChangeShapeType="1"/>
          </p:cNvSpPr>
          <p:nvPr/>
        </p:nvSpPr>
        <p:spPr bwMode="auto">
          <a:xfrm>
            <a:off x="2989725" y="3122823"/>
            <a:ext cx="6096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Oval 8"/>
          <p:cNvSpPr>
            <a:spLocks noChangeArrowheads="1"/>
          </p:cNvSpPr>
          <p:nvPr/>
        </p:nvSpPr>
        <p:spPr bwMode="auto">
          <a:xfrm>
            <a:off x="1694325" y="3541923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6" name="Oval 9"/>
          <p:cNvSpPr>
            <a:spLocks noChangeArrowheads="1"/>
          </p:cNvSpPr>
          <p:nvPr/>
        </p:nvSpPr>
        <p:spPr bwMode="auto">
          <a:xfrm>
            <a:off x="3446925" y="3541923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7" name="Line 10"/>
          <p:cNvSpPr>
            <a:spLocks noChangeShapeType="1"/>
          </p:cNvSpPr>
          <p:nvPr/>
        </p:nvSpPr>
        <p:spPr bwMode="auto">
          <a:xfrm flipH="1">
            <a:off x="1313325" y="4113423"/>
            <a:ext cx="4572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Line 11"/>
          <p:cNvSpPr>
            <a:spLocks noChangeShapeType="1"/>
          </p:cNvSpPr>
          <p:nvPr/>
        </p:nvSpPr>
        <p:spPr bwMode="auto">
          <a:xfrm>
            <a:off x="2227725" y="4113423"/>
            <a:ext cx="1524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Oval 12"/>
          <p:cNvSpPr>
            <a:spLocks noChangeArrowheads="1"/>
          </p:cNvSpPr>
          <p:nvPr/>
        </p:nvSpPr>
        <p:spPr bwMode="auto">
          <a:xfrm>
            <a:off x="779925" y="4418223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0" name="Oval 13"/>
          <p:cNvSpPr>
            <a:spLocks noChangeArrowheads="1"/>
          </p:cNvSpPr>
          <p:nvPr/>
        </p:nvSpPr>
        <p:spPr bwMode="auto">
          <a:xfrm>
            <a:off x="2075325" y="4418223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1" name="Line 15"/>
          <p:cNvSpPr>
            <a:spLocks noChangeShapeType="1"/>
          </p:cNvSpPr>
          <p:nvPr/>
        </p:nvSpPr>
        <p:spPr bwMode="auto">
          <a:xfrm>
            <a:off x="4056525" y="4037223"/>
            <a:ext cx="6096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" name="Oval 17"/>
          <p:cNvSpPr>
            <a:spLocks noChangeArrowheads="1"/>
          </p:cNvSpPr>
          <p:nvPr/>
        </p:nvSpPr>
        <p:spPr bwMode="auto">
          <a:xfrm>
            <a:off x="4285125" y="4494423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2555600" y="2744196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39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3599325" y="37127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43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4475625" y="4582291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47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1902533" y="3674387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32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2265825" y="4544853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36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970425" y="4612342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23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887044" y="724889"/>
            <a:ext cx="1076993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/>
              <a:t>Lowest Common Ancestor in a Binary Search Tree.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047125" y="2589423"/>
            <a:ext cx="64306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Are we missing anything? 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903067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5"/>
          <p:cNvSpPr>
            <a:spLocks noChangeArrowheads="1"/>
          </p:cNvSpPr>
          <p:nvPr/>
        </p:nvSpPr>
        <p:spPr bwMode="auto">
          <a:xfrm>
            <a:off x="2342025" y="2589423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3" name="Line 6"/>
          <p:cNvSpPr>
            <a:spLocks noChangeShapeType="1"/>
          </p:cNvSpPr>
          <p:nvPr/>
        </p:nvSpPr>
        <p:spPr bwMode="auto">
          <a:xfrm flipH="1">
            <a:off x="2151525" y="3199023"/>
            <a:ext cx="3810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Line 7"/>
          <p:cNvSpPr>
            <a:spLocks noChangeShapeType="1"/>
          </p:cNvSpPr>
          <p:nvPr/>
        </p:nvSpPr>
        <p:spPr bwMode="auto">
          <a:xfrm>
            <a:off x="2989725" y="3122823"/>
            <a:ext cx="6096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Oval 8"/>
          <p:cNvSpPr>
            <a:spLocks noChangeArrowheads="1"/>
          </p:cNvSpPr>
          <p:nvPr/>
        </p:nvSpPr>
        <p:spPr bwMode="auto">
          <a:xfrm>
            <a:off x="1694325" y="3541923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6" name="Oval 9"/>
          <p:cNvSpPr>
            <a:spLocks noChangeArrowheads="1"/>
          </p:cNvSpPr>
          <p:nvPr/>
        </p:nvSpPr>
        <p:spPr bwMode="auto">
          <a:xfrm>
            <a:off x="3446925" y="3541923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7" name="Line 10"/>
          <p:cNvSpPr>
            <a:spLocks noChangeShapeType="1"/>
          </p:cNvSpPr>
          <p:nvPr/>
        </p:nvSpPr>
        <p:spPr bwMode="auto">
          <a:xfrm flipH="1">
            <a:off x="1313325" y="4113423"/>
            <a:ext cx="4572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Line 11"/>
          <p:cNvSpPr>
            <a:spLocks noChangeShapeType="1"/>
          </p:cNvSpPr>
          <p:nvPr/>
        </p:nvSpPr>
        <p:spPr bwMode="auto">
          <a:xfrm>
            <a:off x="2227725" y="4113423"/>
            <a:ext cx="1524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Oval 12"/>
          <p:cNvSpPr>
            <a:spLocks noChangeArrowheads="1"/>
          </p:cNvSpPr>
          <p:nvPr/>
        </p:nvSpPr>
        <p:spPr bwMode="auto">
          <a:xfrm>
            <a:off x="779925" y="4418223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0" name="Oval 13"/>
          <p:cNvSpPr>
            <a:spLocks noChangeArrowheads="1"/>
          </p:cNvSpPr>
          <p:nvPr/>
        </p:nvSpPr>
        <p:spPr bwMode="auto">
          <a:xfrm>
            <a:off x="2075325" y="4418223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1" name="Line 15"/>
          <p:cNvSpPr>
            <a:spLocks noChangeShapeType="1"/>
          </p:cNvSpPr>
          <p:nvPr/>
        </p:nvSpPr>
        <p:spPr bwMode="auto">
          <a:xfrm>
            <a:off x="4056525" y="4037223"/>
            <a:ext cx="6096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" name="Oval 17"/>
          <p:cNvSpPr>
            <a:spLocks noChangeArrowheads="1"/>
          </p:cNvSpPr>
          <p:nvPr/>
        </p:nvSpPr>
        <p:spPr bwMode="auto">
          <a:xfrm>
            <a:off x="4285125" y="4494423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2555600" y="2744196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39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3599325" y="37127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43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4475625" y="4582291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47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1902533" y="3674387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32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2265825" y="4544853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36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970425" y="4612342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23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887044" y="724889"/>
            <a:ext cx="1076993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/>
              <a:t>Lowest Common Ancestor in a Binary Search Tree.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047125" y="2589423"/>
            <a:ext cx="64306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Are we missing anything? </a:t>
            </a:r>
          </a:p>
          <a:p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5254388" y="3674387"/>
            <a:ext cx="56228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Search for nodes in BST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261726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5"/>
          <p:cNvSpPr>
            <a:spLocks noChangeArrowheads="1"/>
          </p:cNvSpPr>
          <p:nvPr/>
        </p:nvSpPr>
        <p:spPr bwMode="auto">
          <a:xfrm>
            <a:off x="2342025" y="2589423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3" name="Line 6"/>
          <p:cNvSpPr>
            <a:spLocks noChangeShapeType="1"/>
          </p:cNvSpPr>
          <p:nvPr/>
        </p:nvSpPr>
        <p:spPr bwMode="auto">
          <a:xfrm flipH="1">
            <a:off x="2151525" y="3199023"/>
            <a:ext cx="3810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Line 7"/>
          <p:cNvSpPr>
            <a:spLocks noChangeShapeType="1"/>
          </p:cNvSpPr>
          <p:nvPr/>
        </p:nvSpPr>
        <p:spPr bwMode="auto">
          <a:xfrm>
            <a:off x="2989725" y="3122823"/>
            <a:ext cx="6096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Oval 8"/>
          <p:cNvSpPr>
            <a:spLocks noChangeArrowheads="1"/>
          </p:cNvSpPr>
          <p:nvPr/>
        </p:nvSpPr>
        <p:spPr bwMode="auto">
          <a:xfrm>
            <a:off x="1694325" y="3541923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6" name="Oval 9"/>
          <p:cNvSpPr>
            <a:spLocks noChangeArrowheads="1"/>
          </p:cNvSpPr>
          <p:nvPr/>
        </p:nvSpPr>
        <p:spPr bwMode="auto">
          <a:xfrm>
            <a:off x="3446925" y="3541923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7" name="Line 10"/>
          <p:cNvSpPr>
            <a:spLocks noChangeShapeType="1"/>
          </p:cNvSpPr>
          <p:nvPr/>
        </p:nvSpPr>
        <p:spPr bwMode="auto">
          <a:xfrm flipH="1">
            <a:off x="1313325" y="4113423"/>
            <a:ext cx="4572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Line 11"/>
          <p:cNvSpPr>
            <a:spLocks noChangeShapeType="1"/>
          </p:cNvSpPr>
          <p:nvPr/>
        </p:nvSpPr>
        <p:spPr bwMode="auto">
          <a:xfrm>
            <a:off x="2227725" y="4113423"/>
            <a:ext cx="1524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Oval 12"/>
          <p:cNvSpPr>
            <a:spLocks noChangeArrowheads="1"/>
          </p:cNvSpPr>
          <p:nvPr/>
        </p:nvSpPr>
        <p:spPr bwMode="auto">
          <a:xfrm>
            <a:off x="779925" y="4418223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0" name="Oval 13"/>
          <p:cNvSpPr>
            <a:spLocks noChangeArrowheads="1"/>
          </p:cNvSpPr>
          <p:nvPr/>
        </p:nvSpPr>
        <p:spPr bwMode="auto">
          <a:xfrm>
            <a:off x="2075325" y="4418223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1" name="Line 15"/>
          <p:cNvSpPr>
            <a:spLocks noChangeShapeType="1"/>
          </p:cNvSpPr>
          <p:nvPr/>
        </p:nvSpPr>
        <p:spPr bwMode="auto">
          <a:xfrm>
            <a:off x="4056525" y="4037223"/>
            <a:ext cx="6096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" name="Oval 17"/>
          <p:cNvSpPr>
            <a:spLocks noChangeArrowheads="1"/>
          </p:cNvSpPr>
          <p:nvPr/>
        </p:nvSpPr>
        <p:spPr bwMode="auto">
          <a:xfrm>
            <a:off x="4285125" y="4494423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2555600" y="2744196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39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3599325" y="37127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43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4475625" y="4582291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47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1902533" y="3674387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32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2265825" y="4544853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36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970425" y="4612342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23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887044" y="724889"/>
            <a:ext cx="1076993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/>
              <a:t>Lowest Common Ancestor in a Binary Search Tree.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5161425" y="1819941"/>
            <a:ext cx="6684843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struct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node *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lca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(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struct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node* root,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int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n1,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int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n2)</a:t>
            </a:r>
            <a:r>
              <a:rPr lang="en-US" altLang="en-US" sz="2400" dirty="0"/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{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   if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(root == NULL) return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NULL;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  if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(root-&gt;data &gt; n1 &amp;&amp; root-&gt;data &gt; n2)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       return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lca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(root-&gt;left, n1, n2);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  if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(root-&gt;data &lt; n1 &amp;&amp; root-&gt;data &lt; n2)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       return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lca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(root-&gt;right, n1, n2);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   return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root;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}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7953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70998" y="723332"/>
            <a:ext cx="91167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Level Order Traversal</a:t>
            </a:r>
            <a:endParaRPr lang="en-US" sz="4000" dirty="0"/>
          </a:p>
        </p:txBody>
      </p:sp>
      <p:sp>
        <p:nvSpPr>
          <p:cNvPr id="3" name="Oval 5"/>
          <p:cNvSpPr>
            <a:spLocks noChangeArrowheads="1"/>
          </p:cNvSpPr>
          <p:nvPr/>
        </p:nvSpPr>
        <p:spPr bwMode="auto">
          <a:xfrm>
            <a:off x="5057930" y="1661375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" name="Line 6"/>
          <p:cNvSpPr>
            <a:spLocks noChangeShapeType="1"/>
          </p:cNvSpPr>
          <p:nvPr/>
        </p:nvSpPr>
        <p:spPr bwMode="auto">
          <a:xfrm flipH="1">
            <a:off x="4867430" y="2270975"/>
            <a:ext cx="3810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7"/>
          <p:cNvSpPr>
            <a:spLocks noChangeShapeType="1"/>
          </p:cNvSpPr>
          <p:nvPr/>
        </p:nvSpPr>
        <p:spPr bwMode="auto">
          <a:xfrm>
            <a:off x="5705630" y="2194775"/>
            <a:ext cx="6096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Oval 8"/>
          <p:cNvSpPr>
            <a:spLocks noChangeArrowheads="1"/>
          </p:cNvSpPr>
          <p:nvPr/>
        </p:nvSpPr>
        <p:spPr bwMode="auto">
          <a:xfrm>
            <a:off x="4410230" y="2613875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" name="Oval 9"/>
          <p:cNvSpPr>
            <a:spLocks noChangeArrowheads="1"/>
          </p:cNvSpPr>
          <p:nvPr/>
        </p:nvSpPr>
        <p:spPr bwMode="auto">
          <a:xfrm>
            <a:off x="6162830" y="2613875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" name="Line 10"/>
          <p:cNvSpPr>
            <a:spLocks noChangeShapeType="1"/>
          </p:cNvSpPr>
          <p:nvPr/>
        </p:nvSpPr>
        <p:spPr bwMode="auto">
          <a:xfrm flipH="1">
            <a:off x="4029230" y="3185375"/>
            <a:ext cx="4572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Line 11"/>
          <p:cNvSpPr>
            <a:spLocks noChangeShapeType="1"/>
          </p:cNvSpPr>
          <p:nvPr/>
        </p:nvSpPr>
        <p:spPr bwMode="auto">
          <a:xfrm>
            <a:off x="4943630" y="3185375"/>
            <a:ext cx="1524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Oval 12"/>
          <p:cNvSpPr>
            <a:spLocks noChangeArrowheads="1"/>
          </p:cNvSpPr>
          <p:nvPr/>
        </p:nvSpPr>
        <p:spPr bwMode="auto">
          <a:xfrm>
            <a:off x="3495830" y="3490175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" name="Oval 13"/>
          <p:cNvSpPr>
            <a:spLocks noChangeArrowheads="1"/>
          </p:cNvSpPr>
          <p:nvPr/>
        </p:nvSpPr>
        <p:spPr bwMode="auto">
          <a:xfrm>
            <a:off x="4791230" y="3490175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" name="Line 15"/>
          <p:cNvSpPr>
            <a:spLocks noChangeShapeType="1"/>
          </p:cNvSpPr>
          <p:nvPr/>
        </p:nvSpPr>
        <p:spPr bwMode="auto">
          <a:xfrm>
            <a:off x="6772430" y="3109175"/>
            <a:ext cx="6096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Oval 17"/>
          <p:cNvSpPr>
            <a:spLocks noChangeArrowheads="1"/>
          </p:cNvSpPr>
          <p:nvPr/>
        </p:nvSpPr>
        <p:spPr bwMode="auto">
          <a:xfrm>
            <a:off x="7001030" y="3566375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271505" y="181614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36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315230" y="278472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43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191530" y="3654243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47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618438" y="2746339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32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981730" y="3616805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39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686330" y="368429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23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59307" y="4995081"/>
            <a:ext cx="10549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36 32 43 23 39 47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243858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70998" y="723332"/>
            <a:ext cx="91167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Level Order Traversal</a:t>
            </a:r>
            <a:endParaRPr lang="en-US" sz="4000" dirty="0"/>
          </a:p>
        </p:txBody>
      </p:sp>
      <p:sp>
        <p:nvSpPr>
          <p:cNvPr id="3" name="Oval 5"/>
          <p:cNvSpPr>
            <a:spLocks noChangeArrowheads="1"/>
          </p:cNvSpPr>
          <p:nvPr/>
        </p:nvSpPr>
        <p:spPr bwMode="auto">
          <a:xfrm>
            <a:off x="5057930" y="1661375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" name="Line 6"/>
          <p:cNvSpPr>
            <a:spLocks noChangeShapeType="1"/>
          </p:cNvSpPr>
          <p:nvPr/>
        </p:nvSpPr>
        <p:spPr bwMode="auto">
          <a:xfrm flipH="1">
            <a:off x="4867430" y="2270975"/>
            <a:ext cx="3810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7"/>
          <p:cNvSpPr>
            <a:spLocks noChangeShapeType="1"/>
          </p:cNvSpPr>
          <p:nvPr/>
        </p:nvSpPr>
        <p:spPr bwMode="auto">
          <a:xfrm>
            <a:off x="5705630" y="2194775"/>
            <a:ext cx="6096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Oval 8"/>
          <p:cNvSpPr>
            <a:spLocks noChangeArrowheads="1"/>
          </p:cNvSpPr>
          <p:nvPr/>
        </p:nvSpPr>
        <p:spPr bwMode="auto">
          <a:xfrm>
            <a:off x="4410230" y="2613875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" name="Oval 9"/>
          <p:cNvSpPr>
            <a:spLocks noChangeArrowheads="1"/>
          </p:cNvSpPr>
          <p:nvPr/>
        </p:nvSpPr>
        <p:spPr bwMode="auto">
          <a:xfrm>
            <a:off x="6162830" y="2613875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" name="Line 10"/>
          <p:cNvSpPr>
            <a:spLocks noChangeShapeType="1"/>
          </p:cNvSpPr>
          <p:nvPr/>
        </p:nvSpPr>
        <p:spPr bwMode="auto">
          <a:xfrm flipH="1">
            <a:off x="4029230" y="3185375"/>
            <a:ext cx="4572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Line 11"/>
          <p:cNvSpPr>
            <a:spLocks noChangeShapeType="1"/>
          </p:cNvSpPr>
          <p:nvPr/>
        </p:nvSpPr>
        <p:spPr bwMode="auto">
          <a:xfrm>
            <a:off x="4943630" y="3185375"/>
            <a:ext cx="1524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Oval 12"/>
          <p:cNvSpPr>
            <a:spLocks noChangeArrowheads="1"/>
          </p:cNvSpPr>
          <p:nvPr/>
        </p:nvSpPr>
        <p:spPr bwMode="auto">
          <a:xfrm>
            <a:off x="3495830" y="3490175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" name="Oval 13"/>
          <p:cNvSpPr>
            <a:spLocks noChangeArrowheads="1"/>
          </p:cNvSpPr>
          <p:nvPr/>
        </p:nvSpPr>
        <p:spPr bwMode="auto">
          <a:xfrm>
            <a:off x="4791230" y="3490175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" name="Line 15"/>
          <p:cNvSpPr>
            <a:spLocks noChangeShapeType="1"/>
          </p:cNvSpPr>
          <p:nvPr/>
        </p:nvSpPr>
        <p:spPr bwMode="auto">
          <a:xfrm>
            <a:off x="6772430" y="3109175"/>
            <a:ext cx="6096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Oval 17"/>
          <p:cNvSpPr>
            <a:spLocks noChangeArrowheads="1"/>
          </p:cNvSpPr>
          <p:nvPr/>
        </p:nvSpPr>
        <p:spPr bwMode="auto">
          <a:xfrm>
            <a:off x="7001030" y="3566375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271505" y="181614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36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315230" y="278472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43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191530" y="3654243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47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618438" y="2746339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32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981730" y="3616805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39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686330" y="368429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23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59307" y="4995081"/>
            <a:ext cx="10549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Print nodes at each level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043783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70998" y="723332"/>
            <a:ext cx="91167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Level Order Traversal</a:t>
            </a:r>
            <a:endParaRPr lang="en-US" sz="4000" dirty="0"/>
          </a:p>
        </p:txBody>
      </p:sp>
      <p:sp>
        <p:nvSpPr>
          <p:cNvPr id="22" name="Rectangle 2"/>
          <p:cNvSpPr>
            <a:spLocks noChangeArrowheads="1"/>
          </p:cNvSpPr>
          <p:nvPr/>
        </p:nvSpPr>
        <p:spPr bwMode="auto">
          <a:xfrm>
            <a:off x="518615" y="1748561"/>
            <a:ext cx="5375189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void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printLevelOrder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(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struct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node* root)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{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 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int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h = height(root);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 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int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i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;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 for(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i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=1;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i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&lt;=h;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i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++)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    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printGivenLevel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(root,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i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);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}     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>
            <a:off x="6209731" y="1637731"/>
            <a:ext cx="27296" cy="33846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373504" y="1637731"/>
            <a:ext cx="522709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latin typeface="Arial Unicode MS" panose="020B0604020202020204" pitchFamily="34" charset="-128"/>
              </a:rPr>
              <a:t>void</a:t>
            </a:r>
            <a:r>
              <a:rPr lang="en-US" altLang="en-US" sz="2400" dirty="0"/>
              <a:t> </a:t>
            </a:r>
            <a:r>
              <a:rPr lang="en-US" altLang="en-US" sz="2400" dirty="0" err="1">
                <a:latin typeface="Arial Unicode MS" panose="020B0604020202020204" pitchFamily="34" charset="-128"/>
              </a:rPr>
              <a:t>printGivenLevel</a:t>
            </a:r>
            <a:r>
              <a:rPr lang="en-US" altLang="en-US" sz="2400" dirty="0">
                <a:latin typeface="Arial Unicode MS" panose="020B0604020202020204" pitchFamily="34" charset="-128"/>
              </a:rPr>
              <a:t>(</a:t>
            </a:r>
            <a:r>
              <a:rPr lang="en-US" altLang="en-US" sz="2400" dirty="0" err="1">
                <a:latin typeface="Arial Unicode MS" panose="020B0604020202020204" pitchFamily="34" charset="-128"/>
              </a:rPr>
              <a:t>struct</a:t>
            </a:r>
            <a:r>
              <a:rPr lang="en-US" altLang="en-US" sz="2400" dirty="0"/>
              <a:t> </a:t>
            </a:r>
            <a:r>
              <a:rPr lang="en-US" altLang="en-US" sz="2400" dirty="0">
                <a:latin typeface="Arial Unicode MS" panose="020B0604020202020204" pitchFamily="34" charset="-128"/>
              </a:rPr>
              <a:t>node* root, </a:t>
            </a:r>
            <a:r>
              <a:rPr lang="en-US" altLang="en-US" sz="2400" dirty="0" err="1">
                <a:latin typeface="Arial Unicode MS" panose="020B0604020202020204" pitchFamily="34" charset="-128"/>
              </a:rPr>
              <a:t>int</a:t>
            </a:r>
            <a:r>
              <a:rPr lang="en-US" altLang="en-US" sz="2400" dirty="0"/>
              <a:t> </a:t>
            </a:r>
            <a:r>
              <a:rPr lang="en-US" altLang="en-US" sz="2400" dirty="0">
                <a:latin typeface="Arial Unicode MS" panose="020B0604020202020204" pitchFamily="34" charset="-128"/>
              </a:rPr>
              <a:t>level</a:t>
            </a:r>
            <a:r>
              <a:rPr lang="en-US" altLang="en-US" sz="2400" dirty="0" smtClean="0">
                <a:latin typeface="Arial Unicode MS" panose="020B0604020202020204" pitchFamily="34" charset="-128"/>
              </a:rPr>
              <a:t>)</a:t>
            </a:r>
            <a:r>
              <a:rPr lang="en-US" altLang="en-US" sz="2400" dirty="0" smtClean="0"/>
              <a:t> </a:t>
            </a:r>
            <a:r>
              <a:rPr lang="en-US" altLang="en-US" sz="2400" dirty="0" smtClean="0">
                <a:latin typeface="Arial Unicode MS" panose="020B0604020202020204" pitchFamily="34" charset="-128"/>
              </a:rPr>
              <a:t>{</a:t>
            </a:r>
            <a:endParaRPr lang="en-US" altLang="en-US" sz="2400" dirty="0"/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latin typeface="Arial Unicode MS" panose="020B0604020202020204" pitchFamily="34" charset="-128"/>
              </a:rPr>
              <a:t>  if(root == NULL)</a:t>
            </a:r>
            <a:endParaRPr lang="en-US" altLang="en-US" sz="2400" dirty="0"/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latin typeface="Arial Unicode MS" panose="020B0604020202020204" pitchFamily="34" charset="-128"/>
              </a:rPr>
              <a:t>    return;</a:t>
            </a:r>
            <a:endParaRPr lang="en-US" altLang="en-US" sz="2400" dirty="0"/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latin typeface="Arial Unicode MS" panose="020B0604020202020204" pitchFamily="34" charset="-128"/>
              </a:rPr>
              <a:t>  if(level == 1)</a:t>
            </a:r>
            <a:endParaRPr lang="en-US" altLang="en-US" sz="2400" dirty="0"/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latin typeface="Arial Unicode MS" panose="020B0604020202020204" pitchFamily="34" charset="-128"/>
              </a:rPr>
              <a:t>    </a:t>
            </a:r>
            <a:r>
              <a:rPr lang="en-US" altLang="en-US" sz="2400" dirty="0" err="1">
                <a:latin typeface="Arial Unicode MS" panose="020B0604020202020204" pitchFamily="34" charset="-128"/>
              </a:rPr>
              <a:t>printf</a:t>
            </a:r>
            <a:r>
              <a:rPr lang="en-US" altLang="en-US" sz="2400" dirty="0">
                <a:latin typeface="Arial Unicode MS" panose="020B0604020202020204" pitchFamily="34" charset="-128"/>
              </a:rPr>
              <a:t>("%d ", root-&gt;data);</a:t>
            </a:r>
            <a:endParaRPr lang="en-US" altLang="en-US" sz="2400" dirty="0"/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latin typeface="Arial Unicode MS" panose="020B0604020202020204" pitchFamily="34" charset="-128"/>
              </a:rPr>
              <a:t>  else</a:t>
            </a:r>
            <a:r>
              <a:rPr lang="en-US" altLang="en-US" sz="2400" dirty="0"/>
              <a:t> </a:t>
            </a:r>
            <a:r>
              <a:rPr lang="en-US" altLang="en-US" sz="2400" dirty="0">
                <a:latin typeface="Arial Unicode MS" panose="020B0604020202020204" pitchFamily="34" charset="-128"/>
              </a:rPr>
              <a:t>if</a:t>
            </a:r>
            <a:r>
              <a:rPr lang="en-US" altLang="en-US" sz="2400" dirty="0"/>
              <a:t> </a:t>
            </a:r>
            <a:r>
              <a:rPr lang="en-US" altLang="en-US" sz="2400" dirty="0">
                <a:latin typeface="Arial Unicode MS" panose="020B0604020202020204" pitchFamily="34" charset="-128"/>
              </a:rPr>
              <a:t>(level &gt; 1</a:t>
            </a:r>
            <a:r>
              <a:rPr lang="en-US" altLang="en-US" sz="2400" dirty="0" smtClean="0">
                <a:latin typeface="Arial Unicode MS" panose="020B0604020202020204" pitchFamily="34" charset="-128"/>
              </a:rPr>
              <a:t>)</a:t>
            </a:r>
            <a:r>
              <a:rPr lang="en-US" altLang="en-US" sz="2400" dirty="0" smtClean="0"/>
              <a:t> </a:t>
            </a:r>
            <a:r>
              <a:rPr lang="en-US" altLang="en-US" sz="2400" dirty="0" smtClean="0">
                <a:latin typeface="Arial Unicode MS" panose="020B0604020202020204" pitchFamily="34" charset="-128"/>
              </a:rPr>
              <a:t>{</a:t>
            </a:r>
            <a:endParaRPr lang="en-US" altLang="en-US" sz="2400" dirty="0"/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latin typeface="Arial Unicode MS" panose="020B0604020202020204" pitchFamily="34" charset="-128"/>
              </a:rPr>
              <a:t>   </a:t>
            </a:r>
            <a:r>
              <a:rPr lang="en-US" altLang="en-US" sz="2400" dirty="0" err="1" smtClean="0">
                <a:latin typeface="Arial Unicode MS" panose="020B0604020202020204" pitchFamily="34" charset="-128"/>
              </a:rPr>
              <a:t>printGivenLevel</a:t>
            </a:r>
            <a:r>
              <a:rPr lang="en-US" altLang="en-US" sz="2400" dirty="0" smtClean="0">
                <a:latin typeface="Arial Unicode MS" panose="020B0604020202020204" pitchFamily="34" charset="-128"/>
              </a:rPr>
              <a:t>(root-</a:t>
            </a:r>
            <a:r>
              <a:rPr lang="en-US" altLang="en-US" sz="2400" dirty="0">
                <a:latin typeface="Arial Unicode MS" panose="020B0604020202020204" pitchFamily="34" charset="-128"/>
              </a:rPr>
              <a:t>&gt;left, level-1);</a:t>
            </a:r>
            <a:endParaRPr lang="en-US" altLang="en-US" sz="2400" dirty="0"/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latin typeface="Arial Unicode MS" panose="020B0604020202020204" pitchFamily="34" charset="-128"/>
              </a:rPr>
              <a:t>   </a:t>
            </a:r>
            <a:r>
              <a:rPr lang="en-US" altLang="en-US" sz="2400" dirty="0" err="1" smtClean="0">
                <a:latin typeface="Arial Unicode MS" panose="020B0604020202020204" pitchFamily="34" charset="-128"/>
              </a:rPr>
              <a:t>printGivenLevel</a:t>
            </a:r>
            <a:r>
              <a:rPr lang="en-US" altLang="en-US" sz="2400" dirty="0" smtClean="0">
                <a:latin typeface="Arial Unicode MS" panose="020B0604020202020204" pitchFamily="34" charset="-128"/>
              </a:rPr>
              <a:t>(root-</a:t>
            </a:r>
            <a:r>
              <a:rPr lang="en-US" altLang="en-US" sz="2400" dirty="0">
                <a:latin typeface="Arial Unicode MS" panose="020B0604020202020204" pitchFamily="34" charset="-128"/>
              </a:rPr>
              <a:t>&gt;</a:t>
            </a:r>
            <a:r>
              <a:rPr lang="en-US" altLang="en-US" sz="2400" dirty="0" smtClean="0">
                <a:latin typeface="Arial Unicode MS" panose="020B0604020202020204" pitchFamily="34" charset="-128"/>
              </a:rPr>
              <a:t>right,level-1</a:t>
            </a:r>
            <a:r>
              <a:rPr lang="en-US" altLang="en-US" sz="2400" dirty="0">
                <a:latin typeface="Arial Unicode MS" panose="020B0604020202020204" pitchFamily="34" charset="-128"/>
              </a:rPr>
              <a:t>);</a:t>
            </a:r>
            <a:endParaRPr lang="en-US" altLang="en-US" sz="2400" dirty="0"/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latin typeface="Arial Unicode MS" panose="020B0604020202020204" pitchFamily="34" charset="-128"/>
              </a:rPr>
              <a:t>  }</a:t>
            </a:r>
            <a:endParaRPr lang="en-US" altLang="en-US" sz="2400" dirty="0"/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latin typeface="Arial Unicode MS" panose="020B0604020202020204" pitchFamily="34" charset="-128"/>
              </a:rPr>
              <a:t>}</a:t>
            </a:r>
            <a:endParaRPr lang="en-US" altLang="en-US" sz="2400" dirty="0">
              <a:latin typeface="Arial" panose="020B0604020202020204" pitchFamily="34" charset="0"/>
            </a:endParaRP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48122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90115" y="2538482"/>
            <a:ext cx="56365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Complexity?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841053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90115" y="2538482"/>
            <a:ext cx="56365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Complexity?</a:t>
            </a:r>
            <a:endParaRPr lang="en-US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3985147" y="3548417"/>
            <a:ext cx="44218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Worst case: O(n^3)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130139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67034" y="2593074"/>
            <a:ext cx="56365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Can we improve?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737861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70998" y="723332"/>
            <a:ext cx="91167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Level Order Traversal</a:t>
            </a:r>
            <a:endParaRPr lang="en-US" sz="4000" dirty="0"/>
          </a:p>
        </p:txBody>
      </p:sp>
      <p:sp>
        <p:nvSpPr>
          <p:cNvPr id="3" name="Oval 5"/>
          <p:cNvSpPr>
            <a:spLocks noChangeArrowheads="1"/>
          </p:cNvSpPr>
          <p:nvPr/>
        </p:nvSpPr>
        <p:spPr bwMode="auto">
          <a:xfrm>
            <a:off x="5057930" y="1661375"/>
            <a:ext cx="685800" cy="6858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solidFill>
                <a:srgbClr val="FFFF00"/>
              </a:solidFill>
            </a:endParaRPr>
          </a:p>
        </p:txBody>
      </p:sp>
      <p:sp>
        <p:nvSpPr>
          <p:cNvPr id="4" name="Line 6"/>
          <p:cNvSpPr>
            <a:spLocks noChangeShapeType="1"/>
          </p:cNvSpPr>
          <p:nvPr/>
        </p:nvSpPr>
        <p:spPr bwMode="auto">
          <a:xfrm flipH="1">
            <a:off x="4867430" y="2270975"/>
            <a:ext cx="3810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7"/>
          <p:cNvSpPr>
            <a:spLocks noChangeShapeType="1"/>
          </p:cNvSpPr>
          <p:nvPr/>
        </p:nvSpPr>
        <p:spPr bwMode="auto">
          <a:xfrm>
            <a:off x="5705630" y="2194775"/>
            <a:ext cx="6096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Oval 8"/>
          <p:cNvSpPr>
            <a:spLocks noChangeArrowheads="1"/>
          </p:cNvSpPr>
          <p:nvPr/>
        </p:nvSpPr>
        <p:spPr bwMode="auto">
          <a:xfrm>
            <a:off x="4410230" y="2613875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" name="Oval 9"/>
          <p:cNvSpPr>
            <a:spLocks noChangeArrowheads="1"/>
          </p:cNvSpPr>
          <p:nvPr/>
        </p:nvSpPr>
        <p:spPr bwMode="auto">
          <a:xfrm>
            <a:off x="6162830" y="2613875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" name="Line 10"/>
          <p:cNvSpPr>
            <a:spLocks noChangeShapeType="1"/>
          </p:cNvSpPr>
          <p:nvPr/>
        </p:nvSpPr>
        <p:spPr bwMode="auto">
          <a:xfrm flipH="1">
            <a:off x="4029230" y="3185375"/>
            <a:ext cx="4572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Line 11"/>
          <p:cNvSpPr>
            <a:spLocks noChangeShapeType="1"/>
          </p:cNvSpPr>
          <p:nvPr/>
        </p:nvSpPr>
        <p:spPr bwMode="auto">
          <a:xfrm>
            <a:off x="4943630" y="3185375"/>
            <a:ext cx="1524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Oval 12"/>
          <p:cNvSpPr>
            <a:spLocks noChangeArrowheads="1"/>
          </p:cNvSpPr>
          <p:nvPr/>
        </p:nvSpPr>
        <p:spPr bwMode="auto">
          <a:xfrm>
            <a:off x="3495830" y="3490175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" name="Oval 13"/>
          <p:cNvSpPr>
            <a:spLocks noChangeArrowheads="1"/>
          </p:cNvSpPr>
          <p:nvPr/>
        </p:nvSpPr>
        <p:spPr bwMode="auto">
          <a:xfrm>
            <a:off x="4791230" y="3490175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" name="Line 15"/>
          <p:cNvSpPr>
            <a:spLocks noChangeShapeType="1"/>
          </p:cNvSpPr>
          <p:nvPr/>
        </p:nvSpPr>
        <p:spPr bwMode="auto">
          <a:xfrm>
            <a:off x="6772430" y="3109175"/>
            <a:ext cx="6096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Oval 17"/>
          <p:cNvSpPr>
            <a:spLocks noChangeArrowheads="1"/>
          </p:cNvSpPr>
          <p:nvPr/>
        </p:nvSpPr>
        <p:spPr bwMode="auto">
          <a:xfrm>
            <a:off x="7001030" y="3566375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271505" y="181614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36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315230" y="278472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43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191530" y="3654243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47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618438" y="2746339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32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981730" y="3616805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39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686330" y="368429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812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In-order Traversal</a:t>
            </a:r>
            <a:endParaRPr lang="en-US" dirty="0"/>
          </a:p>
        </p:txBody>
      </p:sp>
      <p:sp>
        <p:nvSpPr>
          <p:cNvPr id="4" name="Oval 5"/>
          <p:cNvSpPr>
            <a:spLocks noChangeArrowheads="1"/>
          </p:cNvSpPr>
          <p:nvPr/>
        </p:nvSpPr>
        <p:spPr bwMode="auto">
          <a:xfrm>
            <a:off x="5295900" y="1905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" name="Line 6"/>
          <p:cNvSpPr>
            <a:spLocks noChangeShapeType="1"/>
          </p:cNvSpPr>
          <p:nvPr/>
        </p:nvSpPr>
        <p:spPr bwMode="auto">
          <a:xfrm flipH="1">
            <a:off x="5105400" y="2514600"/>
            <a:ext cx="3810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Line 7"/>
          <p:cNvSpPr>
            <a:spLocks noChangeShapeType="1"/>
          </p:cNvSpPr>
          <p:nvPr/>
        </p:nvSpPr>
        <p:spPr bwMode="auto">
          <a:xfrm>
            <a:off x="5943600" y="2438400"/>
            <a:ext cx="6096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Oval 8"/>
          <p:cNvSpPr>
            <a:spLocks noChangeArrowheads="1"/>
          </p:cNvSpPr>
          <p:nvPr/>
        </p:nvSpPr>
        <p:spPr bwMode="auto">
          <a:xfrm>
            <a:off x="4648200" y="28575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" name="Oval 9"/>
          <p:cNvSpPr>
            <a:spLocks noChangeArrowheads="1"/>
          </p:cNvSpPr>
          <p:nvPr/>
        </p:nvSpPr>
        <p:spPr bwMode="auto">
          <a:xfrm>
            <a:off x="6400800" y="28575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" name="Line 10"/>
          <p:cNvSpPr>
            <a:spLocks noChangeShapeType="1"/>
          </p:cNvSpPr>
          <p:nvPr/>
        </p:nvSpPr>
        <p:spPr bwMode="auto">
          <a:xfrm flipH="1">
            <a:off x="4267200" y="3429000"/>
            <a:ext cx="4572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Line 11"/>
          <p:cNvSpPr>
            <a:spLocks noChangeShapeType="1"/>
          </p:cNvSpPr>
          <p:nvPr/>
        </p:nvSpPr>
        <p:spPr bwMode="auto">
          <a:xfrm>
            <a:off x="5181600" y="3429000"/>
            <a:ext cx="1524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Oval 12"/>
          <p:cNvSpPr>
            <a:spLocks noChangeArrowheads="1"/>
          </p:cNvSpPr>
          <p:nvPr/>
        </p:nvSpPr>
        <p:spPr bwMode="auto">
          <a:xfrm>
            <a:off x="3733800" y="37338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" name="Oval 13"/>
          <p:cNvSpPr>
            <a:spLocks noChangeArrowheads="1"/>
          </p:cNvSpPr>
          <p:nvPr/>
        </p:nvSpPr>
        <p:spPr bwMode="auto">
          <a:xfrm>
            <a:off x="5029200" y="37338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" name="Line 14"/>
          <p:cNvSpPr>
            <a:spLocks noChangeShapeType="1"/>
          </p:cNvSpPr>
          <p:nvPr/>
        </p:nvSpPr>
        <p:spPr bwMode="auto">
          <a:xfrm flipH="1">
            <a:off x="6553200" y="3505200"/>
            <a:ext cx="1524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Line 15"/>
          <p:cNvSpPr>
            <a:spLocks noChangeShapeType="1"/>
          </p:cNvSpPr>
          <p:nvPr/>
        </p:nvSpPr>
        <p:spPr bwMode="auto">
          <a:xfrm>
            <a:off x="7010400" y="3352800"/>
            <a:ext cx="6096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Oval 16"/>
          <p:cNvSpPr>
            <a:spLocks noChangeArrowheads="1"/>
          </p:cNvSpPr>
          <p:nvPr/>
        </p:nvSpPr>
        <p:spPr bwMode="auto">
          <a:xfrm>
            <a:off x="6096000" y="3810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6" name="Oval 17"/>
          <p:cNvSpPr>
            <a:spLocks noChangeArrowheads="1"/>
          </p:cNvSpPr>
          <p:nvPr/>
        </p:nvSpPr>
        <p:spPr bwMode="auto">
          <a:xfrm>
            <a:off x="7239000" y="3810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7" name="Line 18"/>
          <p:cNvSpPr>
            <a:spLocks noChangeShapeType="1"/>
          </p:cNvSpPr>
          <p:nvPr/>
        </p:nvSpPr>
        <p:spPr bwMode="auto">
          <a:xfrm flipH="1">
            <a:off x="4876800" y="4343400"/>
            <a:ext cx="2286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Oval 19"/>
          <p:cNvSpPr>
            <a:spLocks noChangeArrowheads="1"/>
          </p:cNvSpPr>
          <p:nvPr/>
        </p:nvSpPr>
        <p:spPr bwMode="auto">
          <a:xfrm>
            <a:off x="4343400" y="4572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9" name="Line 20"/>
          <p:cNvSpPr>
            <a:spLocks noChangeShapeType="1"/>
          </p:cNvSpPr>
          <p:nvPr/>
        </p:nvSpPr>
        <p:spPr bwMode="auto">
          <a:xfrm>
            <a:off x="5562600" y="4419600"/>
            <a:ext cx="15240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Oval 21"/>
          <p:cNvSpPr>
            <a:spLocks noChangeArrowheads="1"/>
          </p:cNvSpPr>
          <p:nvPr/>
        </p:nvSpPr>
        <p:spPr bwMode="auto">
          <a:xfrm>
            <a:off x="5410200" y="4572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1" name="Line 22"/>
          <p:cNvSpPr>
            <a:spLocks noChangeShapeType="1"/>
          </p:cNvSpPr>
          <p:nvPr/>
        </p:nvSpPr>
        <p:spPr bwMode="auto">
          <a:xfrm flipH="1">
            <a:off x="7239000" y="4495800"/>
            <a:ext cx="22860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Oval 23"/>
          <p:cNvSpPr>
            <a:spLocks noChangeArrowheads="1"/>
          </p:cNvSpPr>
          <p:nvPr/>
        </p:nvSpPr>
        <p:spPr bwMode="auto">
          <a:xfrm>
            <a:off x="6705600" y="46482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3" name="Oval 24"/>
          <p:cNvSpPr>
            <a:spLocks noChangeArrowheads="1"/>
          </p:cNvSpPr>
          <p:nvPr/>
        </p:nvSpPr>
        <p:spPr bwMode="auto">
          <a:xfrm>
            <a:off x="7772400" y="46482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" name="Line 25"/>
          <p:cNvSpPr>
            <a:spLocks noChangeShapeType="1"/>
          </p:cNvSpPr>
          <p:nvPr/>
        </p:nvSpPr>
        <p:spPr bwMode="auto">
          <a:xfrm>
            <a:off x="7772400" y="4419600"/>
            <a:ext cx="22860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Line 26"/>
          <p:cNvSpPr>
            <a:spLocks noChangeShapeType="1"/>
          </p:cNvSpPr>
          <p:nvPr/>
        </p:nvSpPr>
        <p:spPr bwMode="auto">
          <a:xfrm flipH="1">
            <a:off x="6400800" y="5257800"/>
            <a:ext cx="3810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Line 27"/>
          <p:cNvSpPr>
            <a:spLocks noChangeShapeType="1"/>
          </p:cNvSpPr>
          <p:nvPr/>
        </p:nvSpPr>
        <p:spPr bwMode="auto">
          <a:xfrm>
            <a:off x="7239000" y="5257800"/>
            <a:ext cx="3048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Oval 28"/>
          <p:cNvSpPr>
            <a:spLocks noChangeArrowheads="1"/>
          </p:cNvSpPr>
          <p:nvPr/>
        </p:nvSpPr>
        <p:spPr bwMode="auto">
          <a:xfrm>
            <a:off x="5867400" y="54864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8" name="Oval 29"/>
          <p:cNvSpPr>
            <a:spLocks noChangeArrowheads="1"/>
          </p:cNvSpPr>
          <p:nvPr/>
        </p:nvSpPr>
        <p:spPr bwMode="auto">
          <a:xfrm>
            <a:off x="7391400" y="54864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5509475" y="2059773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6553200" y="3028345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429500" y="38978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7948706" y="4799692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6286500" y="395803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884026" y="4816561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7581900" y="564463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4856408" y="298996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219700" y="386043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5600700" y="469213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057900" y="560653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924300" y="3927919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4518096" y="46923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886700" y="874833"/>
            <a:ext cx="431603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v</a:t>
            </a:r>
            <a:r>
              <a:rPr lang="en-US" sz="2800" dirty="0" smtClean="0"/>
              <a:t>oid </a:t>
            </a:r>
            <a:r>
              <a:rPr lang="en-US" sz="2800" dirty="0" err="1" smtClean="0"/>
              <a:t>inorder</a:t>
            </a:r>
            <a:r>
              <a:rPr lang="en-US" sz="2800" dirty="0" smtClean="0"/>
              <a:t>(root) {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if(root) {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	</a:t>
            </a:r>
            <a:r>
              <a:rPr lang="en-US" sz="2800" dirty="0" err="1" smtClean="0"/>
              <a:t>inorder</a:t>
            </a:r>
            <a:r>
              <a:rPr lang="en-US" sz="2800" dirty="0" smtClean="0"/>
              <a:t>(root-&gt;left);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	print root-&gt;data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	</a:t>
            </a:r>
            <a:r>
              <a:rPr lang="en-US" sz="2800" dirty="0" err="1" smtClean="0"/>
              <a:t>inorder</a:t>
            </a:r>
            <a:r>
              <a:rPr lang="en-US" sz="2800" dirty="0" smtClean="0"/>
              <a:t>(root-&gt;right);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}</a:t>
            </a:r>
          </a:p>
          <a:p>
            <a:r>
              <a:rPr lang="en-US" sz="2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92516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70998" y="723332"/>
            <a:ext cx="91167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Level Order Traversal</a:t>
            </a:r>
            <a:endParaRPr lang="en-US" sz="4000" dirty="0"/>
          </a:p>
        </p:txBody>
      </p:sp>
      <p:sp>
        <p:nvSpPr>
          <p:cNvPr id="3" name="Oval 5"/>
          <p:cNvSpPr>
            <a:spLocks noChangeArrowheads="1"/>
          </p:cNvSpPr>
          <p:nvPr/>
        </p:nvSpPr>
        <p:spPr bwMode="auto">
          <a:xfrm>
            <a:off x="5057930" y="1661375"/>
            <a:ext cx="685800" cy="6858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solidFill>
                <a:srgbClr val="FFFF00"/>
              </a:solidFill>
            </a:endParaRPr>
          </a:p>
        </p:txBody>
      </p:sp>
      <p:sp>
        <p:nvSpPr>
          <p:cNvPr id="4" name="Line 6"/>
          <p:cNvSpPr>
            <a:spLocks noChangeShapeType="1"/>
          </p:cNvSpPr>
          <p:nvPr/>
        </p:nvSpPr>
        <p:spPr bwMode="auto">
          <a:xfrm flipH="1">
            <a:off x="4867430" y="2270975"/>
            <a:ext cx="3810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7"/>
          <p:cNvSpPr>
            <a:spLocks noChangeShapeType="1"/>
          </p:cNvSpPr>
          <p:nvPr/>
        </p:nvSpPr>
        <p:spPr bwMode="auto">
          <a:xfrm>
            <a:off x="5705630" y="2194775"/>
            <a:ext cx="6096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Oval 8"/>
          <p:cNvSpPr>
            <a:spLocks noChangeArrowheads="1"/>
          </p:cNvSpPr>
          <p:nvPr/>
        </p:nvSpPr>
        <p:spPr bwMode="auto">
          <a:xfrm>
            <a:off x="4410230" y="2613875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" name="Oval 9"/>
          <p:cNvSpPr>
            <a:spLocks noChangeArrowheads="1"/>
          </p:cNvSpPr>
          <p:nvPr/>
        </p:nvSpPr>
        <p:spPr bwMode="auto">
          <a:xfrm>
            <a:off x="6162830" y="2613875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" name="Line 10"/>
          <p:cNvSpPr>
            <a:spLocks noChangeShapeType="1"/>
          </p:cNvSpPr>
          <p:nvPr/>
        </p:nvSpPr>
        <p:spPr bwMode="auto">
          <a:xfrm flipH="1">
            <a:off x="4029230" y="3185375"/>
            <a:ext cx="4572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Line 11"/>
          <p:cNvSpPr>
            <a:spLocks noChangeShapeType="1"/>
          </p:cNvSpPr>
          <p:nvPr/>
        </p:nvSpPr>
        <p:spPr bwMode="auto">
          <a:xfrm>
            <a:off x="4943630" y="3185375"/>
            <a:ext cx="1524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Oval 12"/>
          <p:cNvSpPr>
            <a:spLocks noChangeArrowheads="1"/>
          </p:cNvSpPr>
          <p:nvPr/>
        </p:nvSpPr>
        <p:spPr bwMode="auto">
          <a:xfrm>
            <a:off x="3495830" y="3490175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" name="Oval 13"/>
          <p:cNvSpPr>
            <a:spLocks noChangeArrowheads="1"/>
          </p:cNvSpPr>
          <p:nvPr/>
        </p:nvSpPr>
        <p:spPr bwMode="auto">
          <a:xfrm>
            <a:off x="4791230" y="3490175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" name="Line 15"/>
          <p:cNvSpPr>
            <a:spLocks noChangeShapeType="1"/>
          </p:cNvSpPr>
          <p:nvPr/>
        </p:nvSpPr>
        <p:spPr bwMode="auto">
          <a:xfrm>
            <a:off x="6772430" y="3109175"/>
            <a:ext cx="6096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Oval 17"/>
          <p:cNvSpPr>
            <a:spLocks noChangeArrowheads="1"/>
          </p:cNvSpPr>
          <p:nvPr/>
        </p:nvSpPr>
        <p:spPr bwMode="auto">
          <a:xfrm>
            <a:off x="7001030" y="3566375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271505" y="181614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36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315230" y="278472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43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191530" y="3654243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47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618438" y="2746339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32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981730" y="3616805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39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686330" y="368429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23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59307" y="4995081"/>
            <a:ext cx="10549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 </a:t>
            </a:r>
            <a:endParaRPr lang="en-US" sz="3600" dirty="0"/>
          </a:p>
        </p:txBody>
      </p:sp>
      <p:sp>
        <p:nvSpPr>
          <p:cNvPr id="21" name="TextBox 20"/>
          <p:cNvSpPr txBox="1"/>
          <p:nvPr/>
        </p:nvSpPr>
        <p:spPr>
          <a:xfrm>
            <a:off x="8024884" y="1661375"/>
            <a:ext cx="313898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36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876496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70998" y="723332"/>
            <a:ext cx="91167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Level Order Traversal</a:t>
            </a:r>
            <a:endParaRPr lang="en-US" sz="4000" dirty="0"/>
          </a:p>
        </p:txBody>
      </p:sp>
      <p:sp>
        <p:nvSpPr>
          <p:cNvPr id="3" name="Oval 5"/>
          <p:cNvSpPr>
            <a:spLocks noChangeArrowheads="1"/>
          </p:cNvSpPr>
          <p:nvPr/>
        </p:nvSpPr>
        <p:spPr bwMode="auto">
          <a:xfrm>
            <a:off x="5057930" y="1661375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solidFill>
                <a:srgbClr val="FFFF00"/>
              </a:solidFill>
            </a:endParaRPr>
          </a:p>
        </p:txBody>
      </p:sp>
      <p:sp>
        <p:nvSpPr>
          <p:cNvPr id="4" name="Line 6"/>
          <p:cNvSpPr>
            <a:spLocks noChangeShapeType="1"/>
          </p:cNvSpPr>
          <p:nvPr/>
        </p:nvSpPr>
        <p:spPr bwMode="auto">
          <a:xfrm flipH="1">
            <a:off x="4867430" y="2270975"/>
            <a:ext cx="3810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7"/>
          <p:cNvSpPr>
            <a:spLocks noChangeShapeType="1"/>
          </p:cNvSpPr>
          <p:nvPr/>
        </p:nvSpPr>
        <p:spPr bwMode="auto">
          <a:xfrm>
            <a:off x="5705630" y="2194775"/>
            <a:ext cx="6096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Oval 8"/>
          <p:cNvSpPr>
            <a:spLocks noChangeArrowheads="1"/>
          </p:cNvSpPr>
          <p:nvPr/>
        </p:nvSpPr>
        <p:spPr bwMode="auto">
          <a:xfrm>
            <a:off x="4410230" y="2613875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" name="Oval 9"/>
          <p:cNvSpPr>
            <a:spLocks noChangeArrowheads="1"/>
          </p:cNvSpPr>
          <p:nvPr/>
        </p:nvSpPr>
        <p:spPr bwMode="auto">
          <a:xfrm>
            <a:off x="6162830" y="2613875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" name="Line 10"/>
          <p:cNvSpPr>
            <a:spLocks noChangeShapeType="1"/>
          </p:cNvSpPr>
          <p:nvPr/>
        </p:nvSpPr>
        <p:spPr bwMode="auto">
          <a:xfrm flipH="1">
            <a:off x="4029230" y="3185375"/>
            <a:ext cx="4572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Line 11"/>
          <p:cNvSpPr>
            <a:spLocks noChangeShapeType="1"/>
          </p:cNvSpPr>
          <p:nvPr/>
        </p:nvSpPr>
        <p:spPr bwMode="auto">
          <a:xfrm>
            <a:off x="4943630" y="3185375"/>
            <a:ext cx="1524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Oval 12"/>
          <p:cNvSpPr>
            <a:spLocks noChangeArrowheads="1"/>
          </p:cNvSpPr>
          <p:nvPr/>
        </p:nvSpPr>
        <p:spPr bwMode="auto">
          <a:xfrm>
            <a:off x="3495830" y="3490175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" name="Oval 13"/>
          <p:cNvSpPr>
            <a:spLocks noChangeArrowheads="1"/>
          </p:cNvSpPr>
          <p:nvPr/>
        </p:nvSpPr>
        <p:spPr bwMode="auto">
          <a:xfrm>
            <a:off x="4791230" y="3490175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" name="Line 15"/>
          <p:cNvSpPr>
            <a:spLocks noChangeShapeType="1"/>
          </p:cNvSpPr>
          <p:nvPr/>
        </p:nvSpPr>
        <p:spPr bwMode="auto">
          <a:xfrm>
            <a:off x="6772430" y="3109175"/>
            <a:ext cx="6096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Oval 17"/>
          <p:cNvSpPr>
            <a:spLocks noChangeArrowheads="1"/>
          </p:cNvSpPr>
          <p:nvPr/>
        </p:nvSpPr>
        <p:spPr bwMode="auto">
          <a:xfrm>
            <a:off x="7001030" y="3566375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271505" y="181614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36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315230" y="278472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43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191530" y="3654243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47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618438" y="2746339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32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981730" y="3616805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39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686330" y="368429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23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59307" y="4995081"/>
            <a:ext cx="10549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 </a:t>
            </a:r>
            <a:endParaRPr lang="en-US" sz="3600" dirty="0"/>
          </a:p>
        </p:txBody>
      </p:sp>
      <p:sp>
        <p:nvSpPr>
          <p:cNvPr id="21" name="TextBox 20"/>
          <p:cNvSpPr txBox="1"/>
          <p:nvPr/>
        </p:nvSpPr>
        <p:spPr>
          <a:xfrm>
            <a:off x="8024884" y="1661375"/>
            <a:ext cx="313898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3600" dirty="0"/>
          </a:p>
        </p:txBody>
      </p:sp>
      <p:sp>
        <p:nvSpPr>
          <p:cNvPr id="22" name="TextBox 21"/>
          <p:cNvSpPr txBox="1"/>
          <p:nvPr/>
        </p:nvSpPr>
        <p:spPr>
          <a:xfrm>
            <a:off x="532263" y="4872251"/>
            <a:ext cx="49447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36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659359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70998" y="723332"/>
            <a:ext cx="91167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Level Order Traversal</a:t>
            </a:r>
            <a:endParaRPr lang="en-US" sz="4000" dirty="0"/>
          </a:p>
        </p:txBody>
      </p:sp>
      <p:sp>
        <p:nvSpPr>
          <p:cNvPr id="3" name="Oval 5"/>
          <p:cNvSpPr>
            <a:spLocks noChangeArrowheads="1"/>
          </p:cNvSpPr>
          <p:nvPr/>
        </p:nvSpPr>
        <p:spPr bwMode="auto">
          <a:xfrm>
            <a:off x="5057930" y="1661375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solidFill>
                <a:srgbClr val="FFFF00"/>
              </a:solidFill>
            </a:endParaRPr>
          </a:p>
        </p:txBody>
      </p:sp>
      <p:sp>
        <p:nvSpPr>
          <p:cNvPr id="4" name="Line 6"/>
          <p:cNvSpPr>
            <a:spLocks noChangeShapeType="1"/>
          </p:cNvSpPr>
          <p:nvPr/>
        </p:nvSpPr>
        <p:spPr bwMode="auto">
          <a:xfrm flipH="1">
            <a:off x="4867430" y="2270975"/>
            <a:ext cx="3810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7"/>
          <p:cNvSpPr>
            <a:spLocks noChangeShapeType="1"/>
          </p:cNvSpPr>
          <p:nvPr/>
        </p:nvSpPr>
        <p:spPr bwMode="auto">
          <a:xfrm>
            <a:off x="5705630" y="2194775"/>
            <a:ext cx="6096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Oval 8"/>
          <p:cNvSpPr>
            <a:spLocks noChangeArrowheads="1"/>
          </p:cNvSpPr>
          <p:nvPr/>
        </p:nvSpPr>
        <p:spPr bwMode="auto">
          <a:xfrm>
            <a:off x="4410230" y="2613875"/>
            <a:ext cx="685800" cy="6858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" name="Oval 9"/>
          <p:cNvSpPr>
            <a:spLocks noChangeArrowheads="1"/>
          </p:cNvSpPr>
          <p:nvPr/>
        </p:nvSpPr>
        <p:spPr bwMode="auto">
          <a:xfrm>
            <a:off x="6162830" y="2613875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" name="Line 10"/>
          <p:cNvSpPr>
            <a:spLocks noChangeShapeType="1"/>
          </p:cNvSpPr>
          <p:nvPr/>
        </p:nvSpPr>
        <p:spPr bwMode="auto">
          <a:xfrm flipH="1">
            <a:off x="4029230" y="3185375"/>
            <a:ext cx="4572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Line 11"/>
          <p:cNvSpPr>
            <a:spLocks noChangeShapeType="1"/>
          </p:cNvSpPr>
          <p:nvPr/>
        </p:nvSpPr>
        <p:spPr bwMode="auto">
          <a:xfrm>
            <a:off x="4943630" y="3185375"/>
            <a:ext cx="1524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Oval 12"/>
          <p:cNvSpPr>
            <a:spLocks noChangeArrowheads="1"/>
          </p:cNvSpPr>
          <p:nvPr/>
        </p:nvSpPr>
        <p:spPr bwMode="auto">
          <a:xfrm>
            <a:off x="3495830" y="3490175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" name="Oval 13"/>
          <p:cNvSpPr>
            <a:spLocks noChangeArrowheads="1"/>
          </p:cNvSpPr>
          <p:nvPr/>
        </p:nvSpPr>
        <p:spPr bwMode="auto">
          <a:xfrm>
            <a:off x="4791230" y="3490175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" name="Line 15"/>
          <p:cNvSpPr>
            <a:spLocks noChangeShapeType="1"/>
          </p:cNvSpPr>
          <p:nvPr/>
        </p:nvSpPr>
        <p:spPr bwMode="auto">
          <a:xfrm>
            <a:off x="6772430" y="3109175"/>
            <a:ext cx="6096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Oval 17"/>
          <p:cNvSpPr>
            <a:spLocks noChangeArrowheads="1"/>
          </p:cNvSpPr>
          <p:nvPr/>
        </p:nvSpPr>
        <p:spPr bwMode="auto">
          <a:xfrm>
            <a:off x="7001030" y="3566375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271505" y="181614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36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315230" y="278472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43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191530" y="3654243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47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618438" y="2746339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32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981730" y="3616805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39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686330" y="368429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23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59307" y="4995081"/>
            <a:ext cx="10549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 </a:t>
            </a:r>
            <a:endParaRPr lang="en-US" sz="3600" dirty="0"/>
          </a:p>
        </p:txBody>
      </p:sp>
      <p:sp>
        <p:nvSpPr>
          <p:cNvPr id="21" name="TextBox 20"/>
          <p:cNvSpPr txBox="1"/>
          <p:nvPr/>
        </p:nvSpPr>
        <p:spPr>
          <a:xfrm>
            <a:off x="8024884" y="1661375"/>
            <a:ext cx="313898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3600" dirty="0"/>
          </a:p>
        </p:txBody>
      </p:sp>
      <p:sp>
        <p:nvSpPr>
          <p:cNvPr id="22" name="TextBox 21"/>
          <p:cNvSpPr txBox="1"/>
          <p:nvPr/>
        </p:nvSpPr>
        <p:spPr>
          <a:xfrm>
            <a:off x="532263" y="4872251"/>
            <a:ext cx="49447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36</a:t>
            </a:r>
            <a:endParaRPr lang="en-US" sz="3600" dirty="0"/>
          </a:p>
        </p:txBody>
      </p:sp>
      <p:sp>
        <p:nvSpPr>
          <p:cNvPr id="23" name="TextBox 22"/>
          <p:cNvSpPr txBox="1"/>
          <p:nvPr/>
        </p:nvSpPr>
        <p:spPr>
          <a:xfrm>
            <a:off x="8024884" y="1680231"/>
            <a:ext cx="2552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32 43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510486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70998" y="723332"/>
            <a:ext cx="91167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Level Order Traversal</a:t>
            </a:r>
            <a:endParaRPr lang="en-US" sz="4000" dirty="0"/>
          </a:p>
        </p:txBody>
      </p:sp>
      <p:sp>
        <p:nvSpPr>
          <p:cNvPr id="3" name="Oval 5"/>
          <p:cNvSpPr>
            <a:spLocks noChangeArrowheads="1"/>
          </p:cNvSpPr>
          <p:nvPr/>
        </p:nvSpPr>
        <p:spPr bwMode="auto">
          <a:xfrm>
            <a:off x="5057930" y="1661375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solidFill>
                <a:srgbClr val="FFFF00"/>
              </a:solidFill>
            </a:endParaRPr>
          </a:p>
        </p:txBody>
      </p:sp>
      <p:sp>
        <p:nvSpPr>
          <p:cNvPr id="4" name="Line 6"/>
          <p:cNvSpPr>
            <a:spLocks noChangeShapeType="1"/>
          </p:cNvSpPr>
          <p:nvPr/>
        </p:nvSpPr>
        <p:spPr bwMode="auto">
          <a:xfrm flipH="1">
            <a:off x="4867430" y="2270975"/>
            <a:ext cx="3810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7"/>
          <p:cNvSpPr>
            <a:spLocks noChangeShapeType="1"/>
          </p:cNvSpPr>
          <p:nvPr/>
        </p:nvSpPr>
        <p:spPr bwMode="auto">
          <a:xfrm>
            <a:off x="5705630" y="2194775"/>
            <a:ext cx="6096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Oval 8"/>
          <p:cNvSpPr>
            <a:spLocks noChangeArrowheads="1"/>
          </p:cNvSpPr>
          <p:nvPr/>
        </p:nvSpPr>
        <p:spPr bwMode="auto">
          <a:xfrm>
            <a:off x="4410230" y="2613875"/>
            <a:ext cx="685800" cy="6858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" name="Oval 9"/>
          <p:cNvSpPr>
            <a:spLocks noChangeArrowheads="1"/>
          </p:cNvSpPr>
          <p:nvPr/>
        </p:nvSpPr>
        <p:spPr bwMode="auto">
          <a:xfrm>
            <a:off x="6162830" y="2613875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" name="Line 10"/>
          <p:cNvSpPr>
            <a:spLocks noChangeShapeType="1"/>
          </p:cNvSpPr>
          <p:nvPr/>
        </p:nvSpPr>
        <p:spPr bwMode="auto">
          <a:xfrm flipH="1">
            <a:off x="4029230" y="3185375"/>
            <a:ext cx="4572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Line 11"/>
          <p:cNvSpPr>
            <a:spLocks noChangeShapeType="1"/>
          </p:cNvSpPr>
          <p:nvPr/>
        </p:nvSpPr>
        <p:spPr bwMode="auto">
          <a:xfrm>
            <a:off x="4943630" y="3185375"/>
            <a:ext cx="1524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Oval 12"/>
          <p:cNvSpPr>
            <a:spLocks noChangeArrowheads="1"/>
          </p:cNvSpPr>
          <p:nvPr/>
        </p:nvSpPr>
        <p:spPr bwMode="auto">
          <a:xfrm>
            <a:off x="3495830" y="3490175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" name="Oval 13"/>
          <p:cNvSpPr>
            <a:spLocks noChangeArrowheads="1"/>
          </p:cNvSpPr>
          <p:nvPr/>
        </p:nvSpPr>
        <p:spPr bwMode="auto">
          <a:xfrm>
            <a:off x="4791230" y="3490175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" name="Line 15"/>
          <p:cNvSpPr>
            <a:spLocks noChangeShapeType="1"/>
          </p:cNvSpPr>
          <p:nvPr/>
        </p:nvSpPr>
        <p:spPr bwMode="auto">
          <a:xfrm>
            <a:off x="6772430" y="3109175"/>
            <a:ext cx="6096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Oval 17"/>
          <p:cNvSpPr>
            <a:spLocks noChangeArrowheads="1"/>
          </p:cNvSpPr>
          <p:nvPr/>
        </p:nvSpPr>
        <p:spPr bwMode="auto">
          <a:xfrm>
            <a:off x="7001030" y="3566375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271505" y="181614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36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315230" y="278472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43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191530" y="3654243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47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618438" y="2746339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32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981730" y="3616805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39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686330" y="368429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23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59307" y="4995081"/>
            <a:ext cx="10549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 </a:t>
            </a:r>
            <a:endParaRPr lang="en-US" sz="3600" dirty="0"/>
          </a:p>
        </p:txBody>
      </p:sp>
      <p:sp>
        <p:nvSpPr>
          <p:cNvPr id="21" name="TextBox 20"/>
          <p:cNvSpPr txBox="1"/>
          <p:nvPr/>
        </p:nvSpPr>
        <p:spPr>
          <a:xfrm>
            <a:off x="8024884" y="1661375"/>
            <a:ext cx="313898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3600" dirty="0"/>
          </a:p>
        </p:txBody>
      </p:sp>
      <p:sp>
        <p:nvSpPr>
          <p:cNvPr id="22" name="TextBox 21"/>
          <p:cNvSpPr txBox="1"/>
          <p:nvPr/>
        </p:nvSpPr>
        <p:spPr>
          <a:xfrm>
            <a:off x="532263" y="4872251"/>
            <a:ext cx="49447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36 32</a:t>
            </a:r>
            <a:endParaRPr lang="en-US" sz="3600" dirty="0"/>
          </a:p>
        </p:txBody>
      </p:sp>
      <p:sp>
        <p:nvSpPr>
          <p:cNvPr id="23" name="TextBox 22"/>
          <p:cNvSpPr txBox="1"/>
          <p:nvPr/>
        </p:nvSpPr>
        <p:spPr>
          <a:xfrm>
            <a:off x="8024884" y="1673081"/>
            <a:ext cx="23747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43 23 39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628867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70998" y="723332"/>
            <a:ext cx="91167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Level Order Traversal</a:t>
            </a:r>
            <a:endParaRPr lang="en-US" sz="4000" dirty="0"/>
          </a:p>
        </p:txBody>
      </p:sp>
      <p:sp>
        <p:nvSpPr>
          <p:cNvPr id="3" name="Oval 5"/>
          <p:cNvSpPr>
            <a:spLocks noChangeArrowheads="1"/>
          </p:cNvSpPr>
          <p:nvPr/>
        </p:nvSpPr>
        <p:spPr bwMode="auto">
          <a:xfrm>
            <a:off x="5057930" y="1661375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solidFill>
                <a:srgbClr val="FFFF00"/>
              </a:solidFill>
            </a:endParaRPr>
          </a:p>
        </p:txBody>
      </p:sp>
      <p:sp>
        <p:nvSpPr>
          <p:cNvPr id="4" name="Line 6"/>
          <p:cNvSpPr>
            <a:spLocks noChangeShapeType="1"/>
          </p:cNvSpPr>
          <p:nvPr/>
        </p:nvSpPr>
        <p:spPr bwMode="auto">
          <a:xfrm flipH="1">
            <a:off x="4867430" y="2270975"/>
            <a:ext cx="3810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7"/>
          <p:cNvSpPr>
            <a:spLocks noChangeShapeType="1"/>
          </p:cNvSpPr>
          <p:nvPr/>
        </p:nvSpPr>
        <p:spPr bwMode="auto">
          <a:xfrm>
            <a:off x="5705630" y="2194775"/>
            <a:ext cx="6096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Oval 8"/>
          <p:cNvSpPr>
            <a:spLocks noChangeArrowheads="1"/>
          </p:cNvSpPr>
          <p:nvPr/>
        </p:nvSpPr>
        <p:spPr bwMode="auto">
          <a:xfrm>
            <a:off x="4410230" y="2613875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" name="Oval 9"/>
          <p:cNvSpPr>
            <a:spLocks noChangeArrowheads="1"/>
          </p:cNvSpPr>
          <p:nvPr/>
        </p:nvSpPr>
        <p:spPr bwMode="auto">
          <a:xfrm>
            <a:off x="6162830" y="2613875"/>
            <a:ext cx="685800" cy="6858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" name="Line 10"/>
          <p:cNvSpPr>
            <a:spLocks noChangeShapeType="1"/>
          </p:cNvSpPr>
          <p:nvPr/>
        </p:nvSpPr>
        <p:spPr bwMode="auto">
          <a:xfrm flipH="1">
            <a:off x="4029230" y="3185375"/>
            <a:ext cx="4572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Line 11"/>
          <p:cNvSpPr>
            <a:spLocks noChangeShapeType="1"/>
          </p:cNvSpPr>
          <p:nvPr/>
        </p:nvSpPr>
        <p:spPr bwMode="auto">
          <a:xfrm>
            <a:off x="4943630" y="3185375"/>
            <a:ext cx="1524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Oval 12"/>
          <p:cNvSpPr>
            <a:spLocks noChangeArrowheads="1"/>
          </p:cNvSpPr>
          <p:nvPr/>
        </p:nvSpPr>
        <p:spPr bwMode="auto">
          <a:xfrm>
            <a:off x="3495830" y="3490175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" name="Oval 13"/>
          <p:cNvSpPr>
            <a:spLocks noChangeArrowheads="1"/>
          </p:cNvSpPr>
          <p:nvPr/>
        </p:nvSpPr>
        <p:spPr bwMode="auto">
          <a:xfrm>
            <a:off x="4791230" y="3490175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" name="Line 15"/>
          <p:cNvSpPr>
            <a:spLocks noChangeShapeType="1"/>
          </p:cNvSpPr>
          <p:nvPr/>
        </p:nvSpPr>
        <p:spPr bwMode="auto">
          <a:xfrm>
            <a:off x="6772430" y="3109175"/>
            <a:ext cx="6096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Oval 17"/>
          <p:cNvSpPr>
            <a:spLocks noChangeArrowheads="1"/>
          </p:cNvSpPr>
          <p:nvPr/>
        </p:nvSpPr>
        <p:spPr bwMode="auto">
          <a:xfrm>
            <a:off x="7001030" y="3566375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271505" y="181614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36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315230" y="278472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43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191530" y="3654243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47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618438" y="2746339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32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981730" y="3616805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39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686330" y="368429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23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59307" y="4995081"/>
            <a:ext cx="10549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 </a:t>
            </a:r>
            <a:endParaRPr lang="en-US" sz="3600" dirty="0"/>
          </a:p>
        </p:txBody>
      </p:sp>
      <p:sp>
        <p:nvSpPr>
          <p:cNvPr id="21" name="TextBox 20"/>
          <p:cNvSpPr txBox="1"/>
          <p:nvPr/>
        </p:nvSpPr>
        <p:spPr>
          <a:xfrm>
            <a:off x="8024884" y="1661375"/>
            <a:ext cx="313898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3600" dirty="0"/>
          </a:p>
        </p:txBody>
      </p:sp>
      <p:sp>
        <p:nvSpPr>
          <p:cNvPr id="22" name="TextBox 21"/>
          <p:cNvSpPr txBox="1"/>
          <p:nvPr/>
        </p:nvSpPr>
        <p:spPr>
          <a:xfrm>
            <a:off x="532263" y="4872251"/>
            <a:ext cx="49447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36 32 43</a:t>
            </a:r>
            <a:endParaRPr lang="en-US" sz="3600" dirty="0"/>
          </a:p>
        </p:txBody>
      </p:sp>
      <p:sp>
        <p:nvSpPr>
          <p:cNvPr id="23" name="TextBox 22"/>
          <p:cNvSpPr txBox="1"/>
          <p:nvPr/>
        </p:nvSpPr>
        <p:spPr>
          <a:xfrm>
            <a:off x="8024884" y="1673081"/>
            <a:ext cx="23747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23 39 47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913237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70998" y="723332"/>
            <a:ext cx="91167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Level Order Traversal</a:t>
            </a:r>
            <a:endParaRPr lang="en-US" sz="4000" dirty="0"/>
          </a:p>
        </p:txBody>
      </p:sp>
      <p:sp>
        <p:nvSpPr>
          <p:cNvPr id="3" name="Oval 5"/>
          <p:cNvSpPr>
            <a:spLocks noChangeArrowheads="1"/>
          </p:cNvSpPr>
          <p:nvPr/>
        </p:nvSpPr>
        <p:spPr bwMode="auto">
          <a:xfrm>
            <a:off x="5057930" y="1661375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solidFill>
                <a:srgbClr val="FFFF00"/>
              </a:solidFill>
            </a:endParaRPr>
          </a:p>
        </p:txBody>
      </p:sp>
      <p:sp>
        <p:nvSpPr>
          <p:cNvPr id="4" name="Line 6"/>
          <p:cNvSpPr>
            <a:spLocks noChangeShapeType="1"/>
          </p:cNvSpPr>
          <p:nvPr/>
        </p:nvSpPr>
        <p:spPr bwMode="auto">
          <a:xfrm flipH="1">
            <a:off x="4867430" y="2270975"/>
            <a:ext cx="3810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7"/>
          <p:cNvSpPr>
            <a:spLocks noChangeShapeType="1"/>
          </p:cNvSpPr>
          <p:nvPr/>
        </p:nvSpPr>
        <p:spPr bwMode="auto">
          <a:xfrm>
            <a:off x="5705630" y="2194775"/>
            <a:ext cx="6096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Oval 8"/>
          <p:cNvSpPr>
            <a:spLocks noChangeArrowheads="1"/>
          </p:cNvSpPr>
          <p:nvPr/>
        </p:nvSpPr>
        <p:spPr bwMode="auto">
          <a:xfrm>
            <a:off x="4410230" y="2613875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" name="Oval 9"/>
          <p:cNvSpPr>
            <a:spLocks noChangeArrowheads="1"/>
          </p:cNvSpPr>
          <p:nvPr/>
        </p:nvSpPr>
        <p:spPr bwMode="auto">
          <a:xfrm>
            <a:off x="6162830" y="2613875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" name="Line 10"/>
          <p:cNvSpPr>
            <a:spLocks noChangeShapeType="1"/>
          </p:cNvSpPr>
          <p:nvPr/>
        </p:nvSpPr>
        <p:spPr bwMode="auto">
          <a:xfrm flipH="1">
            <a:off x="4029230" y="3185375"/>
            <a:ext cx="4572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Line 11"/>
          <p:cNvSpPr>
            <a:spLocks noChangeShapeType="1"/>
          </p:cNvSpPr>
          <p:nvPr/>
        </p:nvSpPr>
        <p:spPr bwMode="auto">
          <a:xfrm>
            <a:off x="4943630" y="3185375"/>
            <a:ext cx="1524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Oval 12"/>
          <p:cNvSpPr>
            <a:spLocks noChangeArrowheads="1"/>
          </p:cNvSpPr>
          <p:nvPr/>
        </p:nvSpPr>
        <p:spPr bwMode="auto">
          <a:xfrm>
            <a:off x="3495830" y="3490175"/>
            <a:ext cx="685800" cy="6858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" name="Oval 13"/>
          <p:cNvSpPr>
            <a:spLocks noChangeArrowheads="1"/>
          </p:cNvSpPr>
          <p:nvPr/>
        </p:nvSpPr>
        <p:spPr bwMode="auto">
          <a:xfrm>
            <a:off x="4791230" y="3490175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" name="Line 15"/>
          <p:cNvSpPr>
            <a:spLocks noChangeShapeType="1"/>
          </p:cNvSpPr>
          <p:nvPr/>
        </p:nvSpPr>
        <p:spPr bwMode="auto">
          <a:xfrm>
            <a:off x="6772430" y="3109175"/>
            <a:ext cx="6096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Oval 17"/>
          <p:cNvSpPr>
            <a:spLocks noChangeArrowheads="1"/>
          </p:cNvSpPr>
          <p:nvPr/>
        </p:nvSpPr>
        <p:spPr bwMode="auto">
          <a:xfrm>
            <a:off x="7001030" y="3566375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271505" y="181614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36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315230" y="278472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43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191530" y="3654243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47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618438" y="2746339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32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981730" y="3616805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39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686330" y="368429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23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59307" y="4995081"/>
            <a:ext cx="10549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 </a:t>
            </a:r>
            <a:endParaRPr lang="en-US" sz="3600" dirty="0"/>
          </a:p>
        </p:txBody>
      </p:sp>
      <p:sp>
        <p:nvSpPr>
          <p:cNvPr id="21" name="TextBox 20"/>
          <p:cNvSpPr txBox="1"/>
          <p:nvPr/>
        </p:nvSpPr>
        <p:spPr>
          <a:xfrm>
            <a:off x="8024884" y="1661375"/>
            <a:ext cx="313898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3600" dirty="0"/>
          </a:p>
        </p:txBody>
      </p:sp>
      <p:sp>
        <p:nvSpPr>
          <p:cNvPr id="22" name="TextBox 21"/>
          <p:cNvSpPr txBox="1"/>
          <p:nvPr/>
        </p:nvSpPr>
        <p:spPr>
          <a:xfrm>
            <a:off x="532263" y="4872251"/>
            <a:ext cx="49447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36 32 43 23</a:t>
            </a:r>
            <a:endParaRPr lang="en-US" sz="3600" dirty="0"/>
          </a:p>
        </p:txBody>
      </p:sp>
      <p:sp>
        <p:nvSpPr>
          <p:cNvPr id="23" name="TextBox 22"/>
          <p:cNvSpPr txBox="1"/>
          <p:nvPr/>
        </p:nvSpPr>
        <p:spPr>
          <a:xfrm>
            <a:off x="8024884" y="1673081"/>
            <a:ext cx="23747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39 47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049646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70998" y="723332"/>
            <a:ext cx="91167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Level Order Traversal</a:t>
            </a:r>
            <a:endParaRPr lang="en-US" sz="4000" dirty="0"/>
          </a:p>
        </p:txBody>
      </p:sp>
      <p:sp>
        <p:nvSpPr>
          <p:cNvPr id="3" name="Oval 5"/>
          <p:cNvSpPr>
            <a:spLocks noChangeArrowheads="1"/>
          </p:cNvSpPr>
          <p:nvPr/>
        </p:nvSpPr>
        <p:spPr bwMode="auto">
          <a:xfrm>
            <a:off x="5057930" y="1661375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solidFill>
                <a:srgbClr val="FFFF00"/>
              </a:solidFill>
            </a:endParaRPr>
          </a:p>
        </p:txBody>
      </p:sp>
      <p:sp>
        <p:nvSpPr>
          <p:cNvPr id="4" name="Line 6"/>
          <p:cNvSpPr>
            <a:spLocks noChangeShapeType="1"/>
          </p:cNvSpPr>
          <p:nvPr/>
        </p:nvSpPr>
        <p:spPr bwMode="auto">
          <a:xfrm flipH="1">
            <a:off x="4867430" y="2270975"/>
            <a:ext cx="3810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7"/>
          <p:cNvSpPr>
            <a:spLocks noChangeShapeType="1"/>
          </p:cNvSpPr>
          <p:nvPr/>
        </p:nvSpPr>
        <p:spPr bwMode="auto">
          <a:xfrm>
            <a:off x="5705630" y="2194775"/>
            <a:ext cx="6096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Oval 8"/>
          <p:cNvSpPr>
            <a:spLocks noChangeArrowheads="1"/>
          </p:cNvSpPr>
          <p:nvPr/>
        </p:nvSpPr>
        <p:spPr bwMode="auto">
          <a:xfrm>
            <a:off x="4410230" y="2613875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" name="Oval 9"/>
          <p:cNvSpPr>
            <a:spLocks noChangeArrowheads="1"/>
          </p:cNvSpPr>
          <p:nvPr/>
        </p:nvSpPr>
        <p:spPr bwMode="auto">
          <a:xfrm>
            <a:off x="6162830" y="2613875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" name="Line 10"/>
          <p:cNvSpPr>
            <a:spLocks noChangeShapeType="1"/>
          </p:cNvSpPr>
          <p:nvPr/>
        </p:nvSpPr>
        <p:spPr bwMode="auto">
          <a:xfrm flipH="1">
            <a:off x="4029230" y="3185375"/>
            <a:ext cx="4572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Line 11"/>
          <p:cNvSpPr>
            <a:spLocks noChangeShapeType="1"/>
          </p:cNvSpPr>
          <p:nvPr/>
        </p:nvSpPr>
        <p:spPr bwMode="auto">
          <a:xfrm>
            <a:off x="4943630" y="3185375"/>
            <a:ext cx="1524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Oval 12"/>
          <p:cNvSpPr>
            <a:spLocks noChangeArrowheads="1"/>
          </p:cNvSpPr>
          <p:nvPr/>
        </p:nvSpPr>
        <p:spPr bwMode="auto">
          <a:xfrm>
            <a:off x="3495830" y="3490175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" name="Oval 13"/>
          <p:cNvSpPr>
            <a:spLocks noChangeArrowheads="1"/>
          </p:cNvSpPr>
          <p:nvPr/>
        </p:nvSpPr>
        <p:spPr bwMode="auto">
          <a:xfrm>
            <a:off x="4791230" y="3490175"/>
            <a:ext cx="685800" cy="6858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" name="Line 15"/>
          <p:cNvSpPr>
            <a:spLocks noChangeShapeType="1"/>
          </p:cNvSpPr>
          <p:nvPr/>
        </p:nvSpPr>
        <p:spPr bwMode="auto">
          <a:xfrm>
            <a:off x="6772430" y="3109175"/>
            <a:ext cx="6096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Oval 17"/>
          <p:cNvSpPr>
            <a:spLocks noChangeArrowheads="1"/>
          </p:cNvSpPr>
          <p:nvPr/>
        </p:nvSpPr>
        <p:spPr bwMode="auto">
          <a:xfrm>
            <a:off x="7001030" y="3566375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271505" y="181614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36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315230" y="278472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43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191530" y="3654243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47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618438" y="2746339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32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981730" y="3616805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39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686330" y="368429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23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59307" y="4995081"/>
            <a:ext cx="10549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 </a:t>
            </a:r>
            <a:endParaRPr lang="en-US" sz="3600" dirty="0"/>
          </a:p>
        </p:txBody>
      </p:sp>
      <p:sp>
        <p:nvSpPr>
          <p:cNvPr id="21" name="TextBox 20"/>
          <p:cNvSpPr txBox="1"/>
          <p:nvPr/>
        </p:nvSpPr>
        <p:spPr>
          <a:xfrm>
            <a:off x="8024884" y="1661375"/>
            <a:ext cx="313898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3600" dirty="0"/>
          </a:p>
        </p:txBody>
      </p:sp>
      <p:sp>
        <p:nvSpPr>
          <p:cNvPr id="22" name="TextBox 21"/>
          <p:cNvSpPr txBox="1"/>
          <p:nvPr/>
        </p:nvSpPr>
        <p:spPr>
          <a:xfrm>
            <a:off x="532263" y="4872251"/>
            <a:ext cx="49447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36 32 43 23 39</a:t>
            </a:r>
            <a:endParaRPr lang="en-US" sz="3600" dirty="0"/>
          </a:p>
        </p:txBody>
      </p:sp>
      <p:sp>
        <p:nvSpPr>
          <p:cNvPr id="23" name="TextBox 22"/>
          <p:cNvSpPr txBox="1"/>
          <p:nvPr/>
        </p:nvSpPr>
        <p:spPr>
          <a:xfrm>
            <a:off x="8024884" y="1673081"/>
            <a:ext cx="23747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47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018948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70998" y="723332"/>
            <a:ext cx="91167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Level Order Traversal</a:t>
            </a:r>
            <a:endParaRPr lang="en-US" sz="4000" dirty="0"/>
          </a:p>
        </p:txBody>
      </p:sp>
      <p:sp>
        <p:nvSpPr>
          <p:cNvPr id="3" name="Oval 5"/>
          <p:cNvSpPr>
            <a:spLocks noChangeArrowheads="1"/>
          </p:cNvSpPr>
          <p:nvPr/>
        </p:nvSpPr>
        <p:spPr bwMode="auto">
          <a:xfrm>
            <a:off x="5057930" y="1661375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solidFill>
                <a:srgbClr val="FFFF00"/>
              </a:solidFill>
            </a:endParaRPr>
          </a:p>
        </p:txBody>
      </p:sp>
      <p:sp>
        <p:nvSpPr>
          <p:cNvPr id="4" name="Line 6"/>
          <p:cNvSpPr>
            <a:spLocks noChangeShapeType="1"/>
          </p:cNvSpPr>
          <p:nvPr/>
        </p:nvSpPr>
        <p:spPr bwMode="auto">
          <a:xfrm flipH="1">
            <a:off x="4867430" y="2270975"/>
            <a:ext cx="3810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7"/>
          <p:cNvSpPr>
            <a:spLocks noChangeShapeType="1"/>
          </p:cNvSpPr>
          <p:nvPr/>
        </p:nvSpPr>
        <p:spPr bwMode="auto">
          <a:xfrm>
            <a:off x="5705630" y="2194775"/>
            <a:ext cx="6096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Oval 8"/>
          <p:cNvSpPr>
            <a:spLocks noChangeArrowheads="1"/>
          </p:cNvSpPr>
          <p:nvPr/>
        </p:nvSpPr>
        <p:spPr bwMode="auto">
          <a:xfrm>
            <a:off x="4410230" y="2613875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" name="Oval 9"/>
          <p:cNvSpPr>
            <a:spLocks noChangeArrowheads="1"/>
          </p:cNvSpPr>
          <p:nvPr/>
        </p:nvSpPr>
        <p:spPr bwMode="auto">
          <a:xfrm>
            <a:off x="6162830" y="2613875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" name="Line 10"/>
          <p:cNvSpPr>
            <a:spLocks noChangeShapeType="1"/>
          </p:cNvSpPr>
          <p:nvPr/>
        </p:nvSpPr>
        <p:spPr bwMode="auto">
          <a:xfrm flipH="1">
            <a:off x="4029230" y="3185375"/>
            <a:ext cx="4572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Line 11"/>
          <p:cNvSpPr>
            <a:spLocks noChangeShapeType="1"/>
          </p:cNvSpPr>
          <p:nvPr/>
        </p:nvSpPr>
        <p:spPr bwMode="auto">
          <a:xfrm>
            <a:off x="4943630" y="3185375"/>
            <a:ext cx="1524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Oval 12"/>
          <p:cNvSpPr>
            <a:spLocks noChangeArrowheads="1"/>
          </p:cNvSpPr>
          <p:nvPr/>
        </p:nvSpPr>
        <p:spPr bwMode="auto">
          <a:xfrm>
            <a:off x="3495830" y="3490175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" name="Oval 13"/>
          <p:cNvSpPr>
            <a:spLocks noChangeArrowheads="1"/>
          </p:cNvSpPr>
          <p:nvPr/>
        </p:nvSpPr>
        <p:spPr bwMode="auto">
          <a:xfrm>
            <a:off x="4791230" y="3490175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" name="Line 15"/>
          <p:cNvSpPr>
            <a:spLocks noChangeShapeType="1"/>
          </p:cNvSpPr>
          <p:nvPr/>
        </p:nvSpPr>
        <p:spPr bwMode="auto">
          <a:xfrm>
            <a:off x="6772430" y="3109175"/>
            <a:ext cx="6096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Oval 17"/>
          <p:cNvSpPr>
            <a:spLocks noChangeArrowheads="1"/>
          </p:cNvSpPr>
          <p:nvPr/>
        </p:nvSpPr>
        <p:spPr bwMode="auto">
          <a:xfrm>
            <a:off x="7001030" y="3566375"/>
            <a:ext cx="685800" cy="6858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271505" y="181614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36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315230" y="278472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43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191530" y="3654243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47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618438" y="2746339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32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981730" y="3616805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39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686330" y="368429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23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59307" y="4995081"/>
            <a:ext cx="10549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 </a:t>
            </a:r>
            <a:endParaRPr lang="en-US" sz="3600" dirty="0"/>
          </a:p>
        </p:txBody>
      </p:sp>
      <p:sp>
        <p:nvSpPr>
          <p:cNvPr id="21" name="TextBox 20"/>
          <p:cNvSpPr txBox="1"/>
          <p:nvPr/>
        </p:nvSpPr>
        <p:spPr>
          <a:xfrm>
            <a:off x="8024884" y="1661375"/>
            <a:ext cx="313898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3600" dirty="0"/>
          </a:p>
        </p:txBody>
      </p:sp>
      <p:sp>
        <p:nvSpPr>
          <p:cNvPr id="22" name="TextBox 21"/>
          <p:cNvSpPr txBox="1"/>
          <p:nvPr/>
        </p:nvSpPr>
        <p:spPr>
          <a:xfrm>
            <a:off x="532263" y="4872251"/>
            <a:ext cx="49447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36 32 43 23 39 47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28325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175073" y="120059"/>
            <a:ext cx="6992203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	queue&lt;</a:t>
            </a:r>
            <a:r>
              <a:rPr lang="en-US" sz="2800" dirty="0" err="1"/>
              <a:t>struct</a:t>
            </a:r>
            <a:r>
              <a:rPr lang="en-US" sz="2800" dirty="0"/>
              <a:t> tree*&gt; q;</a:t>
            </a:r>
          </a:p>
          <a:p>
            <a:r>
              <a:rPr lang="en-US" sz="2800" dirty="0"/>
              <a:t>	</a:t>
            </a:r>
            <a:r>
              <a:rPr lang="en-US" sz="2800" dirty="0" err="1"/>
              <a:t>q.push</a:t>
            </a:r>
            <a:r>
              <a:rPr lang="en-US" sz="2800" dirty="0"/>
              <a:t>(root);</a:t>
            </a:r>
          </a:p>
          <a:p>
            <a:endParaRPr lang="en-US" sz="2800" dirty="0"/>
          </a:p>
          <a:p>
            <a:r>
              <a:rPr lang="en-US" sz="2800" dirty="0"/>
              <a:t>	while(!</a:t>
            </a:r>
            <a:r>
              <a:rPr lang="en-US" sz="2800" dirty="0" err="1"/>
              <a:t>q.empty</a:t>
            </a:r>
            <a:r>
              <a:rPr lang="en-US" sz="2800" dirty="0"/>
              <a:t>()) {</a:t>
            </a:r>
          </a:p>
          <a:p>
            <a:r>
              <a:rPr lang="en-US" sz="2800" dirty="0"/>
              <a:t>		</a:t>
            </a:r>
            <a:r>
              <a:rPr lang="en-US" sz="2800" dirty="0" err="1"/>
              <a:t>struct</a:t>
            </a:r>
            <a:r>
              <a:rPr lang="en-US" sz="2800" dirty="0"/>
              <a:t> tree *node = </a:t>
            </a:r>
            <a:r>
              <a:rPr lang="en-US" sz="2800" dirty="0" err="1"/>
              <a:t>q.front</a:t>
            </a:r>
            <a:r>
              <a:rPr lang="en-US" sz="2800" dirty="0"/>
              <a:t>();</a:t>
            </a:r>
          </a:p>
          <a:p>
            <a:r>
              <a:rPr lang="en-US" sz="2800" dirty="0"/>
              <a:t>		</a:t>
            </a:r>
            <a:r>
              <a:rPr lang="en-US" sz="2800" dirty="0" err="1"/>
              <a:t>q.pop</a:t>
            </a:r>
            <a:r>
              <a:rPr lang="en-US" sz="2800" dirty="0"/>
              <a:t>();</a:t>
            </a:r>
          </a:p>
          <a:p>
            <a:r>
              <a:rPr lang="en-US" sz="2800" dirty="0"/>
              <a:t>		</a:t>
            </a:r>
          </a:p>
          <a:p>
            <a:r>
              <a:rPr lang="en-US" sz="2800" dirty="0"/>
              <a:t>		</a:t>
            </a:r>
            <a:r>
              <a:rPr lang="en-US" sz="2800" dirty="0" err="1"/>
              <a:t>cout</a:t>
            </a:r>
            <a:r>
              <a:rPr lang="en-US" sz="2800" dirty="0"/>
              <a:t>&lt;&lt;node-&gt;data&lt;&lt;"-&gt;";</a:t>
            </a:r>
          </a:p>
          <a:p>
            <a:endParaRPr lang="en-US" sz="2800" dirty="0" smtClean="0"/>
          </a:p>
          <a:p>
            <a:r>
              <a:rPr lang="en-US" sz="2800" dirty="0"/>
              <a:t>		if(node-&gt;left)</a:t>
            </a:r>
          </a:p>
          <a:p>
            <a:r>
              <a:rPr lang="en-US" sz="2800" dirty="0"/>
              <a:t>			</a:t>
            </a:r>
            <a:r>
              <a:rPr lang="en-US" sz="2800" dirty="0" err="1"/>
              <a:t>q.push</a:t>
            </a:r>
            <a:r>
              <a:rPr lang="en-US" sz="2800" dirty="0"/>
              <a:t>(node-&gt;left);</a:t>
            </a:r>
          </a:p>
          <a:p>
            <a:r>
              <a:rPr lang="en-US" sz="2800" dirty="0"/>
              <a:t>			</a:t>
            </a:r>
          </a:p>
          <a:p>
            <a:r>
              <a:rPr lang="en-US" sz="2800" dirty="0"/>
              <a:t>		if(node-&gt;right)</a:t>
            </a:r>
          </a:p>
          <a:p>
            <a:r>
              <a:rPr lang="en-US" sz="2800" dirty="0"/>
              <a:t>			</a:t>
            </a:r>
            <a:r>
              <a:rPr lang="en-US" sz="2800" dirty="0" err="1"/>
              <a:t>q.push</a:t>
            </a:r>
            <a:r>
              <a:rPr lang="en-US" sz="2800" dirty="0"/>
              <a:t>(node-&gt;right</a:t>
            </a:r>
            <a:r>
              <a:rPr lang="en-US" sz="2800" dirty="0" smtClean="0"/>
              <a:t>);</a:t>
            </a:r>
            <a:r>
              <a:rPr lang="en-US" sz="2800" dirty="0"/>
              <a:t>		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}</a:t>
            </a:r>
            <a:endParaRPr lang="en-US" sz="2800" dirty="0"/>
          </a:p>
        </p:txBody>
      </p:sp>
      <p:sp>
        <p:nvSpPr>
          <p:cNvPr id="3" name="Oval 5"/>
          <p:cNvSpPr>
            <a:spLocks noChangeArrowheads="1"/>
          </p:cNvSpPr>
          <p:nvPr/>
        </p:nvSpPr>
        <p:spPr bwMode="auto">
          <a:xfrm>
            <a:off x="2355673" y="1688671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solidFill>
                <a:srgbClr val="FFFF00"/>
              </a:solidFill>
            </a:endParaRPr>
          </a:p>
        </p:txBody>
      </p:sp>
      <p:sp>
        <p:nvSpPr>
          <p:cNvPr id="4" name="Line 6"/>
          <p:cNvSpPr>
            <a:spLocks noChangeShapeType="1"/>
          </p:cNvSpPr>
          <p:nvPr/>
        </p:nvSpPr>
        <p:spPr bwMode="auto">
          <a:xfrm flipH="1">
            <a:off x="2165173" y="2298271"/>
            <a:ext cx="3810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7"/>
          <p:cNvSpPr>
            <a:spLocks noChangeShapeType="1"/>
          </p:cNvSpPr>
          <p:nvPr/>
        </p:nvSpPr>
        <p:spPr bwMode="auto">
          <a:xfrm>
            <a:off x="3003373" y="2222071"/>
            <a:ext cx="6096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Oval 8"/>
          <p:cNvSpPr>
            <a:spLocks noChangeArrowheads="1"/>
          </p:cNvSpPr>
          <p:nvPr/>
        </p:nvSpPr>
        <p:spPr bwMode="auto">
          <a:xfrm>
            <a:off x="1707973" y="2641171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" name="Oval 9"/>
          <p:cNvSpPr>
            <a:spLocks noChangeArrowheads="1"/>
          </p:cNvSpPr>
          <p:nvPr/>
        </p:nvSpPr>
        <p:spPr bwMode="auto">
          <a:xfrm>
            <a:off x="3460573" y="2641171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" name="Line 10"/>
          <p:cNvSpPr>
            <a:spLocks noChangeShapeType="1"/>
          </p:cNvSpPr>
          <p:nvPr/>
        </p:nvSpPr>
        <p:spPr bwMode="auto">
          <a:xfrm flipH="1">
            <a:off x="1326973" y="3212671"/>
            <a:ext cx="4572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Line 11"/>
          <p:cNvSpPr>
            <a:spLocks noChangeShapeType="1"/>
          </p:cNvSpPr>
          <p:nvPr/>
        </p:nvSpPr>
        <p:spPr bwMode="auto">
          <a:xfrm>
            <a:off x="2241373" y="3212671"/>
            <a:ext cx="1524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Oval 12"/>
          <p:cNvSpPr>
            <a:spLocks noChangeArrowheads="1"/>
          </p:cNvSpPr>
          <p:nvPr/>
        </p:nvSpPr>
        <p:spPr bwMode="auto">
          <a:xfrm>
            <a:off x="793573" y="3517471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" name="Oval 13"/>
          <p:cNvSpPr>
            <a:spLocks noChangeArrowheads="1"/>
          </p:cNvSpPr>
          <p:nvPr/>
        </p:nvSpPr>
        <p:spPr bwMode="auto">
          <a:xfrm>
            <a:off x="2088973" y="3517471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" name="Line 15"/>
          <p:cNvSpPr>
            <a:spLocks noChangeShapeType="1"/>
          </p:cNvSpPr>
          <p:nvPr/>
        </p:nvSpPr>
        <p:spPr bwMode="auto">
          <a:xfrm>
            <a:off x="4070173" y="3136471"/>
            <a:ext cx="6096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Oval 17"/>
          <p:cNvSpPr>
            <a:spLocks noChangeArrowheads="1"/>
          </p:cNvSpPr>
          <p:nvPr/>
        </p:nvSpPr>
        <p:spPr bwMode="auto">
          <a:xfrm>
            <a:off x="4298773" y="3593671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569248" y="184344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36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612973" y="2812016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43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489273" y="3681539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47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916181" y="2773635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32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279473" y="3644101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39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984073" y="371159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8081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70998" y="723332"/>
            <a:ext cx="91167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Level Order Traversal</a:t>
            </a:r>
            <a:endParaRPr lang="en-US" sz="4000" dirty="0"/>
          </a:p>
        </p:txBody>
      </p:sp>
      <p:sp>
        <p:nvSpPr>
          <p:cNvPr id="3" name="Oval 5"/>
          <p:cNvSpPr>
            <a:spLocks noChangeArrowheads="1"/>
          </p:cNvSpPr>
          <p:nvPr/>
        </p:nvSpPr>
        <p:spPr bwMode="auto">
          <a:xfrm>
            <a:off x="5057930" y="1661375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" name="Line 6"/>
          <p:cNvSpPr>
            <a:spLocks noChangeShapeType="1"/>
          </p:cNvSpPr>
          <p:nvPr/>
        </p:nvSpPr>
        <p:spPr bwMode="auto">
          <a:xfrm flipH="1">
            <a:off x="4867430" y="2270975"/>
            <a:ext cx="3810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7"/>
          <p:cNvSpPr>
            <a:spLocks noChangeShapeType="1"/>
          </p:cNvSpPr>
          <p:nvPr/>
        </p:nvSpPr>
        <p:spPr bwMode="auto">
          <a:xfrm>
            <a:off x="5705630" y="2194775"/>
            <a:ext cx="6096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Oval 8"/>
          <p:cNvSpPr>
            <a:spLocks noChangeArrowheads="1"/>
          </p:cNvSpPr>
          <p:nvPr/>
        </p:nvSpPr>
        <p:spPr bwMode="auto">
          <a:xfrm>
            <a:off x="4410230" y="2613875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" name="Oval 9"/>
          <p:cNvSpPr>
            <a:spLocks noChangeArrowheads="1"/>
          </p:cNvSpPr>
          <p:nvPr/>
        </p:nvSpPr>
        <p:spPr bwMode="auto">
          <a:xfrm>
            <a:off x="6162830" y="2613875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" name="Line 10"/>
          <p:cNvSpPr>
            <a:spLocks noChangeShapeType="1"/>
          </p:cNvSpPr>
          <p:nvPr/>
        </p:nvSpPr>
        <p:spPr bwMode="auto">
          <a:xfrm flipH="1">
            <a:off x="4029230" y="3185375"/>
            <a:ext cx="4572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Line 11"/>
          <p:cNvSpPr>
            <a:spLocks noChangeShapeType="1"/>
          </p:cNvSpPr>
          <p:nvPr/>
        </p:nvSpPr>
        <p:spPr bwMode="auto">
          <a:xfrm>
            <a:off x="4943630" y="3185375"/>
            <a:ext cx="1524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Oval 12"/>
          <p:cNvSpPr>
            <a:spLocks noChangeArrowheads="1"/>
          </p:cNvSpPr>
          <p:nvPr/>
        </p:nvSpPr>
        <p:spPr bwMode="auto">
          <a:xfrm>
            <a:off x="3495830" y="3490175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" name="Oval 13"/>
          <p:cNvSpPr>
            <a:spLocks noChangeArrowheads="1"/>
          </p:cNvSpPr>
          <p:nvPr/>
        </p:nvSpPr>
        <p:spPr bwMode="auto">
          <a:xfrm>
            <a:off x="4791230" y="3490175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" name="Line 15"/>
          <p:cNvSpPr>
            <a:spLocks noChangeShapeType="1"/>
          </p:cNvSpPr>
          <p:nvPr/>
        </p:nvSpPr>
        <p:spPr bwMode="auto">
          <a:xfrm>
            <a:off x="6772430" y="3109175"/>
            <a:ext cx="6096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Oval 17"/>
          <p:cNvSpPr>
            <a:spLocks noChangeArrowheads="1"/>
          </p:cNvSpPr>
          <p:nvPr/>
        </p:nvSpPr>
        <p:spPr bwMode="auto">
          <a:xfrm>
            <a:off x="7001030" y="3566375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271505" y="181614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36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315230" y="278472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43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191530" y="3654243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47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618438" y="2746339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32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981730" y="3616805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39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686330" y="368429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23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02170" y="2047145"/>
            <a:ext cx="105497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36 </a:t>
            </a:r>
          </a:p>
          <a:p>
            <a:r>
              <a:rPr lang="en-US" sz="3600" dirty="0" smtClean="0"/>
              <a:t>32 43 </a:t>
            </a:r>
          </a:p>
          <a:p>
            <a:r>
              <a:rPr lang="en-US" sz="3600" dirty="0" smtClean="0"/>
              <a:t>23 39 47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10836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5B4D9A1B-4D57-4F0E-BBA7-EE1BAB262FC1}" vid="{8E74A1A5-CB27-412A-96A4-96EDDC78F89E}"/>
    </a:ext>
  </a:extLst>
</a:theme>
</file>

<file path=ppt/theme/theme2.xml><?xml version="1.0" encoding="utf-8"?>
<a:theme xmlns:a="http://schemas.openxmlformats.org/drawingml/2006/main" name="Headlines">
  <a:themeElements>
    <a:clrScheme name="Headlines">
      <a:dk1>
        <a:sysClr val="windowText" lastClr="000000"/>
      </a:dk1>
      <a:lt1>
        <a:sysClr val="window" lastClr="FFFFFF"/>
      </a:lt1>
      <a:dk2>
        <a:srgbClr val="1D1A1D"/>
      </a:dk2>
      <a:lt2>
        <a:srgbClr val="F5F5F5"/>
      </a:lt2>
      <a:accent1>
        <a:srgbClr val="439EB7"/>
      </a:accent1>
      <a:accent2>
        <a:srgbClr val="E28B55"/>
      </a:accent2>
      <a:accent3>
        <a:srgbClr val="DCB64D"/>
      </a:accent3>
      <a:accent4>
        <a:srgbClr val="4CA198"/>
      </a:accent4>
      <a:accent5>
        <a:srgbClr val="835B82"/>
      </a:accent5>
      <a:accent6>
        <a:srgbClr val="645135"/>
      </a:accent6>
      <a:hlink>
        <a:srgbClr val="439EB7"/>
      </a:hlink>
      <a:folHlink>
        <a:srgbClr val="835B82"/>
      </a:folHlink>
    </a:clrScheme>
    <a:fontScheme name="Headlines">
      <a:majorFont>
        <a:latin typeface="Century Schoolbook" panose="02040604050505020304"/>
        <a:ea typeface=""/>
        <a:cs typeface=""/>
      </a:majorFont>
      <a:minorFont>
        <a:latin typeface="Corbel" panose="020B0503020204020204"/>
        <a:ea typeface=""/>
        <a:cs typeface=""/>
      </a:minorFont>
    </a:fontScheme>
    <a:fmtScheme name="Headlines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100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88900" dist="25400" dir="10800000">
              <a:srgbClr val="000000">
                <a:alpha val="25000"/>
              </a:srgbClr>
            </a:innerShdw>
            <a:outerShdw blurRad="25400" dist="25400" dir="5400000" rotWithShape="0">
              <a:srgbClr val="FFFFFF">
                <a:alpha val="1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" id="{3841520A-25F2-4EB8-BE4C-611DB5ABEED9}" vid="{ECD25A4C-D97E-4C12-84B1-63580BFFAEEB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6216</TotalTime>
  <Words>3000</Words>
  <Application>Microsoft Office PowerPoint</Application>
  <PresentationFormat>Widescreen</PresentationFormat>
  <Paragraphs>1867</Paragraphs>
  <Slides>137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137</vt:i4>
      </vt:variant>
    </vt:vector>
  </HeadingPairs>
  <TitlesOfParts>
    <vt:vector size="148" baseType="lpstr">
      <vt:lpstr>Arial Unicode MS</vt:lpstr>
      <vt:lpstr>Arial</vt:lpstr>
      <vt:lpstr>Calibri</vt:lpstr>
      <vt:lpstr>Calibri Light</vt:lpstr>
      <vt:lpstr>Century Schoolbook</vt:lpstr>
      <vt:lpstr>Corbel</vt:lpstr>
      <vt:lpstr>Courier New</vt:lpstr>
      <vt:lpstr>Times New Roman</vt:lpstr>
      <vt:lpstr>Wingdings 2</vt:lpstr>
      <vt:lpstr>Theme1</vt:lpstr>
      <vt:lpstr>Headlines</vt:lpstr>
      <vt:lpstr>PowerPoint Presentation</vt:lpstr>
      <vt:lpstr>Trees</vt:lpstr>
      <vt:lpstr>Binary Trees</vt:lpstr>
      <vt:lpstr>Full Binary Tree</vt:lpstr>
      <vt:lpstr>Complete Binary Tree</vt:lpstr>
      <vt:lpstr>Perfect Binary Tree</vt:lpstr>
      <vt:lpstr>Tree Jargon</vt:lpstr>
      <vt:lpstr>Traversal</vt:lpstr>
      <vt:lpstr>In-order Traversal</vt:lpstr>
      <vt:lpstr>In-order Traversal</vt:lpstr>
      <vt:lpstr>In-order Traversal</vt:lpstr>
      <vt:lpstr>In-order Traversal</vt:lpstr>
      <vt:lpstr>In-order Traversal</vt:lpstr>
      <vt:lpstr>In-order Traversal</vt:lpstr>
      <vt:lpstr>In-order Traversal</vt:lpstr>
      <vt:lpstr>In-order Traversal</vt:lpstr>
      <vt:lpstr>In-order Traversal</vt:lpstr>
      <vt:lpstr>In-order Traversal</vt:lpstr>
      <vt:lpstr>In-order Traversal</vt:lpstr>
      <vt:lpstr>In-order Traversal</vt:lpstr>
      <vt:lpstr>In-order Traversal</vt:lpstr>
      <vt:lpstr>In-order Traversal</vt:lpstr>
      <vt:lpstr>In-order Traversal</vt:lpstr>
      <vt:lpstr>In-order Traversal</vt:lpstr>
      <vt:lpstr>In-order Traversal</vt:lpstr>
      <vt:lpstr>In-order Traversal</vt:lpstr>
      <vt:lpstr>In-order Traversal</vt:lpstr>
      <vt:lpstr>In-order Traversal</vt:lpstr>
      <vt:lpstr>In-order Traversal</vt:lpstr>
      <vt:lpstr>In-order Traversal</vt:lpstr>
      <vt:lpstr>In-order Traversal</vt:lpstr>
      <vt:lpstr>In-order Traversal</vt:lpstr>
      <vt:lpstr>In-order Traversal</vt:lpstr>
      <vt:lpstr>In-order Traversal</vt:lpstr>
      <vt:lpstr>In-order Traversal</vt:lpstr>
      <vt:lpstr>In-order Traversal</vt:lpstr>
      <vt:lpstr>In-order Traversal</vt:lpstr>
      <vt:lpstr>Pre-order Traversal</vt:lpstr>
      <vt:lpstr>Pre-order Traversal</vt:lpstr>
      <vt:lpstr>Pre-order Traversal</vt:lpstr>
      <vt:lpstr>Pre-order Traversal</vt:lpstr>
      <vt:lpstr>Pre-order Traversal</vt:lpstr>
      <vt:lpstr>Pre-order Traversal</vt:lpstr>
      <vt:lpstr>Pre-order Traversal</vt:lpstr>
      <vt:lpstr>Pre-order Traversal</vt:lpstr>
      <vt:lpstr>Pre-order Traversal</vt:lpstr>
      <vt:lpstr>Pre-order Traversal</vt:lpstr>
      <vt:lpstr>Pre-order Traversal</vt:lpstr>
      <vt:lpstr>Pre-order Traversal</vt:lpstr>
      <vt:lpstr>Pre-order Traversal</vt:lpstr>
      <vt:lpstr>Pre-order Traversal</vt:lpstr>
      <vt:lpstr>Post-order Traversal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Successor</vt:lpstr>
      <vt:lpstr>Deletion - Leaf Case</vt:lpstr>
      <vt:lpstr>Deletion - One Child Case</vt:lpstr>
      <vt:lpstr>Deletion - Two Child Case</vt:lpstr>
      <vt:lpstr>Deletion - Two Child Case</vt:lpstr>
      <vt:lpstr>Deletion - Two Child Case</vt:lpstr>
      <vt:lpstr>Deletion - Two Child Case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Abhinav Aggarwal</dc:creator>
  <cp:lastModifiedBy>Abhinav Aggarwal</cp:lastModifiedBy>
  <cp:revision>93</cp:revision>
  <dcterms:created xsi:type="dcterms:W3CDTF">2015-04-12T02:04:56Z</dcterms:created>
  <dcterms:modified xsi:type="dcterms:W3CDTF">2015-04-17T20:42:05Z</dcterms:modified>
</cp:coreProperties>
</file>