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0" r:id="rId2"/>
  </p:sldMasterIdLst>
  <p:notesMasterIdLst>
    <p:notesMasterId r:id="rId168"/>
  </p:notesMasterIdLst>
  <p:sldIdLst>
    <p:sldId id="360" r:id="rId3"/>
    <p:sldId id="361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4" r:id="rId12"/>
    <p:sldId id="415" r:id="rId13"/>
    <p:sldId id="416" r:id="rId14"/>
    <p:sldId id="417" r:id="rId15"/>
    <p:sldId id="431" r:id="rId16"/>
    <p:sldId id="432" r:id="rId17"/>
    <p:sldId id="418" r:id="rId18"/>
    <p:sldId id="422" r:id="rId19"/>
    <p:sldId id="423" r:id="rId20"/>
    <p:sldId id="430" r:id="rId21"/>
    <p:sldId id="424" r:id="rId22"/>
    <p:sldId id="425" r:id="rId23"/>
    <p:sldId id="426" r:id="rId24"/>
    <p:sldId id="444" r:id="rId25"/>
    <p:sldId id="427" r:id="rId26"/>
    <p:sldId id="428" r:id="rId27"/>
    <p:sldId id="429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19" r:id="rId40"/>
    <p:sldId id="445" r:id="rId41"/>
    <p:sldId id="446" r:id="rId42"/>
    <p:sldId id="420" r:id="rId43"/>
    <p:sldId id="421" r:id="rId44"/>
    <p:sldId id="447" r:id="rId45"/>
    <p:sldId id="411" r:id="rId46"/>
    <p:sldId id="448" r:id="rId47"/>
    <p:sldId id="449" r:id="rId48"/>
    <p:sldId id="450" r:id="rId49"/>
    <p:sldId id="451" r:id="rId50"/>
    <p:sldId id="452" r:id="rId51"/>
    <p:sldId id="453" r:id="rId52"/>
    <p:sldId id="412" r:id="rId53"/>
    <p:sldId id="413" r:id="rId54"/>
    <p:sldId id="567" r:id="rId55"/>
    <p:sldId id="454" r:id="rId56"/>
    <p:sldId id="455" r:id="rId57"/>
    <p:sldId id="457" r:id="rId58"/>
    <p:sldId id="456" r:id="rId59"/>
    <p:sldId id="458" r:id="rId60"/>
    <p:sldId id="459" r:id="rId61"/>
    <p:sldId id="460" r:id="rId62"/>
    <p:sldId id="461" r:id="rId63"/>
    <p:sldId id="463" r:id="rId64"/>
    <p:sldId id="462" r:id="rId65"/>
    <p:sldId id="471" r:id="rId66"/>
    <p:sldId id="472" r:id="rId67"/>
    <p:sldId id="474" r:id="rId68"/>
    <p:sldId id="553" r:id="rId69"/>
    <p:sldId id="476" r:id="rId70"/>
    <p:sldId id="477" r:id="rId71"/>
    <p:sldId id="478" r:id="rId72"/>
    <p:sldId id="479" r:id="rId73"/>
    <p:sldId id="480" r:id="rId74"/>
    <p:sldId id="481" r:id="rId75"/>
    <p:sldId id="483" r:id="rId76"/>
    <p:sldId id="482" r:id="rId77"/>
    <p:sldId id="475" r:id="rId78"/>
    <p:sldId id="484" r:id="rId79"/>
    <p:sldId id="485" r:id="rId80"/>
    <p:sldId id="486" r:id="rId81"/>
    <p:sldId id="487" r:id="rId82"/>
    <p:sldId id="488" r:id="rId83"/>
    <p:sldId id="489" r:id="rId84"/>
    <p:sldId id="491" r:id="rId85"/>
    <p:sldId id="490" r:id="rId86"/>
    <p:sldId id="492" r:id="rId87"/>
    <p:sldId id="509" r:id="rId88"/>
    <p:sldId id="508" r:id="rId89"/>
    <p:sldId id="512" r:id="rId90"/>
    <p:sldId id="511" r:id="rId91"/>
    <p:sldId id="510" r:id="rId92"/>
    <p:sldId id="493" r:id="rId93"/>
    <p:sldId id="494" r:id="rId94"/>
    <p:sldId id="495" r:id="rId95"/>
    <p:sldId id="499" r:id="rId96"/>
    <p:sldId id="500" r:id="rId97"/>
    <p:sldId id="502" r:id="rId98"/>
    <p:sldId id="505" r:id="rId99"/>
    <p:sldId id="506" r:id="rId100"/>
    <p:sldId id="507" r:id="rId101"/>
    <p:sldId id="516" r:id="rId102"/>
    <p:sldId id="518" r:id="rId103"/>
    <p:sldId id="519" r:id="rId104"/>
    <p:sldId id="513" r:id="rId105"/>
    <p:sldId id="514" r:id="rId106"/>
    <p:sldId id="515" r:id="rId107"/>
    <p:sldId id="520" r:id="rId108"/>
    <p:sldId id="522" r:id="rId109"/>
    <p:sldId id="521" r:id="rId110"/>
    <p:sldId id="523" r:id="rId111"/>
    <p:sldId id="524" r:id="rId112"/>
    <p:sldId id="525" r:id="rId113"/>
    <p:sldId id="526" r:id="rId114"/>
    <p:sldId id="527" r:id="rId115"/>
    <p:sldId id="529" r:id="rId116"/>
    <p:sldId id="528" r:id="rId117"/>
    <p:sldId id="530" r:id="rId118"/>
    <p:sldId id="531" r:id="rId119"/>
    <p:sldId id="532" r:id="rId120"/>
    <p:sldId id="533" r:id="rId121"/>
    <p:sldId id="534" r:id="rId122"/>
    <p:sldId id="535" r:id="rId123"/>
    <p:sldId id="536" r:id="rId124"/>
    <p:sldId id="539" r:id="rId125"/>
    <p:sldId id="540" r:id="rId126"/>
    <p:sldId id="541" r:id="rId127"/>
    <p:sldId id="543" r:id="rId128"/>
    <p:sldId id="544" r:id="rId129"/>
    <p:sldId id="545" r:id="rId130"/>
    <p:sldId id="546" r:id="rId131"/>
    <p:sldId id="547" r:id="rId132"/>
    <p:sldId id="548" r:id="rId133"/>
    <p:sldId id="549" r:id="rId134"/>
    <p:sldId id="550" r:id="rId135"/>
    <p:sldId id="551" r:id="rId136"/>
    <p:sldId id="552" r:id="rId137"/>
    <p:sldId id="554" r:id="rId138"/>
    <p:sldId id="465" r:id="rId139"/>
    <p:sldId id="466" r:id="rId140"/>
    <p:sldId id="467" r:id="rId141"/>
    <p:sldId id="470" r:id="rId142"/>
    <p:sldId id="468" r:id="rId143"/>
    <p:sldId id="469" r:id="rId144"/>
    <p:sldId id="555" r:id="rId145"/>
    <p:sldId id="557" r:id="rId146"/>
    <p:sldId id="560" r:id="rId147"/>
    <p:sldId id="561" r:id="rId148"/>
    <p:sldId id="562" r:id="rId149"/>
    <p:sldId id="559" r:id="rId150"/>
    <p:sldId id="563" r:id="rId151"/>
    <p:sldId id="564" r:id="rId152"/>
    <p:sldId id="566" r:id="rId153"/>
    <p:sldId id="565" r:id="rId154"/>
    <p:sldId id="568" r:id="rId155"/>
    <p:sldId id="569" r:id="rId156"/>
    <p:sldId id="570" r:id="rId157"/>
    <p:sldId id="571" r:id="rId158"/>
    <p:sldId id="574" r:id="rId159"/>
    <p:sldId id="573" r:id="rId160"/>
    <p:sldId id="575" r:id="rId161"/>
    <p:sldId id="577" r:id="rId162"/>
    <p:sldId id="576" r:id="rId163"/>
    <p:sldId id="579" r:id="rId164"/>
    <p:sldId id="578" r:id="rId165"/>
    <p:sldId id="581" r:id="rId166"/>
    <p:sldId id="580" r:id="rId1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viewProps" Target="viewProps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theme" Target="theme/theme1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slide" Target="slides/slide16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2" Type="http://schemas.openxmlformats.org/officeDocument/2006/relationships/tableStyles" Target="tableStyle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EB4D0-1A64-441E-9B39-50F4A31D34FC}" type="datetimeFigureOut">
              <a:rPr lang="en-US" smtClean="0"/>
              <a:t>18-Apr-15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30C92-01E9-44BA-86F2-7A7F2B29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2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1ECA1E-5B65-4286-9A58-1844B6B1BC89}" type="slidenum">
              <a:rPr lang="en-IN" altLang="en-US" smtClean="0">
                <a:latin typeface="Calibri" panose="020F0502020204030204" pitchFamily="34" charset="0"/>
              </a:rPr>
              <a:pPr/>
              <a:t>1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1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1ECA1E-5B65-4286-9A58-1844B6B1BC89}" type="slidenum">
              <a:rPr lang="en-IN" altLang="en-US" smtClean="0">
                <a:latin typeface="Calibri" panose="020F0502020204030204" pitchFamily="34" charset="0"/>
              </a:rPr>
              <a:pPr/>
              <a:t>58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30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1ECA1E-5B65-4286-9A58-1844B6B1BC89}" type="slidenum">
              <a:rPr lang="en-IN" altLang="en-US" smtClean="0">
                <a:latin typeface="Calibri" panose="020F0502020204030204" pitchFamily="34" charset="0"/>
              </a:rPr>
              <a:pPr/>
              <a:t>59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9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C3076-6FD9-49EB-90EF-D78848AE3E2D}" type="slidenum">
              <a:rPr lang="en-US" altLang="en-US"/>
              <a:pPr/>
              <a:t>137</a:t>
            </a:fld>
            <a:endParaRPr lang="en-US" alt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</p:spPr>
        <p:txBody>
          <a:bodyPr lIns="89975" tIns="44988" rIns="89975" bIns="44988"/>
          <a:lstStyle/>
          <a:p>
            <a:r>
              <a:rPr lang="en-US" altLang="en-US"/>
              <a:t>Alright, we did it the easy way, but what about real deletions?</a:t>
            </a:r>
          </a:p>
          <a:p>
            <a:endParaRPr lang="en-US" altLang="en-US"/>
          </a:p>
          <a:p>
            <a:r>
              <a:rPr lang="en-US" altLang="en-US"/>
              <a:t>Leaves are easy; we just prune them.</a:t>
            </a:r>
          </a:p>
        </p:txBody>
      </p:sp>
    </p:spTree>
    <p:extLst>
      <p:ext uri="{BB962C8B-B14F-4D97-AF65-F5344CB8AC3E}">
        <p14:creationId xmlns:p14="http://schemas.microsoft.com/office/powerpoint/2010/main" val="559066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7445D-81CC-491D-82FD-50D78A3004CA}" type="slidenum">
              <a:rPr lang="en-US" altLang="en-US"/>
              <a:pPr/>
              <a:t>138</a:t>
            </a:fld>
            <a:endParaRPr lang="en-US" alt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</p:spPr>
        <p:txBody>
          <a:bodyPr lIns="89975" tIns="44988" rIns="89975" bIns="44988"/>
          <a:lstStyle/>
          <a:p>
            <a:r>
              <a:rPr lang="en-US" altLang="en-US"/>
              <a:t>Single child nodes we remove and…</a:t>
            </a:r>
          </a:p>
          <a:p>
            <a:endParaRPr lang="en-US" altLang="en-US"/>
          </a:p>
          <a:p>
            <a:r>
              <a:rPr lang="en-US" altLang="en-US"/>
              <a:t>Do what?</a:t>
            </a:r>
          </a:p>
          <a:p>
            <a:endParaRPr lang="en-US" altLang="en-US"/>
          </a:p>
          <a:p>
            <a:r>
              <a:rPr lang="en-US" altLang="en-US"/>
              <a:t>We can just pull up their children. </a:t>
            </a:r>
          </a:p>
          <a:p>
            <a:r>
              <a:rPr lang="en-US" altLang="en-US"/>
              <a:t>Is the search tree property intact?</a:t>
            </a:r>
          </a:p>
          <a:p>
            <a:endParaRPr lang="en-US" altLang="en-US"/>
          </a:p>
          <a:p>
            <a:r>
              <a:rPr lang="en-US" altLang="en-US"/>
              <a:t>Yes.</a:t>
            </a:r>
          </a:p>
        </p:txBody>
      </p:sp>
    </p:spTree>
    <p:extLst>
      <p:ext uri="{BB962C8B-B14F-4D97-AF65-F5344CB8AC3E}">
        <p14:creationId xmlns:p14="http://schemas.microsoft.com/office/powerpoint/2010/main" val="3281936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FDC84-A0E4-49A7-9288-DAB38A8A02C1}" type="slidenum">
              <a:rPr lang="en-US" altLang="en-US"/>
              <a:pPr/>
              <a:t>139</a:t>
            </a:fld>
            <a:endParaRPr lang="en-US" alt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</p:spPr>
        <p:txBody>
          <a:bodyPr lIns="89975" tIns="44988" rIns="89975" bIns="44988"/>
          <a:lstStyle/>
          <a:p>
            <a:r>
              <a:rPr lang="en-US" altLang="en-US"/>
              <a:t>Ah, now the hard case.</a:t>
            </a:r>
          </a:p>
          <a:p>
            <a:r>
              <a:rPr lang="en-US" altLang="en-US"/>
              <a:t>How do we delete a two child node?</a:t>
            </a:r>
          </a:p>
          <a:p>
            <a:r>
              <a:rPr lang="en-US" altLang="en-US"/>
              <a:t>We remove it and replace it with what?</a:t>
            </a:r>
          </a:p>
          <a:p>
            <a:endParaRPr lang="en-US" altLang="en-US"/>
          </a:p>
          <a:p>
            <a:r>
              <a:rPr lang="en-US" altLang="en-US"/>
              <a:t>It has all these left and right children that need to be greater and less than the new value (respectively).</a:t>
            </a:r>
          </a:p>
          <a:p>
            <a:endParaRPr lang="en-US" altLang="en-US"/>
          </a:p>
          <a:p>
            <a:r>
              <a:rPr lang="en-US" altLang="en-US"/>
              <a:t>Is there any value that is guaranteed to be between the two subtrees?</a:t>
            </a:r>
          </a:p>
          <a:p>
            <a:r>
              <a:rPr lang="en-US" altLang="en-US"/>
              <a:t>Two of them: the successor and predecessor!</a:t>
            </a:r>
          </a:p>
          <a:p>
            <a:endParaRPr lang="en-US" altLang="en-US"/>
          </a:p>
          <a:p>
            <a:r>
              <a:rPr lang="en-US" altLang="en-US"/>
              <a:t>So, let’s just </a:t>
            </a:r>
            <a:r>
              <a:rPr lang="en-US" altLang="en-US" b="1"/>
              <a:t>replace the node’s value with it’s successor </a:t>
            </a:r>
            <a:r>
              <a:rPr lang="en-US" altLang="en-US"/>
              <a:t>and then </a:t>
            </a:r>
            <a:r>
              <a:rPr lang="en-US" altLang="en-US" b="1"/>
              <a:t>delete the succ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0281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FDC84-A0E4-49A7-9288-DAB38A8A02C1}" type="slidenum">
              <a:rPr lang="en-US" altLang="en-US"/>
              <a:pPr/>
              <a:t>140</a:t>
            </a:fld>
            <a:endParaRPr lang="en-US" alt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</p:spPr>
        <p:txBody>
          <a:bodyPr lIns="89975" tIns="44988" rIns="89975" bIns="44988"/>
          <a:lstStyle/>
          <a:p>
            <a:r>
              <a:rPr lang="en-US" altLang="en-US" dirty="0"/>
              <a:t>Ah, now the hard case.</a:t>
            </a:r>
          </a:p>
          <a:p>
            <a:r>
              <a:rPr lang="en-US" altLang="en-US" dirty="0"/>
              <a:t>How do we delete a two child node?</a:t>
            </a:r>
          </a:p>
          <a:p>
            <a:r>
              <a:rPr lang="en-US" altLang="en-US" dirty="0"/>
              <a:t>We remove it and replace it with what?</a:t>
            </a:r>
          </a:p>
          <a:p>
            <a:endParaRPr lang="en-US" altLang="en-US" dirty="0"/>
          </a:p>
          <a:p>
            <a:r>
              <a:rPr lang="en-US" altLang="en-US" dirty="0"/>
              <a:t>It has all these left and right children that need to be greater and less than the new value (respectively).</a:t>
            </a:r>
          </a:p>
          <a:p>
            <a:endParaRPr lang="en-US" altLang="en-US" dirty="0"/>
          </a:p>
          <a:p>
            <a:r>
              <a:rPr lang="en-US" altLang="en-US" dirty="0"/>
              <a:t>Is there any value that is guaranteed to be between the two subtrees?</a:t>
            </a:r>
          </a:p>
          <a:p>
            <a:r>
              <a:rPr lang="en-US" altLang="en-US" dirty="0"/>
              <a:t>Two of them: the successor and predecessor!</a:t>
            </a:r>
          </a:p>
          <a:p>
            <a:endParaRPr lang="en-US" altLang="en-US" dirty="0"/>
          </a:p>
          <a:p>
            <a:r>
              <a:rPr lang="en-US" altLang="en-US" dirty="0"/>
              <a:t>So, let’s just </a:t>
            </a:r>
            <a:r>
              <a:rPr lang="en-US" altLang="en-US" b="1" dirty="0"/>
              <a:t>replace the node’s value with it’s successor </a:t>
            </a:r>
            <a:r>
              <a:rPr lang="en-US" altLang="en-US" dirty="0"/>
              <a:t>and then </a:t>
            </a:r>
            <a:r>
              <a:rPr lang="en-US" altLang="en-US" b="1" dirty="0"/>
              <a:t>delete the </a:t>
            </a:r>
            <a:r>
              <a:rPr lang="en-US" altLang="en-US" b="1" dirty="0" err="1"/>
              <a:t>succ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9412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6E617-60EE-4268-B974-3E9C60A3C3A2}" type="slidenum">
              <a:rPr lang="en-US" altLang="en-US"/>
              <a:pPr/>
              <a:t>141</a:t>
            </a:fld>
            <a:endParaRPr lang="en-US" alt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</p:spPr>
        <p:txBody>
          <a:bodyPr lIns="89975" tIns="44988" rIns="89975" bIns="44988"/>
          <a:lstStyle/>
          <a:p>
            <a:r>
              <a:rPr lang="en-US" altLang="en-US"/>
              <a:t>Ah, now the hard case.</a:t>
            </a:r>
          </a:p>
          <a:p>
            <a:r>
              <a:rPr lang="en-US" altLang="en-US"/>
              <a:t>How do we delete a two child node?</a:t>
            </a:r>
          </a:p>
          <a:p>
            <a:r>
              <a:rPr lang="en-US" altLang="en-US"/>
              <a:t>We remove it and replace it with what?</a:t>
            </a:r>
          </a:p>
          <a:p>
            <a:endParaRPr lang="en-US" altLang="en-US"/>
          </a:p>
          <a:p>
            <a:r>
              <a:rPr lang="en-US" altLang="en-US"/>
              <a:t>It has all these left and right children that need to be greater and less than the new value (respectively).</a:t>
            </a:r>
          </a:p>
          <a:p>
            <a:endParaRPr lang="en-US" altLang="en-US"/>
          </a:p>
          <a:p>
            <a:r>
              <a:rPr lang="en-US" altLang="en-US"/>
              <a:t>Is there any value that is guaranteed to be between the two subtrees?</a:t>
            </a:r>
          </a:p>
          <a:p>
            <a:r>
              <a:rPr lang="en-US" altLang="en-US"/>
              <a:t>Two of them: the successor and predecessor!</a:t>
            </a:r>
          </a:p>
          <a:p>
            <a:endParaRPr lang="en-US" altLang="en-US"/>
          </a:p>
          <a:p>
            <a:r>
              <a:rPr lang="en-US" altLang="en-US"/>
              <a:t>So, let’s just </a:t>
            </a:r>
            <a:r>
              <a:rPr lang="en-US" altLang="en-US" b="1"/>
              <a:t>replace the node’s value with it’s successor </a:t>
            </a:r>
            <a:r>
              <a:rPr lang="en-US" altLang="en-US"/>
              <a:t>and then </a:t>
            </a:r>
            <a:r>
              <a:rPr lang="en-US" altLang="en-US" b="1"/>
              <a:t>delete the succ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412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43353-1999-4C6C-B078-B57A2A74DA8D}" type="slidenum">
              <a:rPr lang="en-US" altLang="en-US"/>
              <a:pPr/>
              <a:t>142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</p:spPr>
        <p:txBody>
          <a:bodyPr lIns="89975" tIns="44988" rIns="89975" bIns="44988"/>
          <a:lstStyle/>
          <a:p>
            <a:r>
              <a:rPr lang="en-US" altLang="en-US" dirty="0"/>
              <a:t>Ah, now the hard case.</a:t>
            </a:r>
          </a:p>
          <a:p>
            <a:r>
              <a:rPr lang="en-US" altLang="en-US" dirty="0"/>
              <a:t>How do we delete a two child node?</a:t>
            </a:r>
          </a:p>
          <a:p>
            <a:r>
              <a:rPr lang="en-US" altLang="en-US" dirty="0"/>
              <a:t>We remove it and replace it with what?</a:t>
            </a:r>
          </a:p>
          <a:p>
            <a:endParaRPr lang="en-US" altLang="en-US" dirty="0"/>
          </a:p>
          <a:p>
            <a:r>
              <a:rPr lang="en-US" altLang="en-US" dirty="0"/>
              <a:t>It has all these left and right children that need to be greater and less than the new value (respectively).</a:t>
            </a:r>
          </a:p>
          <a:p>
            <a:endParaRPr lang="en-US" altLang="en-US" dirty="0"/>
          </a:p>
          <a:p>
            <a:r>
              <a:rPr lang="en-US" altLang="en-US" dirty="0"/>
              <a:t>Is there any value that is guaranteed to be between the two subtrees?</a:t>
            </a:r>
          </a:p>
          <a:p>
            <a:r>
              <a:rPr lang="en-US" altLang="en-US" dirty="0"/>
              <a:t>Two of them: the successor and predecessor!</a:t>
            </a:r>
          </a:p>
          <a:p>
            <a:endParaRPr lang="en-US" altLang="en-US" dirty="0"/>
          </a:p>
          <a:p>
            <a:r>
              <a:rPr lang="en-US" altLang="en-US" dirty="0"/>
              <a:t>So, let’s just </a:t>
            </a:r>
            <a:r>
              <a:rPr lang="en-US" altLang="en-US" b="1" dirty="0"/>
              <a:t>replace the node’s value with it’s successor </a:t>
            </a:r>
            <a:r>
              <a:rPr lang="en-US" altLang="en-US" dirty="0"/>
              <a:t>and then </a:t>
            </a:r>
            <a:r>
              <a:rPr lang="en-US" altLang="en-US" b="1" dirty="0"/>
              <a:t>delete the </a:t>
            </a:r>
            <a:r>
              <a:rPr lang="en-US" altLang="en-US" b="1" dirty="0" err="1"/>
              <a:t>succ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7971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32C769-9217-486E-85BD-B3A914754C61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097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557CCF-48FD-47F8-81BB-45C38CED23CB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290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E1F0DB-0A62-458D-8F7A-2E11EC4B5D1D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5219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AE5EE7-26CC-4DEA-990A-49737D28F630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443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1ECA1E-5B65-4286-9A58-1844B6B1BC89}" type="slidenum">
              <a:rPr lang="en-IN" altLang="en-US" smtClean="0">
                <a:latin typeface="Calibri" panose="020F0502020204030204" pitchFamily="34" charset="0"/>
              </a:rPr>
              <a:pPr/>
              <a:t>54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77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1ECA1E-5B65-4286-9A58-1844B6B1BC89}" type="slidenum">
              <a:rPr lang="en-IN" altLang="en-US" smtClean="0">
                <a:latin typeface="Calibri" panose="020F0502020204030204" pitchFamily="34" charset="0"/>
              </a:rPr>
              <a:pPr/>
              <a:t>55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57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1ECA1E-5B65-4286-9A58-1844B6B1BC89}" type="slidenum">
              <a:rPr lang="en-IN" altLang="en-US" smtClean="0">
                <a:latin typeface="Calibri" panose="020F0502020204030204" pitchFamily="34" charset="0"/>
              </a:rPr>
              <a:pPr/>
              <a:t>56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94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1ECA1E-5B65-4286-9A58-1844B6B1BC89}" type="slidenum">
              <a:rPr lang="en-IN" altLang="en-US" smtClean="0">
                <a:latin typeface="Calibri" panose="020F0502020204030204" pitchFamily="34" charset="0"/>
              </a:rPr>
              <a:pPr/>
              <a:t>57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1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297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60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18-Apr-15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78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18-Apr-15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18-Apr-15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970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18-Apr-15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60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18-Apr-15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48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18-Apr-15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07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18-Apr-15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85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18-Apr-15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9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8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18-Apr-15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8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18-Apr-15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80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5D0BD3D-FB61-45CD-A33C-B326058E2379}" type="datetimeFigureOut">
              <a:rPr lang="en-US" smtClean="0"/>
              <a:t>18-Apr-15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3660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97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5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18-Apr-15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2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18-Apr-15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18-Apr-15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0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2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0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18-Apr-15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6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5D0BD3D-FB61-45CD-A33C-B326058E2379}" type="datetimeFigureOut">
              <a:rPr lang="en-US" smtClean="0"/>
              <a:t>18-Apr-15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2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Box 1"/>
          <p:cNvSpPr txBox="1">
            <a:spLocks noChangeArrowheads="1"/>
          </p:cNvSpPr>
          <p:nvPr/>
        </p:nvSpPr>
        <p:spPr bwMode="auto">
          <a:xfrm>
            <a:off x="4092575" y="2473325"/>
            <a:ext cx="270740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8000" dirty="0" smtClean="0"/>
              <a:t>TREES</a:t>
            </a:r>
            <a:endParaRPr lang="en-I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92653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57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5073" y="120059"/>
            <a:ext cx="69922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queue&lt;</a:t>
            </a:r>
            <a:r>
              <a:rPr lang="en-US" sz="2800" dirty="0" err="1"/>
              <a:t>struct</a:t>
            </a:r>
            <a:r>
              <a:rPr lang="en-US" sz="2800" dirty="0"/>
              <a:t> tree*&gt; q;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q.push</a:t>
            </a:r>
            <a:r>
              <a:rPr lang="en-US" sz="2800" dirty="0"/>
              <a:t>(root);</a:t>
            </a:r>
          </a:p>
          <a:p>
            <a:endParaRPr lang="en-US" sz="2800" dirty="0"/>
          </a:p>
          <a:p>
            <a:r>
              <a:rPr lang="en-US" sz="2800" dirty="0"/>
              <a:t>	while(!</a:t>
            </a:r>
            <a:r>
              <a:rPr lang="en-US" sz="2800" dirty="0" err="1"/>
              <a:t>q.empty</a:t>
            </a:r>
            <a:r>
              <a:rPr lang="en-US" sz="2800" dirty="0"/>
              <a:t>()) {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struct</a:t>
            </a:r>
            <a:r>
              <a:rPr lang="en-US" sz="2800" dirty="0"/>
              <a:t> tree *node = </a:t>
            </a:r>
            <a:r>
              <a:rPr lang="en-US" sz="2800" dirty="0" err="1"/>
              <a:t>q.front</a:t>
            </a:r>
            <a:r>
              <a:rPr lang="en-US" sz="2800" dirty="0"/>
              <a:t>();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q.pop</a:t>
            </a:r>
            <a:r>
              <a:rPr lang="en-US" sz="2800" dirty="0"/>
              <a:t>();</a:t>
            </a:r>
          </a:p>
          <a:p>
            <a:r>
              <a:rPr lang="en-US" sz="2800" dirty="0"/>
              <a:t>		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cout</a:t>
            </a:r>
            <a:r>
              <a:rPr lang="en-US" sz="2800" dirty="0"/>
              <a:t>&lt;&lt;node-&gt;data&lt;&lt;"-&gt;";</a:t>
            </a:r>
          </a:p>
          <a:p>
            <a:endParaRPr lang="en-US" sz="2800" dirty="0" smtClean="0"/>
          </a:p>
          <a:p>
            <a:r>
              <a:rPr lang="en-US" sz="2800" dirty="0"/>
              <a:t>		if(node-&gt;left)</a:t>
            </a:r>
          </a:p>
          <a:p>
            <a:r>
              <a:rPr lang="en-US" sz="2800" dirty="0"/>
              <a:t>			</a:t>
            </a:r>
            <a:r>
              <a:rPr lang="en-US" sz="2800" dirty="0" err="1"/>
              <a:t>q.push</a:t>
            </a:r>
            <a:r>
              <a:rPr lang="en-US" sz="2800" dirty="0"/>
              <a:t>(node-&gt;left);</a:t>
            </a:r>
          </a:p>
          <a:p>
            <a:r>
              <a:rPr lang="en-US" sz="2800" dirty="0"/>
              <a:t>			</a:t>
            </a:r>
          </a:p>
          <a:p>
            <a:r>
              <a:rPr lang="en-US" sz="2800" dirty="0"/>
              <a:t>		if(node-&gt;right)</a:t>
            </a:r>
          </a:p>
          <a:p>
            <a:r>
              <a:rPr lang="en-US" sz="2800" dirty="0"/>
              <a:t>			</a:t>
            </a:r>
            <a:r>
              <a:rPr lang="en-US" sz="2800" dirty="0" err="1"/>
              <a:t>q.push</a:t>
            </a:r>
            <a:r>
              <a:rPr lang="en-US" sz="2800" dirty="0"/>
              <a:t>(node-&gt;right</a:t>
            </a:r>
            <a:r>
              <a:rPr lang="en-US" sz="2800" dirty="0" smtClean="0"/>
              <a:t>);</a:t>
            </a:r>
            <a:r>
              <a:rPr lang="en-US" sz="2800" dirty="0"/>
              <a:t>		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2355673" y="16886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2165173" y="2298271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003373" y="2222071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707973" y="26411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460573" y="26411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1326973" y="3212671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241373" y="3212671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93573" y="35174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2088973" y="35174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4070173" y="3136471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4298773" y="35936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69248" y="18434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12973" y="281201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89273" y="36815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16181" y="27736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79473" y="36441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4073" y="37115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8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2170" y="2047145"/>
            <a:ext cx="10549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36 </a:t>
            </a:r>
          </a:p>
          <a:p>
            <a:r>
              <a:rPr lang="en-US" sz="3600" dirty="0" smtClean="0"/>
              <a:t>32 43 </a:t>
            </a:r>
          </a:p>
          <a:p>
            <a:r>
              <a:rPr lang="en-US" sz="3600" dirty="0" smtClean="0"/>
              <a:t>23 39 47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8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2781" y="85762"/>
            <a:ext cx="6992203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	queue&lt;</a:t>
            </a:r>
            <a:r>
              <a:rPr lang="en-US" sz="2600" dirty="0" err="1"/>
              <a:t>struct</a:t>
            </a:r>
            <a:r>
              <a:rPr lang="en-US" sz="2600" dirty="0"/>
              <a:t> tree*&gt; q;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q.push</a:t>
            </a:r>
            <a:r>
              <a:rPr lang="en-US" sz="2600" dirty="0"/>
              <a:t>(root</a:t>
            </a:r>
            <a:r>
              <a:rPr lang="en-US" sz="2600" dirty="0" smtClean="0"/>
              <a:t>);</a:t>
            </a:r>
            <a:endParaRPr lang="en-US" sz="2600" dirty="0"/>
          </a:p>
          <a:p>
            <a:r>
              <a:rPr lang="en-US" sz="2600" dirty="0"/>
              <a:t>	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cnt</a:t>
            </a:r>
            <a:r>
              <a:rPr lang="en-US" sz="2600" dirty="0"/>
              <a:t> = 1</a:t>
            </a:r>
            <a:r>
              <a:rPr lang="en-US" sz="2600" dirty="0" smtClean="0"/>
              <a:t>;</a:t>
            </a:r>
            <a:endParaRPr lang="en-US" sz="2600" dirty="0"/>
          </a:p>
          <a:p>
            <a:r>
              <a:rPr lang="en-US" sz="2600" dirty="0"/>
              <a:t>	while(!</a:t>
            </a:r>
            <a:r>
              <a:rPr lang="en-US" sz="2600" dirty="0" err="1"/>
              <a:t>q.empty</a:t>
            </a:r>
            <a:r>
              <a:rPr lang="en-US" sz="2600" dirty="0"/>
              <a:t>()) {</a:t>
            </a:r>
          </a:p>
          <a:p>
            <a:r>
              <a:rPr lang="en-US" sz="2600" dirty="0"/>
              <a:t>		</a:t>
            </a:r>
            <a:r>
              <a:rPr lang="en-US" sz="2600" dirty="0" err="1"/>
              <a:t>struct</a:t>
            </a:r>
            <a:r>
              <a:rPr lang="en-US" sz="2600" dirty="0"/>
              <a:t> tree *node = </a:t>
            </a:r>
            <a:r>
              <a:rPr lang="en-US" sz="2600" dirty="0" err="1"/>
              <a:t>q.front</a:t>
            </a:r>
            <a:r>
              <a:rPr lang="en-US" sz="2600" dirty="0"/>
              <a:t>();</a:t>
            </a:r>
          </a:p>
          <a:p>
            <a:r>
              <a:rPr lang="en-US" sz="2600" dirty="0"/>
              <a:t>		</a:t>
            </a:r>
            <a:r>
              <a:rPr lang="en-US" sz="2600" dirty="0" err="1"/>
              <a:t>q.pop</a:t>
            </a:r>
            <a:r>
              <a:rPr lang="en-US" sz="2600" dirty="0" smtClean="0"/>
              <a:t>();</a:t>
            </a:r>
            <a:endParaRPr lang="en-US" sz="2600" dirty="0"/>
          </a:p>
          <a:p>
            <a:r>
              <a:rPr lang="en-US" sz="2600" dirty="0"/>
              <a:t>		</a:t>
            </a:r>
            <a:r>
              <a:rPr lang="en-US" sz="2600" dirty="0" err="1"/>
              <a:t>cout</a:t>
            </a:r>
            <a:r>
              <a:rPr lang="en-US" sz="2600" dirty="0"/>
              <a:t>&lt;&lt;node-&gt;data&lt;&lt;"-&gt;";</a:t>
            </a:r>
          </a:p>
          <a:p>
            <a:r>
              <a:rPr lang="en-US" sz="2600" dirty="0"/>
              <a:t>		</a:t>
            </a:r>
            <a:r>
              <a:rPr lang="en-US" sz="2600" dirty="0" err="1"/>
              <a:t>cnt</a:t>
            </a:r>
            <a:r>
              <a:rPr lang="en-US" sz="2600" dirty="0"/>
              <a:t>--;</a:t>
            </a:r>
          </a:p>
          <a:p>
            <a:r>
              <a:rPr lang="en-US" sz="2600" dirty="0"/>
              <a:t>		if(node-&gt;left)</a:t>
            </a:r>
          </a:p>
          <a:p>
            <a:r>
              <a:rPr lang="en-US" sz="2600" dirty="0"/>
              <a:t>			</a:t>
            </a:r>
            <a:r>
              <a:rPr lang="en-US" sz="2600" dirty="0" err="1"/>
              <a:t>q.push</a:t>
            </a:r>
            <a:r>
              <a:rPr lang="en-US" sz="2600" dirty="0"/>
              <a:t>(node-&gt;left</a:t>
            </a:r>
            <a:r>
              <a:rPr lang="en-US" sz="2600" dirty="0" smtClean="0"/>
              <a:t>);</a:t>
            </a:r>
            <a:r>
              <a:rPr lang="en-US" sz="2600" dirty="0"/>
              <a:t>			</a:t>
            </a:r>
          </a:p>
          <a:p>
            <a:r>
              <a:rPr lang="en-US" sz="2600" dirty="0"/>
              <a:t>		if(node-&gt;right)</a:t>
            </a:r>
          </a:p>
          <a:p>
            <a:r>
              <a:rPr lang="en-US" sz="2600" dirty="0"/>
              <a:t>			</a:t>
            </a:r>
            <a:r>
              <a:rPr lang="en-US" sz="2600" dirty="0" err="1"/>
              <a:t>q.push</a:t>
            </a:r>
            <a:r>
              <a:rPr lang="en-US" sz="2600" dirty="0"/>
              <a:t>(node-&gt;right</a:t>
            </a:r>
            <a:r>
              <a:rPr lang="en-US" sz="2600" dirty="0" smtClean="0"/>
              <a:t>);</a:t>
            </a:r>
            <a:endParaRPr lang="en-US" sz="2600" dirty="0"/>
          </a:p>
          <a:p>
            <a:r>
              <a:rPr lang="en-US" sz="2600" dirty="0"/>
              <a:t>		if(</a:t>
            </a:r>
            <a:r>
              <a:rPr lang="en-US" sz="2600" dirty="0" err="1"/>
              <a:t>cnt</a:t>
            </a:r>
            <a:r>
              <a:rPr lang="en-US" sz="2600" dirty="0"/>
              <a:t> == 0) {</a:t>
            </a:r>
          </a:p>
          <a:p>
            <a:r>
              <a:rPr lang="en-US" sz="2600" dirty="0"/>
              <a:t>			</a:t>
            </a:r>
            <a:r>
              <a:rPr lang="en-US" sz="2600" dirty="0" err="1"/>
              <a:t>cnt</a:t>
            </a:r>
            <a:r>
              <a:rPr lang="en-US" sz="2600" dirty="0"/>
              <a:t>= </a:t>
            </a:r>
            <a:r>
              <a:rPr lang="en-US" sz="2600" dirty="0" err="1"/>
              <a:t>q.size</a:t>
            </a:r>
            <a:r>
              <a:rPr lang="en-US" sz="2600" dirty="0"/>
              <a:t>();</a:t>
            </a:r>
          </a:p>
          <a:p>
            <a:r>
              <a:rPr lang="en-US" sz="2600" dirty="0"/>
              <a:t>			</a:t>
            </a:r>
            <a:r>
              <a:rPr lang="en-US" sz="2600" dirty="0" err="1"/>
              <a:t>cout</a:t>
            </a:r>
            <a:r>
              <a:rPr lang="en-US" sz="2600" dirty="0"/>
              <a:t>&lt;&lt;"\n";</a:t>
            </a:r>
          </a:p>
          <a:p>
            <a:r>
              <a:rPr lang="en-US" sz="2600" dirty="0" smtClean="0"/>
              <a:t>		}</a:t>
            </a:r>
          </a:p>
          <a:p>
            <a:r>
              <a:rPr lang="en-US" sz="2600" dirty="0" smtClean="0"/>
              <a:t>}</a:t>
            </a:r>
            <a:endParaRPr lang="en-US" sz="26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2355673" y="16886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2165173" y="2298271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003373" y="2222071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707973" y="26411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460573" y="26411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1326973" y="3212671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241373" y="3212671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93573" y="35174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2088973" y="35174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4070173" y="3136471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4298773" y="35936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69248" y="18434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12973" y="281201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89273" y="36815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16181" y="27736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79473" y="36441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4073" y="37115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4962" y="2101756"/>
            <a:ext cx="5868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Time Complexity: ?</a:t>
            </a:r>
          </a:p>
          <a:p>
            <a:r>
              <a:rPr lang="en-US" sz="4000" dirty="0" smtClean="0"/>
              <a:t>Space Complexity: 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21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4962" y="2101756"/>
            <a:ext cx="5868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Time Complexity: O(n)</a:t>
            </a:r>
          </a:p>
          <a:p>
            <a:r>
              <a:rPr lang="en-US" sz="4000" dirty="0" smtClean="0"/>
              <a:t>Space Complexity: O(n)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89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307" y="4995081"/>
            <a:ext cx="1054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24884" y="1661375"/>
            <a:ext cx="3138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96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eeksforgeeks.org/wp-content/uploads/tree_diame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04" y="2327305"/>
            <a:ext cx="8966580" cy="33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37982" y="573206"/>
            <a:ext cx="8475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Diameter of a 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215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5218" y="1325560"/>
            <a:ext cx="102085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Compute Diameter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1. The </a:t>
            </a:r>
            <a:r>
              <a:rPr lang="en-US" sz="3200" dirty="0"/>
              <a:t>diameter of T’s left subtree</a:t>
            </a:r>
            <a:br>
              <a:rPr lang="en-US" sz="3200" dirty="0"/>
            </a:br>
            <a:r>
              <a:rPr lang="en-US" sz="3200" dirty="0" smtClean="0"/>
              <a:t>2. The </a:t>
            </a:r>
            <a:r>
              <a:rPr lang="en-US" sz="3200" dirty="0"/>
              <a:t>diameter of T’s right subtree</a:t>
            </a:r>
            <a:br>
              <a:rPr lang="en-US" sz="3200" dirty="0"/>
            </a:br>
            <a:r>
              <a:rPr lang="en-US" sz="3200" dirty="0" smtClean="0"/>
              <a:t>3. The </a:t>
            </a:r>
            <a:r>
              <a:rPr lang="en-US" sz="3200" dirty="0"/>
              <a:t>longest path between leaves that goes through the root of </a:t>
            </a:r>
            <a:r>
              <a:rPr lang="en-US" sz="3200" dirty="0" smtClean="0"/>
              <a:t>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89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"/>
          <p:cNvSpPr>
            <a:spLocks noChangeArrowheads="1"/>
          </p:cNvSpPr>
          <p:nvPr/>
        </p:nvSpPr>
        <p:spPr bwMode="auto">
          <a:xfrm>
            <a:off x="1782468" y="154219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591968" y="2162304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2430168" y="208347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134768" y="249469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2887368" y="249469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>
            <a:off x="753768" y="3076704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1668168" y="3079332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20368" y="337099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515768" y="337099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496968" y="299787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3725568" y="344719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96043" y="172061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39768" y="268918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16068" y="35587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42976" y="26508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06268" y="352127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0868" y="358875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39968" y="1095769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width(</a:t>
            </a:r>
            <a:r>
              <a:rPr lang="en-US" sz="2800" dirty="0" err="1"/>
              <a:t>struct</a:t>
            </a:r>
            <a:r>
              <a:rPr lang="en-US" sz="2800" dirty="0"/>
              <a:t> tree *root, </a:t>
            </a:r>
            <a:r>
              <a:rPr lang="en-US" sz="2800" dirty="0" err="1"/>
              <a:t>int</a:t>
            </a:r>
            <a:r>
              <a:rPr lang="en-US" sz="2800" dirty="0"/>
              <a:t> &amp;</a:t>
            </a:r>
            <a:r>
              <a:rPr lang="en-US" sz="2800" dirty="0" err="1"/>
              <a:t>maxW</a:t>
            </a:r>
            <a:r>
              <a:rPr lang="en-US" sz="2800" dirty="0"/>
              <a:t>) {</a:t>
            </a:r>
          </a:p>
          <a:p>
            <a:r>
              <a:rPr lang="en-US" sz="2800" dirty="0"/>
              <a:t>	if(root==NULL)</a:t>
            </a:r>
          </a:p>
          <a:p>
            <a:r>
              <a:rPr lang="en-US" sz="2800" dirty="0"/>
              <a:t>		return 0;</a:t>
            </a:r>
          </a:p>
          <a:p>
            <a:r>
              <a:rPr lang="en-US" sz="2800" dirty="0"/>
              <a:t>	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lW</a:t>
            </a:r>
            <a:r>
              <a:rPr lang="en-US" sz="2800" dirty="0"/>
              <a:t> = width(root-&gt;left, </a:t>
            </a:r>
            <a:r>
              <a:rPr lang="en-US" sz="2800" dirty="0" err="1"/>
              <a:t>maxW</a:t>
            </a:r>
            <a:r>
              <a:rPr lang="en-US" sz="2800" dirty="0"/>
              <a:t>);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rW</a:t>
            </a:r>
            <a:r>
              <a:rPr lang="en-US" sz="2800" dirty="0"/>
              <a:t> = width(root-&gt;</a:t>
            </a:r>
            <a:r>
              <a:rPr lang="en-US" sz="2800" dirty="0" err="1"/>
              <a:t>right,maxW</a:t>
            </a:r>
            <a:r>
              <a:rPr lang="en-US" sz="2800" dirty="0"/>
              <a:t>);		</a:t>
            </a:r>
          </a:p>
          <a:p>
            <a:r>
              <a:rPr lang="en-US" sz="2800" dirty="0"/>
              <a:t>	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maxW</a:t>
            </a:r>
            <a:r>
              <a:rPr lang="en-US" sz="2800" dirty="0"/>
              <a:t> = max(</a:t>
            </a:r>
            <a:r>
              <a:rPr lang="en-US" sz="2800" dirty="0" err="1"/>
              <a:t>maxW</a:t>
            </a:r>
            <a:r>
              <a:rPr lang="en-US" sz="2800" dirty="0"/>
              <a:t>, lW+rW+1);</a:t>
            </a:r>
          </a:p>
          <a:p>
            <a:r>
              <a:rPr lang="en-US" sz="2800" dirty="0"/>
              <a:t>	return max(</a:t>
            </a:r>
            <a:r>
              <a:rPr lang="en-US" sz="2800" dirty="0" err="1"/>
              <a:t>lW</a:t>
            </a:r>
            <a:r>
              <a:rPr lang="en-US" sz="2800" dirty="0"/>
              <a:t>, </a:t>
            </a:r>
            <a:r>
              <a:rPr lang="en-US" sz="2800" dirty="0" err="1"/>
              <a:t>rW</a:t>
            </a:r>
            <a:r>
              <a:rPr lang="en-US" sz="2800" dirty="0"/>
              <a:t>)+1;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1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3516" y="423081"/>
            <a:ext cx="8366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Check if a binary tree is a BST</a:t>
            </a:r>
            <a:endParaRPr lang="en-US" sz="4800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798624" y="2033515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4608124" y="2653623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446324" y="2574796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150924" y="2986015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5903524" y="2986015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3769924" y="3568023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4684324" y="3570651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236524" y="3862315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4531924" y="3862315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513124" y="3489196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6741724" y="3938515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12199" y="2211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55924" y="31805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32224" y="405002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59132" y="314212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22424" y="401258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27024" y="40800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25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71307" y="1474410"/>
            <a:ext cx="6211957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Method 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 smtClean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Check for left and right</a:t>
            </a:r>
            <a:r>
              <a:rPr kumimoji="0" lang="en-US" alt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nodes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71307" y="1474410"/>
            <a:ext cx="6211957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Method 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 smtClean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Check for left and right</a:t>
            </a:r>
            <a:r>
              <a:rPr kumimoji="0" lang="en-US" alt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nodes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0680" y="2859404"/>
            <a:ext cx="3261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WRONG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08760" y="643414"/>
            <a:ext cx="893706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Method 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 smtClean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Arial Unicode MS" panose="020B0604020202020204" pitchFamily="34" charset="-128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Find maximum in left subtree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3600" dirty="0" smtClean="0">
                <a:latin typeface="Arial Unicode MS" panose="020B0604020202020204" pitchFamily="34" charset="-128"/>
              </a:rPr>
              <a:t>Find minimum in right subtree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3600" dirty="0" smtClean="0">
                <a:latin typeface="Arial Unicode MS" panose="020B0604020202020204" pitchFamily="34" charset="-128"/>
              </a:rPr>
              <a:t>Data&gt; max in left and </a:t>
            </a:r>
            <a:r>
              <a:rPr lang="en-US" altLang="en-US" sz="3600" dirty="0">
                <a:latin typeface="Arial Unicode MS" panose="020B0604020202020204" pitchFamily="34" charset="-128"/>
              </a:rPr>
              <a:t>D</a:t>
            </a:r>
            <a:r>
              <a:rPr lang="en-US" altLang="en-US" sz="3600" dirty="0" smtClean="0">
                <a:latin typeface="Arial Unicode MS" panose="020B0604020202020204" pitchFamily="34" charset="-128"/>
              </a:rPr>
              <a:t>ata&lt;min in right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Recursively</a:t>
            </a:r>
            <a:r>
              <a:rPr kumimoji="0" lang="en-US" alt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for all nodes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0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8675" y="1828800"/>
            <a:ext cx="9403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Minimum in left Subtree = O(n)</a:t>
            </a:r>
          </a:p>
          <a:p>
            <a:r>
              <a:rPr lang="en-US" sz="3600" dirty="0" smtClean="0"/>
              <a:t>Minimum in right subtree = O(n)</a:t>
            </a:r>
          </a:p>
          <a:p>
            <a:endParaRPr lang="en-US" sz="3600" dirty="0"/>
          </a:p>
          <a:p>
            <a:r>
              <a:rPr lang="en-US" sz="3600" dirty="0" smtClean="0"/>
              <a:t>Compare for all n nodes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201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2508" y="2634018"/>
            <a:ext cx="6714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Can we improve?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853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40075" y="1474410"/>
            <a:ext cx="9674443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Method 3: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 smtClean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Arial Unicode MS" panose="020B0604020202020204" pitchFamily="34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Try to do all things of method</a:t>
            </a:r>
            <a:r>
              <a:rPr kumimoji="0" lang="en-US" alt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2 in one iteration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227" y="0"/>
            <a:ext cx="773358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node,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min,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max)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(node==NULL)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(node-&gt;data &lt; min || node-&gt;data &gt; max)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0;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(node-&gt;left, min, node-&gt;data)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(node-&gt;right, node-&gt;data, max);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606350" y="1596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415850" y="2216894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254050" y="21380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79586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97112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577650" y="3131294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492050" y="3133922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0442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3396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10320850" y="30524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10549450" y="3501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9925" y="17752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63650" y="274377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39950" y="36132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66858" y="27053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0150" y="35758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34750" y="3643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227" y="0"/>
            <a:ext cx="773358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node,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min,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max)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(node==NULL)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(node-&gt;data &lt; min || node-&gt;data &gt; max)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0;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(node-&gt;left, min, node-&gt;data)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(node-&gt;right, node-&gt;data, max);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606350" y="1596786"/>
            <a:ext cx="685800" cy="70944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415850" y="2216894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254050" y="21380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79586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97112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577650" y="3131294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492050" y="3133922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0442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3396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10320850" y="30524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10549450" y="3501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9925" y="17752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63650" y="274377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39950" y="36132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66858" y="27053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0150" y="35758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34750" y="3643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33814" y="900752"/>
            <a:ext cx="2563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(-INF,INF)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227" y="0"/>
            <a:ext cx="773358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node,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min,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max)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(node==NULL)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(node-&gt;data &lt; min || node-&gt;data &gt; max)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0;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(node-&gt;left, min, node-&gt;data)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(node-&gt;right, node-&gt;data, max);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606350" y="1596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415850" y="2216894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254050" y="21380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7958650" y="2549286"/>
            <a:ext cx="685800" cy="70944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97112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577650" y="3131294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492050" y="3133922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0442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3396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10320850" y="30524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10549450" y="3501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9925" y="17752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63650" y="274377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39950" y="36132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66858" y="27053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0150" y="35758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34750" y="3643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33814" y="900752"/>
            <a:ext cx="2563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(-INF,36)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7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227" y="0"/>
            <a:ext cx="773358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node,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min,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max)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(node==NULL)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(node-&gt;data &lt; min || node-&gt;data &gt; max)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0;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(node-&gt;left, min, node-&gt;data)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(node-&gt;right, node-&gt;data, max);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606350" y="1596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415850" y="2216894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254050" y="21380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79586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97112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577650" y="3131294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492050" y="3133922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044250" y="3425586"/>
            <a:ext cx="685800" cy="70944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3396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10320850" y="30524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10549450" y="3501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9925" y="17752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63650" y="274377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39950" y="36132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66858" y="27053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0150" y="35758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34750" y="3643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33814" y="900752"/>
            <a:ext cx="2563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(-INF,32)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5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8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227" y="0"/>
            <a:ext cx="773358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node,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min,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max)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(node==NULL)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(node-&gt;data &lt; min || node-&gt;data &gt; max)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0;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(node-&gt;left, min, node-&gt;data)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(node-&gt;right, node-&gt;data, max);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606350" y="1596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415850" y="2216894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254050" y="21380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79586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97112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577650" y="3131294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492050" y="3133922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0442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339650" y="3425586"/>
            <a:ext cx="685800" cy="70944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10320850" y="30524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10549450" y="3501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9925" y="17752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63650" y="274377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39950" y="36132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66858" y="27053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0150" y="35758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34750" y="3643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33814" y="900752"/>
            <a:ext cx="2563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(32,36)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227" y="0"/>
            <a:ext cx="773358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node,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min,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max)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(node==NULL)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(node-&gt;data &lt; min || node-&gt;data &gt; max)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0;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(node-&gt;left, min, node-&gt;data)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(node-&gt;right, node-&gt;data, max);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606350" y="1596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415850" y="2216894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254050" y="21380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79586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9711250" y="2549286"/>
            <a:ext cx="685800" cy="70944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577650" y="3131294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492050" y="3133922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0442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3396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10320850" y="30524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10549450" y="3501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9925" y="17752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63650" y="274377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39950" y="36132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66858" y="27053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0150" y="35758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34750" y="3643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33814" y="900752"/>
            <a:ext cx="2563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(36,INF)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2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227" y="0"/>
            <a:ext cx="773358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node,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min,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max)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(node==NULL)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(node-&gt;data &lt; min || node-&gt;data &gt; max)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0;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(node-&gt;left, min, node-&gt;data)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(node-&gt;right, node-&gt;data, max);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606350" y="1569490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415850" y="2216894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254050" y="21380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79586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97112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577650" y="3131294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492050" y="3133922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0442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3396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10320850" y="30524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10549450" y="3501786"/>
            <a:ext cx="685800" cy="70944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9925" y="17752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63650" y="274377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39950" y="36132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66858" y="27053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0150" y="35758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34750" y="3643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33814" y="900752"/>
            <a:ext cx="2563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(43,INF)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8668" y="1528549"/>
            <a:ext cx="683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Complexity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399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8668" y="1528549"/>
            <a:ext cx="683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Complexity 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4858603" y="3207225"/>
            <a:ext cx="3916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O(n)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25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8669" y="1978926"/>
            <a:ext cx="6769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Any other way?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444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8669" y="1978926"/>
            <a:ext cx="6769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Any other way?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848669" y="3807726"/>
            <a:ext cx="5022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7030A0"/>
                </a:solidFill>
              </a:rPr>
              <a:t>Inorder</a:t>
            </a:r>
            <a:r>
              <a:rPr lang="en-US" sz="4000" b="1" dirty="0" smtClean="0">
                <a:solidFill>
                  <a:srgbClr val="7030A0"/>
                </a:solidFill>
              </a:rPr>
              <a:t> Traversal</a:t>
            </a:r>
            <a:endParaRPr lang="en-US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8668" y="1528549"/>
            <a:ext cx="683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Complexity 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4107976" y="3193577"/>
            <a:ext cx="3916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Time : O(n)</a:t>
            </a:r>
          </a:p>
          <a:p>
            <a:r>
              <a:rPr lang="en-US" sz="4000" dirty="0" smtClean="0"/>
              <a:t>Space: O(1)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05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377" y="368490"/>
            <a:ext cx="11368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Find the largest BST subtree in a given Binary </a:t>
            </a:r>
            <a:r>
              <a:rPr lang="en-US" sz="5400" dirty="0" smtClean="0"/>
              <a:t>Tree</a:t>
            </a:r>
            <a:endParaRPr lang="en-US" sz="54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1918946" y="2431379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1728446" y="3051487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2566646" y="2972660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271246" y="3383879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023846" y="3383879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890246" y="3965887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804646" y="3968515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56846" y="4260179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1652246" y="4260179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3633446" y="3887060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3862046" y="4336379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32521" y="26097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76246" y="3578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52546" y="44478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79454" y="35399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42746" y="44104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7346" y="44779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76" name="Oval 8"/>
          <p:cNvSpPr>
            <a:spLocks noChangeArrowheads="1"/>
          </p:cNvSpPr>
          <p:nvPr/>
        </p:nvSpPr>
        <p:spPr bwMode="auto">
          <a:xfrm>
            <a:off x="7777815" y="3222184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" name="Line 10"/>
          <p:cNvSpPr>
            <a:spLocks noChangeShapeType="1"/>
          </p:cNvSpPr>
          <p:nvPr/>
        </p:nvSpPr>
        <p:spPr bwMode="auto">
          <a:xfrm flipH="1">
            <a:off x="7396815" y="3804192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8311215" y="3806820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Oval 12"/>
          <p:cNvSpPr>
            <a:spLocks noChangeArrowheads="1"/>
          </p:cNvSpPr>
          <p:nvPr/>
        </p:nvSpPr>
        <p:spPr bwMode="auto">
          <a:xfrm>
            <a:off x="6863415" y="4098484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" name="Oval 13"/>
          <p:cNvSpPr>
            <a:spLocks noChangeArrowheads="1"/>
          </p:cNvSpPr>
          <p:nvPr/>
        </p:nvSpPr>
        <p:spPr bwMode="auto">
          <a:xfrm>
            <a:off x="8158815" y="4098484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7986023" y="33782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8349315" y="42487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053915" y="431624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4547846" y="3248555"/>
            <a:ext cx="1771067" cy="12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5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377" y="368490"/>
            <a:ext cx="11368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METHOD 1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3725840" y="3316405"/>
            <a:ext cx="7369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Call </a:t>
            </a:r>
            <a:r>
              <a:rPr lang="en-US" sz="3600" dirty="0" err="1" smtClean="0"/>
              <a:t>isBST</a:t>
            </a:r>
            <a:r>
              <a:rPr lang="en-US" sz="3600" dirty="0" smtClean="0"/>
              <a:t> on all nodes</a:t>
            </a:r>
          </a:p>
        </p:txBody>
      </p:sp>
    </p:spTree>
    <p:extLst>
      <p:ext uri="{BB962C8B-B14F-4D97-AF65-F5344CB8AC3E}">
        <p14:creationId xmlns:p14="http://schemas.microsoft.com/office/powerpoint/2010/main" val="20454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54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377" y="368490"/>
            <a:ext cx="11368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METHOD 2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6441744" y="3207673"/>
            <a:ext cx="7369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Use top down approach 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464856" y="2049241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2274356" y="2669349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112556" y="2590522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817156" y="3001741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569756" y="3001741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1436156" y="3583749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350556" y="3586377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902756" y="3878041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2198156" y="3878041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179356" y="3504922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4407956" y="3954241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78431" y="22276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22156" y="31962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98456" y="40657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25364" y="31578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88656" y="40283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3256" y="40958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87355" y="464024"/>
            <a:ext cx="10181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Inorder</a:t>
            </a:r>
            <a:r>
              <a:rPr lang="en-US" sz="6000" dirty="0" smtClean="0"/>
              <a:t> Successor of a Tree</a:t>
            </a:r>
            <a:endParaRPr lang="en-US" sz="6000" dirty="0"/>
          </a:p>
        </p:txBody>
      </p:sp>
      <p:sp>
        <p:nvSpPr>
          <p:cNvPr id="20" name="Oval 4"/>
          <p:cNvSpPr>
            <a:spLocks noChangeAspect="1" noChangeArrowheads="1"/>
          </p:cNvSpPr>
          <p:nvPr/>
        </p:nvSpPr>
        <p:spPr bwMode="auto">
          <a:xfrm>
            <a:off x="6666363" y="3802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20</a:t>
            </a:r>
          </a:p>
        </p:txBody>
      </p:sp>
      <p:sp>
        <p:nvSpPr>
          <p:cNvPr id="21" name="Oval 5"/>
          <p:cNvSpPr>
            <a:spLocks noChangeAspect="1" noChangeArrowheads="1"/>
          </p:cNvSpPr>
          <p:nvPr/>
        </p:nvSpPr>
        <p:spPr bwMode="auto">
          <a:xfrm>
            <a:off x="4532763" y="3802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9</a:t>
            </a:r>
          </a:p>
        </p:txBody>
      </p:sp>
      <p:sp>
        <p:nvSpPr>
          <p:cNvPr id="22" name="Oval 6"/>
          <p:cNvSpPr>
            <a:spLocks noChangeAspect="1" noChangeArrowheads="1"/>
          </p:cNvSpPr>
          <p:nvPr/>
        </p:nvSpPr>
        <p:spPr bwMode="auto">
          <a:xfrm>
            <a:off x="3465963" y="3802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23" name="Oval 7"/>
          <p:cNvSpPr>
            <a:spLocks noChangeAspect="1" noChangeArrowheads="1"/>
          </p:cNvSpPr>
          <p:nvPr/>
        </p:nvSpPr>
        <p:spPr bwMode="auto">
          <a:xfrm>
            <a:off x="6132963" y="2913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15</a:t>
            </a:r>
          </a:p>
        </p:txBody>
      </p:sp>
      <p:sp>
        <p:nvSpPr>
          <p:cNvPr id="24" name="Oval 8"/>
          <p:cNvSpPr>
            <a:spLocks noChangeAspect="1" noChangeArrowheads="1"/>
          </p:cNvSpPr>
          <p:nvPr/>
        </p:nvSpPr>
        <p:spPr bwMode="auto">
          <a:xfrm>
            <a:off x="3999363" y="2913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5</a:t>
            </a:r>
          </a:p>
        </p:txBody>
      </p:sp>
      <p:sp>
        <p:nvSpPr>
          <p:cNvPr id="25" name="Oval 9"/>
          <p:cNvSpPr>
            <a:spLocks noChangeAspect="1" noChangeArrowheads="1"/>
          </p:cNvSpPr>
          <p:nvPr/>
        </p:nvSpPr>
        <p:spPr bwMode="auto">
          <a:xfrm>
            <a:off x="5066163" y="2024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10</a:t>
            </a:r>
          </a:p>
        </p:txBody>
      </p:sp>
      <p:cxnSp>
        <p:nvCxnSpPr>
          <p:cNvPr id="26" name="AutoShape 10"/>
          <p:cNvCxnSpPr>
            <a:cxnSpLocks noChangeShapeType="1"/>
            <a:stCxn id="25" idx="3"/>
            <a:endCxn id="24" idx="0"/>
          </p:cNvCxnSpPr>
          <p:nvPr/>
        </p:nvCxnSpPr>
        <p:spPr bwMode="auto">
          <a:xfrm flipH="1">
            <a:off x="4189864" y="2368906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11"/>
          <p:cNvCxnSpPr>
            <a:cxnSpLocks noChangeShapeType="1"/>
            <a:stCxn id="25" idx="5"/>
            <a:endCxn id="23" idx="0"/>
          </p:cNvCxnSpPr>
          <p:nvPr/>
        </p:nvCxnSpPr>
        <p:spPr bwMode="auto">
          <a:xfrm>
            <a:off x="5391601" y="2368906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2"/>
          <p:cNvCxnSpPr>
            <a:cxnSpLocks noChangeShapeType="1"/>
            <a:stCxn id="23" idx="5"/>
            <a:endCxn id="20" idx="0"/>
          </p:cNvCxnSpPr>
          <p:nvPr/>
        </p:nvCxnSpPr>
        <p:spPr bwMode="auto">
          <a:xfrm>
            <a:off x="6458401" y="3257906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13"/>
          <p:cNvCxnSpPr>
            <a:cxnSpLocks noChangeShapeType="1"/>
            <a:stCxn id="24" idx="3"/>
            <a:endCxn id="22" idx="0"/>
          </p:cNvCxnSpPr>
          <p:nvPr/>
        </p:nvCxnSpPr>
        <p:spPr bwMode="auto">
          <a:xfrm flipH="1">
            <a:off x="3656464" y="3257906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4" idx="5"/>
            <a:endCxn id="21" idx="0"/>
          </p:cNvCxnSpPr>
          <p:nvPr/>
        </p:nvCxnSpPr>
        <p:spPr bwMode="auto">
          <a:xfrm>
            <a:off x="4324801" y="3257906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15"/>
          <p:cNvSpPr>
            <a:spLocks noChangeAspect="1" noChangeArrowheads="1"/>
          </p:cNvSpPr>
          <p:nvPr/>
        </p:nvSpPr>
        <p:spPr bwMode="auto">
          <a:xfrm>
            <a:off x="6933063" y="4691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30</a:t>
            </a:r>
          </a:p>
        </p:txBody>
      </p:sp>
      <p:cxnSp>
        <p:nvCxnSpPr>
          <p:cNvPr id="32" name="AutoShape 16"/>
          <p:cNvCxnSpPr>
            <a:cxnSpLocks noChangeShapeType="1"/>
            <a:stCxn id="20" idx="5"/>
            <a:endCxn id="31" idx="0"/>
          </p:cNvCxnSpPr>
          <p:nvPr/>
        </p:nvCxnSpPr>
        <p:spPr bwMode="auto">
          <a:xfrm>
            <a:off x="6991801" y="4146906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17"/>
          <p:cNvSpPr>
            <a:spLocks noChangeAspect="1" noChangeArrowheads="1"/>
          </p:cNvSpPr>
          <p:nvPr/>
        </p:nvSpPr>
        <p:spPr bwMode="auto">
          <a:xfrm>
            <a:off x="4266063" y="4691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7</a:t>
            </a:r>
          </a:p>
        </p:txBody>
      </p:sp>
      <p:cxnSp>
        <p:nvCxnSpPr>
          <p:cNvPr id="34" name="AutoShape 18"/>
          <p:cNvCxnSpPr>
            <a:cxnSpLocks noChangeShapeType="1"/>
            <a:stCxn id="21" idx="3"/>
            <a:endCxn id="33" idx="0"/>
          </p:cNvCxnSpPr>
          <p:nvPr/>
        </p:nvCxnSpPr>
        <p:spPr bwMode="auto">
          <a:xfrm flipH="1">
            <a:off x="4456564" y="4146906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19"/>
          <p:cNvSpPr>
            <a:spLocks noChangeAspect="1" noChangeArrowheads="1"/>
          </p:cNvSpPr>
          <p:nvPr/>
        </p:nvSpPr>
        <p:spPr bwMode="auto">
          <a:xfrm>
            <a:off x="6399663" y="468348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17</a:t>
            </a:r>
          </a:p>
        </p:txBody>
      </p:sp>
      <p:cxnSp>
        <p:nvCxnSpPr>
          <p:cNvPr id="36" name="AutoShape 20"/>
          <p:cNvCxnSpPr>
            <a:cxnSpLocks noChangeShapeType="1"/>
            <a:stCxn id="20" idx="3"/>
            <a:endCxn id="35" idx="0"/>
          </p:cNvCxnSpPr>
          <p:nvPr/>
        </p:nvCxnSpPr>
        <p:spPr bwMode="auto">
          <a:xfrm flipH="1">
            <a:off x="6590164" y="4146907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21"/>
          <p:cNvCxnSpPr>
            <a:cxnSpLocks noChangeShapeType="1"/>
            <a:stCxn id="25" idx="4"/>
            <a:endCxn id="23" idx="2"/>
          </p:cNvCxnSpPr>
          <p:nvPr/>
        </p:nvCxnSpPr>
        <p:spPr bwMode="auto">
          <a:xfrm rot="16200000" flipH="1">
            <a:off x="5345563" y="2335568"/>
            <a:ext cx="679450" cy="857250"/>
          </a:xfrm>
          <a:prstGeom prst="curvedConnector2">
            <a:avLst/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22"/>
          <p:cNvCxnSpPr>
            <a:cxnSpLocks noChangeShapeType="1"/>
            <a:stCxn id="24" idx="6"/>
            <a:endCxn id="33" idx="6"/>
          </p:cNvCxnSpPr>
          <p:nvPr/>
        </p:nvCxnSpPr>
        <p:spPr bwMode="auto">
          <a:xfrm>
            <a:off x="4399413" y="3103918"/>
            <a:ext cx="266700" cy="1778000"/>
          </a:xfrm>
          <a:prstGeom prst="curvedConnector3">
            <a:avLst>
              <a:gd name="adj1" fmla="val 341069"/>
            </a:avLst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23"/>
          <p:cNvCxnSpPr>
            <a:cxnSpLocks noChangeShapeType="1"/>
            <a:stCxn id="23" idx="3"/>
            <a:endCxn id="35" idx="1"/>
          </p:cNvCxnSpPr>
          <p:nvPr/>
        </p:nvCxnSpPr>
        <p:spPr bwMode="auto">
          <a:xfrm rot="16200000" flipH="1">
            <a:off x="5590833" y="3855600"/>
            <a:ext cx="1462087" cy="266700"/>
          </a:xfrm>
          <a:prstGeom prst="curvedConnector3">
            <a:avLst>
              <a:gd name="adj1" fmla="val 50380"/>
            </a:avLst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59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87355" y="464024"/>
            <a:ext cx="10181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In-order Successor of a Tree</a:t>
            </a:r>
            <a:endParaRPr 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3049706" y="5381981"/>
            <a:ext cx="8147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Reverse In-order Traversal</a:t>
            </a:r>
            <a:endParaRPr lang="en-US" sz="3600" dirty="0"/>
          </a:p>
        </p:txBody>
      </p:sp>
      <p:sp>
        <p:nvSpPr>
          <p:cNvPr id="40" name="Oval 4"/>
          <p:cNvSpPr>
            <a:spLocks noChangeAspect="1" noChangeArrowheads="1"/>
          </p:cNvSpPr>
          <p:nvPr/>
        </p:nvSpPr>
        <p:spPr bwMode="auto">
          <a:xfrm>
            <a:off x="6666363" y="3802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20</a:t>
            </a:r>
          </a:p>
        </p:txBody>
      </p:sp>
      <p:sp>
        <p:nvSpPr>
          <p:cNvPr id="41" name="Oval 5"/>
          <p:cNvSpPr>
            <a:spLocks noChangeAspect="1" noChangeArrowheads="1"/>
          </p:cNvSpPr>
          <p:nvPr/>
        </p:nvSpPr>
        <p:spPr bwMode="auto">
          <a:xfrm>
            <a:off x="4532763" y="3802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9</a:t>
            </a:r>
          </a:p>
        </p:txBody>
      </p:sp>
      <p:sp>
        <p:nvSpPr>
          <p:cNvPr id="42" name="Oval 6"/>
          <p:cNvSpPr>
            <a:spLocks noChangeAspect="1" noChangeArrowheads="1"/>
          </p:cNvSpPr>
          <p:nvPr/>
        </p:nvSpPr>
        <p:spPr bwMode="auto">
          <a:xfrm>
            <a:off x="3465963" y="3802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43" name="Oval 7"/>
          <p:cNvSpPr>
            <a:spLocks noChangeAspect="1" noChangeArrowheads="1"/>
          </p:cNvSpPr>
          <p:nvPr/>
        </p:nvSpPr>
        <p:spPr bwMode="auto">
          <a:xfrm>
            <a:off x="6132963" y="2913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15</a:t>
            </a:r>
          </a:p>
        </p:txBody>
      </p:sp>
      <p:sp>
        <p:nvSpPr>
          <p:cNvPr id="44" name="Oval 8"/>
          <p:cNvSpPr>
            <a:spLocks noChangeAspect="1" noChangeArrowheads="1"/>
          </p:cNvSpPr>
          <p:nvPr/>
        </p:nvSpPr>
        <p:spPr bwMode="auto">
          <a:xfrm>
            <a:off x="3999363" y="2913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5</a:t>
            </a:r>
          </a:p>
        </p:txBody>
      </p:sp>
      <p:sp>
        <p:nvSpPr>
          <p:cNvPr id="45" name="Oval 9"/>
          <p:cNvSpPr>
            <a:spLocks noChangeAspect="1" noChangeArrowheads="1"/>
          </p:cNvSpPr>
          <p:nvPr/>
        </p:nvSpPr>
        <p:spPr bwMode="auto">
          <a:xfrm>
            <a:off x="5066163" y="2024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10</a:t>
            </a:r>
          </a:p>
        </p:txBody>
      </p:sp>
      <p:cxnSp>
        <p:nvCxnSpPr>
          <p:cNvPr id="46" name="AutoShape 10"/>
          <p:cNvCxnSpPr>
            <a:cxnSpLocks noChangeShapeType="1"/>
            <a:stCxn id="45" idx="3"/>
            <a:endCxn id="44" idx="0"/>
          </p:cNvCxnSpPr>
          <p:nvPr/>
        </p:nvCxnSpPr>
        <p:spPr bwMode="auto">
          <a:xfrm flipH="1">
            <a:off x="4189864" y="2368906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1"/>
          <p:cNvCxnSpPr>
            <a:cxnSpLocks noChangeShapeType="1"/>
            <a:stCxn id="45" idx="5"/>
            <a:endCxn id="43" idx="0"/>
          </p:cNvCxnSpPr>
          <p:nvPr/>
        </p:nvCxnSpPr>
        <p:spPr bwMode="auto">
          <a:xfrm>
            <a:off x="5391601" y="2368906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"/>
          <p:cNvCxnSpPr>
            <a:cxnSpLocks noChangeShapeType="1"/>
            <a:stCxn id="43" idx="5"/>
            <a:endCxn id="40" idx="0"/>
          </p:cNvCxnSpPr>
          <p:nvPr/>
        </p:nvCxnSpPr>
        <p:spPr bwMode="auto">
          <a:xfrm>
            <a:off x="6458401" y="3257906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3"/>
          <p:cNvCxnSpPr>
            <a:cxnSpLocks noChangeShapeType="1"/>
            <a:stCxn id="44" idx="3"/>
            <a:endCxn id="42" idx="0"/>
          </p:cNvCxnSpPr>
          <p:nvPr/>
        </p:nvCxnSpPr>
        <p:spPr bwMode="auto">
          <a:xfrm flipH="1">
            <a:off x="3656464" y="3257906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4"/>
          <p:cNvCxnSpPr>
            <a:cxnSpLocks noChangeShapeType="1"/>
            <a:stCxn id="44" idx="5"/>
            <a:endCxn id="41" idx="0"/>
          </p:cNvCxnSpPr>
          <p:nvPr/>
        </p:nvCxnSpPr>
        <p:spPr bwMode="auto">
          <a:xfrm>
            <a:off x="4324801" y="3257906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15"/>
          <p:cNvSpPr>
            <a:spLocks noChangeAspect="1" noChangeArrowheads="1"/>
          </p:cNvSpPr>
          <p:nvPr/>
        </p:nvSpPr>
        <p:spPr bwMode="auto">
          <a:xfrm>
            <a:off x="6933063" y="4691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30</a:t>
            </a:r>
          </a:p>
        </p:txBody>
      </p:sp>
      <p:cxnSp>
        <p:nvCxnSpPr>
          <p:cNvPr id="52" name="AutoShape 16"/>
          <p:cNvCxnSpPr>
            <a:cxnSpLocks noChangeShapeType="1"/>
            <a:stCxn id="40" idx="5"/>
            <a:endCxn id="51" idx="0"/>
          </p:cNvCxnSpPr>
          <p:nvPr/>
        </p:nvCxnSpPr>
        <p:spPr bwMode="auto">
          <a:xfrm>
            <a:off x="6991801" y="4146906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17"/>
          <p:cNvSpPr>
            <a:spLocks noChangeAspect="1" noChangeArrowheads="1"/>
          </p:cNvSpPr>
          <p:nvPr/>
        </p:nvSpPr>
        <p:spPr bwMode="auto">
          <a:xfrm>
            <a:off x="4266063" y="4691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7</a:t>
            </a:r>
          </a:p>
        </p:txBody>
      </p:sp>
      <p:cxnSp>
        <p:nvCxnSpPr>
          <p:cNvPr id="54" name="AutoShape 18"/>
          <p:cNvCxnSpPr>
            <a:cxnSpLocks noChangeShapeType="1"/>
            <a:stCxn id="41" idx="3"/>
            <a:endCxn id="53" idx="0"/>
          </p:cNvCxnSpPr>
          <p:nvPr/>
        </p:nvCxnSpPr>
        <p:spPr bwMode="auto">
          <a:xfrm flipH="1">
            <a:off x="4456564" y="4146906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Oval 19"/>
          <p:cNvSpPr>
            <a:spLocks noChangeAspect="1" noChangeArrowheads="1"/>
          </p:cNvSpPr>
          <p:nvPr/>
        </p:nvSpPr>
        <p:spPr bwMode="auto">
          <a:xfrm>
            <a:off x="6399663" y="468348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17</a:t>
            </a:r>
          </a:p>
        </p:txBody>
      </p:sp>
      <p:cxnSp>
        <p:nvCxnSpPr>
          <p:cNvPr id="56" name="AutoShape 20"/>
          <p:cNvCxnSpPr>
            <a:cxnSpLocks noChangeShapeType="1"/>
            <a:stCxn id="40" idx="3"/>
            <a:endCxn id="55" idx="0"/>
          </p:cNvCxnSpPr>
          <p:nvPr/>
        </p:nvCxnSpPr>
        <p:spPr bwMode="auto">
          <a:xfrm flipH="1">
            <a:off x="6590164" y="4146907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1"/>
          <p:cNvCxnSpPr>
            <a:cxnSpLocks noChangeShapeType="1"/>
            <a:stCxn id="45" idx="4"/>
            <a:endCxn id="43" idx="2"/>
          </p:cNvCxnSpPr>
          <p:nvPr/>
        </p:nvCxnSpPr>
        <p:spPr bwMode="auto">
          <a:xfrm rot="16200000" flipH="1">
            <a:off x="5345563" y="2335568"/>
            <a:ext cx="679450" cy="857250"/>
          </a:xfrm>
          <a:prstGeom prst="curvedConnector2">
            <a:avLst/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22"/>
          <p:cNvCxnSpPr>
            <a:cxnSpLocks noChangeShapeType="1"/>
            <a:stCxn id="44" idx="6"/>
            <a:endCxn id="53" idx="6"/>
          </p:cNvCxnSpPr>
          <p:nvPr/>
        </p:nvCxnSpPr>
        <p:spPr bwMode="auto">
          <a:xfrm>
            <a:off x="4399413" y="3103918"/>
            <a:ext cx="266700" cy="1778000"/>
          </a:xfrm>
          <a:prstGeom prst="curvedConnector3">
            <a:avLst>
              <a:gd name="adj1" fmla="val 341069"/>
            </a:avLst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23"/>
          <p:cNvCxnSpPr>
            <a:cxnSpLocks noChangeShapeType="1"/>
            <a:stCxn id="43" idx="3"/>
            <a:endCxn id="55" idx="1"/>
          </p:cNvCxnSpPr>
          <p:nvPr/>
        </p:nvCxnSpPr>
        <p:spPr bwMode="auto">
          <a:xfrm rot="16200000" flipH="1">
            <a:off x="5590833" y="3855600"/>
            <a:ext cx="1462087" cy="266700"/>
          </a:xfrm>
          <a:prstGeom prst="curvedConnector3">
            <a:avLst>
              <a:gd name="adj1" fmla="val 50380"/>
            </a:avLst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26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52388" y="326071"/>
            <a:ext cx="7109639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populateNextRecur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p,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 **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next_ref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(p)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{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populateNextRecur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(p-&gt;right,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next_ref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p-&gt;next = *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next_ref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*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next_ref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p;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populateNextRecur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(p-&gt;left,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next_ref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4"/>
          <p:cNvSpPr>
            <a:spLocks noChangeAspect="1" noChangeArrowheads="1"/>
          </p:cNvSpPr>
          <p:nvPr/>
        </p:nvSpPr>
        <p:spPr bwMode="auto">
          <a:xfrm>
            <a:off x="3372875" y="320191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20</a:t>
            </a:r>
          </a:p>
        </p:txBody>
      </p:sp>
      <p:sp>
        <p:nvSpPr>
          <p:cNvPr id="4" name="Oval 5"/>
          <p:cNvSpPr>
            <a:spLocks noChangeAspect="1" noChangeArrowheads="1"/>
          </p:cNvSpPr>
          <p:nvPr/>
        </p:nvSpPr>
        <p:spPr bwMode="auto">
          <a:xfrm>
            <a:off x="1239275" y="320191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9</a:t>
            </a:r>
          </a:p>
        </p:txBody>
      </p:sp>
      <p:sp>
        <p:nvSpPr>
          <p:cNvPr id="5" name="Oval 6"/>
          <p:cNvSpPr>
            <a:spLocks noChangeAspect="1" noChangeArrowheads="1"/>
          </p:cNvSpPr>
          <p:nvPr/>
        </p:nvSpPr>
        <p:spPr bwMode="auto">
          <a:xfrm>
            <a:off x="172475" y="320191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6" name="Oval 7"/>
          <p:cNvSpPr>
            <a:spLocks noChangeAspect="1" noChangeArrowheads="1"/>
          </p:cNvSpPr>
          <p:nvPr/>
        </p:nvSpPr>
        <p:spPr bwMode="auto">
          <a:xfrm>
            <a:off x="2839475" y="231291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15</a:t>
            </a:r>
          </a:p>
        </p:txBody>
      </p:sp>
      <p:sp>
        <p:nvSpPr>
          <p:cNvPr id="7" name="Oval 8"/>
          <p:cNvSpPr>
            <a:spLocks noChangeAspect="1" noChangeArrowheads="1"/>
          </p:cNvSpPr>
          <p:nvPr/>
        </p:nvSpPr>
        <p:spPr bwMode="auto">
          <a:xfrm>
            <a:off x="705875" y="231291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5</a:t>
            </a:r>
          </a:p>
        </p:txBody>
      </p:sp>
      <p:sp>
        <p:nvSpPr>
          <p:cNvPr id="8" name="Oval 9"/>
          <p:cNvSpPr>
            <a:spLocks noChangeAspect="1" noChangeArrowheads="1"/>
          </p:cNvSpPr>
          <p:nvPr/>
        </p:nvSpPr>
        <p:spPr bwMode="auto">
          <a:xfrm>
            <a:off x="1772675" y="142391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10</a:t>
            </a:r>
          </a:p>
        </p:txBody>
      </p:sp>
      <p:cxnSp>
        <p:nvCxnSpPr>
          <p:cNvPr id="9" name="AutoShape 10"/>
          <p:cNvCxnSpPr>
            <a:cxnSpLocks noChangeShapeType="1"/>
            <a:stCxn id="8" idx="3"/>
            <a:endCxn id="7" idx="0"/>
          </p:cNvCxnSpPr>
          <p:nvPr/>
        </p:nvCxnSpPr>
        <p:spPr bwMode="auto">
          <a:xfrm flipH="1">
            <a:off x="896376" y="1768404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1"/>
          <p:cNvCxnSpPr>
            <a:cxnSpLocks noChangeShapeType="1"/>
            <a:stCxn id="8" idx="5"/>
            <a:endCxn id="6" idx="0"/>
          </p:cNvCxnSpPr>
          <p:nvPr/>
        </p:nvCxnSpPr>
        <p:spPr bwMode="auto">
          <a:xfrm>
            <a:off x="2098113" y="1768404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2"/>
          <p:cNvCxnSpPr>
            <a:cxnSpLocks noChangeShapeType="1"/>
            <a:stCxn id="6" idx="5"/>
            <a:endCxn id="3" idx="0"/>
          </p:cNvCxnSpPr>
          <p:nvPr/>
        </p:nvCxnSpPr>
        <p:spPr bwMode="auto">
          <a:xfrm>
            <a:off x="3164913" y="2657404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3"/>
          <p:cNvCxnSpPr>
            <a:cxnSpLocks noChangeShapeType="1"/>
            <a:stCxn id="7" idx="3"/>
            <a:endCxn id="5" idx="0"/>
          </p:cNvCxnSpPr>
          <p:nvPr/>
        </p:nvCxnSpPr>
        <p:spPr bwMode="auto">
          <a:xfrm flipH="1">
            <a:off x="362976" y="2657404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4"/>
          <p:cNvCxnSpPr>
            <a:cxnSpLocks noChangeShapeType="1"/>
            <a:stCxn id="7" idx="5"/>
            <a:endCxn id="4" idx="0"/>
          </p:cNvCxnSpPr>
          <p:nvPr/>
        </p:nvCxnSpPr>
        <p:spPr bwMode="auto">
          <a:xfrm>
            <a:off x="1031313" y="2657404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5"/>
          <p:cNvSpPr>
            <a:spLocks noChangeAspect="1" noChangeArrowheads="1"/>
          </p:cNvSpPr>
          <p:nvPr/>
        </p:nvSpPr>
        <p:spPr bwMode="auto">
          <a:xfrm>
            <a:off x="3639575" y="409091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30</a:t>
            </a:r>
          </a:p>
        </p:txBody>
      </p:sp>
      <p:cxnSp>
        <p:nvCxnSpPr>
          <p:cNvPr id="15" name="AutoShape 16"/>
          <p:cNvCxnSpPr>
            <a:cxnSpLocks noChangeShapeType="1"/>
            <a:stCxn id="3" idx="5"/>
            <a:endCxn id="14" idx="0"/>
          </p:cNvCxnSpPr>
          <p:nvPr/>
        </p:nvCxnSpPr>
        <p:spPr bwMode="auto">
          <a:xfrm>
            <a:off x="3698313" y="3546404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7"/>
          <p:cNvSpPr>
            <a:spLocks noChangeAspect="1" noChangeArrowheads="1"/>
          </p:cNvSpPr>
          <p:nvPr/>
        </p:nvSpPr>
        <p:spPr bwMode="auto">
          <a:xfrm>
            <a:off x="972575" y="409091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7</a:t>
            </a:r>
          </a:p>
        </p:txBody>
      </p:sp>
      <p:cxnSp>
        <p:nvCxnSpPr>
          <p:cNvPr id="17" name="AutoShape 18"/>
          <p:cNvCxnSpPr>
            <a:cxnSpLocks noChangeShapeType="1"/>
            <a:stCxn id="4" idx="3"/>
            <a:endCxn id="16" idx="0"/>
          </p:cNvCxnSpPr>
          <p:nvPr/>
        </p:nvCxnSpPr>
        <p:spPr bwMode="auto">
          <a:xfrm flipH="1">
            <a:off x="1163076" y="3546404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9"/>
          <p:cNvSpPr>
            <a:spLocks noChangeAspect="1" noChangeArrowheads="1"/>
          </p:cNvSpPr>
          <p:nvPr/>
        </p:nvSpPr>
        <p:spPr bwMode="auto">
          <a:xfrm>
            <a:off x="3106175" y="4082979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17</a:t>
            </a:r>
          </a:p>
        </p:txBody>
      </p:sp>
      <p:cxnSp>
        <p:nvCxnSpPr>
          <p:cNvPr id="19" name="AutoShape 20"/>
          <p:cNvCxnSpPr>
            <a:cxnSpLocks noChangeShapeType="1"/>
            <a:stCxn id="3" idx="3"/>
            <a:endCxn id="18" idx="0"/>
          </p:cNvCxnSpPr>
          <p:nvPr/>
        </p:nvCxnSpPr>
        <p:spPr bwMode="auto">
          <a:xfrm flipH="1">
            <a:off x="3296676" y="3546405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1"/>
          <p:cNvCxnSpPr>
            <a:cxnSpLocks noChangeShapeType="1"/>
            <a:stCxn id="8" idx="4"/>
            <a:endCxn id="6" idx="2"/>
          </p:cNvCxnSpPr>
          <p:nvPr/>
        </p:nvCxnSpPr>
        <p:spPr bwMode="auto">
          <a:xfrm rot="16200000" flipH="1">
            <a:off x="2052075" y="1735066"/>
            <a:ext cx="679450" cy="857250"/>
          </a:xfrm>
          <a:prstGeom prst="curvedConnector2">
            <a:avLst/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2"/>
          <p:cNvCxnSpPr>
            <a:cxnSpLocks noChangeShapeType="1"/>
            <a:stCxn id="7" idx="6"/>
            <a:endCxn id="16" idx="6"/>
          </p:cNvCxnSpPr>
          <p:nvPr/>
        </p:nvCxnSpPr>
        <p:spPr bwMode="auto">
          <a:xfrm>
            <a:off x="1105925" y="2503416"/>
            <a:ext cx="266700" cy="1778000"/>
          </a:xfrm>
          <a:prstGeom prst="curvedConnector3">
            <a:avLst>
              <a:gd name="adj1" fmla="val 341069"/>
            </a:avLst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3"/>
          <p:cNvCxnSpPr>
            <a:cxnSpLocks noChangeShapeType="1"/>
            <a:stCxn id="6" idx="3"/>
            <a:endCxn id="18" idx="1"/>
          </p:cNvCxnSpPr>
          <p:nvPr/>
        </p:nvCxnSpPr>
        <p:spPr bwMode="auto">
          <a:xfrm rot="16200000" flipH="1">
            <a:off x="2297345" y="3255098"/>
            <a:ext cx="1462087" cy="266700"/>
          </a:xfrm>
          <a:prstGeom prst="curvedConnector3">
            <a:avLst>
              <a:gd name="adj1" fmla="val 50380"/>
            </a:avLst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452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87355" y="464024"/>
            <a:ext cx="10181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Inorder</a:t>
            </a:r>
            <a:r>
              <a:rPr lang="en-US" sz="6000" dirty="0" smtClean="0"/>
              <a:t> Successor of a Node</a:t>
            </a:r>
            <a:endParaRPr lang="en-US" sz="6000" dirty="0"/>
          </a:p>
        </p:txBody>
      </p:sp>
      <p:sp>
        <p:nvSpPr>
          <p:cNvPr id="20" name="Oval 4"/>
          <p:cNvSpPr>
            <a:spLocks noChangeAspect="1" noChangeArrowheads="1"/>
          </p:cNvSpPr>
          <p:nvPr/>
        </p:nvSpPr>
        <p:spPr bwMode="auto">
          <a:xfrm>
            <a:off x="6666363" y="3802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20</a:t>
            </a:r>
          </a:p>
        </p:txBody>
      </p:sp>
      <p:sp>
        <p:nvSpPr>
          <p:cNvPr id="21" name="Oval 5"/>
          <p:cNvSpPr>
            <a:spLocks noChangeAspect="1" noChangeArrowheads="1"/>
          </p:cNvSpPr>
          <p:nvPr/>
        </p:nvSpPr>
        <p:spPr bwMode="auto">
          <a:xfrm>
            <a:off x="4532763" y="3802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9</a:t>
            </a:r>
          </a:p>
        </p:txBody>
      </p:sp>
      <p:sp>
        <p:nvSpPr>
          <p:cNvPr id="22" name="Oval 6"/>
          <p:cNvSpPr>
            <a:spLocks noChangeAspect="1" noChangeArrowheads="1"/>
          </p:cNvSpPr>
          <p:nvPr/>
        </p:nvSpPr>
        <p:spPr bwMode="auto">
          <a:xfrm>
            <a:off x="3465963" y="3802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23" name="Oval 7"/>
          <p:cNvSpPr>
            <a:spLocks noChangeAspect="1" noChangeArrowheads="1"/>
          </p:cNvSpPr>
          <p:nvPr/>
        </p:nvSpPr>
        <p:spPr bwMode="auto">
          <a:xfrm>
            <a:off x="6132963" y="2913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15</a:t>
            </a:r>
          </a:p>
        </p:txBody>
      </p:sp>
      <p:sp>
        <p:nvSpPr>
          <p:cNvPr id="24" name="Oval 8"/>
          <p:cNvSpPr>
            <a:spLocks noChangeAspect="1" noChangeArrowheads="1"/>
          </p:cNvSpPr>
          <p:nvPr/>
        </p:nvSpPr>
        <p:spPr bwMode="auto">
          <a:xfrm>
            <a:off x="3999363" y="2913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5</a:t>
            </a:r>
          </a:p>
        </p:txBody>
      </p:sp>
      <p:sp>
        <p:nvSpPr>
          <p:cNvPr id="25" name="Oval 9"/>
          <p:cNvSpPr>
            <a:spLocks noChangeAspect="1" noChangeArrowheads="1"/>
          </p:cNvSpPr>
          <p:nvPr/>
        </p:nvSpPr>
        <p:spPr bwMode="auto">
          <a:xfrm>
            <a:off x="5066163" y="2024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10</a:t>
            </a:r>
          </a:p>
        </p:txBody>
      </p:sp>
      <p:cxnSp>
        <p:nvCxnSpPr>
          <p:cNvPr id="26" name="AutoShape 10"/>
          <p:cNvCxnSpPr>
            <a:cxnSpLocks noChangeShapeType="1"/>
            <a:stCxn id="25" idx="3"/>
            <a:endCxn id="24" idx="0"/>
          </p:cNvCxnSpPr>
          <p:nvPr/>
        </p:nvCxnSpPr>
        <p:spPr bwMode="auto">
          <a:xfrm flipH="1">
            <a:off x="4189864" y="2368906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11"/>
          <p:cNvCxnSpPr>
            <a:cxnSpLocks noChangeShapeType="1"/>
            <a:stCxn id="25" idx="5"/>
            <a:endCxn id="23" idx="0"/>
          </p:cNvCxnSpPr>
          <p:nvPr/>
        </p:nvCxnSpPr>
        <p:spPr bwMode="auto">
          <a:xfrm>
            <a:off x="5391601" y="2368906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2"/>
          <p:cNvCxnSpPr>
            <a:cxnSpLocks noChangeShapeType="1"/>
            <a:stCxn id="23" idx="5"/>
            <a:endCxn id="20" idx="0"/>
          </p:cNvCxnSpPr>
          <p:nvPr/>
        </p:nvCxnSpPr>
        <p:spPr bwMode="auto">
          <a:xfrm>
            <a:off x="6458401" y="3257906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13"/>
          <p:cNvCxnSpPr>
            <a:cxnSpLocks noChangeShapeType="1"/>
            <a:stCxn id="24" idx="3"/>
            <a:endCxn id="22" idx="0"/>
          </p:cNvCxnSpPr>
          <p:nvPr/>
        </p:nvCxnSpPr>
        <p:spPr bwMode="auto">
          <a:xfrm flipH="1">
            <a:off x="3656464" y="3257906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4" idx="5"/>
            <a:endCxn id="21" idx="0"/>
          </p:cNvCxnSpPr>
          <p:nvPr/>
        </p:nvCxnSpPr>
        <p:spPr bwMode="auto">
          <a:xfrm>
            <a:off x="4324801" y="3257906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15"/>
          <p:cNvSpPr>
            <a:spLocks noChangeAspect="1" noChangeArrowheads="1"/>
          </p:cNvSpPr>
          <p:nvPr/>
        </p:nvSpPr>
        <p:spPr bwMode="auto">
          <a:xfrm>
            <a:off x="6933063" y="4691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30</a:t>
            </a:r>
          </a:p>
        </p:txBody>
      </p:sp>
      <p:cxnSp>
        <p:nvCxnSpPr>
          <p:cNvPr id="32" name="AutoShape 16"/>
          <p:cNvCxnSpPr>
            <a:cxnSpLocks noChangeShapeType="1"/>
            <a:stCxn id="20" idx="5"/>
            <a:endCxn id="31" idx="0"/>
          </p:cNvCxnSpPr>
          <p:nvPr/>
        </p:nvCxnSpPr>
        <p:spPr bwMode="auto">
          <a:xfrm>
            <a:off x="6991801" y="4146906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17"/>
          <p:cNvSpPr>
            <a:spLocks noChangeAspect="1" noChangeArrowheads="1"/>
          </p:cNvSpPr>
          <p:nvPr/>
        </p:nvSpPr>
        <p:spPr bwMode="auto">
          <a:xfrm>
            <a:off x="4266063" y="4691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7</a:t>
            </a:r>
          </a:p>
        </p:txBody>
      </p:sp>
      <p:cxnSp>
        <p:nvCxnSpPr>
          <p:cNvPr id="34" name="AutoShape 18"/>
          <p:cNvCxnSpPr>
            <a:cxnSpLocks noChangeShapeType="1"/>
            <a:stCxn id="21" idx="3"/>
            <a:endCxn id="33" idx="0"/>
          </p:cNvCxnSpPr>
          <p:nvPr/>
        </p:nvCxnSpPr>
        <p:spPr bwMode="auto">
          <a:xfrm flipH="1">
            <a:off x="4456564" y="4146906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19"/>
          <p:cNvSpPr>
            <a:spLocks noChangeAspect="1" noChangeArrowheads="1"/>
          </p:cNvSpPr>
          <p:nvPr/>
        </p:nvSpPr>
        <p:spPr bwMode="auto">
          <a:xfrm>
            <a:off x="6399663" y="468348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17</a:t>
            </a:r>
          </a:p>
        </p:txBody>
      </p:sp>
      <p:cxnSp>
        <p:nvCxnSpPr>
          <p:cNvPr id="36" name="AutoShape 20"/>
          <p:cNvCxnSpPr>
            <a:cxnSpLocks noChangeShapeType="1"/>
            <a:stCxn id="20" idx="3"/>
            <a:endCxn id="35" idx="0"/>
          </p:cNvCxnSpPr>
          <p:nvPr/>
        </p:nvCxnSpPr>
        <p:spPr bwMode="auto">
          <a:xfrm flipH="1">
            <a:off x="6590164" y="4146907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21"/>
          <p:cNvCxnSpPr>
            <a:cxnSpLocks noChangeShapeType="1"/>
            <a:stCxn id="25" idx="4"/>
            <a:endCxn id="23" idx="2"/>
          </p:cNvCxnSpPr>
          <p:nvPr/>
        </p:nvCxnSpPr>
        <p:spPr bwMode="auto">
          <a:xfrm rot="16200000" flipH="1">
            <a:off x="5345563" y="2335568"/>
            <a:ext cx="679450" cy="857250"/>
          </a:xfrm>
          <a:prstGeom prst="curvedConnector2">
            <a:avLst/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22"/>
          <p:cNvCxnSpPr>
            <a:cxnSpLocks noChangeShapeType="1"/>
            <a:stCxn id="24" idx="6"/>
            <a:endCxn id="33" idx="6"/>
          </p:cNvCxnSpPr>
          <p:nvPr/>
        </p:nvCxnSpPr>
        <p:spPr bwMode="auto">
          <a:xfrm>
            <a:off x="4399413" y="3103918"/>
            <a:ext cx="266700" cy="1778000"/>
          </a:xfrm>
          <a:prstGeom prst="curvedConnector3">
            <a:avLst>
              <a:gd name="adj1" fmla="val 341069"/>
            </a:avLst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23"/>
          <p:cNvCxnSpPr>
            <a:cxnSpLocks noChangeShapeType="1"/>
            <a:stCxn id="23" idx="3"/>
            <a:endCxn id="35" idx="1"/>
          </p:cNvCxnSpPr>
          <p:nvPr/>
        </p:nvCxnSpPr>
        <p:spPr bwMode="auto">
          <a:xfrm rot="16200000" flipH="1">
            <a:off x="5590833" y="3855600"/>
            <a:ext cx="1462087" cy="266700"/>
          </a:xfrm>
          <a:prstGeom prst="curvedConnector3">
            <a:avLst>
              <a:gd name="adj1" fmla="val 50380"/>
            </a:avLst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986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87355" y="464024"/>
            <a:ext cx="10181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Inorder</a:t>
            </a:r>
            <a:r>
              <a:rPr lang="en-US" sz="6000" dirty="0" smtClean="0"/>
              <a:t> Successor of a Node</a:t>
            </a:r>
            <a:endParaRPr lang="en-US" sz="6000" dirty="0"/>
          </a:p>
        </p:txBody>
      </p:sp>
      <p:sp>
        <p:nvSpPr>
          <p:cNvPr id="20" name="Oval 4"/>
          <p:cNvSpPr>
            <a:spLocks noChangeAspect="1" noChangeArrowheads="1"/>
          </p:cNvSpPr>
          <p:nvPr/>
        </p:nvSpPr>
        <p:spPr bwMode="auto">
          <a:xfrm>
            <a:off x="6666363" y="3802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20</a:t>
            </a:r>
          </a:p>
        </p:txBody>
      </p:sp>
      <p:sp>
        <p:nvSpPr>
          <p:cNvPr id="21" name="Oval 5"/>
          <p:cNvSpPr>
            <a:spLocks noChangeAspect="1" noChangeArrowheads="1"/>
          </p:cNvSpPr>
          <p:nvPr/>
        </p:nvSpPr>
        <p:spPr bwMode="auto">
          <a:xfrm>
            <a:off x="4532763" y="3802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9</a:t>
            </a:r>
          </a:p>
        </p:txBody>
      </p:sp>
      <p:sp>
        <p:nvSpPr>
          <p:cNvPr id="22" name="Oval 6"/>
          <p:cNvSpPr>
            <a:spLocks noChangeAspect="1" noChangeArrowheads="1"/>
          </p:cNvSpPr>
          <p:nvPr/>
        </p:nvSpPr>
        <p:spPr bwMode="auto">
          <a:xfrm>
            <a:off x="3465963" y="3802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23" name="Oval 7"/>
          <p:cNvSpPr>
            <a:spLocks noChangeAspect="1" noChangeArrowheads="1"/>
          </p:cNvSpPr>
          <p:nvPr/>
        </p:nvSpPr>
        <p:spPr bwMode="auto">
          <a:xfrm>
            <a:off x="6132963" y="2913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15</a:t>
            </a:r>
          </a:p>
        </p:txBody>
      </p:sp>
      <p:sp>
        <p:nvSpPr>
          <p:cNvPr id="24" name="Oval 8"/>
          <p:cNvSpPr>
            <a:spLocks noChangeAspect="1" noChangeArrowheads="1"/>
          </p:cNvSpPr>
          <p:nvPr/>
        </p:nvSpPr>
        <p:spPr bwMode="auto">
          <a:xfrm>
            <a:off x="3999363" y="2913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5</a:t>
            </a:r>
          </a:p>
        </p:txBody>
      </p:sp>
      <p:sp>
        <p:nvSpPr>
          <p:cNvPr id="25" name="Oval 9"/>
          <p:cNvSpPr>
            <a:spLocks noChangeAspect="1" noChangeArrowheads="1"/>
          </p:cNvSpPr>
          <p:nvPr/>
        </p:nvSpPr>
        <p:spPr bwMode="auto">
          <a:xfrm>
            <a:off x="5066163" y="2024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10</a:t>
            </a:r>
          </a:p>
        </p:txBody>
      </p:sp>
      <p:cxnSp>
        <p:nvCxnSpPr>
          <p:cNvPr id="26" name="AutoShape 10"/>
          <p:cNvCxnSpPr>
            <a:cxnSpLocks noChangeShapeType="1"/>
            <a:stCxn id="25" idx="3"/>
            <a:endCxn id="24" idx="0"/>
          </p:cNvCxnSpPr>
          <p:nvPr/>
        </p:nvCxnSpPr>
        <p:spPr bwMode="auto">
          <a:xfrm flipH="1">
            <a:off x="4189864" y="2368906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11"/>
          <p:cNvCxnSpPr>
            <a:cxnSpLocks noChangeShapeType="1"/>
            <a:stCxn id="25" idx="5"/>
            <a:endCxn id="23" idx="0"/>
          </p:cNvCxnSpPr>
          <p:nvPr/>
        </p:nvCxnSpPr>
        <p:spPr bwMode="auto">
          <a:xfrm>
            <a:off x="5391601" y="2368906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2"/>
          <p:cNvCxnSpPr>
            <a:cxnSpLocks noChangeShapeType="1"/>
            <a:stCxn id="23" idx="5"/>
            <a:endCxn id="20" idx="0"/>
          </p:cNvCxnSpPr>
          <p:nvPr/>
        </p:nvCxnSpPr>
        <p:spPr bwMode="auto">
          <a:xfrm>
            <a:off x="6458401" y="3257906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13"/>
          <p:cNvCxnSpPr>
            <a:cxnSpLocks noChangeShapeType="1"/>
            <a:stCxn id="24" idx="3"/>
            <a:endCxn id="22" idx="0"/>
          </p:cNvCxnSpPr>
          <p:nvPr/>
        </p:nvCxnSpPr>
        <p:spPr bwMode="auto">
          <a:xfrm flipH="1">
            <a:off x="3656464" y="3257906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4" idx="5"/>
            <a:endCxn id="21" idx="0"/>
          </p:cNvCxnSpPr>
          <p:nvPr/>
        </p:nvCxnSpPr>
        <p:spPr bwMode="auto">
          <a:xfrm>
            <a:off x="4324801" y="3257906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15"/>
          <p:cNvSpPr>
            <a:spLocks noChangeAspect="1" noChangeArrowheads="1"/>
          </p:cNvSpPr>
          <p:nvPr/>
        </p:nvSpPr>
        <p:spPr bwMode="auto">
          <a:xfrm>
            <a:off x="6933063" y="4691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30</a:t>
            </a:r>
          </a:p>
        </p:txBody>
      </p:sp>
      <p:cxnSp>
        <p:nvCxnSpPr>
          <p:cNvPr id="32" name="AutoShape 16"/>
          <p:cNvCxnSpPr>
            <a:cxnSpLocks noChangeShapeType="1"/>
            <a:stCxn id="20" idx="5"/>
            <a:endCxn id="31" idx="0"/>
          </p:cNvCxnSpPr>
          <p:nvPr/>
        </p:nvCxnSpPr>
        <p:spPr bwMode="auto">
          <a:xfrm>
            <a:off x="6991801" y="4146906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17"/>
          <p:cNvSpPr>
            <a:spLocks noChangeAspect="1" noChangeArrowheads="1"/>
          </p:cNvSpPr>
          <p:nvPr/>
        </p:nvSpPr>
        <p:spPr bwMode="auto">
          <a:xfrm>
            <a:off x="4266063" y="4691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7</a:t>
            </a:r>
          </a:p>
        </p:txBody>
      </p:sp>
      <p:cxnSp>
        <p:nvCxnSpPr>
          <p:cNvPr id="34" name="AutoShape 18"/>
          <p:cNvCxnSpPr>
            <a:cxnSpLocks noChangeShapeType="1"/>
            <a:stCxn id="21" idx="3"/>
            <a:endCxn id="33" idx="0"/>
          </p:cNvCxnSpPr>
          <p:nvPr/>
        </p:nvCxnSpPr>
        <p:spPr bwMode="auto">
          <a:xfrm flipH="1">
            <a:off x="4456564" y="4146906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19"/>
          <p:cNvSpPr>
            <a:spLocks noChangeAspect="1" noChangeArrowheads="1"/>
          </p:cNvSpPr>
          <p:nvPr/>
        </p:nvSpPr>
        <p:spPr bwMode="auto">
          <a:xfrm>
            <a:off x="6399663" y="468348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17</a:t>
            </a:r>
          </a:p>
        </p:txBody>
      </p:sp>
      <p:cxnSp>
        <p:nvCxnSpPr>
          <p:cNvPr id="36" name="AutoShape 20"/>
          <p:cNvCxnSpPr>
            <a:cxnSpLocks noChangeShapeType="1"/>
            <a:stCxn id="20" idx="3"/>
            <a:endCxn id="35" idx="0"/>
          </p:cNvCxnSpPr>
          <p:nvPr/>
        </p:nvCxnSpPr>
        <p:spPr bwMode="auto">
          <a:xfrm flipH="1">
            <a:off x="6590164" y="4146907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21"/>
          <p:cNvCxnSpPr>
            <a:cxnSpLocks noChangeShapeType="1"/>
            <a:stCxn id="25" idx="4"/>
            <a:endCxn id="23" idx="2"/>
          </p:cNvCxnSpPr>
          <p:nvPr/>
        </p:nvCxnSpPr>
        <p:spPr bwMode="auto">
          <a:xfrm rot="16200000" flipH="1">
            <a:off x="5345563" y="2335568"/>
            <a:ext cx="679450" cy="857250"/>
          </a:xfrm>
          <a:prstGeom prst="curvedConnector2">
            <a:avLst/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22"/>
          <p:cNvCxnSpPr>
            <a:cxnSpLocks noChangeShapeType="1"/>
            <a:stCxn id="24" idx="6"/>
            <a:endCxn id="33" idx="6"/>
          </p:cNvCxnSpPr>
          <p:nvPr/>
        </p:nvCxnSpPr>
        <p:spPr bwMode="auto">
          <a:xfrm>
            <a:off x="4399413" y="3103918"/>
            <a:ext cx="266700" cy="1778000"/>
          </a:xfrm>
          <a:prstGeom prst="curvedConnector3">
            <a:avLst>
              <a:gd name="adj1" fmla="val 341069"/>
            </a:avLst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23"/>
          <p:cNvCxnSpPr>
            <a:cxnSpLocks noChangeShapeType="1"/>
            <a:stCxn id="23" idx="3"/>
            <a:endCxn id="35" idx="1"/>
          </p:cNvCxnSpPr>
          <p:nvPr/>
        </p:nvCxnSpPr>
        <p:spPr bwMode="auto">
          <a:xfrm rot="16200000" flipH="1">
            <a:off x="5590833" y="3855600"/>
            <a:ext cx="1462087" cy="266700"/>
          </a:xfrm>
          <a:prstGeom prst="curvedConnector3">
            <a:avLst>
              <a:gd name="adj1" fmla="val 50380"/>
            </a:avLst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896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87355" y="464024"/>
            <a:ext cx="10181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Inorder</a:t>
            </a:r>
            <a:r>
              <a:rPr lang="en-US" sz="6000" dirty="0" smtClean="0"/>
              <a:t> Successor of a Node</a:t>
            </a:r>
            <a:endParaRPr lang="en-US" sz="6000" dirty="0"/>
          </a:p>
        </p:txBody>
      </p:sp>
      <p:sp>
        <p:nvSpPr>
          <p:cNvPr id="20" name="Oval 4"/>
          <p:cNvSpPr>
            <a:spLocks noChangeAspect="1" noChangeArrowheads="1"/>
          </p:cNvSpPr>
          <p:nvPr/>
        </p:nvSpPr>
        <p:spPr bwMode="auto">
          <a:xfrm>
            <a:off x="6666363" y="3802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20</a:t>
            </a:r>
          </a:p>
        </p:txBody>
      </p:sp>
      <p:sp>
        <p:nvSpPr>
          <p:cNvPr id="21" name="Oval 5"/>
          <p:cNvSpPr>
            <a:spLocks noChangeAspect="1" noChangeArrowheads="1"/>
          </p:cNvSpPr>
          <p:nvPr/>
        </p:nvSpPr>
        <p:spPr bwMode="auto">
          <a:xfrm>
            <a:off x="4532763" y="3802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9</a:t>
            </a:r>
          </a:p>
        </p:txBody>
      </p:sp>
      <p:sp>
        <p:nvSpPr>
          <p:cNvPr id="22" name="Oval 6"/>
          <p:cNvSpPr>
            <a:spLocks noChangeAspect="1" noChangeArrowheads="1"/>
          </p:cNvSpPr>
          <p:nvPr/>
        </p:nvSpPr>
        <p:spPr bwMode="auto">
          <a:xfrm>
            <a:off x="3465963" y="3802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23" name="Oval 7"/>
          <p:cNvSpPr>
            <a:spLocks noChangeAspect="1" noChangeArrowheads="1"/>
          </p:cNvSpPr>
          <p:nvPr/>
        </p:nvSpPr>
        <p:spPr bwMode="auto">
          <a:xfrm>
            <a:off x="6132963" y="2913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15</a:t>
            </a:r>
          </a:p>
        </p:txBody>
      </p:sp>
      <p:sp>
        <p:nvSpPr>
          <p:cNvPr id="24" name="Oval 8"/>
          <p:cNvSpPr>
            <a:spLocks noChangeAspect="1" noChangeArrowheads="1"/>
          </p:cNvSpPr>
          <p:nvPr/>
        </p:nvSpPr>
        <p:spPr bwMode="auto">
          <a:xfrm>
            <a:off x="3999363" y="2913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5</a:t>
            </a:r>
          </a:p>
        </p:txBody>
      </p:sp>
      <p:sp>
        <p:nvSpPr>
          <p:cNvPr id="25" name="Oval 9"/>
          <p:cNvSpPr>
            <a:spLocks noChangeAspect="1" noChangeArrowheads="1"/>
          </p:cNvSpPr>
          <p:nvPr/>
        </p:nvSpPr>
        <p:spPr bwMode="auto">
          <a:xfrm>
            <a:off x="5066163" y="2024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10</a:t>
            </a:r>
          </a:p>
        </p:txBody>
      </p:sp>
      <p:cxnSp>
        <p:nvCxnSpPr>
          <p:cNvPr id="26" name="AutoShape 10"/>
          <p:cNvCxnSpPr>
            <a:cxnSpLocks noChangeShapeType="1"/>
            <a:stCxn id="25" idx="3"/>
            <a:endCxn id="24" idx="0"/>
          </p:cNvCxnSpPr>
          <p:nvPr/>
        </p:nvCxnSpPr>
        <p:spPr bwMode="auto">
          <a:xfrm flipH="1">
            <a:off x="4189864" y="2368906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11"/>
          <p:cNvCxnSpPr>
            <a:cxnSpLocks noChangeShapeType="1"/>
            <a:stCxn id="25" idx="5"/>
            <a:endCxn id="23" idx="0"/>
          </p:cNvCxnSpPr>
          <p:nvPr/>
        </p:nvCxnSpPr>
        <p:spPr bwMode="auto">
          <a:xfrm>
            <a:off x="5391601" y="2368906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2"/>
          <p:cNvCxnSpPr>
            <a:cxnSpLocks noChangeShapeType="1"/>
            <a:stCxn id="23" idx="5"/>
            <a:endCxn id="20" idx="0"/>
          </p:cNvCxnSpPr>
          <p:nvPr/>
        </p:nvCxnSpPr>
        <p:spPr bwMode="auto">
          <a:xfrm>
            <a:off x="6458401" y="3257906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13"/>
          <p:cNvCxnSpPr>
            <a:cxnSpLocks noChangeShapeType="1"/>
            <a:stCxn id="24" idx="3"/>
            <a:endCxn id="22" idx="0"/>
          </p:cNvCxnSpPr>
          <p:nvPr/>
        </p:nvCxnSpPr>
        <p:spPr bwMode="auto">
          <a:xfrm flipH="1">
            <a:off x="3656464" y="3257906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4" idx="5"/>
            <a:endCxn id="21" idx="0"/>
          </p:cNvCxnSpPr>
          <p:nvPr/>
        </p:nvCxnSpPr>
        <p:spPr bwMode="auto">
          <a:xfrm>
            <a:off x="4324801" y="3257906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15"/>
          <p:cNvSpPr>
            <a:spLocks noChangeAspect="1" noChangeArrowheads="1"/>
          </p:cNvSpPr>
          <p:nvPr/>
        </p:nvSpPr>
        <p:spPr bwMode="auto">
          <a:xfrm>
            <a:off x="6933063" y="4691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30</a:t>
            </a:r>
          </a:p>
        </p:txBody>
      </p:sp>
      <p:cxnSp>
        <p:nvCxnSpPr>
          <p:cNvPr id="32" name="AutoShape 16"/>
          <p:cNvCxnSpPr>
            <a:cxnSpLocks noChangeShapeType="1"/>
            <a:stCxn id="20" idx="5"/>
            <a:endCxn id="31" idx="0"/>
          </p:cNvCxnSpPr>
          <p:nvPr/>
        </p:nvCxnSpPr>
        <p:spPr bwMode="auto">
          <a:xfrm>
            <a:off x="6991801" y="4146906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17"/>
          <p:cNvSpPr>
            <a:spLocks noChangeAspect="1" noChangeArrowheads="1"/>
          </p:cNvSpPr>
          <p:nvPr/>
        </p:nvSpPr>
        <p:spPr bwMode="auto">
          <a:xfrm>
            <a:off x="4266063" y="469141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7</a:t>
            </a:r>
          </a:p>
        </p:txBody>
      </p:sp>
      <p:cxnSp>
        <p:nvCxnSpPr>
          <p:cNvPr id="34" name="AutoShape 18"/>
          <p:cNvCxnSpPr>
            <a:cxnSpLocks noChangeShapeType="1"/>
            <a:stCxn id="21" idx="3"/>
            <a:endCxn id="33" idx="0"/>
          </p:cNvCxnSpPr>
          <p:nvPr/>
        </p:nvCxnSpPr>
        <p:spPr bwMode="auto">
          <a:xfrm flipH="1">
            <a:off x="4456564" y="4146906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19"/>
          <p:cNvSpPr>
            <a:spLocks noChangeAspect="1" noChangeArrowheads="1"/>
          </p:cNvSpPr>
          <p:nvPr/>
        </p:nvSpPr>
        <p:spPr bwMode="auto">
          <a:xfrm>
            <a:off x="6399663" y="4683481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17</a:t>
            </a:r>
          </a:p>
        </p:txBody>
      </p:sp>
      <p:cxnSp>
        <p:nvCxnSpPr>
          <p:cNvPr id="36" name="AutoShape 20"/>
          <p:cNvCxnSpPr>
            <a:cxnSpLocks noChangeShapeType="1"/>
            <a:stCxn id="20" idx="3"/>
            <a:endCxn id="35" idx="0"/>
          </p:cNvCxnSpPr>
          <p:nvPr/>
        </p:nvCxnSpPr>
        <p:spPr bwMode="auto">
          <a:xfrm flipH="1">
            <a:off x="6590164" y="4146907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21"/>
          <p:cNvCxnSpPr>
            <a:cxnSpLocks noChangeShapeType="1"/>
            <a:stCxn id="25" idx="4"/>
            <a:endCxn id="23" idx="2"/>
          </p:cNvCxnSpPr>
          <p:nvPr/>
        </p:nvCxnSpPr>
        <p:spPr bwMode="auto">
          <a:xfrm rot="16200000" flipH="1">
            <a:off x="5345563" y="2335568"/>
            <a:ext cx="679450" cy="857250"/>
          </a:xfrm>
          <a:prstGeom prst="curvedConnector2">
            <a:avLst/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22"/>
          <p:cNvCxnSpPr>
            <a:cxnSpLocks noChangeShapeType="1"/>
            <a:stCxn id="24" idx="6"/>
            <a:endCxn id="33" idx="6"/>
          </p:cNvCxnSpPr>
          <p:nvPr/>
        </p:nvCxnSpPr>
        <p:spPr bwMode="auto">
          <a:xfrm>
            <a:off x="4399413" y="3103918"/>
            <a:ext cx="266700" cy="1778000"/>
          </a:xfrm>
          <a:prstGeom prst="curvedConnector3">
            <a:avLst>
              <a:gd name="adj1" fmla="val 341069"/>
            </a:avLst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23"/>
          <p:cNvCxnSpPr>
            <a:cxnSpLocks noChangeShapeType="1"/>
            <a:stCxn id="23" idx="3"/>
            <a:endCxn id="35" idx="1"/>
          </p:cNvCxnSpPr>
          <p:nvPr/>
        </p:nvCxnSpPr>
        <p:spPr bwMode="auto">
          <a:xfrm rot="16200000" flipH="1">
            <a:off x="5590833" y="3855600"/>
            <a:ext cx="1462087" cy="266700"/>
          </a:xfrm>
          <a:prstGeom prst="curvedConnector3">
            <a:avLst>
              <a:gd name="adj1" fmla="val 50380"/>
            </a:avLst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2532655" y="5426649"/>
            <a:ext cx="630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Find a node just greater than key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26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DDBE-9C29-4C09-936D-71BD811C02C8}" type="slidenum">
              <a:rPr lang="en-US" altLang="en-US"/>
              <a:pPr/>
              <a:t>137</a:t>
            </a:fld>
            <a:endParaRPr lang="en-US" alt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Deletion - Leaf Case</a:t>
            </a:r>
          </a:p>
        </p:txBody>
      </p:sp>
      <p:sp>
        <p:nvSpPr>
          <p:cNvPr id="165891" name="Oval 3"/>
          <p:cNvSpPr>
            <a:spLocks noChangeAspect="1" noChangeArrowheads="1"/>
          </p:cNvSpPr>
          <p:nvPr/>
        </p:nvSpPr>
        <p:spPr bwMode="auto">
          <a:xfrm>
            <a:off x="75438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20</a:t>
            </a:r>
          </a:p>
        </p:txBody>
      </p:sp>
      <p:sp>
        <p:nvSpPr>
          <p:cNvPr id="165892" name="Oval 4"/>
          <p:cNvSpPr>
            <a:spLocks noChangeAspect="1" noChangeArrowheads="1"/>
          </p:cNvSpPr>
          <p:nvPr/>
        </p:nvSpPr>
        <p:spPr bwMode="auto">
          <a:xfrm>
            <a:off x="54102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9</a:t>
            </a:r>
          </a:p>
        </p:txBody>
      </p:sp>
      <p:sp>
        <p:nvSpPr>
          <p:cNvPr id="165893" name="Oval 5"/>
          <p:cNvSpPr>
            <a:spLocks noChangeAspect="1" noChangeArrowheads="1"/>
          </p:cNvSpPr>
          <p:nvPr/>
        </p:nvSpPr>
        <p:spPr bwMode="auto">
          <a:xfrm>
            <a:off x="43434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65894" name="Oval 6"/>
          <p:cNvSpPr>
            <a:spLocks noChangeAspect="1" noChangeArrowheads="1"/>
          </p:cNvSpPr>
          <p:nvPr/>
        </p:nvSpPr>
        <p:spPr bwMode="auto">
          <a:xfrm>
            <a:off x="70104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15</a:t>
            </a:r>
          </a:p>
        </p:txBody>
      </p:sp>
      <p:sp>
        <p:nvSpPr>
          <p:cNvPr id="165895" name="Oval 7"/>
          <p:cNvSpPr>
            <a:spLocks noChangeAspect="1" noChangeArrowheads="1"/>
          </p:cNvSpPr>
          <p:nvPr/>
        </p:nvSpPr>
        <p:spPr bwMode="auto">
          <a:xfrm>
            <a:off x="48768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5</a:t>
            </a:r>
          </a:p>
        </p:txBody>
      </p:sp>
      <p:sp>
        <p:nvSpPr>
          <p:cNvPr id="165896" name="Oval 8"/>
          <p:cNvSpPr>
            <a:spLocks noChangeAspect="1" noChangeArrowheads="1"/>
          </p:cNvSpPr>
          <p:nvPr/>
        </p:nvSpPr>
        <p:spPr bwMode="auto">
          <a:xfrm>
            <a:off x="59436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10</a:t>
            </a:r>
          </a:p>
        </p:txBody>
      </p:sp>
      <p:cxnSp>
        <p:nvCxnSpPr>
          <p:cNvPr id="165897" name="AutoShape 9"/>
          <p:cNvCxnSpPr>
            <a:cxnSpLocks noChangeShapeType="1"/>
            <a:stCxn id="165896" idx="3"/>
            <a:endCxn id="165895" idx="0"/>
          </p:cNvCxnSpPr>
          <p:nvPr/>
        </p:nvCxnSpPr>
        <p:spPr bwMode="auto">
          <a:xfrm flipH="1">
            <a:off x="5067301" y="2249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898" name="AutoShape 10"/>
          <p:cNvCxnSpPr>
            <a:cxnSpLocks noChangeShapeType="1"/>
            <a:stCxn id="165896" idx="5"/>
            <a:endCxn id="165894" idx="0"/>
          </p:cNvCxnSpPr>
          <p:nvPr/>
        </p:nvCxnSpPr>
        <p:spPr bwMode="auto">
          <a:xfrm>
            <a:off x="6269038" y="2249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899" name="AutoShape 11"/>
          <p:cNvCxnSpPr>
            <a:cxnSpLocks noChangeShapeType="1"/>
            <a:stCxn id="165894" idx="5"/>
            <a:endCxn id="165891" idx="0"/>
          </p:cNvCxnSpPr>
          <p:nvPr/>
        </p:nvCxnSpPr>
        <p:spPr bwMode="auto">
          <a:xfrm>
            <a:off x="73358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00" name="AutoShape 12"/>
          <p:cNvCxnSpPr>
            <a:cxnSpLocks noChangeShapeType="1"/>
            <a:stCxn id="165895" idx="3"/>
            <a:endCxn id="165893" idx="0"/>
          </p:cNvCxnSpPr>
          <p:nvPr/>
        </p:nvCxnSpPr>
        <p:spPr bwMode="auto">
          <a:xfrm flipH="1">
            <a:off x="4533901" y="3138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01" name="AutoShape 13"/>
          <p:cNvCxnSpPr>
            <a:cxnSpLocks noChangeShapeType="1"/>
            <a:stCxn id="165895" idx="5"/>
            <a:endCxn id="165892" idx="0"/>
          </p:cNvCxnSpPr>
          <p:nvPr/>
        </p:nvCxnSpPr>
        <p:spPr bwMode="auto">
          <a:xfrm>
            <a:off x="52022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902" name="Oval 14"/>
          <p:cNvSpPr>
            <a:spLocks noChangeAspect="1" noChangeArrowheads="1"/>
          </p:cNvSpPr>
          <p:nvPr/>
        </p:nvSpPr>
        <p:spPr bwMode="auto">
          <a:xfrm>
            <a:off x="7810500" y="4572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30</a:t>
            </a:r>
          </a:p>
        </p:txBody>
      </p:sp>
      <p:cxnSp>
        <p:nvCxnSpPr>
          <p:cNvPr id="165903" name="AutoShape 15"/>
          <p:cNvCxnSpPr>
            <a:cxnSpLocks noChangeShapeType="1"/>
            <a:stCxn id="165891" idx="5"/>
            <a:endCxn id="165902" idx="0"/>
          </p:cNvCxnSpPr>
          <p:nvPr/>
        </p:nvCxnSpPr>
        <p:spPr bwMode="auto">
          <a:xfrm>
            <a:off x="7869238" y="4027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904" name="Oval 16"/>
          <p:cNvSpPr>
            <a:spLocks noChangeAspect="1" noChangeArrowheads="1"/>
          </p:cNvSpPr>
          <p:nvPr/>
        </p:nvSpPr>
        <p:spPr bwMode="auto">
          <a:xfrm>
            <a:off x="5143500" y="4572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7</a:t>
            </a:r>
          </a:p>
        </p:txBody>
      </p:sp>
      <p:cxnSp>
        <p:nvCxnSpPr>
          <p:cNvPr id="165905" name="AutoShape 17"/>
          <p:cNvCxnSpPr>
            <a:cxnSpLocks noChangeShapeType="1"/>
            <a:stCxn id="165892" idx="3"/>
            <a:endCxn id="165904" idx="0"/>
          </p:cNvCxnSpPr>
          <p:nvPr/>
        </p:nvCxnSpPr>
        <p:spPr bwMode="auto">
          <a:xfrm flipH="1">
            <a:off x="5334001" y="4027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906" name="Oval 18"/>
          <p:cNvSpPr>
            <a:spLocks noChangeAspect="1" noChangeArrowheads="1"/>
          </p:cNvSpPr>
          <p:nvPr/>
        </p:nvSpPr>
        <p:spPr bwMode="auto">
          <a:xfrm>
            <a:off x="7277100" y="4564063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FF0000"/>
                </a:solidFill>
              </a:rPr>
              <a:t>17</a:t>
            </a:r>
          </a:p>
        </p:txBody>
      </p:sp>
      <p:cxnSp>
        <p:nvCxnSpPr>
          <p:cNvPr id="165907" name="AutoShape 19"/>
          <p:cNvCxnSpPr>
            <a:cxnSpLocks noChangeShapeType="1"/>
            <a:stCxn id="165891" idx="3"/>
            <a:endCxn id="165906" idx="0"/>
          </p:cNvCxnSpPr>
          <p:nvPr/>
        </p:nvCxnSpPr>
        <p:spPr bwMode="auto">
          <a:xfrm flipH="1">
            <a:off x="7467601" y="4027489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9418213" y="964842"/>
            <a:ext cx="233711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4000" dirty="0"/>
              <a:t>Delete(</a:t>
            </a:r>
            <a:r>
              <a:rPr lang="en-US" altLang="en-US" sz="4000" dirty="0">
                <a:solidFill>
                  <a:srgbClr val="FF0000"/>
                </a:solidFill>
              </a:rPr>
              <a:t>17</a:t>
            </a:r>
            <a:r>
              <a:rPr lang="en-US" alt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6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F4EE-B40B-4C22-ABF9-1AD38DEB1CB3}" type="slidenum">
              <a:rPr lang="en-US" altLang="en-US"/>
              <a:pPr/>
              <a:t>138</a:t>
            </a:fld>
            <a:endParaRPr lang="en-US" alt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- One Child Case</a:t>
            </a:r>
          </a:p>
        </p:txBody>
      </p:sp>
      <p:sp>
        <p:nvSpPr>
          <p:cNvPr id="167939" name="Oval 3"/>
          <p:cNvSpPr>
            <a:spLocks noChangeAspect="1" noChangeArrowheads="1"/>
          </p:cNvSpPr>
          <p:nvPr/>
        </p:nvSpPr>
        <p:spPr bwMode="auto">
          <a:xfrm>
            <a:off x="75438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20</a:t>
            </a:r>
          </a:p>
        </p:txBody>
      </p:sp>
      <p:sp>
        <p:nvSpPr>
          <p:cNvPr id="167940" name="Oval 4"/>
          <p:cNvSpPr>
            <a:spLocks noChangeAspect="1" noChangeArrowheads="1"/>
          </p:cNvSpPr>
          <p:nvPr/>
        </p:nvSpPr>
        <p:spPr bwMode="auto">
          <a:xfrm>
            <a:off x="54102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9</a:t>
            </a:r>
          </a:p>
        </p:txBody>
      </p:sp>
      <p:sp>
        <p:nvSpPr>
          <p:cNvPr id="167941" name="Oval 5"/>
          <p:cNvSpPr>
            <a:spLocks noChangeAspect="1" noChangeArrowheads="1"/>
          </p:cNvSpPr>
          <p:nvPr/>
        </p:nvSpPr>
        <p:spPr bwMode="auto">
          <a:xfrm>
            <a:off x="43434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67942" name="Oval 6"/>
          <p:cNvSpPr>
            <a:spLocks noChangeAspect="1" noChangeArrowheads="1"/>
          </p:cNvSpPr>
          <p:nvPr/>
        </p:nvSpPr>
        <p:spPr bwMode="auto">
          <a:xfrm>
            <a:off x="7010400" y="2794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67943" name="Oval 7"/>
          <p:cNvSpPr>
            <a:spLocks noChangeAspect="1" noChangeArrowheads="1"/>
          </p:cNvSpPr>
          <p:nvPr/>
        </p:nvSpPr>
        <p:spPr bwMode="auto">
          <a:xfrm>
            <a:off x="48768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5</a:t>
            </a:r>
          </a:p>
        </p:txBody>
      </p:sp>
      <p:sp>
        <p:nvSpPr>
          <p:cNvPr id="167944" name="Oval 8"/>
          <p:cNvSpPr>
            <a:spLocks noChangeAspect="1" noChangeArrowheads="1"/>
          </p:cNvSpPr>
          <p:nvPr/>
        </p:nvSpPr>
        <p:spPr bwMode="auto">
          <a:xfrm>
            <a:off x="59436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10</a:t>
            </a:r>
          </a:p>
        </p:txBody>
      </p:sp>
      <p:cxnSp>
        <p:nvCxnSpPr>
          <p:cNvPr id="167945" name="AutoShape 9"/>
          <p:cNvCxnSpPr>
            <a:cxnSpLocks noChangeShapeType="1"/>
            <a:stCxn id="167944" idx="3"/>
            <a:endCxn id="167943" idx="0"/>
          </p:cNvCxnSpPr>
          <p:nvPr/>
        </p:nvCxnSpPr>
        <p:spPr bwMode="auto">
          <a:xfrm flipH="1">
            <a:off x="5067301" y="2249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46" name="AutoShape 10"/>
          <p:cNvCxnSpPr>
            <a:cxnSpLocks noChangeShapeType="1"/>
            <a:stCxn id="167944" idx="5"/>
            <a:endCxn id="167942" idx="0"/>
          </p:cNvCxnSpPr>
          <p:nvPr/>
        </p:nvCxnSpPr>
        <p:spPr bwMode="auto">
          <a:xfrm>
            <a:off x="6269038" y="2249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47" name="AutoShape 11"/>
          <p:cNvCxnSpPr>
            <a:cxnSpLocks noChangeShapeType="1"/>
            <a:stCxn id="167942" idx="5"/>
            <a:endCxn id="167939" idx="0"/>
          </p:cNvCxnSpPr>
          <p:nvPr/>
        </p:nvCxnSpPr>
        <p:spPr bwMode="auto">
          <a:xfrm>
            <a:off x="73358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48" name="AutoShape 12"/>
          <p:cNvCxnSpPr>
            <a:cxnSpLocks noChangeShapeType="1"/>
            <a:stCxn id="167943" idx="3"/>
            <a:endCxn id="167941" idx="0"/>
          </p:cNvCxnSpPr>
          <p:nvPr/>
        </p:nvCxnSpPr>
        <p:spPr bwMode="auto">
          <a:xfrm flipH="1">
            <a:off x="4533901" y="3138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49" name="AutoShape 13"/>
          <p:cNvCxnSpPr>
            <a:cxnSpLocks noChangeShapeType="1"/>
            <a:stCxn id="167943" idx="5"/>
            <a:endCxn id="167940" idx="0"/>
          </p:cNvCxnSpPr>
          <p:nvPr/>
        </p:nvCxnSpPr>
        <p:spPr bwMode="auto">
          <a:xfrm>
            <a:off x="52022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950" name="Oval 14"/>
          <p:cNvSpPr>
            <a:spLocks noChangeAspect="1" noChangeArrowheads="1"/>
          </p:cNvSpPr>
          <p:nvPr/>
        </p:nvSpPr>
        <p:spPr bwMode="auto">
          <a:xfrm>
            <a:off x="7810500" y="4572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30</a:t>
            </a:r>
          </a:p>
        </p:txBody>
      </p:sp>
      <p:cxnSp>
        <p:nvCxnSpPr>
          <p:cNvPr id="167951" name="AutoShape 15"/>
          <p:cNvCxnSpPr>
            <a:cxnSpLocks noChangeShapeType="1"/>
            <a:stCxn id="167939" idx="5"/>
            <a:endCxn id="167950" idx="0"/>
          </p:cNvCxnSpPr>
          <p:nvPr/>
        </p:nvCxnSpPr>
        <p:spPr bwMode="auto">
          <a:xfrm>
            <a:off x="7869238" y="4027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952" name="Oval 16"/>
          <p:cNvSpPr>
            <a:spLocks noChangeAspect="1" noChangeArrowheads="1"/>
          </p:cNvSpPr>
          <p:nvPr/>
        </p:nvSpPr>
        <p:spPr bwMode="auto">
          <a:xfrm>
            <a:off x="5143500" y="4572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7</a:t>
            </a:r>
          </a:p>
        </p:txBody>
      </p:sp>
      <p:cxnSp>
        <p:nvCxnSpPr>
          <p:cNvPr id="167953" name="AutoShape 17"/>
          <p:cNvCxnSpPr>
            <a:cxnSpLocks noChangeShapeType="1"/>
            <a:stCxn id="167940" idx="3"/>
            <a:endCxn id="167952" idx="0"/>
          </p:cNvCxnSpPr>
          <p:nvPr/>
        </p:nvCxnSpPr>
        <p:spPr bwMode="auto">
          <a:xfrm flipH="1">
            <a:off x="5334001" y="4027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9443971" y="1093631"/>
            <a:ext cx="23743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4000" dirty="0"/>
              <a:t>Delete(</a:t>
            </a:r>
            <a:r>
              <a:rPr lang="en-US" altLang="en-US" sz="4000" dirty="0">
                <a:solidFill>
                  <a:srgbClr val="FF0000"/>
                </a:solidFill>
              </a:rPr>
              <a:t>15</a:t>
            </a:r>
            <a:r>
              <a:rPr lang="en-US" alt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50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41B7-9C1D-4813-94C7-7E7131AB3A73}" type="slidenum">
              <a:rPr lang="en-US" altLang="en-US"/>
              <a:pPr/>
              <a:t>139</a:t>
            </a:fld>
            <a:endParaRPr lang="en-US" alt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- Two Child Case</a:t>
            </a:r>
          </a:p>
        </p:txBody>
      </p:sp>
      <p:sp>
        <p:nvSpPr>
          <p:cNvPr id="169987" name="Oval 3"/>
          <p:cNvSpPr>
            <a:spLocks noChangeAspect="1" noChangeArrowheads="1"/>
          </p:cNvSpPr>
          <p:nvPr/>
        </p:nvSpPr>
        <p:spPr bwMode="auto">
          <a:xfrm>
            <a:off x="75438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30</a:t>
            </a:r>
          </a:p>
        </p:txBody>
      </p:sp>
      <p:sp>
        <p:nvSpPr>
          <p:cNvPr id="169988" name="Oval 4"/>
          <p:cNvSpPr>
            <a:spLocks noChangeAspect="1" noChangeArrowheads="1"/>
          </p:cNvSpPr>
          <p:nvPr/>
        </p:nvSpPr>
        <p:spPr bwMode="auto">
          <a:xfrm>
            <a:off x="54102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9</a:t>
            </a:r>
          </a:p>
        </p:txBody>
      </p:sp>
      <p:sp>
        <p:nvSpPr>
          <p:cNvPr id="169989" name="Oval 5"/>
          <p:cNvSpPr>
            <a:spLocks noChangeAspect="1" noChangeArrowheads="1"/>
          </p:cNvSpPr>
          <p:nvPr/>
        </p:nvSpPr>
        <p:spPr bwMode="auto">
          <a:xfrm>
            <a:off x="43434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69990" name="Oval 6"/>
          <p:cNvSpPr>
            <a:spLocks noChangeAspect="1" noChangeArrowheads="1"/>
          </p:cNvSpPr>
          <p:nvPr/>
        </p:nvSpPr>
        <p:spPr bwMode="auto">
          <a:xfrm>
            <a:off x="70104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20</a:t>
            </a:r>
          </a:p>
        </p:txBody>
      </p:sp>
      <p:sp>
        <p:nvSpPr>
          <p:cNvPr id="169991" name="Oval 7"/>
          <p:cNvSpPr>
            <a:spLocks noChangeAspect="1" noChangeArrowheads="1"/>
          </p:cNvSpPr>
          <p:nvPr/>
        </p:nvSpPr>
        <p:spPr bwMode="auto">
          <a:xfrm>
            <a:off x="4876800" y="2794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9992" name="Oval 8"/>
          <p:cNvSpPr>
            <a:spLocks noChangeAspect="1" noChangeArrowheads="1"/>
          </p:cNvSpPr>
          <p:nvPr/>
        </p:nvSpPr>
        <p:spPr bwMode="auto">
          <a:xfrm>
            <a:off x="59436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10</a:t>
            </a:r>
          </a:p>
        </p:txBody>
      </p:sp>
      <p:cxnSp>
        <p:nvCxnSpPr>
          <p:cNvPr id="169993" name="AutoShape 9"/>
          <p:cNvCxnSpPr>
            <a:cxnSpLocks noChangeShapeType="1"/>
            <a:stCxn id="169992" idx="3"/>
            <a:endCxn id="169991" idx="0"/>
          </p:cNvCxnSpPr>
          <p:nvPr/>
        </p:nvCxnSpPr>
        <p:spPr bwMode="auto">
          <a:xfrm flipH="1">
            <a:off x="5067301" y="2249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94" name="AutoShape 10"/>
          <p:cNvCxnSpPr>
            <a:cxnSpLocks noChangeShapeType="1"/>
            <a:stCxn id="169992" idx="5"/>
            <a:endCxn id="169990" idx="0"/>
          </p:cNvCxnSpPr>
          <p:nvPr/>
        </p:nvCxnSpPr>
        <p:spPr bwMode="auto">
          <a:xfrm>
            <a:off x="6269038" y="2249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95" name="AutoShape 11"/>
          <p:cNvCxnSpPr>
            <a:cxnSpLocks noChangeShapeType="1"/>
            <a:stCxn id="169990" idx="5"/>
            <a:endCxn id="169987" idx="0"/>
          </p:cNvCxnSpPr>
          <p:nvPr/>
        </p:nvCxnSpPr>
        <p:spPr bwMode="auto">
          <a:xfrm>
            <a:off x="73358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96" name="AutoShape 12"/>
          <p:cNvCxnSpPr>
            <a:cxnSpLocks noChangeShapeType="1"/>
            <a:stCxn id="169991" idx="3"/>
            <a:endCxn id="169989" idx="0"/>
          </p:cNvCxnSpPr>
          <p:nvPr/>
        </p:nvCxnSpPr>
        <p:spPr bwMode="auto">
          <a:xfrm flipH="1">
            <a:off x="4533901" y="3138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97" name="AutoShape 13"/>
          <p:cNvCxnSpPr>
            <a:cxnSpLocks noChangeShapeType="1"/>
            <a:stCxn id="169991" idx="5"/>
            <a:endCxn id="169988" idx="0"/>
          </p:cNvCxnSpPr>
          <p:nvPr/>
        </p:nvCxnSpPr>
        <p:spPr bwMode="auto">
          <a:xfrm>
            <a:off x="52022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998" name="Oval 14"/>
          <p:cNvSpPr>
            <a:spLocks noChangeAspect="1" noChangeArrowheads="1"/>
          </p:cNvSpPr>
          <p:nvPr/>
        </p:nvSpPr>
        <p:spPr bwMode="auto">
          <a:xfrm>
            <a:off x="5143500" y="4572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7</a:t>
            </a:r>
          </a:p>
        </p:txBody>
      </p:sp>
      <p:cxnSp>
        <p:nvCxnSpPr>
          <p:cNvPr id="169999" name="AutoShape 15"/>
          <p:cNvCxnSpPr>
            <a:cxnSpLocks noChangeShapeType="1"/>
            <a:stCxn id="169988" idx="3"/>
            <a:endCxn id="169998" idx="0"/>
          </p:cNvCxnSpPr>
          <p:nvPr/>
        </p:nvCxnSpPr>
        <p:spPr bwMode="auto">
          <a:xfrm flipH="1">
            <a:off x="5334001" y="4027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0000" name="Text Box 16"/>
          <p:cNvSpPr txBox="1">
            <a:spLocks noChangeArrowheads="1"/>
          </p:cNvSpPr>
          <p:nvPr/>
        </p:nvSpPr>
        <p:spPr bwMode="auto">
          <a:xfrm>
            <a:off x="9524439" y="861811"/>
            <a:ext cx="21451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4000" dirty="0"/>
              <a:t>Delete(</a:t>
            </a:r>
            <a:r>
              <a:rPr lang="en-US" altLang="en-US" sz="4000" dirty="0">
                <a:solidFill>
                  <a:srgbClr val="FF0000"/>
                </a:solidFill>
              </a:rPr>
              <a:t>5</a:t>
            </a:r>
            <a:r>
              <a:rPr lang="en-US" altLang="en-US" sz="4000" dirty="0"/>
              <a:t>)</a:t>
            </a:r>
          </a:p>
        </p:txBody>
      </p:sp>
      <p:sp>
        <p:nvSpPr>
          <p:cNvPr id="170001" name="Text Box 17"/>
          <p:cNvSpPr txBox="1">
            <a:spLocks noChangeArrowheads="1"/>
          </p:cNvSpPr>
          <p:nvPr/>
        </p:nvSpPr>
        <p:spPr bwMode="auto">
          <a:xfrm>
            <a:off x="2133600" y="5257800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6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77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41B7-9C1D-4813-94C7-7E7131AB3A73}" type="slidenum">
              <a:rPr lang="en-US" altLang="en-US"/>
              <a:pPr/>
              <a:t>140</a:t>
            </a:fld>
            <a:endParaRPr lang="en-US" alt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- Two Child Case</a:t>
            </a:r>
          </a:p>
        </p:txBody>
      </p:sp>
      <p:sp>
        <p:nvSpPr>
          <p:cNvPr id="169987" name="Oval 3"/>
          <p:cNvSpPr>
            <a:spLocks noChangeAspect="1" noChangeArrowheads="1"/>
          </p:cNvSpPr>
          <p:nvPr/>
        </p:nvSpPr>
        <p:spPr bwMode="auto">
          <a:xfrm>
            <a:off x="75438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30</a:t>
            </a:r>
          </a:p>
        </p:txBody>
      </p:sp>
      <p:sp>
        <p:nvSpPr>
          <p:cNvPr id="169988" name="Oval 4"/>
          <p:cNvSpPr>
            <a:spLocks noChangeAspect="1" noChangeArrowheads="1"/>
          </p:cNvSpPr>
          <p:nvPr/>
        </p:nvSpPr>
        <p:spPr bwMode="auto">
          <a:xfrm>
            <a:off x="54102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9</a:t>
            </a:r>
          </a:p>
        </p:txBody>
      </p:sp>
      <p:sp>
        <p:nvSpPr>
          <p:cNvPr id="169989" name="Oval 5"/>
          <p:cNvSpPr>
            <a:spLocks noChangeAspect="1" noChangeArrowheads="1"/>
          </p:cNvSpPr>
          <p:nvPr/>
        </p:nvSpPr>
        <p:spPr bwMode="auto">
          <a:xfrm>
            <a:off x="43434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69990" name="Oval 6"/>
          <p:cNvSpPr>
            <a:spLocks noChangeAspect="1" noChangeArrowheads="1"/>
          </p:cNvSpPr>
          <p:nvPr/>
        </p:nvSpPr>
        <p:spPr bwMode="auto">
          <a:xfrm>
            <a:off x="70104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20</a:t>
            </a:r>
          </a:p>
        </p:txBody>
      </p:sp>
      <p:sp>
        <p:nvSpPr>
          <p:cNvPr id="169991" name="Oval 7"/>
          <p:cNvSpPr>
            <a:spLocks noChangeAspect="1" noChangeArrowheads="1"/>
          </p:cNvSpPr>
          <p:nvPr/>
        </p:nvSpPr>
        <p:spPr bwMode="auto">
          <a:xfrm>
            <a:off x="4876800" y="2794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9992" name="Oval 8"/>
          <p:cNvSpPr>
            <a:spLocks noChangeAspect="1" noChangeArrowheads="1"/>
          </p:cNvSpPr>
          <p:nvPr/>
        </p:nvSpPr>
        <p:spPr bwMode="auto">
          <a:xfrm>
            <a:off x="59436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10</a:t>
            </a:r>
          </a:p>
        </p:txBody>
      </p:sp>
      <p:cxnSp>
        <p:nvCxnSpPr>
          <p:cNvPr id="169993" name="AutoShape 9"/>
          <p:cNvCxnSpPr>
            <a:cxnSpLocks noChangeShapeType="1"/>
            <a:stCxn id="169992" idx="3"/>
            <a:endCxn id="169991" idx="0"/>
          </p:cNvCxnSpPr>
          <p:nvPr/>
        </p:nvCxnSpPr>
        <p:spPr bwMode="auto">
          <a:xfrm flipH="1">
            <a:off x="5067301" y="2249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94" name="AutoShape 10"/>
          <p:cNvCxnSpPr>
            <a:cxnSpLocks noChangeShapeType="1"/>
            <a:stCxn id="169992" idx="5"/>
            <a:endCxn id="169990" idx="0"/>
          </p:cNvCxnSpPr>
          <p:nvPr/>
        </p:nvCxnSpPr>
        <p:spPr bwMode="auto">
          <a:xfrm>
            <a:off x="6269038" y="2249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95" name="AutoShape 11"/>
          <p:cNvCxnSpPr>
            <a:cxnSpLocks noChangeShapeType="1"/>
            <a:stCxn id="169990" idx="5"/>
            <a:endCxn id="169987" idx="0"/>
          </p:cNvCxnSpPr>
          <p:nvPr/>
        </p:nvCxnSpPr>
        <p:spPr bwMode="auto">
          <a:xfrm>
            <a:off x="73358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96" name="AutoShape 12"/>
          <p:cNvCxnSpPr>
            <a:cxnSpLocks noChangeShapeType="1"/>
            <a:stCxn id="169991" idx="3"/>
            <a:endCxn id="169989" idx="0"/>
          </p:cNvCxnSpPr>
          <p:nvPr/>
        </p:nvCxnSpPr>
        <p:spPr bwMode="auto">
          <a:xfrm flipH="1">
            <a:off x="4533901" y="3138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97" name="AutoShape 13"/>
          <p:cNvCxnSpPr>
            <a:cxnSpLocks noChangeShapeType="1"/>
            <a:stCxn id="169991" idx="5"/>
            <a:endCxn id="169988" idx="0"/>
          </p:cNvCxnSpPr>
          <p:nvPr/>
        </p:nvCxnSpPr>
        <p:spPr bwMode="auto">
          <a:xfrm>
            <a:off x="52022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998" name="Oval 14"/>
          <p:cNvSpPr>
            <a:spLocks noChangeAspect="1" noChangeArrowheads="1"/>
          </p:cNvSpPr>
          <p:nvPr/>
        </p:nvSpPr>
        <p:spPr bwMode="auto">
          <a:xfrm>
            <a:off x="5143500" y="4572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7</a:t>
            </a:r>
          </a:p>
        </p:txBody>
      </p:sp>
      <p:cxnSp>
        <p:nvCxnSpPr>
          <p:cNvPr id="169999" name="AutoShape 15"/>
          <p:cNvCxnSpPr>
            <a:cxnSpLocks noChangeShapeType="1"/>
            <a:stCxn id="169988" idx="3"/>
            <a:endCxn id="169998" idx="0"/>
          </p:cNvCxnSpPr>
          <p:nvPr/>
        </p:nvCxnSpPr>
        <p:spPr bwMode="auto">
          <a:xfrm flipH="1">
            <a:off x="5334001" y="4027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0000" name="Text Box 16"/>
          <p:cNvSpPr txBox="1">
            <a:spLocks noChangeArrowheads="1"/>
          </p:cNvSpPr>
          <p:nvPr/>
        </p:nvSpPr>
        <p:spPr bwMode="auto">
          <a:xfrm>
            <a:off x="9524439" y="861811"/>
            <a:ext cx="21451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4000" dirty="0"/>
              <a:t>Delete(</a:t>
            </a:r>
            <a:r>
              <a:rPr lang="en-US" altLang="en-US" sz="4000" dirty="0">
                <a:solidFill>
                  <a:srgbClr val="FF0000"/>
                </a:solidFill>
              </a:rPr>
              <a:t>5</a:t>
            </a:r>
            <a:r>
              <a:rPr lang="en-US" altLang="en-US" sz="4000" dirty="0"/>
              <a:t>)</a:t>
            </a:r>
          </a:p>
        </p:txBody>
      </p:sp>
      <p:sp>
        <p:nvSpPr>
          <p:cNvPr id="170001" name="Text Box 17"/>
          <p:cNvSpPr txBox="1">
            <a:spLocks noChangeArrowheads="1"/>
          </p:cNvSpPr>
          <p:nvPr/>
        </p:nvSpPr>
        <p:spPr bwMode="auto">
          <a:xfrm>
            <a:off x="2133600" y="5257800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altLang="en-US"/>
          </a:p>
        </p:txBody>
      </p:sp>
      <p:sp>
        <p:nvSpPr>
          <p:cNvPr id="170002" name="Text Box 18"/>
          <p:cNvSpPr txBox="1">
            <a:spLocks noChangeArrowheads="1"/>
          </p:cNvSpPr>
          <p:nvPr/>
        </p:nvSpPr>
        <p:spPr bwMode="auto">
          <a:xfrm>
            <a:off x="1173707" y="5018517"/>
            <a:ext cx="90196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3200" dirty="0"/>
              <a:t>replace node with value </a:t>
            </a:r>
            <a:r>
              <a:rPr lang="en-US" altLang="en-US" sz="3200" dirty="0">
                <a:solidFill>
                  <a:srgbClr val="FF0000"/>
                </a:solidFill>
              </a:rPr>
              <a:t>guaranteed</a:t>
            </a:r>
            <a:r>
              <a:rPr lang="en-US" altLang="en-US" sz="3200" dirty="0"/>
              <a:t> to be between the left and right subtrees:  the </a:t>
            </a:r>
            <a:r>
              <a:rPr lang="en-US" altLang="en-US" sz="3200" dirty="0">
                <a:solidFill>
                  <a:srgbClr val="FF0000"/>
                </a:solidFill>
              </a:rPr>
              <a:t>successor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981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2B91-31FD-4DE7-877E-AD4C43E8BC42}" type="slidenum">
              <a:rPr lang="en-US" altLang="en-US"/>
              <a:pPr/>
              <a:t>141</a:t>
            </a:fld>
            <a:endParaRPr lang="en-US" alt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- Two Child Case</a:t>
            </a:r>
          </a:p>
        </p:txBody>
      </p:sp>
      <p:sp>
        <p:nvSpPr>
          <p:cNvPr id="172035" name="Oval 3"/>
          <p:cNvSpPr>
            <a:spLocks noChangeAspect="1" noChangeArrowheads="1"/>
          </p:cNvSpPr>
          <p:nvPr/>
        </p:nvSpPr>
        <p:spPr bwMode="auto">
          <a:xfrm>
            <a:off x="75438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30</a:t>
            </a:r>
          </a:p>
        </p:txBody>
      </p:sp>
      <p:sp>
        <p:nvSpPr>
          <p:cNvPr id="172036" name="Oval 4"/>
          <p:cNvSpPr>
            <a:spLocks noChangeAspect="1" noChangeArrowheads="1"/>
          </p:cNvSpPr>
          <p:nvPr/>
        </p:nvSpPr>
        <p:spPr bwMode="auto">
          <a:xfrm>
            <a:off x="54102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9</a:t>
            </a:r>
          </a:p>
        </p:txBody>
      </p:sp>
      <p:sp>
        <p:nvSpPr>
          <p:cNvPr id="172037" name="Oval 5"/>
          <p:cNvSpPr>
            <a:spLocks noChangeAspect="1" noChangeArrowheads="1"/>
          </p:cNvSpPr>
          <p:nvPr/>
        </p:nvSpPr>
        <p:spPr bwMode="auto">
          <a:xfrm>
            <a:off x="43434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72038" name="Oval 6"/>
          <p:cNvSpPr>
            <a:spLocks noChangeAspect="1" noChangeArrowheads="1"/>
          </p:cNvSpPr>
          <p:nvPr/>
        </p:nvSpPr>
        <p:spPr bwMode="auto">
          <a:xfrm>
            <a:off x="70104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20</a:t>
            </a:r>
          </a:p>
        </p:txBody>
      </p:sp>
      <p:sp>
        <p:nvSpPr>
          <p:cNvPr id="172039" name="Oval 7"/>
          <p:cNvSpPr>
            <a:spLocks noChangeAspect="1" noChangeArrowheads="1"/>
          </p:cNvSpPr>
          <p:nvPr/>
        </p:nvSpPr>
        <p:spPr bwMode="auto">
          <a:xfrm>
            <a:off x="4876800" y="2794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2040" name="Oval 8"/>
          <p:cNvSpPr>
            <a:spLocks noChangeAspect="1" noChangeArrowheads="1"/>
          </p:cNvSpPr>
          <p:nvPr/>
        </p:nvSpPr>
        <p:spPr bwMode="auto">
          <a:xfrm>
            <a:off x="59436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10</a:t>
            </a:r>
          </a:p>
        </p:txBody>
      </p:sp>
      <p:cxnSp>
        <p:nvCxnSpPr>
          <p:cNvPr id="172041" name="AutoShape 9"/>
          <p:cNvCxnSpPr>
            <a:cxnSpLocks noChangeShapeType="1"/>
            <a:stCxn id="172040" idx="3"/>
            <a:endCxn id="172039" idx="0"/>
          </p:cNvCxnSpPr>
          <p:nvPr/>
        </p:nvCxnSpPr>
        <p:spPr bwMode="auto">
          <a:xfrm flipH="1">
            <a:off x="5067301" y="2249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42" name="AutoShape 10"/>
          <p:cNvCxnSpPr>
            <a:cxnSpLocks noChangeShapeType="1"/>
            <a:stCxn id="172040" idx="5"/>
            <a:endCxn id="172038" idx="0"/>
          </p:cNvCxnSpPr>
          <p:nvPr/>
        </p:nvCxnSpPr>
        <p:spPr bwMode="auto">
          <a:xfrm>
            <a:off x="6269038" y="2249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43" name="AutoShape 11"/>
          <p:cNvCxnSpPr>
            <a:cxnSpLocks noChangeShapeType="1"/>
            <a:stCxn id="172038" idx="5"/>
            <a:endCxn id="172035" idx="0"/>
          </p:cNvCxnSpPr>
          <p:nvPr/>
        </p:nvCxnSpPr>
        <p:spPr bwMode="auto">
          <a:xfrm>
            <a:off x="73358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44" name="AutoShape 12"/>
          <p:cNvCxnSpPr>
            <a:cxnSpLocks noChangeShapeType="1"/>
            <a:stCxn id="172039" idx="3"/>
            <a:endCxn id="172037" idx="0"/>
          </p:cNvCxnSpPr>
          <p:nvPr/>
        </p:nvCxnSpPr>
        <p:spPr bwMode="auto">
          <a:xfrm flipH="1">
            <a:off x="4533901" y="3138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45" name="AutoShape 13"/>
          <p:cNvCxnSpPr>
            <a:cxnSpLocks noChangeShapeType="1"/>
            <a:stCxn id="172039" idx="5"/>
            <a:endCxn id="172036" idx="0"/>
          </p:cNvCxnSpPr>
          <p:nvPr/>
        </p:nvCxnSpPr>
        <p:spPr bwMode="auto">
          <a:xfrm>
            <a:off x="52022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46" name="Oval 14"/>
          <p:cNvSpPr>
            <a:spLocks noChangeAspect="1" noChangeArrowheads="1"/>
          </p:cNvSpPr>
          <p:nvPr/>
        </p:nvSpPr>
        <p:spPr bwMode="auto">
          <a:xfrm>
            <a:off x="5143500" y="4572000"/>
            <a:ext cx="3810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72047" name="Text Box 15"/>
          <p:cNvSpPr txBox="1">
            <a:spLocks noChangeArrowheads="1"/>
          </p:cNvSpPr>
          <p:nvPr/>
        </p:nvSpPr>
        <p:spPr bwMode="auto">
          <a:xfrm>
            <a:off x="9881854" y="597241"/>
            <a:ext cx="21451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4000" dirty="0"/>
              <a:t>Delete(</a:t>
            </a:r>
            <a:r>
              <a:rPr lang="en-US" altLang="en-US" sz="4000" dirty="0">
                <a:solidFill>
                  <a:srgbClr val="FF0000"/>
                </a:solidFill>
              </a:rPr>
              <a:t>5</a:t>
            </a:r>
            <a:r>
              <a:rPr lang="en-US" altLang="en-US" sz="4000" dirty="0"/>
              <a:t>)</a:t>
            </a:r>
          </a:p>
        </p:txBody>
      </p: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2133600" y="5257800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altLang="en-US"/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0" y="5410200"/>
            <a:ext cx="1219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3200" dirty="0"/>
              <a:t>always easy to delete the successor – always has either 0 or 1 children!</a:t>
            </a:r>
          </a:p>
        </p:txBody>
      </p:sp>
    </p:spTree>
    <p:extLst>
      <p:ext uri="{BB962C8B-B14F-4D97-AF65-F5344CB8AC3E}">
        <p14:creationId xmlns:p14="http://schemas.microsoft.com/office/powerpoint/2010/main" val="2709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8443-FF56-488E-AD90-36970F891A31}" type="slidenum">
              <a:rPr lang="en-US" altLang="en-US"/>
              <a:pPr/>
              <a:t>142</a:t>
            </a:fld>
            <a:endParaRPr lang="en-US" alt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Deletion - Two Child Case</a:t>
            </a:r>
          </a:p>
        </p:txBody>
      </p:sp>
      <p:sp>
        <p:nvSpPr>
          <p:cNvPr id="174083" name="Oval 3"/>
          <p:cNvSpPr>
            <a:spLocks noChangeAspect="1" noChangeArrowheads="1"/>
          </p:cNvSpPr>
          <p:nvPr/>
        </p:nvSpPr>
        <p:spPr bwMode="auto">
          <a:xfrm>
            <a:off x="75438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30</a:t>
            </a:r>
          </a:p>
        </p:txBody>
      </p:sp>
      <p:sp>
        <p:nvSpPr>
          <p:cNvPr id="174084" name="Oval 4"/>
          <p:cNvSpPr>
            <a:spLocks noChangeAspect="1" noChangeArrowheads="1"/>
          </p:cNvSpPr>
          <p:nvPr/>
        </p:nvSpPr>
        <p:spPr bwMode="auto">
          <a:xfrm>
            <a:off x="54102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9</a:t>
            </a:r>
          </a:p>
        </p:txBody>
      </p:sp>
      <p:sp>
        <p:nvSpPr>
          <p:cNvPr id="174085" name="Oval 5"/>
          <p:cNvSpPr>
            <a:spLocks noChangeAspect="1" noChangeArrowheads="1"/>
          </p:cNvSpPr>
          <p:nvPr/>
        </p:nvSpPr>
        <p:spPr bwMode="auto">
          <a:xfrm>
            <a:off x="43434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74086" name="Oval 6"/>
          <p:cNvSpPr>
            <a:spLocks noChangeAspect="1" noChangeArrowheads="1"/>
          </p:cNvSpPr>
          <p:nvPr/>
        </p:nvSpPr>
        <p:spPr bwMode="auto">
          <a:xfrm>
            <a:off x="70104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20</a:t>
            </a:r>
          </a:p>
        </p:txBody>
      </p:sp>
      <p:sp>
        <p:nvSpPr>
          <p:cNvPr id="174087" name="Oval 7"/>
          <p:cNvSpPr>
            <a:spLocks noChangeAspect="1" noChangeArrowheads="1"/>
          </p:cNvSpPr>
          <p:nvPr/>
        </p:nvSpPr>
        <p:spPr bwMode="auto">
          <a:xfrm>
            <a:off x="4876800" y="2794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4088" name="Oval 8"/>
          <p:cNvSpPr>
            <a:spLocks noChangeAspect="1" noChangeArrowheads="1"/>
          </p:cNvSpPr>
          <p:nvPr/>
        </p:nvSpPr>
        <p:spPr bwMode="auto">
          <a:xfrm>
            <a:off x="59436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10</a:t>
            </a:r>
          </a:p>
        </p:txBody>
      </p:sp>
      <p:cxnSp>
        <p:nvCxnSpPr>
          <p:cNvPr id="174089" name="AutoShape 9"/>
          <p:cNvCxnSpPr>
            <a:cxnSpLocks noChangeShapeType="1"/>
            <a:stCxn id="174088" idx="3"/>
            <a:endCxn id="174087" idx="0"/>
          </p:cNvCxnSpPr>
          <p:nvPr/>
        </p:nvCxnSpPr>
        <p:spPr bwMode="auto">
          <a:xfrm flipH="1">
            <a:off x="5067301" y="2249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090" name="AutoShape 10"/>
          <p:cNvCxnSpPr>
            <a:cxnSpLocks noChangeShapeType="1"/>
            <a:stCxn id="174088" idx="5"/>
            <a:endCxn id="174086" idx="0"/>
          </p:cNvCxnSpPr>
          <p:nvPr/>
        </p:nvCxnSpPr>
        <p:spPr bwMode="auto">
          <a:xfrm>
            <a:off x="6269038" y="2249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091" name="AutoShape 11"/>
          <p:cNvCxnSpPr>
            <a:cxnSpLocks noChangeShapeType="1"/>
            <a:stCxn id="174086" idx="5"/>
            <a:endCxn id="174083" idx="0"/>
          </p:cNvCxnSpPr>
          <p:nvPr/>
        </p:nvCxnSpPr>
        <p:spPr bwMode="auto">
          <a:xfrm>
            <a:off x="73358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092" name="AutoShape 12"/>
          <p:cNvCxnSpPr>
            <a:cxnSpLocks noChangeShapeType="1"/>
            <a:stCxn id="174087" idx="3"/>
            <a:endCxn id="174085" idx="0"/>
          </p:cNvCxnSpPr>
          <p:nvPr/>
        </p:nvCxnSpPr>
        <p:spPr bwMode="auto">
          <a:xfrm flipH="1">
            <a:off x="4533901" y="3138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093" name="AutoShape 13"/>
          <p:cNvCxnSpPr>
            <a:cxnSpLocks noChangeShapeType="1"/>
            <a:stCxn id="174087" idx="5"/>
            <a:endCxn id="174084" idx="0"/>
          </p:cNvCxnSpPr>
          <p:nvPr/>
        </p:nvCxnSpPr>
        <p:spPr bwMode="auto">
          <a:xfrm>
            <a:off x="52022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094" name="Oval 14"/>
          <p:cNvSpPr>
            <a:spLocks noChangeAspect="1" noChangeArrowheads="1"/>
          </p:cNvSpPr>
          <p:nvPr/>
        </p:nvSpPr>
        <p:spPr bwMode="auto">
          <a:xfrm>
            <a:off x="5143500" y="4572000"/>
            <a:ext cx="3810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74095" name="Text Box 15"/>
          <p:cNvSpPr txBox="1">
            <a:spLocks noChangeArrowheads="1"/>
          </p:cNvSpPr>
          <p:nvPr/>
        </p:nvSpPr>
        <p:spPr bwMode="auto">
          <a:xfrm>
            <a:off x="9600639" y="597241"/>
            <a:ext cx="21451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4000" dirty="0"/>
              <a:t>Delete(</a:t>
            </a:r>
            <a:r>
              <a:rPr lang="en-US" altLang="en-US" sz="4000" dirty="0">
                <a:solidFill>
                  <a:srgbClr val="FF0000"/>
                </a:solidFill>
              </a:rPr>
              <a:t>5</a:t>
            </a:r>
            <a:r>
              <a:rPr lang="en-US" altLang="en-US" sz="4000" dirty="0"/>
              <a:t>)</a:t>
            </a: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2133600" y="5257800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altLang="en-US"/>
          </a:p>
        </p:txBody>
      </p:sp>
      <p:sp>
        <p:nvSpPr>
          <p:cNvPr id="174097" name="Text Box 17"/>
          <p:cNvSpPr txBox="1">
            <a:spLocks noChangeArrowheads="1"/>
          </p:cNvSpPr>
          <p:nvPr/>
        </p:nvSpPr>
        <p:spPr bwMode="auto">
          <a:xfrm>
            <a:off x="913274" y="5480029"/>
            <a:ext cx="97797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2800" dirty="0"/>
              <a:t>Finally copy data value from deleted successor into original node</a:t>
            </a:r>
          </a:p>
        </p:txBody>
      </p:sp>
    </p:spTree>
    <p:extLst>
      <p:ext uri="{BB962C8B-B14F-4D97-AF65-F5344CB8AC3E}">
        <p14:creationId xmlns:p14="http://schemas.microsoft.com/office/powerpoint/2010/main" val="27409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41309" y="12573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050809" y="18669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889009" y="17907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593609" y="2209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346209" y="2209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12609" y="27813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27009" y="27813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679209" y="30861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4974609" y="30861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498609" y="28575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6955809" y="27051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41409" y="31623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184409" y="31623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22209" y="36957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288809" y="39243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08009" y="37719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355609" y="39243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184409" y="38481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651009" y="4000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17809" y="4000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17809" y="37719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346209" y="46101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184409" y="46101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12809" y="48387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36809" y="48387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454884" y="14120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98609" y="23806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74909" y="3250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894115" y="41519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31909" y="33103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29435" y="41688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27309" y="49969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01817" y="23422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65109" y="32127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46109" y="40444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03309" y="49588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69709" y="32802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63505" y="4044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80982" y="549414"/>
            <a:ext cx="8011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Boundary of Binary Tree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95534" y="5366266"/>
            <a:ext cx="50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1 2 4 8 9 6 12 13 11 7 3 1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63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657634" y="1128067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1467134" y="1737667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305334" y="1661467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1009934" y="2080567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2762534" y="2080567"/>
            <a:ext cx="685800" cy="685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628934" y="2652067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1543334" y="2652067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95534" y="29568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C000"/>
              </a:solidFill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390934" y="2956867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2914934" y="2728267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372134" y="2575867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2457734" y="30330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3600734" y="3033067"/>
            <a:ext cx="685800" cy="685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1238534" y="3566467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705134" y="37950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924334" y="3642667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1771934" y="37950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3600734" y="3718867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067334" y="3871267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4134134" y="38712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4134134" y="3642667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2762534" y="4480867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600734" y="4480867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2229134" y="47094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3753134" y="47094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871209" y="12828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14934" y="22514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91234" y="31209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10440" y="402275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48234" y="31811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45760" y="4039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43634" y="48677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18142" y="221303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81434" y="308349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62434" y="39152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19634" y="48296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6034" y="31509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79830" y="39154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53034" y="374366"/>
            <a:ext cx="8011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Boundary of Binary Tree</a:t>
            </a:r>
            <a:endParaRPr lang="en-US" sz="5400" dirty="0"/>
          </a:p>
        </p:txBody>
      </p:sp>
      <p:sp>
        <p:nvSpPr>
          <p:cNvPr id="43" name="TextBox 42"/>
          <p:cNvSpPr txBox="1"/>
          <p:nvPr/>
        </p:nvSpPr>
        <p:spPr>
          <a:xfrm>
            <a:off x="95534" y="5366266"/>
            <a:ext cx="50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1 2 4 8 9 6 12 13 11 7 3 1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677468" y="2187307"/>
            <a:ext cx="5510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1. Print Left Boundary</a:t>
            </a:r>
          </a:p>
          <a:p>
            <a:r>
              <a:rPr lang="en-US" sz="3200" dirty="0" smtClean="0">
                <a:solidFill>
                  <a:srgbClr val="FFC000"/>
                </a:solidFill>
              </a:rPr>
              <a:t>2. Print Leaves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3. Print Right Boundary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657634" y="1128067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1467134" y="1737667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305334" y="1661467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1009934" y="2080567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2762534" y="2080567"/>
            <a:ext cx="685800" cy="685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628934" y="2652067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1543334" y="2652067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95534" y="29568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C000"/>
              </a:solidFill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390934" y="2956867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2914934" y="2728267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372134" y="2575867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2457734" y="30330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3600734" y="3033067"/>
            <a:ext cx="685800" cy="685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1238534" y="3566467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705134" y="37950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924334" y="3642667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1771934" y="37950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3600734" y="3718867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067334" y="3871267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4134134" y="38712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4134134" y="3642667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2762534" y="4480867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600734" y="4480867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2229134" y="47094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3753134" y="47094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871209" y="12828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14934" y="22514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91234" y="31209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10440" y="402275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48234" y="31811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45760" y="4039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43634" y="48677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18142" y="221303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81434" y="308349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62434" y="39152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19634" y="48296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6034" y="31509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79830" y="39154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53034" y="374366"/>
            <a:ext cx="8011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Boundary of Binary Tree</a:t>
            </a:r>
            <a:endParaRPr lang="en-US" sz="5400" dirty="0"/>
          </a:p>
        </p:txBody>
      </p:sp>
      <p:sp>
        <p:nvSpPr>
          <p:cNvPr id="43" name="TextBox 42"/>
          <p:cNvSpPr txBox="1"/>
          <p:nvPr/>
        </p:nvSpPr>
        <p:spPr>
          <a:xfrm>
            <a:off x="95534" y="5366266"/>
            <a:ext cx="50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1 2 4 8 9 6 12 13 11 7 3 1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453986" y="1396744"/>
            <a:ext cx="5510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 Print Left Boundary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19381" y="2349144"/>
            <a:ext cx="680186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printBoundaryLeft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root)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(root)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(root-&gt;left)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("%d ", root-&gt;data);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printBoundaryLeft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(root-&gt;left); 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else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if( root-&gt;right )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("%d ", root-&gt;data);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printBoundaryLeft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(root-&gt;right);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6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657634" y="1128067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1467134" y="1737667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305334" y="1661467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1009934" y="2080567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2762534" y="2080567"/>
            <a:ext cx="685800" cy="685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628934" y="2652067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1543334" y="2652067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95534" y="29568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C000"/>
              </a:solidFill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390934" y="2956867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2914934" y="2728267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372134" y="2575867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2457734" y="30330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3600734" y="3033067"/>
            <a:ext cx="685800" cy="685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1238534" y="3566467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705134" y="37950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924334" y="3642667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1771934" y="37950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3600734" y="3718867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067334" y="3871267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4134134" y="38712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4134134" y="3642667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2762534" y="4480867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600734" y="4480867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2229134" y="47094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3753134" y="47094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871209" y="12828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14934" y="22514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91234" y="31209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10440" y="402275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48234" y="31811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45760" y="4039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43634" y="48677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18142" y="221303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81434" y="308349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62434" y="39152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19634" y="48296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6034" y="31509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79830" y="39154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53034" y="374366"/>
            <a:ext cx="8011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Boundary of Binary Tree</a:t>
            </a:r>
            <a:endParaRPr lang="en-US" sz="5400" dirty="0"/>
          </a:p>
        </p:txBody>
      </p:sp>
      <p:sp>
        <p:nvSpPr>
          <p:cNvPr id="43" name="TextBox 42"/>
          <p:cNvSpPr txBox="1"/>
          <p:nvPr/>
        </p:nvSpPr>
        <p:spPr>
          <a:xfrm>
            <a:off x="95534" y="5366266"/>
            <a:ext cx="50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1 2 4 8 9 6 12 13 11 7 3 1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453986" y="1396744"/>
            <a:ext cx="5510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 Print Leaves</a:t>
            </a: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5505734" y="2252571"/>
            <a:ext cx="630653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printLeaves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root){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 root )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printLeaves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(root-&gt;left);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 !(root-&gt;left)  &amp;&amp;  !(root-&gt;right) 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("%d ", root-&gt;data);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printLeaves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(root-&gt;right);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657634" y="1128067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1467134" y="1737667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305334" y="1661467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1009934" y="2080567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2762534" y="2080567"/>
            <a:ext cx="685800" cy="685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628934" y="2652067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1543334" y="2652067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95534" y="29568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C000"/>
              </a:solidFill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390934" y="2956867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2914934" y="2728267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372134" y="2575867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2457734" y="30330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3600734" y="3033067"/>
            <a:ext cx="685800" cy="6858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1238534" y="3566467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705134" y="37950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924334" y="3642667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1771934" y="37950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3600734" y="3718867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067334" y="3871267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4134134" y="38712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4134134" y="3642667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2762534" y="4480867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600734" y="4480867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2229134" y="47094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3753134" y="4709467"/>
            <a:ext cx="685800" cy="685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871209" y="12828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14934" y="22514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91234" y="31209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10440" y="402275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48234" y="31811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45760" y="4039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43634" y="48677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18142" y="221303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81434" y="308349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62434" y="39152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19634" y="48296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6034" y="31509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79830" y="39154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53034" y="374366"/>
            <a:ext cx="8011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Boundary of Binary Tree</a:t>
            </a:r>
            <a:endParaRPr lang="en-US" sz="5400" dirty="0"/>
          </a:p>
        </p:txBody>
      </p:sp>
      <p:sp>
        <p:nvSpPr>
          <p:cNvPr id="43" name="TextBox 42"/>
          <p:cNvSpPr txBox="1"/>
          <p:nvPr/>
        </p:nvSpPr>
        <p:spPr>
          <a:xfrm>
            <a:off x="95534" y="5366266"/>
            <a:ext cx="503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1 2 4 8 9 6 12 13 11 7 3 1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453986" y="1396744"/>
            <a:ext cx="5510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 Print Right Boundary</a:t>
            </a: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5301705" y="2251412"/>
            <a:ext cx="697017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printBoundaryRight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root){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(root){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 root-&gt;right ) {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printBoundaryRight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(root-&gt;right);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("%d ", root-&gt;data);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else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 root-&gt;left ) {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printBoundaryRight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(root-&gt;left);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("%d ", root-&gt;data);}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59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41309" y="12573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050809" y="18669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889009" y="17907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593609" y="2209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346209" y="2209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12609" y="27813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27009" y="27813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679209" y="30861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4974609" y="30861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498609" y="28575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6955809" y="27051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41409" y="31623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184409" y="31623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22209" y="36957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288809" y="39243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08009" y="37719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355609" y="39243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184409" y="38481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651009" y="4000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17809" y="4000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17809" y="37719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346209" y="46101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184409" y="46101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12809" y="48387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36809" y="48387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454884" y="14120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98609" y="23806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74909" y="3250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894115" y="41519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31909" y="33103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29435" y="41688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27309" y="49969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01817" y="23422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65109" y="32127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46109" y="40444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03309" y="49588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69709" y="32802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63505" y="4044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80982" y="549414"/>
            <a:ext cx="8011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LCA of Binary Tree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95534" y="4978021"/>
            <a:ext cx="5031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LCA(8, 13) = 1</a:t>
            </a:r>
          </a:p>
          <a:p>
            <a:r>
              <a:rPr lang="en-US" sz="3600" dirty="0" smtClean="0"/>
              <a:t>LCA(12, 7) = 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083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8252" y="388014"/>
            <a:ext cx="8011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METHOD 1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668740" y="3261815"/>
            <a:ext cx="1042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Store paths of root to n1 and root to n2 and compare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1904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9390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8252" y="388014"/>
            <a:ext cx="8011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METHOD 2</a:t>
            </a:r>
            <a:endParaRPr lang="en-US" sz="5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15053" y="3041114"/>
            <a:ext cx="69268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Assuming both nodes to be in tree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Use bottom up, to find node in both subtrees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return node when found.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738453" y="13113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1547953" y="1920944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386153" y="1844744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090753" y="22638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843353" y="22638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709753" y="2835344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624153" y="2835344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176353" y="31401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71753" y="31401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2995753" y="2911544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452953" y="2759144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2538553" y="32163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681553" y="32163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1319353" y="3749744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785953" y="39783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005153" y="3825944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1852753" y="39783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681553" y="3902144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3148153" y="40545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214953" y="40545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214953" y="3825944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2843353" y="4664144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3681553" y="4664144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309953" y="48927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3833953" y="48927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952028" y="146611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95753" y="243468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72053" y="33042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91259" y="42060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29053" y="33643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26579" y="42229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24453" y="50509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98961" y="23963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62253" y="32667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43253" y="4098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00453" y="50128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6853" y="333426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60649" y="40987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1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8252" y="388014"/>
            <a:ext cx="8011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METHOD 2</a:t>
            </a:r>
            <a:endParaRPr lang="en-US" sz="5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15053" y="3041114"/>
            <a:ext cx="69268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Assuming nodes in tree are distinct.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Use bottom up, to find node in both subtrees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return node when found.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738453" y="13113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1547953" y="1920944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386153" y="1844744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090753" y="22638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843353" y="22638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709753" y="2835344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624153" y="2835344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176353" y="31401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71753" y="31401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2995753" y="2911544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452953" y="2759144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2538553" y="32163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681553" y="3216344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1319353" y="3749744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785953" y="39783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005153" y="3825944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1852753" y="39783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681553" y="3902144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3148153" y="40545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214953" y="40545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214953" y="3825944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2843353" y="4664144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3681553" y="4664144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309953" y="4892744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3833953" y="48927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952028" y="146611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95753" y="243468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72053" y="33042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91259" y="42060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29053" y="33643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26579" y="42229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24453" y="50509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98961" y="23963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62253" y="32667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43253" y="4098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00453" y="50128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6853" y="333426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60649" y="40987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8252" y="388014"/>
            <a:ext cx="8011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METHOD 2</a:t>
            </a:r>
            <a:endParaRPr lang="en-US" sz="5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15053" y="1379120"/>
            <a:ext cx="732604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 *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findLCA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root,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n1,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n2)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 == NULL) 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NULL;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(root-&gt;key == n1 || root-&gt;key == n2)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root;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Node *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left_lca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findLCA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(root-&gt;left, n1, n2);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Node *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right_lca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findLCA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(root-&gt;right, n1, n2);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left_lca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&amp;&amp;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right_lca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  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root;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left_lca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!= NULL)?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left_lca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right_lca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738453" y="13113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1547953" y="1920944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386153" y="1844744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090753" y="22638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843353" y="22638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709753" y="2835344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624153" y="2835344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176353" y="31401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71753" y="31401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2995753" y="2911544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452953" y="2759144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2538553" y="32163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681553" y="32163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1319353" y="3749744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785953" y="39783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005153" y="3825944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1852753" y="39783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681553" y="3902144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3148153" y="40545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214953" y="40545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214953" y="3825944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2843353" y="4664144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3681553" y="4664144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309953" y="48927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3833953" y="4892744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952028" y="146611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95753" y="243468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72053" y="33042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91259" y="42060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29053" y="336438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26579" y="42229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24453" y="50509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98961" y="23963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62253" y="32667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43253" y="40984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00453" y="50128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6853" y="333426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60649" y="40987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4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1499" y="1228298"/>
            <a:ext cx="7833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780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1499" y="1228298"/>
            <a:ext cx="78338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Complexity</a:t>
            </a:r>
          </a:p>
          <a:p>
            <a:endParaRPr lang="en-US" sz="4800" dirty="0"/>
          </a:p>
          <a:p>
            <a:endParaRPr lang="en-US" sz="4800" dirty="0" smtClean="0"/>
          </a:p>
          <a:p>
            <a:r>
              <a:rPr lang="en-US" sz="4800" dirty="0"/>
              <a:t> </a:t>
            </a:r>
            <a:r>
              <a:rPr lang="en-US" sz="4800" dirty="0" smtClean="0"/>
              <a:t>      O(n)</a:t>
            </a:r>
          </a:p>
        </p:txBody>
      </p:sp>
    </p:spTree>
    <p:extLst>
      <p:ext uri="{BB962C8B-B14F-4D97-AF65-F5344CB8AC3E}">
        <p14:creationId xmlns:p14="http://schemas.microsoft.com/office/powerpoint/2010/main" val="13642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3516" y="423081"/>
            <a:ext cx="8366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Connect nodes at same level</a:t>
            </a:r>
            <a:endParaRPr lang="en-US" sz="4800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798624" y="2033515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4608124" y="2653623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446324" y="2574796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150924" y="2986015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5903524" y="2986015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3769924" y="3568023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4684324" y="3570651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236524" y="3862315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4531924" y="3862315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513124" y="3489196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6741724" y="3938515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12199" y="2211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55924" y="31805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32224" y="405002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59132" y="314212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22424" y="401258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27024" y="40800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124" y="1254078"/>
            <a:ext cx="4076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struct</a:t>
            </a:r>
            <a:r>
              <a:rPr lang="en-US" sz="2800" dirty="0" smtClean="0"/>
              <a:t> tree {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data;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struct</a:t>
            </a:r>
            <a:r>
              <a:rPr lang="en-US" sz="2800" dirty="0"/>
              <a:t> tree *left</a:t>
            </a:r>
            <a:r>
              <a:rPr lang="en-US" sz="2800" dirty="0" smtClean="0"/>
              <a:t>;</a:t>
            </a:r>
            <a:r>
              <a:rPr lang="en-US" sz="2800" dirty="0"/>
              <a:t> 	</a:t>
            </a:r>
            <a:r>
              <a:rPr lang="en-US" sz="2800" dirty="0" err="1"/>
              <a:t>struct</a:t>
            </a:r>
            <a:r>
              <a:rPr lang="en-US" sz="2800" dirty="0"/>
              <a:t> tree </a:t>
            </a:r>
            <a:r>
              <a:rPr lang="en-US" sz="2800" dirty="0" smtClean="0"/>
              <a:t>*right;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 err="1"/>
              <a:t>struct</a:t>
            </a:r>
            <a:r>
              <a:rPr lang="en-US" sz="2800" dirty="0"/>
              <a:t> tree </a:t>
            </a:r>
            <a:r>
              <a:rPr lang="en-US" sz="2800" dirty="0" smtClean="0"/>
              <a:t>*</a:t>
            </a:r>
            <a:r>
              <a:rPr lang="en-US" sz="2800" dirty="0" err="1" smtClean="0"/>
              <a:t>nextRight</a:t>
            </a:r>
            <a:r>
              <a:rPr lang="en-US" sz="2800" dirty="0" smtClean="0"/>
              <a:t>;</a:t>
            </a:r>
            <a:endParaRPr lang="en-US" sz="2800" dirty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23" name="Right Arrow 22"/>
          <p:cNvSpPr/>
          <p:nvPr/>
        </p:nvSpPr>
        <p:spPr>
          <a:xfrm>
            <a:off x="4836724" y="3272540"/>
            <a:ext cx="1066800" cy="186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909238" y="4165070"/>
            <a:ext cx="635772" cy="148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229652" y="4118621"/>
            <a:ext cx="1512072" cy="194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9798" y="516611"/>
            <a:ext cx="854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METHOD 1</a:t>
            </a: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920248" y="19196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729748" y="2539725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567948" y="2460898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8272548" y="28721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0025148" y="28721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891548" y="3454125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805948" y="3456753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358148" y="37484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653548" y="37484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10634748" y="3375298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10863348" y="38246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133823" y="20980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77548" y="306660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053848" y="39361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80756" y="30282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44048" y="38986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48648" y="39661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8958348" y="3158642"/>
            <a:ext cx="1066800" cy="186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8030862" y="4051172"/>
            <a:ext cx="635772" cy="148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9351276" y="4004723"/>
            <a:ext cx="1512072" cy="194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22007" y="1985367"/>
            <a:ext cx="559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Level Order Traversal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78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4334" y="368490"/>
            <a:ext cx="735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Complexity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4" y="2620370"/>
            <a:ext cx="5445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Time Complexity: O(n)</a:t>
            </a:r>
          </a:p>
          <a:p>
            <a:r>
              <a:rPr lang="en-US" sz="4000" dirty="0" smtClean="0"/>
              <a:t>Space Complexity: O(n)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93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9798" y="516611"/>
            <a:ext cx="854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METHOD 2</a:t>
            </a: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920248" y="19196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729748" y="2539725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567948" y="2460898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8272548" y="28721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0025148" y="28721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891548" y="3454125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805948" y="3456753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358148" y="37484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653548" y="37484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9468732" y="3913301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133823" y="20980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77548" y="306660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67791" y="409953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80756" y="30282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44048" y="38986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48648" y="39661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8958348" y="3158642"/>
            <a:ext cx="1066800" cy="186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8030862" y="4051172"/>
            <a:ext cx="635772" cy="148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9910848" y="3565961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9339348" y="4150846"/>
            <a:ext cx="152400" cy="133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3199" y="2381758"/>
            <a:ext cx="7014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If the given tree is complete binary tree?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689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9798" y="516611"/>
            <a:ext cx="854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METHOD 2</a:t>
            </a: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920248" y="19196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729748" y="2539725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567948" y="2460898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8272548" y="28721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0025148" y="28721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891548" y="3454125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805948" y="3456753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358148" y="37484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653548" y="37484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9468732" y="3913301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133823" y="20980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77548" y="306660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67791" y="409953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80756" y="30282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44048" y="38986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48648" y="39661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8958348" y="3158642"/>
            <a:ext cx="1066800" cy="186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8030862" y="4051172"/>
            <a:ext cx="635772" cy="148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9910848" y="3565961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9339348" y="4150846"/>
            <a:ext cx="152400" cy="133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3199" y="2381758"/>
            <a:ext cx="7014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If the given tree is complete binary tree?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87606" y="4885899"/>
            <a:ext cx="7165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B050"/>
                </a:solidFill>
              </a:rPr>
              <a:t>Hint: Preorder Traversal</a:t>
            </a:r>
            <a:endParaRPr lang="en-US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555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9798" y="516611"/>
            <a:ext cx="854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METHOD 2</a:t>
            </a: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920248" y="19196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729748" y="2539725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567948" y="2460898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8272548" y="28721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0025148" y="28721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891548" y="3454125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805948" y="3456753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358148" y="37484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653548" y="37484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9468732" y="3913301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133823" y="20980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77548" y="306660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67791" y="409953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80756" y="30282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44048" y="38986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48648" y="39661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8958348" y="3158642"/>
            <a:ext cx="1066800" cy="186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8030862" y="4051172"/>
            <a:ext cx="635772" cy="148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9910848" y="3565961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9339348" y="4150846"/>
            <a:ext cx="152400" cy="133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70533" y="3432740"/>
            <a:ext cx="110931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smtClean="0">
                <a:latin typeface="Arial" panose="020B0604020202020204" pitchFamily="34" charset="0"/>
              </a:rPr>
              <a:t>Preorder Traversal: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smtClean="0">
                <a:latin typeface="Arial" panose="020B0604020202020204" pitchFamily="34" charset="0"/>
              </a:rPr>
              <a:t>36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smtClean="0">
                <a:latin typeface="Arial" panose="020B0604020202020204" pitchFamily="34" charset="0"/>
              </a:rPr>
              <a:t>32 23 39 43 47</a:t>
            </a:r>
          </a:p>
        </p:txBody>
      </p:sp>
    </p:spTree>
    <p:extLst>
      <p:ext uri="{BB962C8B-B14F-4D97-AF65-F5344CB8AC3E}">
        <p14:creationId xmlns:p14="http://schemas.microsoft.com/office/powerpoint/2010/main" val="37759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9798" y="516611"/>
            <a:ext cx="854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METHOD 2</a:t>
            </a: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920248" y="19196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729748" y="2539725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567948" y="2460898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8272548" y="28721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0025148" y="28721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891548" y="3454125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805948" y="3456753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358148" y="37484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653548" y="37484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9468732" y="3913301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133823" y="20980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77548" y="306660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67791" y="409953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80756" y="30282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44048" y="38986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48648" y="39661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8958348" y="3158642"/>
            <a:ext cx="1066800" cy="186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8030862" y="4051172"/>
            <a:ext cx="635772" cy="148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9910848" y="3565961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9339348" y="4150846"/>
            <a:ext cx="152400" cy="133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70533" y="1278304"/>
            <a:ext cx="1109311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connectRecur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p)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(!p)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return;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(p-&gt;left)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p-&gt;left-&gt;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nextRight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p-&gt;right;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(p-&gt;right)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p-&gt;right-&gt;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nextRight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(p-&gt;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nextRight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)? p-&gt;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nextRight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-&gt;left: NULL;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connectRecur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(p-&gt;left);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connectRecur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(p-&gt;right);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4334" y="368490"/>
            <a:ext cx="735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Complexity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4" y="2620370"/>
            <a:ext cx="5445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Time Complexity: O(n)</a:t>
            </a:r>
          </a:p>
        </p:txBody>
      </p:sp>
    </p:spTree>
    <p:extLst>
      <p:ext uri="{BB962C8B-B14F-4D97-AF65-F5344CB8AC3E}">
        <p14:creationId xmlns:p14="http://schemas.microsoft.com/office/powerpoint/2010/main" val="22974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9798" y="516611"/>
            <a:ext cx="854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METHOD 3</a:t>
            </a: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920248" y="19196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729748" y="2539725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567948" y="2460898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8272548" y="28721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0025148" y="28721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891548" y="3454125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805948" y="3456753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358148" y="37484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653548" y="37484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9468732" y="3913301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133823" y="20980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77548" y="306660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67791" y="409953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80756" y="30282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44048" y="38986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48648" y="39661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8958348" y="3158642"/>
            <a:ext cx="1066800" cy="186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8030862" y="4051172"/>
            <a:ext cx="635772" cy="148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9910848" y="3565961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9339348" y="4150846"/>
            <a:ext cx="152400" cy="133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3199" y="2381758"/>
            <a:ext cx="70149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Set </a:t>
            </a:r>
            <a:r>
              <a:rPr lang="en-US" sz="3200" dirty="0" err="1" smtClean="0"/>
              <a:t>nextRight</a:t>
            </a:r>
            <a:r>
              <a:rPr lang="en-US" sz="3200" dirty="0" smtClean="0"/>
              <a:t> of nodes of each level before we move to lower level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43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9798" y="516611"/>
            <a:ext cx="854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METHOD 3</a:t>
            </a: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920248" y="19196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729748" y="2539725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567948" y="2460898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8272548" y="28721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0025148" y="28721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891548" y="3454125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805948" y="3456753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358148" y="37484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653548" y="37484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9468732" y="3913301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133823" y="20980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77548" y="306660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67791" y="409953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80756" y="30282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44048" y="38986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48648" y="39661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8958348" y="3158642"/>
            <a:ext cx="1066800" cy="186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8030862" y="4051172"/>
            <a:ext cx="635772" cy="148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9910848" y="3565961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9339348" y="4150846"/>
            <a:ext cx="152400" cy="133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24524" y="1419682"/>
            <a:ext cx="694671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 *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getNextRight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 *p){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 *temp = p-&gt;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nextRight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while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(temp != NULL)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(temp-&gt;left != NULL)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temp-&gt;left;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(temp-&gt;right != NULL)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temp-&gt;right;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temp = temp-&gt;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nextRight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NULL;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920248" y="19196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729748" y="2539725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567948" y="2460898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8272548" y="28721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0025148" y="28721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891548" y="3454125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805948" y="3456753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358148" y="37484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653548" y="37484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10634748" y="3375298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10863348" y="3824617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133823" y="20980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77548" y="306660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053848" y="39361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80756" y="30282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44048" y="38986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48648" y="396618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8958348" y="3158642"/>
            <a:ext cx="1066800" cy="186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8030862" y="4051172"/>
            <a:ext cx="635772" cy="148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9351276" y="4004723"/>
            <a:ext cx="1512072" cy="194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1326" y="117693"/>
            <a:ext cx="7178722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p-&gt;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nextRight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NULL;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while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(p != NULL)    {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 *q = p;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while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(q != NULL)</a:t>
            </a:r>
            <a:r>
              <a:rPr lang="en-US" altLang="en-US" dirty="0"/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(q-&gt;left)</a:t>
            </a:r>
            <a:r>
              <a:rPr lang="en-US" altLang="en-US" dirty="0"/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    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(q-&gt;right)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        q-&gt;left-&gt;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nextRight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q-&gt;right;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    else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        q-&gt;left-&gt;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nextRight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getNextRight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(q);}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(q-&gt;right)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    q-&gt;right-&gt;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nextRight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getNextRight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(q);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q = q-&gt;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nextRight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 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(p-&gt;left)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p = p-&gt;left;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else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(p-&gt;right)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p = p-&gt;right;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else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p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getNextRight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(p);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0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580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93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76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Trees</a:t>
            </a:r>
            <a:endParaRPr lang="en-US" altLang="en-US" dirty="0" smtClean="0"/>
          </a:p>
        </p:txBody>
      </p:sp>
      <p:cxnSp>
        <p:nvCxnSpPr>
          <p:cNvPr id="5" name="AutoShape 2"/>
          <p:cNvCxnSpPr>
            <a:cxnSpLocks noChangeShapeType="1"/>
            <a:stCxn id="12" idx="5"/>
            <a:endCxn id="7" idx="0"/>
          </p:cNvCxnSpPr>
          <p:nvPr/>
        </p:nvCxnSpPr>
        <p:spPr bwMode="auto">
          <a:xfrm>
            <a:off x="5023644" y="2491581"/>
            <a:ext cx="8556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AutoShape 4"/>
          <p:cNvSpPr>
            <a:spLocks noChangeArrowheads="1"/>
          </p:cNvSpPr>
          <p:nvPr/>
        </p:nvSpPr>
        <p:spPr bwMode="auto">
          <a:xfrm rot="5400000" flipH="1">
            <a:off x="5511006" y="1004093"/>
            <a:ext cx="1371600" cy="2667000"/>
          </a:xfrm>
          <a:custGeom>
            <a:avLst/>
            <a:gdLst>
              <a:gd name="G0" fmla="+- 7575 0 0"/>
              <a:gd name="G1" fmla="+- 21600 0 7575"/>
              <a:gd name="G2" fmla="*/ 7575 1 2"/>
              <a:gd name="G3" fmla="+- 21600 0 G2"/>
              <a:gd name="G4" fmla="+/ 7575 21600 2"/>
              <a:gd name="G5" fmla="+/ G1 0 2"/>
              <a:gd name="G6" fmla="*/ 21600 21600 7575"/>
              <a:gd name="G7" fmla="*/ G6 1 2"/>
              <a:gd name="G8" fmla="+- 21600 0 G7"/>
              <a:gd name="G9" fmla="*/ 21600 1 2"/>
              <a:gd name="G10" fmla="+- 7575 0 G9"/>
              <a:gd name="G11" fmla="?: G10 G8 0"/>
              <a:gd name="G12" fmla="?: G10 G7 21600"/>
              <a:gd name="T0" fmla="*/ 17812 w 21600"/>
              <a:gd name="T1" fmla="*/ 10800 h 21600"/>
              <a:gd name="T2" fmla="*/ 10800 w 21600"/>
              <a:gd name="T3" fmla="*/ 21600 h 21600"/>
              <a:gd name="T4" fmla="*/ 3788 w 21600"/>
              <a:gd name="T5" fmla="*/ 10800 h 21600"/>
              <a:gd name="T6" fmla="*/ 10800 w 21600"/>
              <a:gd name="T7" fmla="*/ 0 h 21600"/>
              <a:gd name="T8" fmla="*/ 5588 w 21600"/>
              <a:gd name="T9" fmla="*/ 5588 h 21600"/>
              <a:gd name="T10" fmla="*/ 16012 w 21600"/>
              <a:gd name="T11" fmla="*/ 1601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75" y="21600"/>
                </a:lnTo>
                <a:lnTo>
                  <a:pt x="14025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F8F8F8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5688806" y="306149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/>
              <a:t>15</a:t>
            </a:r>
          </a:p>
        </p:txBody>
      </p:sp>
      <p:sp>
        <p:nvSpPr>
          <p:cNvPr id="8" name="Oval 7"/>
          <p:cNvSpPr>
            <a:spLocks noChangeAspect="1" noChangeArrowheads="1"/>
          </p:cNvSpPr>
          <p:nvPr/>
        </p:nvSpPr>
        <p:spPr bwMode="auto">
          <a:xfrm>
            <a:off x="4164806" y="392509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/>
              <a:t>9</a:t>
            </a:r>
          </a:p>
        </p:txBody>
      </p:sp>
      <p:sp>
        <p:nvSpPr>
          <p:cNvPr id="9" name="Oval 8"/>
          <p:cNvSpPr>
            <a:spLocks noChangeAspect="1" noChangeArrowheads="1"/>
          </p:cNvSpPr>
          <p:nvPr/>
        </p:nvSpPr>
        <p:spPr bwMode="auto">
          <a:xfrm>
            <a:off x="3098006" y="392509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0" name="Oval 9"/>
          <p:cNvSpPr>
            <a:spLocks noChangeAspect="1" noChangeArrowheads="1"/>
          </p:cNvSpPr>
          <p:nvPr/>
        </p:nvSpPr>
        <p:spPr bwMode="auto">
          <a:xfrm>
            <a:off x="5231606" y="389969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/>
              <a:t>12</a:t>
            </a:r>
          </a:p>
        </p:txBody>
      </p:sp>
      <p:sp>
        <p:nvSpPr>
          <p:cNvPr id="11" name="Oval 10"/>
          <p:cNvSpPr>
            <a:spLocks noChangeAspect="1" noChangeArrowheads="1"/>
          </p:cNvSpPr>
          <p:nvPr/>
        </p:nvSpPr>
        <p:spPr bwMode="auto">
          <a:xfrm>
            <a:off x="3631406" y="303609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/>
              <a:t>5</a:t>
            </a:r>
          </a:p>
        </p:txBody>
      </p:sp>
      <p:sp>
        <p:nvSpPr>
          <p:cNvPr id="12" name="Oval 11"/>
          <p:cNvSpPr>
            <a:spLocks noChangeAspect="1" noChangeArrowheads="1"/>
          </p:cNvSpPr>
          <p:nvPr/>
        </p:nvSpPr>
        <p:spPr bwMode="auto">
          <a:xfrm>
            <a:off x="4698206" y="2147093"/>
            <a:ext cx="381000" cy="381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/>
              <a:t>10</a:t>
            </a:r>
          </a:p>
        </p:txBody>
      </p:sp>
      <p:cxnSp>
        <p:nvCxnSpPr>
          <p:cNvPr id="13" name="AutoShape 11"/>
          <p:cNvCxnSpPr>
            <a:cxnSpLocks noChangeShapeType="1"/>
            <a:stCxn id="12" idx="3"/>
            <a:endCxn id="11" idx="0"/>
          </p:cNvCxnSpPr>
          <p:nvPr/>
        </p:nvCxnSpPr>
        <p:spPr bwMode="auto">
          <a:xfrm flipH="1">
            <a:off x="3821906" y="2491581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"/>
          <p:cNvCxnSpPr>
            <a:cxnSpLocks noChangeShapeType="1"/>
            <a:stCxn id="7" idx="3"/>
            <a:endCxn id="10" idx="0"/>
          </p:cNvCxnSpPr>
          <p:nvPr/>
        </p:nvCxnSpPr>
        <p:spPr bwMode="auto">
          <a:xfrm flipH="1">
            <a:off x="5422106" y="3405981"/>
            <a:ext cx="322263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/>
          <p:cNvCxnSpPr>
            <a:cxnSpLocks noChangeShapeType="1"/>
            <a:stCxn id="11" idx="3"/>
            <a:endCxn id="9" idx="0"/>
          </p:cNvCxnSpPr>
          <p:nvPr/>
        </p:nvCxnSpPr>
        <p:spPr bwMode="auto">
          <a:xfrm flipH="1">
            <a:off x="3288506" y="3380581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4"/>
          <p:cNvCxnSpPr>
            <a:cxnSpLocks noChangeShapeType="1"/>
            <a:stCxn id="11" idx="5"/>
            <a:endCxn id="8" idx="0"/>
          </p:cNvCxnSpPr>
          <p:nvPr/>
        </p:nvCxnSpPr>
        <p:spPr bwMode="auto">
          <a:xfrm>
            <a:off x="3956844" y="3380581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6222206" y="389969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/>
              <a:t>20</a:t>
            </a:r>
          </a:p>
        </p:txBody>
      </p:sp>
      <p:sp>
        <p:nvSpPr>
          <p:cNvPr id="18" name="Oval 17"/>
          <p:cNvSpPr>
            <a:spLocks noChangeAspect="1" noChangeArrowheads="1"/>
          </p:cNvSpPr>
          <p:nvPr/>
        </p:nvSpPr>
        <p:spPr bwMode="auto">
          <a:xfrm>
            <a:off x="5536406" y="481409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/>
              <a:t>17</a:t>
            </a:r>
          </a:p>
        </p:txBody>
      </p:sp>
      <p:cxnSp>
        <p:nvCxnSpPr>
          <p:cNvPr id="19" name="AutoShape 17"/>
          <p:cNvCxnSpPr>
            <a:cxnSpLocks noChangeShapeType="1"/>
            <a:stCxn id="17" idx="3"/>
            <a:endCxn id="18" idx="0"/>
          </p:cNvCxnSpPr>
          <p:nvPr/>
        </p:nvCxnSpPr>
        <p:spPr bwMode="auto">
          <a:xfrm flipH="1">
            <a:off x="5726906" y="4244181"/>
            <a:ext cx="550863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8"/>
          <p:cNvCxnSpPr>
            <a:cxnSpLocks noChangeShapeType="1"/>
            <a:stCxn id="7" idx="5"/>
            <a:endCxn id="17" idx="0"/>
          </p:cNvCxnSpPr>
          <p:nvPr/>
        </p:nvCxnSpPr>
        <p:spPr bwMode="auto">
          <a:xfrm>
            <a:off x="6014244" y="3405981"/>
            <a:ext cx="398462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939256" y="365521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alt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758656" y="450929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alt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444456" y="359489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altLang="en-US" sz="20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079206" y="359489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alt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387056" y="359489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alt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3396456" y="275669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altLang="en-US" sz="20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987256" y="275669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altLang="en-US" sz="2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4545806" y="182641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altLang="en-US" sz="20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530306" y="1651793"/>
            <a:ext cx="9144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/>
              <a:t>10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7530306" y="2566193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7987506" y="2566193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7517606" y="2832893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8241506" y="2832893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8432006" y="1674018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altLang="en-US" sz="2000"/>
              <a:t>data</a:t>
            </a:r>
          </a:p>
        </p:txBody>
      </p:sp>
      <p:sp>
        <p:nvSpPr>
          <p:cNvPr id="37" name="Oval 36"/>
          <p:cNvSpPr>
            <a:spLocks noChangeAspect="1" noChangeArrowheads="1"/>
          </p:cNvSpPr>
          <p:nvPr/>
        </p:nvSpPr>
        <p:spPr bwMode="auto">
          <a:xfrm>
            <a:off x="6793706" y="482520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/>
              <a:t>30</a:t>
            </a:r>
          </a:p>
        </p:txBody>
      </p:sp>
      <p:cxnSp>
        <p:nvCxnSpPr>
          <p:cNvPr id="38" name="AutoShape 37"/>
          <p:cNvCxnSpPr>
            <a:cxnSpLocks noChangeShapeType="1"/>
            <a:stCxn id="17" idx="5"/>
            <a:endCxn id="37" idx="0"/>
          </p:cNvCxnSpPr>
          <p:nvPr/>
        </p:nvCxnSpPr>
        <p:spPr bwMode="auto">
          <a:xfrm>
            <a:off x="6547644" y="4244181"/>
            <a:ext cx="4365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6634956" y="455533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alt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74706" y="3442493"/>
            <a:ext cx="81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Left Child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145462" y="3455163"/>
            <a:ext cx="81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RightChild</a:t>
            </a:r>
            <a:endParaRPr lang="en-US" sz="2000" b="1" dirty="0"/>
          </a:p>
        </p:txBody>
      </p:sp>
      <p:cxnSp>
        <p:nvCxnSpPr>
          <p:cNvPr id="43" name="Straight Connector 42"/>
          <p:cNvCxnSpPr>
            <a:endCxn id="32" idx="3"/>
          </p:cNvCxnSpPr>
          <p:nvPr/>
        </p:nvCxnSpPr>
        <p:spPr>
          <a:xfrm>
            <a:off x="8444706" y="2070893"/>
            <a:ext cx="0" cy="723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50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200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28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733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4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03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823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93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484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48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316E4D-E27A-4104-89A0-3F376CBE75BA}" type="slidenum">
              <a:rPr lang="en-US" altLang="en-US" sz="1800"/>
              <a:pPr eaLnBrk="1" hangingPunct="1"/>
              <a:t>3</a:t>
            </a:fld>
            <a:endParaRPr lang="en-US" altLang="en-US" sz="18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Trees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There are many variations on trees but we will work with </a:t>
            </a:r>
            <a:r>
              <a:rPr lang="en-US" altLang="en-US" i="1" smtClean="0"/>
              <a:t>binary trees</a:t>
            </a:r>
          </a:p>
          <a:p>
            <a:pPr eaLnBrk="1" hangingPunct="1"/>
            <a:r>
              <a:rPr lang="en-US" altLang="en-US" i="1" smtClean="0"/>
              <a:t>binary tree: </a:t>
            </a:r>
            <a:r>
              <a:rPr lang="en-US" altLang="en-US" smtClean="0"/>
              <a:t>a tree with at most two children for each node</a:t>
            </a:r>
          </a:p>
          <a:p>
            <a:pPr lvl="1" eaLnBrk="1" hangingPunct="1"/>
            <a:r>
              <a:rPr lang="en-US" altLang="en-US" smtClean="0"/>
              <a:t>the possible children are normally referred to as the left and right child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5791200" y="3962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49530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67056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537325" y="3798888"/>
            <a:ext cx="1195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parent</a:t>
            </a: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H="1">
            <a:off x="5562600" y="4572000"/>
            <a:ext cx="3810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6324600" y="4572000"/>
            <a:ext cx="457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3386138" y="5094288"/>
            <a:ext cx="1490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left child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391400" y="5018088"/>
            <a:ext cx="1709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right child</a:t>
            </a:r>
          </a:p>
        </p:txBody>
      </p:sp>
    </p:spTree>
    <p:extLst>
      <p:ext uri="{BB962C8B-B14F-4D97-AF65-F5344CB8AC3E}">
        <p14:creationId xmlns:p14="http://schemas.microsoft.com/office/powerpoint/2010/main" val="37001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141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4277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4 2 8 5 9 1 6 3 12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919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517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4 2 8 5 9 1 6 3 12 10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22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517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4 2 8 5 9 1 6 3 12 10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0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517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4 2 8 5 9 1 6 3 12 10 13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14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517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4 2 8 5 9 1 6 3 12 10 13 7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49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517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4 2 8 5 9 1 6 3 12 10 13 7 11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717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517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4 2 8 5 9 1 6 3 12 10 13 7 11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736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45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0" y="5486400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4527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7A091B-9AE8-4D71-BC43-F7C536EE40AE}" type="slidenum">
              <a:rPr lang="en-US" altLang="en-US" sz="1800"/>
              <a:pPr eaLnBrk="1" hangingPunct="1"/>
              <a:t>4</a:t>
            </a:fld>
            <a:endParaRPr lang="en-US" altLang="en-US" sz="18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Full Binary Tree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full binary tree:</a:t>
            </a:r>
            <a:r>
              <a:rPr lang="en-US" altLang="en-US" smtClean="0"/>
              <a:t> a binary tree is which each node was exactly 2 or 0 children</a:t>
            </a:r>
            <a:endParaRPr lang="en-US" altLang="en-US" i="1" smtClean="0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8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0" y="5486400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260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529273"/>
            <a:ext cx="2537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1 2 4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2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529273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1 2 4 5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07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529273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1 2 4 5 8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7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529273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1 2 4 5 8 9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5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529273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1 2 4 5 8 9 3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6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529273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1 2 4 5 8 9 3 6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0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529273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1 2 4 5 8 9 3 6 7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29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529273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1 2 4 5 8 9 3 6 7 10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16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529273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1 2 4 5 8 9 3 6 7 10 12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13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3745BD-DF20-4B29-832F-5963306034DF}" type="slidenum">
              <a:rPr lang="en-US" altLang="en-US" sz="1800"/>
              <a:pPr eaLnBrk="1" hangingPunct="1"/>
              <a:t>5</a:t>
            </a:fld>
            <a:endParaRPr lang="en-US" altLang="en-US" sz="18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Complete Binary Tree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complete binary tree:</a:t>
            </a:r>
            <a:r>
              <a:rPr lang="en-US" altLang="en-US" smtClean="0"/>
              <a:t> a binary tree in which every level, except possibly the deepest is completely filled. At depth n, the height of the tree, all nodes are as far left as possible</a:t>
            </a:r>
            <a:endParaRPr lang="en-US" altLang="en-US" i="1" smtClean="0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5829300" y="2895600"/>
            <a:ext cx="4953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5105400" y="3429000"/>
            <a:ext cx="4953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6705600" y="3429000"/>
            <a:ext cx="4953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296" name="Oval 9"/>
          <p:cNvSpPr>
            <a:spLocks noChangeArrowheads="1"/>
          </p:cNvSpPr>
          <p:nvPr/>
        </p:nvSpPr>
        <p:spPr bwMode="auto">
          <a:xfrm>
            <a:off x="4343400" y="4114800"/>
            <a:ext cx="4953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5600700" y="4114800"/>
            <a:ext cx="4953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298" name="Oval 11"/>
          <p:cNvSpPr>
            <a:spLocks noChangeArrowheads="1"/>
          </p:cNvSpPr>
          <p:nvPr/>
        </p:nvSpPr>
        <p:spPr bwMode="auto">
          <a:xfrm>
            <a:off x="6477000" y="4114800"/>
            <a:ext cx="4953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299" name="Oval 12"/>
          <p:cNvSpPr>
            <a:spLocks noChangeArrowheads="1"/>
          </p:cNvSpPr>
          <p:nvPr/>
        </p:nvSpPr>
        <p:spPr bwMode="auto">
          <a:xfrm>
            <a:off x="7391400" y="4114800"/>
            <a:ext cx="4953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300" name="Oval 13"/>
          <p:cNvSpPr>
            <a:spLocks noChangeArrowheads="1"/>
          </p:cNvSpPr>
          <p:nvPr/>
        </p:nvSpPr>
        <p:spPr bwMode="auto">
          <a:xfrm>
            <a:off x="3733800" y="4724400"/>
            <a:ext cx="4953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301" name="Oval 14"/>
          <p:cNvSpPr>
            <a:spLocks noChangeArrowheads="1"/>
          </p:cNvSpPr>
          <p:nvPr/>
        </p:nvSpPr>
        <p:spPr bwMode="auto">
          <a:xfrm>
            <a:off x="4648200" y="4724400"/>
            <a:ext cx="4953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302" name="Oval 15"/>
          <p:cNvSpPr>
            <a:spLocks noChangeArrowheads="1"/>
          </p:cNvSpPr>
          <p:nvPr/>
        </p:nvSpPr>
        <p:spPr bwMode="auto">
          <a:xfrm>
            <a:off x="5257800" y="4800600"/>
            <a:ext cx="4953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H="1">
            <a:off x="5562600" y="3276600"/>
            <a:ext cx="3048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7"/>
          <p:cNvSpPr>
            <a:spLocks noChangeShapeType="1"/>
          </p:cNvSpPr>
          <p:nvPr/>
        </p:nvSpPr>
        <p:spPr bwMode="auto">
          <a:xfrm>
            <a:off x="6324600" y="32004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8"/>
          <p:cNvSpPr>
            <a:spLocks noChangeShapeType="1"/>
          </p:cNvSpPr>
          <p:nvPr/>
        </p:nvSpPr>
        <p:spPr bwMode="auto">
          <a:xfrm flipH="1">
            <a:off x="4800600" y="3810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19"/>
          <p:cNvSpPr>
            <a:spLocks noChangeShapeType="1"/>
          </p:cNvSpPr>
          <p:nvPr/>
        </p:nvSpPr>
        <p:spPr bwMode="auto">
          <a:xfrm>
            <a:off x="5486400" y="38100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20"/>
          <p:cNvSpPr>
            <a:spLocks noChangeShapeType="1"/>
          </p:cNvSpPr>
          <p:nvPr/>
        </p:nvSpPr>
        <p:spPr bwMode="auto">
          <a:xfrm flipH="1">
            <a:off x="6781800" y="3810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21"/>
          <p:cNvSpPr>
            <a:spLocks noChangeShapeType="1"/>
          </p:cNvSpPr>
          <p:nvPr/>
        </p:nvSpPr>
        <p:spPr bwMode="auto">
          <a:xfrm>
            <a:off x="7162800" y="38100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Line 22"/>
          <p:cNvSpPr>
            <a:spLocks noChangeShapeType="1"/>
          </p:cNvSpPr>
          <p:nvPr/>
        </p:nvSpPr>
        <p:spPr bwMode="auto">
          <a:xfrm flipH="1">
            <a:off x="4114800" y="4495800"/>
            <a:ext cx="304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23"/>
          <p:cNvSpPr>
            <a:spLocks noChangeShapeType="1"/>
          </p:cNvSpPr>
          <p:nvPr/>
        </p:nvSpPr>
        <p:spPr bwMode="auto">
          <a:xfrm>
            <a:off x="4724400" y="4495800"/>
            <a:ext cx="76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24"/>
          <p:cNvSpPr>
            <a:spLocks noChangeShapeType="1"/>
          </p:cNvSpPr>
          <p:nvPr/>
        </p:nvSpPr>
        <p:spPr bwMode="auto">
          <a:xfrm flipH="1">
            <a:off x="5638800" y="4572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529273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1 2 4 5 8 9 3 6 7 10 12 13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796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529273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1 2 4 5 8 9 3 6 7 10 12 13 11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80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postorder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print </a:t>
            </a:r>
            <a:r>
              <a:rPr lang="en-US" sz="2800" dirty="0"/>
              <a:t>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</a:t>
            </a:r>
            <a:r>
              <a:rPr lang="en-US" sz="2800" dirty="0" err="1" smtClean="0"/>
              <a:t>postorder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 </a:t>
            </a:r>
            <a:r>
              <a:rPr lang="en-US" sz="2800" dirty="0" smtClean="0"/>
              <a:t>  </a:t>
            </a:r>
            <a:r>
              <a:rPr lang="en-US" sz="2800" dirty="0" err="1" smtClean="0"/>
              <a:t>postorder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22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postorder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print </a:t>
            </a:r>
            <a:r>
              <a:rPr lang="en-US" sz="2800" dirty="0"/>
              <a:t>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</a:t>
            </a:r>
            <a:r>
              <a:rPr lang="en-US" sz="2800" dirty="0" err="1" smtClean="0"/>
              <a:t>postorder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 </a:t>
            </a:r>
            <a:r>
              <a:rPr lang="en-US" sz="2800" dirty="0" smtClean="0"/>
              <a:t>  </a:t>
            </a:r>
            <a:r>
              <a:rPr lang="en-US" sz="2800" dirty="0" err="1" smtClean="0"/>
              <a:t>postorder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549419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4 </a:t>
            </a:r>
            <a:r>
              <a:rPr lang="en-US" sz="3200" dirty="0"/>
              <a:t>8 9 5 2 6 12 13 10 11 7 3 1</a:t>
            </a:r>
          </a:p>
        </p:txBody>
      </p:sp>
    </p:spTree>
    <p:extLst>
      <p:ext uri="{BB962C8B-B14F-4D97-AF65-F5344CB8AC3E}">
        <p14:creationId xmlns:p14="http://schemas.microsoft.com/office/powerpoint/2010/main" val="4193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Box 1"/>
          <p:cNvSpPr txBox="1">
            <a:spLocks noChangeArrowheads="1"/>
          </p:cNvSpPr>
          <p:nvPr/>
        </p:nvSpPr>
        <p:spPr bwMode="auto">
          <a:xfrm>
            <a:off x="1415635" y="2552838"/>
            <a:ext cx="85759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800" dirty="0" smtClean="0"/>
              <a:t>Count no. of nodes in a tree (size)</a:t>
            </a:r>
            <a:endParaRPr lang="en-I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449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Box 1"/>
          <p:cNvSpPr txBox="1">
            <a:spLocks noChangeArrowheads="1"/>
          </p:cNvSpPr>
          <p:nvPr/>
        </p:nvSpPr>
        <p:spPr bwMode="auto">
          <a:xfrm>
            <a:off x="1124087" y="1333638"/>
            <a:ext cx="599715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800" dirty="0" smtClean="0"/>
              <a:t>Traversals?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800" dirty="0"/>
              <a:t>	</a:t>
            </a:r>
            <a:r>
              <a:rPr lang="en-IN" altLang="en-US" sz="4800" dirty="0" smtClean="0"/>
              <a:t>							</a:t>
            </a:r>
            <a:r>
              <a:rPr lang="en-IN" altLang="en-US" sz="4800" dirty="0" err="1" smtClean="0"/>
              <a:t>Preorder</a:t>
            </a:r>
            <a:endParaRPr lang="en-IN" altLang="en-US" sz="48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800" dirty="0"/>
              <a:t>	</a:t>
            </a:r>
            <a:r>
              <a:rPr lang="en-IN" altLang="en-US" sz="4800" dirty="0" smtClean="0"/>
              <a:t>							</a:t>
            </a:r>
            <a:r>
              <a:rPr lang="en-IN" altLang="en-US" sz="4800" dirty="0" err="1" smtClean="0"/>
              <a:t>Inorder</a:t>
            </a:r>
            <a:endParaRPr lang="en-IN" altLang="en-US" sz="48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800" dirty="0"/>
              <a:t>	</a:t>
            </a:r>
            <a:r>
              <a:rPr lang="en-IN" altLang="en-US" sz="4800" dirty="0" smtClean="0"/>
              <a:t>							</a:t>
            </a:r>
            <a:r>
              <a:rPr lang="en-IN" altLang="en-US" sz="4800" dirty="0" err="1" smtClean="0"/>
              <a:t>Postorder</a:t>
            </a:r>
            <a:r>
              <a:rPr lang="en-IN" altLang="en-US" sz="4800" dirty="0" smtClean="0"/>
              <a:t> </a:t>
            </a:r>
            <a:endParaRPr lang="en-I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921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Box 1"/>
          <p:cNvSpPr txBox="1">
            <a:spLocks noChangeArrowheads="1"/>
          </p:cNvSpPr>
          <p:nvPr/>
        </p:nvSpPr>
        <p:spPr bwMode="auto">
          <a:xfrm>
            <a:off x="2011983" y="2552838"/>
            <a:ext cx="78783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800" dirty="0" smtClean="0"/>
              <a:t>Check if two trees are identical</a:t>
            </a:r>
            <a:endParaRPr lang="en-I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900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Box 1"/>
          <p:cNvSpPr txBox="1">
            <a:spLocks noChangeArrowheads="1"/>
          </p:cNvSpPr>
          <p:nvPr/>
        </p:nvSpPr>
        <p:spPr bwMode="auto">
          <a:xfrm>
            <a:off x="5933492" y="257578"/>
            <a:ext cx="6258508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 err="1"/>
              <a:t>int</a:t>
            </a:r>
            <a:r>
              <a:rPr lang="en-IN" altLang="en-US" sz="2400" dirty="0"/>
              <a:t> </a:t>
            </a:r>
            <a:r>
              <a:rPr lang="en-IN" altLang="en-US" sz="2400" dirty="0" err="1"/>
              <a:t>identicalTrees</a:t>
            </a:r>
            <a:r>
              <a:rPr lang="en-IN" altLang="en-US" sz="2400" dirty="0"/>
              <a:t>(</a:t>
            </a:r>
            <a:r>
              <a:rPr lang="en-IN" altLang="en-US" sz="2400" dirty="0" err="1"/>
              <a:t>struct</a:t>
            </a:r>
            <a:r>
              <a:rPr lang="en-IN" altLang="en-US" sz="2400" dirty="0"/>
              <a:t> node* a, </a:t>
            </a:r>
            <a:r>
              <a:rPr lang="en-IN" altLang="en-US" sz="2400" dirty="0" err="1"/>
              <a:t>struct</a:t>
            </a:r>
            <a:r>
              <a:rPr lang="en-IN" altLang="en-US" sz="2400" dirty="0"/>
              <a:t> node* b)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 smtClean="0"/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 smtClean="0"/>
              <a:t>    </a:t>
            </a:r>
            <a:r>
              <a:rPr lang="en-IN" altLang="en-US" sz="2400" dirty="0"/>
              <a:t>if (a==NULL &amp;&amp; b==NULL)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/>
              <a:t>        return 1;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IN" altLang="en-US" sz="2400" dirty="0"/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 smtClean="0"/>
              <a:t>	if </a:t>
            </a:r>
            <a:r>
              <a:rPr lang="en-IN" altLang="en-US" sz="2400" dirty="0"/>
              <a:t>(a!=NULL &amp;&amp; b!=NULL)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/>
              <a:t>    {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/>
              <a:t>        </a:t>
            </a:r>
            <a:r>
              <a:rPr lang="en-IN" altLang="en-US" sz="2400" dirty="0" smtClean="0"/>
              <a:t>return (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 smtClean="0"/>
              <a:t>            a-&gt;data == b-&gt;data &amp;&amp;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 smtClean="0"/>
              <a:t>            </a:t>
            </a:r>
            <a:r>
              <a:rPr lang="en-IN" altLang="en-US" sz="2400" dirty="0" err="1" smtClean="0"/>
              <a:t>identicalTrees</a:t>
            </a:r>
            <a:r>
              <a:rPr lang="en-IN" altLang="en-US" sz="2400" dirty="0" smtClean="0"/>
              <a:t>(a-&gt;left, b-&gt;left) &amp;&amp;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 smtClean="0"/>
              <a:t>            </a:t>
            </a:r>
            <a:r>
              <a:rPr lang="en-IN" altLang="en-US" sz="2400" dirty="0" err="1" smtClean="0"/>
              <a:t>identicalTrees</a:t>
            </a:r>
            <a:r>
              <a:rPr lang="en-IN" altLang="en-US" sz="2400" dirty="0" smtClean="0"/>
              <a:t>(a-</a:t>
            </a:r>
            <a:r>
              <a:rPr lang="en-IN" altLang="en-US" sz="2400" dirty="0"/>
              <a:t>&gt;right, b-&gt;right</a:t>
            </a:r>
            <a:r>
              <a:rPr lang="en-IN" altLang="en-US" sz="2400" dirty="0" smtClean="0"/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 smtClean="0"/>
              <a:t>        );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 smtClean="0"/>
              <a:t>    </a:t>
            </a:r>
            <a:r>
              <a:rPr lang="en-IN" altLang="en-US" sz="2400" dirty="0"/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/>
              <a:t>    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 smtClean="0"/>
              <a:t>	return </a:t>
            </a:r>
            <a:r>
              <a:rPr lang="en-IN" altLang="en-US" sz="2400" dirty="0"/>
              <a:t>0;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/>
              <a:t>} </a:t>
            </a: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1676937" y="2575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 flipH="1">
            <a:off x="1486437" y="867178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324637" y="790978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1029237" y="12100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2781837" y="12100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 flipH="1">
            <a:off x="648237" y="178157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1"/>
          <p:cNvSpPr>
            <a:spLocks noChangeShapeType="1"/>
          </p:cNvSpPr>
          <p:nvPr/>
        </p:nvSpPr>
        <p:spPr bwMode="auto">
          <a:xfrm>
            <a:off x="1562637" y="1781578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val 12"/>
          <p:cNvSpPr>
            <a:spLocks noChangeArrowheads="1"/>
          </p:cNvSpPr>
          <p:nvPr/>
        </p:nvSpPr>
        <p:spPr bwMode="auto">
          <a:xfrm>
            <a:off x="114837" y="20863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1410237" y="20863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3391437" y="1705378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Oval 17"/>
          <p:cNvSpPr>
            <a:spLocks noChangeArrowheads="1"/>
          </p:cNvSpPr>
          <p:nvPr/>
        </p:nvSpPr>
        <p:spPr bwMode="auto">
          <a:xfrm>
            <a:off x="3620037" y="21625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890512" y="4123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934237" y="138092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537" y="22504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237445" y="13425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600737" y="22130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05337" y="228049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9" name="Oval 5"/>
          <p:cNvSpPr>
            <a:spLocks noChangeArrowheads="1"/>
          </p:cNvSpPr>
          <p:nvPr/>
        </p:nvSpPr>
        <p:spPr bwMode="auto">
          <a:xfrm>
            <a:off x="1694645" y="32293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" name="Line 6"/>
          <p:cNvSpPr>
            <a:spLocks noChangeShapeType="1"/>
          </p:cNvSpPr>
          <p:nvPr/>
        </p:nvSpPr>
        <p:spPr bwMode="auto">
          <a:xfrm flipH="1">
            <a:off x="1504145" y="3838978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"/>
          <p:cNvSpPr>
            <a:spLocks noChangeShapeType="1"/>
          </p:cNvSpPr>
          <p:nvPr/>
        </p:nvSpPr>
        <p:spPr bwMode="auto">
          <a:xfrm>
            <a:off x="2342345" y="3762778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Oval 8"/>
          <p:cNvSpPr>
            <a:spLocks noChangeArrowheads="1"/>
          </p:cNvSpPr>
          <p:nvPr/>
        </p:nvSpPr>
        <p:spPr bwMode="auto">
          <a:xfrm>
            <a:off x="1046945" y="41818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" name="Oval 9"/>
          <p:cNvSpPr>
            <a:spLocks noChangeArrowheads="1"/>
          </p:cNvSpPr>
          <p:nvPr/>
        </p:nvSpPr>
        <p:spPr bwMode="auto">
          <a:xfrm>
            <a:off x="2799545" y="41818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" name="Line 10"/>
          <p:cNvSpPr>
            <a:spLocks noChangeShapeType="1"/>
          </p:cNvSpPr>
          <p:nvPr/>
        </p:nvSpPr>
        <p:spPr bwMode="auto">
          <a:xfrm flipH="1">
            <a:off x="665945" y="475337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11"/>
          <p:cNvSpPr>
            <a:spLocks noChangeShapeType="1"/>
          </p:cNvSpPr>
          <p:nvPr/>
        </p:nvSpPr>
        <p:spPr bwMode="auto">
          <a:xfrm>
            <a:off x="1580345" y="4753378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Oval 12"/>
          <p:cNvSpPr>
            <a:spLocks noChangeArrowheads="1"/>
          </p:cNvSpPr>
          <p:nvPr/>
        </p:nvSpPr>
        <p:spPr bwMode="auto">
          <a:xfrm>
            <a:off x="132545" y="50581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1427945" y="50581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" name="Line 15"/>
          <p:cNvSpPr>
            <a:spLocks noChangeShapeType="1"/>
          </p:cNvSpPr>
          <p:nvPr/>
        </p:nvSpPr>
        <p:spPr bwMode="auto">
          <a:xfrm>
            <a:off x="3409145" y="4677178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Oval 17"/>
          <p:cNvSpPr>
            <a:spLocks noChangeArrowheads="1"/>
          </p:cNvSpPr>
          <p:nvPr/>
        </p:nvSpPr>
        <p:spPr bwMode="auto">
          <a:xfrm>
            <a:off x="3637745" y="51343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908220" y="33841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951945" y="435272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828245" y="52222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255153" y="43143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618445" y="51848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23045" y="525229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78848" name="Straight Connector 78847"/>
          <p:cNvCxnSpPr/>
          <p:nvPr/>
        </p:nvCxnSpPr>
        <p:spPr>
          <a:xfrm flipV="1">
            <a:off x="648237" y="2975020"/>
            <a:ext cx="3162300" cy="6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49" name="TextBox 78848"/>
          <p:cNvSpPr txBox="1"/>
          <p:nvPr/>
        </p:nvSpPr>
        <p:spPr>
          <a:xfrm>
            <a:off x="323045" y="257578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0420" y="316605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382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Box 1"/>
          <p:cNvSpPr txBox="1">
            <a:spLocks noChangeArrowheads="1"/>
          </p:cNvSpPr>
          <p:nvPr/>
        </p:nvSpPr>
        <p:spPr bwMode="auto">
          <a:xfrm>
            <a:off x="3111914" y="1240872"/>
            <a:ext cx="52330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800" dirty="0" smtClean="0"/>
              <a:t>Find height of a tree</a:t>
            </a:r>
            <a:endParaRPr lang="en-I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520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Box 1"/>
          <p:cNvSpPr txBox="1">
            <a:spLocks noChangeArrowheads="1"/>
          </p:cNvSpPr>
          <p:nvPr/>
        </p:nvSpPr>
        <p:spPr bwMode="auto">
          <a:xfrm>
            <a:off x="3111914" y="1240872"/>
            <a:ext cx="52330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800" dirty="0" smtClean="0"/>
              <a:t>Find height of a tree</a:t>
            </a:r>
            <a:endParaRPr lang="en-IN" altLang="en-US" sz="48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167112" y="2575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976612" y="31853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814812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5194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2720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138412" y="40997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052812" y="40997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6050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9004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881612" y="40235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110212" y="4480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80687" y="27305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4412" y="36991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00712" y="45686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27620" y="36607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90912" y="45312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5512" y="45986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05012" y="5331854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Height = 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75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4C23D8-C021-4AA0-8CF4-0CC0AA7E8305}" type="slidenum">
              <a:rPr lang="en-US" altLang="en-US" sz="1800"/>
              <a:pPr eaLnBrk="1" hangingPunct="1"/>
              <a:t>6</a:t>
            </a:fld>
            <a:endParaRPr lang="en-US" altLang="en-US" sz="18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Perfect Binary Tree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perfect binary tree:</a:t>
            </a:r>
            <a:r>
              <a:rPr lang="en-US" altLang="en-US" smtClean="0"/>
              <a:t> a binary tree with all leaf nodes at the same depth. All internal nodes have exactly two children.</a:t>
            </a:r>
          </a:p>
          <a:p>
            <a:pPr eaLnBrk="1" hangingPunct="1"/>
            <a:r>
              <a:rPr lang="en-US" altLang="en-US" smtClean="0"/>
              <a:t>a perfect binary tree has the maximum number of nodes for a given height</a:t>
            </a:r>
          </a:p>
          <a:p>
            <a:pPr eaLnBrk="1" hangingPunct="1"/>
            <a:r>
              <a:rPr lang="en-US" altLang="en-US" smtClean="0"/>
              <a:t>a perfect binary tree has 2</a:t>
            </a:r>
            <a:r>
              <a:rPr lang="en-US" altLang="en-US" baseline="30000" smtClean="0"/>
              <a:t>(n+1)</a:t>
            </a:r>
            <a:r>
              <a:rPr lang="en-US" altLang="en-US" smtClean="0"/>
              <a:t> - 1 nodes where n is the height of a tree</a:t>
            </a:r>
          </a:p>
          <a:p>
            <a:pPr lvl="1" eaLnBrk="1" hangingPunct="1"/>
            <a:r>
              <a:rPr lang="en-US" altLang="en-US" sz="2000"/>
              <a:t>height = 0 -&gt; 1 node</a:t>
            </a:r>
          </a:p>
          <a:p>
            <a:pPr lvl="1" eaLnBrk="1" hangingPunct="1"/>
            <a:r>
              <a:rPr lang="en-US" altLang="en-US" sz="2000"/>
              <a:t>height = 1 -&gt; 3 nodes</a:t>
            </a:r>
          </a:p>
          <a:p>
            <a:pPr lvl="1" eaLnBrk="1" hangingPunct="1"/>
            <a:r>
              <a:rPr lang="en-US" altLang="en-US" sz="2000"/>
              <a:t>height = 2 -&gt; 7 nodes</a:t>
            </a:r>
          </a:p>
          <a:p>
            <a:pPr lvl="1" eaLnBrk="1" hangingPunct="1"/>
            <a:r>
              <a:rPr lang="en-US" altLang="en-US" sz="2000"/>
              <a:t>height = 3 -&gt; 15 nodes</a:t>
            </a:r>
          </a:p>
          <a:p>
            <a:pPr lvl="1" eaLnBrk="1" hangingPunct="1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3258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"/>
          <p:cNvSpPr>
            <a:spLocks noChangeArrowheads="1"/>
          </p:cNvSpPr>
          <p:nvPr/>
        </p:nvSpPr>
        <p:spPr bwMode="auto">
          <a:xfrm>
            <a:off x="1741332" y="145531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550832" y="2064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2389032" y="198871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093632" y="240781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2846232" y="240781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>
            <a:off x="712632" y="297931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1627032" y="2979313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79232" y="328411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474632" y="328411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455832" y="290311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3684432" y="336031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54907" y="16100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98632" y="25786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74932" y="344818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01840" y="254027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5132" y="34107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9732" y="34782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41832" y="1077676"/>
            <a:ext cx="64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height(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 *root) {</a:t>
            </a:r>
          </a:p>
          <a:p>
            <a:r>
              <a:rPr lang="en-US" sz="2400" dirty="0" smtClean="0"/>
              <a:t>	if(root == NULL)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return 0;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return height(root-&gt;left)+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    height(root-&gt;right)+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1;</a:t>
            </a:r>
          </a:p>
          <a:p>
            <a:r>
              <a:rPr lang="en-US" sz="2400" dirty="0"/>
              <a:t>}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082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8209" y="1571223"/>
            <a:ext cx="6503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Delete a tree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0178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8209" y="1571223"/>
            <a:ext cx="6503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Delete a tree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4275786" y="3129566"/>
            <a:ext cx="3696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Traversal?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3450" y="2333766"/>
            <a:ext cx="6564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Binary Search Tree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6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011" y="2374710"/>
            <a:ext cx="12555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1.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- Data </a:t>
            </a:r>
            <a:r>
              <a:rPr lang="en-US" sz="4000" dirty="0"/>
              <a:t>in root &gt; Data of the all nodes of left </a:t>
            </a:r>
            <a:r>
              <a:rPr lang="en-US" sz="4000" dirty="0" smtClean="0"/>
              <a:t>subtree</a:t>
            </a:r>
            <a:endParaRPr lang="en-US" sz="4000" dirty="0"/>
          </a:p>
          <a:p>
            <a:pPr marL="742950" lvl="1" indent="-285750">
              <a:buFontTx/>
              <a:buChar char="-"/>
            </a:pPr>
            <a:r>
              <a:rPr lang="en-US" sz="4000" dirty="0"/>
              <a:t>Data in root &lt; Data of the all nodes of right subtree</a:t>
            </a:r>
          </a:p>
          <a:p>
            <a:endParaRPr lang="en-US" sz="4000" dirty="0" smtClean="0"/>
          </a:p>
          <a:p>
            <a:r>
              <a:rPr lang="en-US" sz="4000" dirty="0"/>
              <a:t>2</a:t>
            </a:r>
            <a:r>
              <a:rPr lang="en-US" sz="4000" dirty="0" smtClean="0"/>
              <a:t>.  Both left and right subtrees are BST.</a:t>
            </a:r>
          </a:p>
          <a:p>
            <a:r>
              <a:rPr lang="en-US" sz="4000" dirty="0"/>
              <a:t>	</a:t>
            </a:r>
            <a:endParaRPr lang="en-US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016154" y="818865"/>
            <a:ext cx="6564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Binary Search Tree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98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6154" y="818865"/>
            <a:ext cx="6564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Binary Search Tree</a:t>
            </a:r>
            <a:endParaRPr lang="en-US" sz="6000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167112" y="2575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4976612" y="31853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814812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5194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2720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138412" y="40997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052812" y="40997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6050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49004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881612" y="40235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7110212" y="4480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80687" y="27305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4412" y="36991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00712" y="45686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27620" y="36607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90912" y="45312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95512" y="45986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90559" y="5365127"/>
            <a:ext cx="4324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Is it a BST?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3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6154" y="818865"/>
            <a:ext cx="6564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Binary Search Tree</a:t>
            </a:r>
            <a:endParaRPr lang="en-US" sz="6000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167112" y="2575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4976612" y="31853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814812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5194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2720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138412" y="40997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052812" y="40997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6050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49004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881612" y="40235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7110212" y="4480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80687" y="27305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4412" y="36991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00712" y="45686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27620" y="36607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90912" y="45312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95512" y="45986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90559" y="5365127"/>
            <a:ext cx="4324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Is it a BST?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928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61" name="Oval 9"/>
          <p:cNvSpPr>
            <a:spLocks noChangeAspect="1" noChangeArrowheads="1"/>
          </p:cNvSpPr>
          <p:nvPr/>
        </p:nvSpPr>
        <p:spPr bwMode="auto">
          <a:xfrm>
            <a:off x="5829301" y="2362200"/>
            <a:ext cx="511175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E1F2F3">
                  <a:gamma/>
                  <a:shade val="72157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 dirty="0">
                <a:latin typeface="Tahoma" charset="0"/>
              </a:rPr>
              <a:t>50</a:t>
            </a:r>
          </a:p>
        </p:txBody>
      </p:sp>
      <p:grpSp>
        <p:nvGrpSpPr>
          <p:cNvPr id="381981" name="Group 29"/>
          <p:cNvGrpSpPr>
            <a:grpSpLocks/>
          </p:cNvGrpSpPr>
          <p:nvPr/>
        </p:nvGrpSpPr>
        <p:grpSpPr bwMode="auto">
          <a:xfrm>
            <a:off x="4646613" y="2832101"/>
            <a:ext cx="1257300" cy="906463"/>
            <a:chOff x="1967" y="1784"/>
            <a:chExt cx="792" cy="571"/>
          </a:xfrm>
        </p:grpSpPr>
        <p:sp>
          <p:nvSpPr>
            <p:cNvPr id="381960" name="Oval 8"/>
            <p:cNvSpPr>
              <a:spLocks noChangeAspect="1" noChangeArrowheads="1"/>
            </p:cNvSpPr>
            <p:nvPr/>
          </p:nvSpPr>
          <p:spPr bwMode="auto">
            <a:xfrm>
              <a:off x="1967" y="2022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Tahoma" charset="0"/>
                </a:rPr>
                <a:t>20</a:t>
              </a:r>
            </a:p>
          </p:txBody>
        </p:sp>
        <p:cxnSp>
          <p:nvCxnSpPr>
            <p:cNvPr id="381962" name="AutoShape 10"/>
            <p:cNvCxnSpPr>
              <a:cxnSpLocks noChangeShapeType="1"/>
              <a:stCxn id="381961" idx="3"/>
              <a:endCxn id="381960" idx="0"/>
            </p:cNvCxnSpPr>
            <p:nvPr/>
          </p:nvCxnSpPr>
          <p:spPr bwMode="auto">
            <a:xfrm flipH="1">
              <a:off x="2129" y="1784"/>
              <a:ext cx="630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81982" name="Group 30"/>
          <p:cNvGrpSpPr>
            <a:grpSpLocks/>
          </p:cNvGrpSpPr>
          <p:nvPr/>
        </p:nvGrpSpPr>
        <p:grpSpPr bwMode="auto">
          <a:xfrm>
            <a:off x="6265864" y="2832101"/>
            <a:ext cx="1125537" cy="906463"/>
            <a:chOff x="2987" y="1784"/>
            <a:chExt cx="709" cy="571"/>
          </a:xfrm>
        </p:grpSpPr>
        <p:sp>
          <p:nvSpPr>
            <p:cNvPr id="381959" name="Oval 7"/>
            <p:cNvSpPr>
              <a:spLocks noChangeAspect="1" noChangeArrowheads="1"/>
            </p:cNvSpPr>
            <p:nvPr/>
          </p:nvSpPr>
          <p:spPr bwMode="auto">
            <a:xfrm>
              <a:off x="3373" y="2022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Tahoma" charset="0"/>
                </a:rPr>
                <a:t>75</a:t>
              </a:r>
            </a:p>
          </p:txBody>
        </p:sp>
        <p:cxnSp>
          <p:nvCxnSpPr>
            <p:cNvPr id="381963" name="AutoShape 11"/>
            <p:cNvCxnSpPr>
              <a:cxnSpLocks noChangeShapeType="1"/>
              <a:stCxn id="381961" idx="5"/>
              <a:endCxn id="381959" idx="0"/>
            </p:cNvCxnSpPr>
            <p:nvPr/>
          </p:nvCxnSpPr>
          <p:spPr bwMode="auto">
            <a:xfrm>
              <a:off x="2987" y="1784"/>
              <a:ext cx="548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81984" name="Group 32"/>
          <p:cNvGrpSpPr>
            <a:grpSpLocks/>
          </p:cNvGrpSpPr>
          <p:nvPr/>
        </p:nvGrpSpPr>
        <p:grpSpPr bwMode="auto">
          <a:xfrm>
            <a:off x="7488238" y="4633914"/>
            <a:ext cx="533400" cy="923925"/>
            <a:chOff x="3757" y="2919"/>
            <a:chExt cx="336" cy="582"/>
          </a:xfrm>
        </p:grpSpPr>
        <p:sp>
          <p:nvSpPr>
            <p:cNvPr id="381958" name="Oval 6"/>
            <p:cNvSpPr>
              <a:spLocks noChangeAspect="1" noChangeArrowheads="1"/>
            </p:cNvSpPr>
            <p:nvPr/>
          </p:nvSpPr>
          <p:spPr bwMode="auto">
            <a:xfrm>
              <a:off x="3757" y="3168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Tahoma" charset="0"/>
                </a:rPr>
                <a:t>80</a:t>
              </a:r>
            </a:p>
          </p:txBody>
        </p:sp>
        <p:cxnSp>
          <p:nvCxnSpPr>
            <p:cNvPr id="381964" name="AutoShape 12"/>
            <p:cNvCxnSpPr>
              <a:cxnSpLocks noChangeShapeType="1"/>
              <a:stCxn id="381957" idx="3"/>
              <a:endCxn id="381958" idx="0"/>
            </p:cNvCxnSpPr>
            <p:nvPr/>
          </p:nvCxnSpPr>
          <p:spPr bwMode="auto">
            <a:xfrm flipH="1">
              <a:off x="3919" y="2919"/>
              <a:ext cx="174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81983" name="Group 31"/>
          <p:cNvGrpSpPr>
            <a:grpSpLocks/>
          </p:cNvGrpSpPr>
          <p:nvPr/>
        </p:nvGrpSpPr>
        <p:grpSpPr bwMode="auto">
          <a:xfrm>
            <a:off x="7316788" y="3679826"/>
            <a:ext cx="1141412" cy="1012825"/>
            <a:chOff x="3649" y="2318"/>
            <a:chExt cx="719" cy="638"/>
          </a:xfrm>
        </p:grpSpPr>
        <p:sp>
          <p:nvSpPr>
            <p:cNvPr id="381957" name="Oval 5"/>
            <p:cNvSpPr>
              <a:spLocks noChangeAspect="1" noChangeArrowheads="1"/>
            </p:cNvSpPr>
            <p:nvPr/>
          </p:nvSpPr>
          <p:spPr bwMode="auto">
            <a:xfrm>
              <a:off x="4046" y="2623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Tahoma" charset="0"/>
                </a:rPr>
                <a:t>98</a:t>
              </a:r>
            </a:p>
          </p:txBody>
        </p:sp>
        <p:cxnSp>
          <p:nvCxnSpPr>
            <p:cNvPr id="381965" name="AutoShape 13"/>
            <p:cNvCxnSpPr>
              <a:cxnSpLocks noChangeShapeType="1"/>
              <a:stCxn id="381959" idx="5"/>
              <a:endCxn id="381957" idx="0"/>
            </p:cNvCxnSpPr>
            <p:nvPr/>
          </p:nvCxnSpPr>
          <p:spPr bwMode="auto">
            <a:xfrm>
              <a:off x="3649" y="2318"/>
              <a:ext cx="558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81989" name="Group 37"/>
          <p:cNvGrpSpPr>
            <a:grpSpLocks/>
          </p:cNvGrpSpPr>
          <p:nvPr/>
        </p:nvGrpSpPr>
        <p:grpSpPr bwMode="auto">
          <a:xfrm>
            <a:off x="4114802" y="3679826"/>
            <a:ext cx="606425" cy="1012825"/>
            <a:chOff x="1632" y="2318"/>
            <a:chExt cx="382" cy="638"/>
          </a:xfrm>
        </p:grpSpPr>
        <p:sp>
          <p:nvSpPr>
            <p:cNvPr id="381967" name="Oval 15"/>
            <p:cNvSpPr>
              <a:spLocks noChangeAspect="1" noChangeArrowheads="1"/>
            </p:cNvSpPr>
            <p:nvPr/>
          </p:nvSpPr>
          <p:spPr bwMode="auto">
            <a:xfrm>
              <a:off x="1632" y="2623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Tahoma" charset="0"/>
                </a:rPr>
                <a:t>11</a:t>
              </a:r>
            </a:p>
          </p:txBody>
        </p:sp>
        <p:cxnSp>
          <p:nvCxnSpPr>
            <p:cNvPr id="381968" name="AutoShape 16"/>
            <p:cNvCxnSpPr>
              <a:cxnSpLocks noChangeShapeType="1"/>
              <a:stCxn id="381960" idx="3"/>
              <a:endCxn id="381967" idx="0"/>
            </p:cNvCxnSpPr>
            <p:nvPr/>
          </p:nvCxnSpPr>
          <p:spPr bwMode="auto">
            <a:xfrm flipH="1">
              <a:off x="1794" y="2318"/>
              <a:ext cx="220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81987" name="Group 35"/>
          <p:cNvGrpSpPr>
            <a:grpSpLocks/>
          </p:cNvGrpSpPr>
          <p:nvPr/>
        </p:nvGrpSpPr>
        <p:grpSpPr bwMode="auto">
          <a:xfrm>
            <a:off x="5541963" y="4660900"/>
            <a:ext cx="514350" cy="896938"/>
            <a:chOff x="2531" y="2936"/>
            <a:chExt cx="324" cy="565"/>
          </a:xfrm>
        </p:grpSpPr>
        <p:sp>
          <p:nvSpPr>
            <p:cNvPr id="381966" name="Oval 14"/>
            <p:cNvSpPr>
              <a:spLocks noChangeAspect="1" noChangeArrowheads="1"/>
            </p:cNvSpPr>
            <p:nvPr/>
          </p:nvSpPr>
          <p:spPr bwMode="auto">
            <a:xfrm>
              <a:off x="2531" y="316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Tahoma" charset="0"/>
                </a:rPr>
                <a:t>39</a:t>
              </a:r>
            </a:p>
          </p:txBody>
        </p:sp>
        <p:cxnSp>
          <p:nvCxnSpPr>
            <p:cNvPr id="381969" name="AutoShape 17"/>
            <p:cNvCxnSpPr>
              <a:cxnSpLocks noChangeShapeType="1"/>
              <a:stCxn id="381970" idx="5"/>
              <a:endCxn id="381966" idx="0"/>
            </p:cNvCxnSpPr>
            <p:nvPr/>
          </p:nvCxnSpPr>
          <p:spPr bwMode="auto">
            <a:xfrm>
              <a:off x="2580" y="2936"/>
              <a:ext cx="113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81985" name="Group 33"/>
          <p:cNvGrpSpPr>
            <a:grpSpLocks/>
          </p:cNvGrpSpPr>
          <p:nvPr/>
        </p:nvGrpSpPr>
        <p:grpSpPr bwMode="auto">
          <a:xfrm>
            <a:off x="5086351" y="3679826"/>
            <a:ext cx="608013" cy="1039813"/>
            <a:chOff x="2244" y="2318"/>
            <a:chExt cx="383" cy="655"/>
          </a:xfrm>
        </p:grpSpPr>
        <p:sp>
          <p:nvSpPr>
            <p:cNvPr id="381970" name="Oval 18"/>
            <p:cNvSpPr>
              <a:spLocks noChangeAspect="1" noChangeArrowheads="1"/>
            </p:cNvSpPr>
            <p:nvPr/>
          </p:nvSpPr>
          <p:spPr bwMode="auto">
            <a:xfrm>
              <a:off x="2304" y="2640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Tahoma" charset="0"/>
                </a:rPr>
                <a:t>31</a:t>
              </a:r>
            </a:p>
          </p:txBody>
        </p:sp>
        <p:cxnSp>
          <p:nvCxnSpPr>
            <p:cNvPr id="381971" name="AutoShape 19"/>
            <p:cNvCxnSpPr>
              <a:cxnSpLocks noChangeShapeType="1"/>
              <a:stCxn id="381960" idx="5"/>
              <a:endCxn id="381970" idx="0"/>
            </p:cNvCxnSpPr>
            <p:nvPr/>
          </p:nvCxnSpPr>
          <p:spPr bwMode="auto">
            <a:xfrm>
              <a:off x="2244" y="2318"/>
              <a:ext cx="222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81986" name="Group 34"/>
          <p:cNvGrpSpPr>
            <a:grpSpLocks/>
          </p:cNvGrpSpPr>
          <p:nvPr/>
        </p:nvGrpSpPr>
        <p:grpSpPr bwMode="auto">
          <a:xfrm>
            <a:off x="8328026" y="4633914"/>
            <a:ext cx="663575" cy="923925"/>
            <a:chOff x="4286" y="2919"/>
            <a:chExt cx="418" cy="582"/>
          </a:xfrm>
        </p:grpSpPr>
        <p:sp>
          <p:nvSpPr>
            <p:cNvPr id="381972" name="Oval 20"/>
            <p:cNvSpPr>
              <a:spLocks noChangeAspect="1" noChangeArrowheads="1"/>
            </p:cNvSpPr>
            <p:nvPr/>
          </p:nvSpPr>
          <p:spPr bwMode="auto">
            <a:xfrm>
              <a:off x="4286" y="3168"/>
              <a:ext cx="418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Tahoma" charset="0"/>
                </a:rPr>
                <a:t>150</a:t>
              </a:r>
            </a:p>
          </p:txBody>
        </p:sp>
        <p:cxnSp>
          <p:nvCxnSpPr>
            <p:cNvPr id="381973" name="AutoShape 21"/>
            <p:cNvCxnSpPr>
              <a:cxnSpLocks noChangeShapeType="1"/>
              <a:stCxn id="381957" idx="5"/>
              <a:endCxn id="381972" idx="0"/>
            </p:cNvCxnSpPr>
            <p:nvPr/>
          </p:nvCxnSpPr>
          <p:spPr bwMode="auto">
            <a:xfrm>
              <a:off x="4321" y="2919"/>
              <a:ext cx="174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81988" name="Group 36"/>
          <p:cNvGrpSpPr>
            <a:grpSpLocks/>
          </p:cNvGrpSpPr>
          <p:nvPr/>
        </p:nvGrpSpPr>
        <p:grpSpPr bwMode="auto">
          <a:xfrm>
            <a:off x="4856163" y="4660900"/>
            <a:ext cx="514350" cy="896938"/>
            <a:chOff x="2099" y="2936"/>
            <a:chExt cx="324" cy="565"/>
          </a:xfrm>
        </p:grpSpPr>
        <p:sp>
          <p:nvSpPr>
            <p:cNvPr id="381976" name="Oval 24"/>
            <p:cNvSpPr>
              <a:spLocks noChangeAspect="1" noChangeArrowheads="1"/>
            </p:cNvSpPr>
            <p:nvPr/>
          </p:nvSpPr>
          <p:spPr bwMode="auto">
            <a:xfrm>
              <a:off x="2099" y="316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Tahoma" charset="0"/>
                </a:rPr>
                <a:t>23</a:t>
              </a:r>
            </a:p>
          </p:txBody>
        </p:sp>
        <p:cxnSp>
          <p:nvCxnSpPr>
            <p:cNvPr id="381977" name="AutoShape 25"/>
            <p:cNvCxnSpPr>
              <a:cxnSpLocks noChangeShapeType="1"/>
              <a:stCxn id="381970" idx="3"/>
              <a:endCxn id="381976" idx="0"/>
            </p:cNvCxnSpPr>
            <p:nvPr/>
          </p:nvCxnSpPr>
          <p:spPr bwMode="auto">
            <a:xfrm flipH="1">
              <a:off x="2261" y="2936"/>
              <a:ext cx="90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81990" name="Group 38"/>
          <p:cNvGrpSpPr>
            <a:grpSpLocks/>
          </p:cNvGrpSpPr>
          <p:nvPr/>
        </p:nvGrpSpPr>
        <p:grpSpPr bwMode="auto">
          <a:xfrm>
            <a:off x="7086601" y="5499100"/>
            <a:ext cx="512763" cy="901700"/>
            <a:chOff x="3504" y="3464"/>
            <a:chExt cx="323" cy="568"/>
          </a:xfrm>
        </p:grpSpPr>
        <p:sp>
          <p:nvSpPr>
            <p:cNvPr id="381978" name="Oval 26"/>
            <p:cNvSpPr>
              <a:spLocks noChangeAspect="1" noChangeArrowheads="1"/>
            </p:cNvSpPr>
            <p:nvPr/>
          </p:nvSpPr>
          <p:spPr bwMode="auto">
            <a:xfrm>
              <a:off x="3504" y="369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Tahoma" charset="0"/>
                </a:rPr>
                <a:t>77</a:t>
              </a:r>
            </a:p>
          </p:txBody>
        </p:sp>
        <p:cxnSp>
          <p:nvCxnSpPr>
            <p:cNvPr id="381979" name="AutoShape 27"/>
            <p:cNvCxnSpPr>
              <a:cxnSpLocks noChangeShapeType="1"/>
              <a:stCxn id="381958" idx="3"/>
              <a:endCxn id="381978" idx="0"/>
            </p:cNvCxnSpPr>
            <p:nvPr/>
          </p:nvCxnSpPr>
          <p:spPr bwMode="auto">
            <a:xfrm flipH="1">
              <a:off x="3666" y="3464"/>
              <a:ext cx="138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" name="TextBox 3"/>
          <p:cNvSpPr txBox="1"/>
          <p:nvPr/>
        </p:nvSpPr>
        <p:spPr>
          <a:xfrm>
            <a:off x="216907" y="1731866"/>
            <a:ext cx="2238233" cy="491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dirty="0"/>
              <a:t>50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dirty="0"/>
              <a:t>20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dirty="0"/>
              <a:t>75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dirty="0"/>
              <a:t>98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dirty="0"/>
              <a:t>80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dirty="0"/>
              <a:t>31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dirty="0"/>
              <a:t>150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dirty="0"/>
              <a:t>39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dirty="0"/>
              <a:t>23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dirty="0"/>
              <a:t>11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3200" dirty="0"/>
              <a:t>77</a:t>
            </a:r>
          </a:p>
          <a:p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2961564" y="477672"/>
            <a:ext cx="6878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Insert elements in BST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2154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1564" y="477672"/>
            <a:ext cx="6878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 an element in BST</a:t>
            </a:r>
            <a:endParaRPr lang="en-US" sz="48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167112" y="2575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976612" y="31853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814812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5194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2720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138412" y="40997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052812" y="40997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6050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9004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881612" y="40235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110212" y="4480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80687" y="27305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4412" y="36991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0712" y="45686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27620" y="36607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0912" y="45312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5512" y="45986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67364" y="1703159"/>
            <a:ext cx="307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Find  36 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6669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1564" y="477672"/>
            <a:ext cx="6878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 an element in BST</a:t>
            </a:r>
            <a:endParaRPr lang="en-US" sz="48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167112" y="25757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976612" y="31853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814812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5194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2720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138412" y="40997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052812" y="40997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6050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9004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881612" y="40235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110212" y="4480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80687" y="27305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4412" y="36991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0712" y="45686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27620" y="36607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0912" y="45312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5512" y="45986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67364" y="1703159"/>
            <a:ext cx="307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Find  36 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2393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01D9-F74D-4E6C-9F24-DD4CBA48E38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 Jargon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600200"/>
            <a:ext cx="3084513" cy="4495800"/>
          </a:xfrm>
        </p:spPr>
        <p:txBody>
          <a:bodyPr>
            <a:normAutofit lnSpcReduction="10000"/>
          </a:bodyPr>
          <a:lstStyle/>
          <a:p>
            <a:pPr>
              <a:spcBef>
                <a:spcPct val="40000"/>
              </a:spcBef>
            </a:pPr>
            <a:r>
              <a:rPr lang="en-US" altLang="en-US" sz="2400"/>
              <a:t>Length of a path = number of edges</a:t>
            </a:r>
          </a:p>
          <a:p>
            <a:pPr>
              <a:spcBef>
                <a:spcPct val="40000"/>
              </a:spcBef>
            </a:pPr>
            <a:r>
              <a:rPr lang="en-US" altLang="en-US" sz="2400"/>
              <a:t>Depth of a node N = length of path from root to N</a:t>
            </a:r>
          </a:p>
          <a:p>
            <a:pPr>
              <a:spcBef>
                <a:spcPct val="40000"/>
              </a:spcBef>
            </a:pPr>
            <a:r>
              <a:rPr lang="en-US" altLang="en-US" sz="2400"/>
              <a:t>Height of node N = length of longest path from N to a leaf</a:t>
            </a:r>
          </a:p>
          <a:p>
            <a:pPr>
              <a:spcBef>
                <a:spcPct val="40000"/>
              </a:spcBef>
            </a:pPr>
            <a:r>
              <a:rPr lang="en-US" altLang="en-US" sz="2400"/>
              <a:t>Depth and height of tree = height of root</a:t>
            </a:r>
          </a:p>
        </p:txBody>
      </p:sp>
      <p:sp>
        <p:nvSpPr>
          <p:cNvPr id="128004" name="Oval 4"/>
          <p:cNvSpPr>
            <a:spLocks noChangeArrowheads="1"/>
          </p:cNvSpPr>
          <p:nvPr/>
        </p:nvSpPr>
        <p:spPr bwMode="auto">
          <a:xfrm>
            <a:off x="8647113" y="230028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5" name="Oval 5"/>
          <p:cNvSpPr>
            <a:spLocks noChangeArrowheads="1"/>
          </p:cNvSpPr>
          <p:nvPr/>
        </p:nvSpPr>
        <p:spPr bwMode="auto">
          <a:xfrm>
            <a:off x="7732713" y="329088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6" name="Oval 6"/>
          <p:cNvSpPr>
            <a:spLocks noChangeArrowheads="1"/>
          </p:cNvSpPr>
          <p:nvPr/>
        </p:nvSpPr>
        <p:spPr bwMode="auto">
          <a:xfrm>
            <a:off x="8647113" y="329088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7" name="Oval 7"/>
          <p:cNvSpPr>
            <a:spLocks noChangeArrowheads="1"/>
          </p:cNvSpPr>
          <p:nvPr/>
        </p:nvSpPr>
        <p:spPr bwMode="auto">
          <a:xfrm>
            <a:off x="9561513" y="329088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8" name="Oval 8"/>
          <p:cNvSpPr>
            <a:spLocks noChangeArrowheads="1"/>
          </p:cNvSpPr>
          <p:nvPr/>
        </p:nvSpPr>
        <p:spPr bwMode="auto">
          <a:xfrm>
            <a:off x="8189913" y="443388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9" name="Oval 9"/>
          <p:cNvSpPr>
            <a:spLocks noChangeArrowheads="1"/>
          </p:cNvSpPr>
          <p:nvPr/>
        </p:nvSpPr>
        <p:spPr bwMode="auto">
          <a:xfrm>
            <a:off x="9104313" y="443388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0" name="Line 10"/>
          <p:cNvSpPr>
            <a:spLocks noChangeShapeType="1"/>
          </p:cNvSpPr>
          <p:nvPr/>
        </p:nvSpPr>
        <p:spPr bwMode="auto">
          <a:xfrm flipH="1">
            <a:off x="8113713" y="2757488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1" name="Line 11"/>
          <p:cNvSpPr>
            <a:spLocks noChangeShapeType="1"/>
          </p:cNvSpPr>
          <p:nvPr/>
        </p:nvSpPr>
        <p:spPr bwMode="auto">
          <a:xfrm>
            <a:off x="8875713" y="27574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 flipH="1">
            <a:off x="8418513" y="3748088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>
            <a:off x="8875713" y="37480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>
            <a:off x="8875713" y="2757488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8653463" y="2298700"/>
            <a:ext cx="404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/>
              <a:t>A</a:t>
            </a:r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7770813" y="3275013"/>
            <a:ext cx="404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/>
              <a:t>B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8672513" y="3262313"/>
            <a:ext cx="404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/>
              <a:t>C</a:t>
            </a:r>
          </a:p>
        </p:txBody>
      </p:sp>
      <p:sp>
        <p:nvSpPr>
          <p:cNvPr id="128018" name="Text Box 18"/>
          <p:cNvSpPr txBox="1">
            <a:spLocks noChangeArrowheads="1"/>
          </p:cNvSpPr>
          <p:nvPr/>
        </p:nvSpPr>
        <p:spPr bwMode="auto">
          <a:xfrm>
            <a:off x="9588501" y="3262313"/>
            <a:ext cx="404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/>
              <a:t>D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8220076" y="4422775"/>
            <a:ext cx="404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/>
              <a:t>E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9144001" y="4414838"/>
            <a:ext cx="404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/>
              <a:t>F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6024564" y="2274888"/>
            <a:ext cx="20409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>
                <a:solidFill>
                  <a:srgbClr val="006600"/>
                </a:solidFill>
              </a:rPr>
              <a:t>depth=0, height = 2</a:t>
            </a:r>
            <a:endParaRPr lang="en-US" altLang="en-US"/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5568950" y="4421188"/>
            <a:ext cx="2573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>
                <a:solidFill>
                  <a:srgbClr val="006600"/>
                </a:solidFill>
              </a:rPr>
              <a:t>depth = 2, height=0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693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1564" y="477672"/>
            <a:ext cx="6878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 an element in BST</a:t>
            </a:r>
            <a:endParaRPr lang="en-US" sz="48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167112" y="2575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976612" y="31853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814812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519412" y="35282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2720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138412" y="40997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052812" y="40997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6050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9004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881612" y="40235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110212" y="4480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80687" y="27305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4412" y="36991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0712" y="45686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27620" y="36607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0912" y="45312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5512" y="45986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67364" y="1703159"/>
            <a:ext cx="307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Find  36 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4362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1564" y="477672"/>
            <a:ext cx="6878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 an element in BST</a:t>
            </a:r>
            <a:endParaRPr lang="en-US" sz="48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167112" y="2575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976612" y="31853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814812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5194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2720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138412" y="40997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052812" y="40997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6050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900412" y="4404575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881612" y="40235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110212" y="4480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80687" y="27305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4412" y="36991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0712" y="45686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27620" y="36607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0912" y="45312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5512" y="45986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67364" y="1703159"/>
            <a:ext cx="307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Find  36 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8325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681" y="1910687"/>
            <a:ext cx="7478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Complexity?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26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681" y="1910687"/>
            <a:ext cx="7478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Complexity?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4394579" y="3343702"/>
            <a:ext cx="3521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O(log(n))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705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681" y="1910687"/>
            <a:ext cx="7478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Complexity?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4394579" y="3343702"/>
            <a:ext cx="3521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     O(h) 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80681" y="4353636"/>
            <a:ext cx="5349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Worst case : O(n)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38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5167112" y="2575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4976612" y="31853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5814812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45194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62720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4138412" y="40997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5052812" y="40997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36050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49004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6881612" y="40235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7110212" y="4480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380687" y="27305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24412" y="36991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00712" y="45686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7620" y="36607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90912" y="45312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95512" y="45986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87044" y="724889"/>
            <a:ext cx="107699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Lowest Common Ancestor in a Binary Search Tree.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53012" y="1583140"/>
            <a:ext cx="423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LCA (36, 43) = 39</a:t>
            </a:r>
          </a:p>
          <a:p>
            <a:r>
              <a:rPr lang="en-US" sz="3600" dirty="0" smtClean="0"/>
              <a:t>LCA(23, 36) = 32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52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2342025" y="2589423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2151525" y="319902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2989725" y="31228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16943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34469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1313325" y="411342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227725" y="4113423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7799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20753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4056525" y="40372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285125" y="4494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55600" y="27441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99325" y="37127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75625" y="45822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02533" y="36743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65825" y="4544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70425" y="46123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87044" y="724889"/>
            <a:ext cx="107699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Lowest Common Ancestor in a Binary Search Tree.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32725" y="1646359"/>
            <a:ext cx="3399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LCA (36, 43) = 39</a:t>
            </a:r>
          </a:p>
          <a:p>
            <a:r>
              <a:rPr lang="en-US" sz="3600" dirty="0" smtClean="0"/>
              <a:t>LCA(23, 36) = 32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67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2342025" y="2589423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2151525" y="319902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2989725" y="31228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16943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34469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1313325" y="411342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227725" y="4113423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7799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20753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4056525" y="40372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285125" y="4494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55600" y="27441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99325" y="37127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75625" y="45822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02533" y="36743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65825" y="4544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70425" y="46123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87044" y="724889"/>
            <a:ext cx="107699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Lowest Common Ancestor in a Binary Search Tree.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32725" y="1646359"/>
            <a:ext cx="3399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LCA (36, 43) = 39</a:t>
            </a:r>
          </a:p>
          <a:p>
            <a:r>
              <a:rPr lang="en-US" sz="3600" dirty="0" smtClean="0"/>
              <a:t>LCA(23, 36) = 32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117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2342025" y="2589423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2151525" y="319902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2989725" y="31228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16943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34469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1313325" y="411342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227725" y="4113423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7799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20753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4056525" y="40372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285125" y="4494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55600" y="27441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99325" y="37127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75625" y="45822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02533" y="36743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65825" y="4544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70425" y="46123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87044" y="724889"/>
            <a:ext cx="107699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Lowest Common Ancestor in a Binary Search Tree.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32725" y="1646359"/>
            <a:ext cx="3399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LCA (36, 43) = 39</a:t>
            </a:r>
          </a:p>
          <a:p>
            <a:r>
              <a:rPr lang="en-US" sz="3600" dirty="0" smtClean="0"/>
              <a:t>LCA(23, 36) = 32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56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6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2342025" y="2589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2151525" y="319902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2989725" y="31228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1694325" y="3541923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34469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1313325" y="411342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227725" y="4113423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7799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20753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4056525" y="40372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285125" y="4494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55600" y="27441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99325" y="37127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75625" y="45822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02533" y="36743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65825" y="4544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70425" y="46123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87044" y="724889"/>
            <a:ext cx="107699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Lowest Common Ancestor in a Binary Search Tree.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32725" y="1646359"/>
            <a:ext cx="3399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LCA (36, 43) = 39</a:t>
            </a:r>
          </a:p>
          <a:p>
            <a:r>
              <a:rPr lang="en-US" sz="3600" dirty="0" smtClean="0"/>
              <a:t>LCA(23, 36) = 32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56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2342025" y="2589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2151525" y="319902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2989725" y="31228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1694325" y="3541923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34469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1313325" y="411342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227725" y="4113423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7799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20753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4056525" y="40372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285125" y="4494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55600" y="27441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99325" y="37127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75625" y="45822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02533" y="36743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65825" y="4544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70425" y="46123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87044" y="724889"/>
            <a:ext cx="107699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Lowest Common Ancestor in a Binary Search Tree.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32725" y="1646359"/>
            <a:ext cx="3399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LCA (36, 43) = 39</a:t>
            </a:r>
          </a:p>
          <a:p>
            <a:r>
              <a:rPr lang="en-US" sz="3600" dirty="0" smtClean="0"/>
              <a:t>LCA(23, 36) = 32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0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2342025" y="2589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2151525" y="319902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2989725" y="31228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16943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34469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1313325" y="411342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227725" y="4113423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7799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20753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4056525" y="40372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285125" y="4494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55600" y="27441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99325" y="37127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75625" y="45822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02533" y="36743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65825" y="4544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70425" y="46123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87044" y="724889"/>
            <a:ext cx="107699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Lowest Common Ancestor in a Binary Search Tree.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47125" y="2589423"/>
            <a:ext cx="6430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Are we missing anything?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306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2342025" y="2589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2151525" y="319902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2989725" y="31228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16943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34469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1313325" y="411342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227725" y="4113423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7799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20753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4056525" y="40372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285125" y="4494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55600" y="27441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99325" y="37127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75625" y="45822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02533" y="36743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65825" y="4544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70425" y="46123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87044" y="724889"/>
            <a:ext cx="107699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Lowest Common Ancestor in a Binary Search Tree.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47125" y="2589423"/>
            <a:ext cx="6430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Are we missing anything? </a:t>
            </a:r>
          </a:p>
          <a:p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254388" y="3674387"/>
            <a:ext cx="562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Search for nodes in BST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17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2342025" y="2589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2151525" y="319902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2989725" y="31228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16943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34469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1313325" y="411342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227725" y="4113423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7799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20753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4056525" y="40372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285125" y="4494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55600" y="27441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99325" y="37127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75625" y="45822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02533" y="36743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65825" y="4544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70425" y="46123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87044" y="724889"/>
            <a:ext cx="107699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Lowest Common Ancestor in a Binary Search Tree.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61425" y="1819941"/>
            <a:ext cx="668484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 *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root,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n1,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n2)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 == NULL) 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NULL;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(root-&gt;data &gt; n1 &amp;&amp; root-&gt;data &gt; n2)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(root-&gt;left, n1, n2);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(root-&gt;data &lt; n1 &amp;&amp; root-&gt;data &lt; n2)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(root-&gt;right, n1, n2);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root;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307" y="4995081"/>
            <a:ext cx="1054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36 32 43 23 39 47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438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307" y="4995081"/>
            <a:ext cx="1054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Print nodes at each level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37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18615" y="1748561"/>
            <a:ext cx="537518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printLevelOrder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root)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 = height(root);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for(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=1;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&lt;=h;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++)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printGivenLevel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    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209731" y="1637731"/>
            <a:ext cx="27296" cy="338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73504" y="1637731"/>
            <a:ext cx="52270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void</a:t>
            </a:r>
            <a:r>
              <a:rPr lang="en-US" altLang="en-US" sz="2400" dirty="0"/>
              <a:t> 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printGivenLevel</a:t>
            </a:r>
            <a:r>
              <a:rPr lang="en-US" altLang="en-US" sz="2400" dirty="0">
                <a:latin typeface="Arial Unicode MS" panose="020B0604020202020204" pitchFamily="34" charset="-128"/>
              </a:rPr>
              <a:t>(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struct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Arial Unicode MS" panose="020B0604020202020204" pitchFamily="34" charset="-128"/>
              </a:rPr>
              <a:t>node* root, 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int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Arial Unicode MS" panose="020B0604020202020204" pitchFamily="34" charset="-128"/>
              </a:rPr>
              <a:t>level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)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{</a:t>
            </a: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  if(root == NULL)</a:t>
            </a: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    return;</a:t>
            </a: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  if(level == 1)</a:t>
            </a: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    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printf</a:t>
            </a:r>
            <a:r>
              <a:rPr lang="en-US" altLang="en-US" sz="2400" dirty="0">
                <a:latin typeface="Arial Unicode MS" panose="020B0604020202020204" pitchFamily="34" charset="-128"/>
              </a:rPr>
              <a:t>("%d ", root-&gt;data);</a:t>
            </a: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  else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Arial Unicode MS" panose="020B0604020202020204" pitchFamily="34" charset="-128"/>
              </a:rPr>
              <a:t>if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Arial Unicode MS" panose="020B0604020202020204" pitchFamily="34" charset="-128"/>
              </a:rPr>
              <a:t>(level &gt; 1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)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{</a:t>
            </a: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   </a:t>
            </a:r>
            <a:r>
              <a:rPr lang="en-US" altLang="en-US" sz="2400" dirty="0" err="1" smtClean="0">
                <a:latin typeface="Arial Unicode MS" panose="020B0604020202020204" pitchFamily="34" charset="-128"/>
              </a:rPr>
              <a:t>printGivenLevel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(root-</a:t>
            </a:r>
            <a:r>
              <a:rPr lang="en-US" altLang="en-US" sz="2400" dirty="0">
                <a:latin typeface="Arial Unicode MS" panose="020B0604020202020204" pitchFamily="34" charset="-128"/>
              </a:rPr>
              <a:t>&gt;left, level-1);</a:t>
            </a: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   </a:t>
            </a:r>
            <a:r>
              <a:rPr lang="en-US" altLang="en-US" sz="2400" dirty="0" err="1" smtClean="0">
                <a:latin typeface="Arial Unicode MS" panose="020B0604020202020204" pitchFamily="34" charset="-128"/>
              </a:rPr>
              <a:t>printGivenLevel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(root-</a:t>
            </a:r>
            <a:r>
              <a:rPr lang="en-US" altLang="en-US" sz="2400" dirty="0">
                <a:latin typeface="Arial Unicode MS" panose="020B0604020202020204" pitchFamily="34" charset="-128"/>
              </a:rPr>
              <a:t>&gt;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right,level-1</a:t>
            </a:r>
            <a:r>
              <a:rPr lang="en-US" altLang="en-US" sz="2400" dirty="0">
                <a:latin typeface="Arial Unicode MS" panose="020B0604020202020204" pitchFamily="34" charset="-128"/>
              </a:rPr>
              <a:t>);</a:t>
            </a: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  }</a:t>
            </a: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812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0115" y="2538482"/>
            <a:ext cx="5636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Complexity?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10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0115" y="2538482"/>
            <a:ext cx="5636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Complexity?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985147" y="3548417"/>
            <a:ext cx="4421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Worst case: O(n^3)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01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25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034" y="2593074"/>
            <a:ext cx="5636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Can we improve?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78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307" y="4995081"/>
            <a:ext cx="1054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24884" y="1661375"/>
            <a:ext cx="3138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64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307" y="4995081"/>
            <a:ext cx="1054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24884" y="1661375"/>
            <a:ext cx="3138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2263" y="4872251"/>
            <a:ext cx="494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93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307" y="4995081"/>
            <a:ext cx="1054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24884" y="1661375"/>
            <a:ext cx="3138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2263" y="4872251"/>
            <a:ext cx="494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36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8024884" y="1680231"/>
            <a:ext cx="255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32 43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04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307" y="4995081"/>
            <a:ext cx="1054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24884" y="1661375"/>
            <a:ext cx="3138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2263" y="4872251"/>
            <a:ext cx="494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36 32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8024884" y="1673081"/>
            <a:ext cx="237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43 23 39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88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307" y="4995081"/>
            <a:ext cx="1054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24884" y="1661375"/>
            <a:ext cx="3138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2263" y="4872251"/>
            <a:ext cx="494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36 32 43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8024884" y="1673081"/>
            <a:ext cx="237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23 39 47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323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307" y="4995081"/>
            <a:ext cx="1054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24884" y="1661375"/>
            <a:ext cx="3138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2263" y="4872251"/>
            <a:ext cx="494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36 32 43 23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8024884" y="1673081"/>
            <a:ext cx="237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39 47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96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307" y="4995081"/>
            <a:ext cx="1054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24884" y="1661375"/>
            <a:ext cx="3138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2263" y="4872251"/>
            <a:ext cx="494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36 32 43 23 39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8024884" y="1673081"/>
            <a:ext cx="237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89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307" y="4995081"/>
            <a:ext cx="1054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24884" y="1661375"/>
            <a:ext cx="3138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2263" y="4872251"/>
            <a:ext cx="494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36 32 43 23 39 47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3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B4D9A1B-4D57-4F0E-BBA7-EE1BAB262FC1}" vid="{8E74A1A5-CB27-412A-96A4-96EDDC78F89E}"/>
    </a:ext>
  </a:extLst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6309</TotalTime>
  <Words>3544</Words>
  <Application>Microsoft Office PowerPoint</Application>
  <PresentationFormat>Widescreen</PresentationFormat>
  <Paragraphs>2262</Paragraphs>
  <Slides>165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165</vt:i4>
      </vt:variant>
    </vt:vector>
  </HeadingPairs>
  <TitlesOfParts>
    <vt:vector size="176" baseType="lpstr">
      <vt:lpstr>Arial Unicode MS</vt:lpstr>
      <vt:lpstr>Arial</vt:lpstr>
      <vt:lpstr>Calibri</vt:lpstr>
      <vt:lpstr>Calibri Light</vt:lpstr>
      <vt:lpstr>Century Schoolbook</vt:lpstr>
      <vt:lpstr>Corbel</vt:lpstr>
      <vt:lpstr>Tahoma</vt:lpstr>
      <vt:lpstr>Times New Roman</vt:lpstr>
      <vt:lpstr>Wingdings 2</vt:lpstr>
      <vt:lpstr>Theme1</vt:lpstr>
      <vt:lpstr>Headlines</vt:lpstr>
      <vt:lpstr>PowerPoint Presentation</vt:lpstr>
      <vt:lpstr>Trees</vt:lpstr>
      <vt:lpstr>Binary Trees</vt:lpstr>
      <vt:lpstr>Full Binary Tree</vt:lpstr>
      <vt:lpstr>Complete Binary Tree</vt:lpstr>
      <vt:lpstr>Perfect Binary Tree</vt:lpstr>
      <vt:lpstr>Tree Jargon</vt:lpstr>
      <vt:lpstr>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Post-order Traversal</vt:lpstr>
      <vt:lpstr>Post-order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Deletion - Leaf Case</vt:lpstr>
      <vt:lpstr>Deletion - One Child Case</vt:lpstr>
      <vt:lpstr>Deletion - Two Child Case</vt:lpstr>
      <vt:lpstr>Deletion - Two Child Case</vt:lpstr>
      <vt:lpstr>Deletion - Two Child Case</vt:lpstr>
      <vt:lpstr>Deletion - Two Child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Aggarwal</dc:creator>
  <cp:lastModifiedBy>Abhinav Aggarwal</cp:lastModifiedBy>
  <cp:revision>111</cp:revision>
  <dcterms:created xsi:type="dcterms:W3CDTF">2015-04-12T02:04:56Z</dcterms:created>
  <dcterms:modified xsi:type="dcterms:W3CDTF">2015-04-18T02:56:40Z</dcterms:modified>
</cp:coreProperties>
</file>