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176530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C8488D-30E6-4DB6-A26D-C5C6E438A83B}"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289685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4274433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9259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1063478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2991409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2270920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335884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59973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25928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12123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8488D-30E6-4DB6-A26D-C5C6E438A83B}"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169505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8488D-30E6-4DB6-A26D-C5C6E438A83B}"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148078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241261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263055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7C8488D-30E6-4DB6-A26D-C5C6E438A83B}" type="datetimeFigureOut">
              <a:rPr lang="en-US" smtClean="0"/>
              <a:t>9/25/2020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67976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C8488D-30E6-4DB6-A26D-C5C6E438A83B}"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5D107-01CE-46EE-8738-0ED9198D9499}" type="slidenum">
              <a:rPr lang="en-US" smtClean="0"/>
              <a:t>‹#›</a:t>
            </a:fld>
            <a:endParaRPr lang="en-US"/>
          </a:p>
        </p:txBody>
      </p:sp>
    </p:spTree>
    <p:extLst>
      <p:ext uri="{BB962C8B-B14F-4D97-AF65-F5344CB8AC3E}">
        <p14:creationId xmlns:p14="http://schemas.microsoft.com/office/powerpoint/2010/main" val="124848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C8488D-30E6-4DB6-A26D-C5C6E438A83B}" type="datetimeFigureOut">
              <a:rPr lang="en-US" smtClean="0"/>
              <a:t>9/25/2020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05D107-01CE-46EE-8738-0ED9198D9499}" type="slidenum">
              <a:rPr lang="en-US" smtClean="0"/>
              <a:t>‹#›</a:t>
            </a:fld>
            <a:endParaRPr lang="en-US"/>
          </a:p>
        </p:txBody>
      </p:sp>
    </p:spTree>
    <p:extLst>
      <p:ext uri="{BB962C8B-B14F-4D97-AF65-F5344CB8AC3E}">
        <p14:creationId xmlns:p14="http://schemas.microsoft.com/office/powerpoint/2010/main" val="7196725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ecb%20ppt.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C37E-DEDE-43C9-96FD-E38DE30B10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75585F-3F6F-414B-B68B-BDBAE7F3C387}"/>
              </a:ext>
            </a:extLst>
          </p:cNvPr>
          <p:cNvSpPr>
            <a:spLocks noGrp="1"/>
          </p:cNvSpPr>
          <p:nvPr>
            <p:ph idx="1"/>
          </p:nvPr>
        </p:nvSpPr>
        <p:spPr>
          <a:xfrm>
            <a:off x="666973" y="772314"/>
            <a:ext cx="9089918" cy="5632967"/>
          </a:xfrm>
        </p:spPr>
        <p:txBody>
          <a:bodyPr/>
          <a:lstStyle/>
          <a:p>
            <a:r>
              <a:rPr lang="en-US" dirty="0"/>
              <a:t>Name:- </a:t>
            </a:r>
            <a:r>
              <a:rPr lang="en-US" dirty="0" err="1"/>
              <a:t>karan</a:t>
            </a:r>
            <a:r>
              <a:rPr lang="en-US" dirty="0"/>
              <a:t> Mane</a:t>
            </a:r>
          </a:p>
          <a:p>
            <a:r>
              <a:rPr lang="en-US" dirty="0"/>
              <a:t>Roll.no:- 30</a:t>
            </a:r>
          </a:p>
          <a:p>
            <a:r>
              <a:rPr lang="en-US" dirty="0"/>
              <a:t>Branch:- INFT</a:t>
            </a:r>
          </a:p>
          <a:p>
            <a:r>
              <a:rPr lang="en-US" dirty="0"/>
              <a:t>Subject:-E Commerce &amp; E Business</a:t>
            </a:r>
          </a:p>
          <a:p>
            <a:r>
              <a:rPr lang="en-US" dirty="0"/>
              <a:t>Topic:- Case study-Flipkart</a:t>
            </a:r>
          </a:p>
          <a:p>
            <a:r>
              <a:rPr lang="en-US" dirty="0"/>
              <a:t>Model:- Business To Customer(B2C)</a:t>
            </a:r>
          </a:p>
          <a:p>
            <a:endParaRPr lang="en-US" dirty="0"/>
          </a:p>
          <a:p>
            <a:endParaRPr lang="en-US" dirty="0"/>
          </a:p>
          <a:p>
            <a:endParaRPr lang="en-US" dirty="0"/>
          </a:p>
          <a:p>
            <a:endParaRPr lang="en-US" dirty="0"/>
          </a:p>
        </p:txBody>
      </p:sp>
      <p:pic>
        <p:nvPicPr>
          <p:cNvPr id="1026" name="Picture 2" descr="What is B2C eCommerce? What strategy you need to succeed in B2C eCommerce?  | by Abrar Shahriar | Medium">
            <a:extLst>
              <a:ext uri="{FF2B5EF4-FFF2-40B4-BE49-F238E27FC236}">
                <a16:creationId xmlns:a16="http://schemas.microsoft.com/office/drawing/2014/main" id="{FF2D4812-16D9-4A2A-9693-41108C3AB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549" y="3036164"/>
            <a:ext cx="5752729" cy="336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58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D7CE-8E8E-44D3-92C8-50DDE1F629BF}"/>
              </a:ext>
            </a:extLst>
          </p:cNvPr>
          <p:cNvSpPr>
            <a:spLocks noGrp="1"/>
          </p:cNvSpPr>
          <p:nvPr>
            <p:ph type="title"/>
          </p:nvPr>
        </p:nvSpPr>
        <p:spPr/>
        <p:txBody>
          <a:bodyPr/>
          <a:lstStyle/>
          <a:p>
            <a:r>
              <a:rPr lang="en-US" b="1" dirty="0"/>
              <a:t>Introduction </a:t>
            </a:r>
          </a:p>
        </p:txBody>
      </p:sp>
      <p:sp>
        <p:nvSpPr>
          <p:cNvPr id="3" name="Content Placeholder 2">
            <a:extLst>
              <a:ext uri="{FF2B5EF4-FFF2-40B4-BE49-F238E27FC236}">
                <a16:creationId xmlns:a16="http://schemas.microsoft.com/office/drawing/2014/main" id="{41BA5EE3-BEAD-47B6-BE96-3F4F7EE59A30}"/>
              </a:ext>
            </a:extLst>
          </p:cNvPr>
          <p:cNvSpPr>
            <a:spLocks noGrp="1"/>
          </p:cNvSpPr>
          <p:nvPr>
            <p:ph idx="1"/>
          </p:nvPr>
        </p:nvSpPr>
        <p:spPr/>
        <p:txBody>
          <a:bodyPr>
            <a:normAutofit fontScale="92500" lnSpcReduction="10000"/>
          </a:bodyPr>
          <a:lstStyle/>
          <a:p>
            <a:r>
              <a:rPr lang="en-US" b="1" dirty="0"/>
              <a:t>Flipkart</a:t>
            </a:r>
            <a:r>
              <a:rPr lang="en-US" dirty="0"/>
              <a:t> is an electronic commerce company headquartered in Bengaluru India.</a:t>
            </a:r>
          </a:p>
          <a:p>
            <a:r>
              <a:rPr lang="en-US" dirty="0"/>
              <a:t>It was founded in October 2007 by </a:t>
            </a:r>
            <a:r>
              <a:rPr lang="en-US" dirty="0" err="1"/>
              <a:t>Sachin</a:t>
            </a:r>
            <a:r>
              <a:rPr lang="en-US" dirty="0"/>
              <a:t> Bansal and </a:t>
            </a:r>
            <a:r>
              <a:rPr lang="en-US" dirty="0" err="1"/>
              <a:t>Binny</a:t>
            </a:r>
            <a:r>
              <a:rPr lang="en-US" dirty="0"/>
              <a:t> Bansal Flipkart has launched its own product under the name “</a:t>
            </a:r>
            <a:r>
              <a:rPr lang="en-US" dirty="0" err="1"/>
              <a:t>DigiFlip</a:t>
            </a:r>
            <a:r>
              <a:rPr lang="en-US" dirty="0"/>
              <a:t>” with product including tablets, USBs and Laptop bags.</a:t>
            </a:r>
          </a:p>
          <a:p>
            <a:r>
              <a:rPr lang="en-US" dirty="0"/>
              <a:t>As of April 2017, the company was valued at $11.6 billion </a:t>
            </a:r>
          </a:p>
          <a:p>
            <a:r>
              <a:rPr lang="en-US" dirty="0"/>
              <a:t>Flipkart is world’s top 10 most visited E-commerce website in India with regards to traffic.</a:t>
            </a:r>
          </a:p>
          <a:p>
            <a:r>
              <a:rPr lang="en-US" dirty="0"/>
              <a:t>Multiple Payment method is available for it’s customer to make payment easier.</a:t>
            </a:r>
          </a:p>
          <a:p>
            <a:r>
              <a:rPr lang="en-US" dirty="0"/>
              <a:t>Fastest growing e-commerce website in India. </a:t>
            </a:r>
          </a:p>
          <a:p>
            <a:r>
              <a:rPr lang="en-US" dirty="0"/>
              <a:t>It sells 30 product per min                                                       </a:t>
            </a:r>
          </a:p>
        </p:txBody>
      </p:sp>
      <p:pic>
        <p:nvPicPr>
          <p:cNvPr id="7" name="Picture 6">
            <a:extLst>
              <a:ext uri="{FF2B5EF4-FFF2-40B4-BE49-F238E27FC236}">
                <a16:creationId xmlns:a16="http://schemas.microsoft.com/office/drawing/2014/main" id="{43A62C40-5670-4F53-B854-927BC0336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89" y="210008"/>
            <a:ext cx="5149048" cy="1743075"/>
          </a:xfrm>
          <a:prstGeom prst="rect">
            <a:avLst/>
          </a:prstGeom>
        </p:spPr>
      </p:pic>
    </p:spTree>
    <p:extLst>
      <p:ext uri="{BB962C8B-B14F-4D97-AF65-F5344CB8AC3E}">
        <p14:creationId xmlns:p14="http://schemas.microsoft.com/office/powerpoint/2010/main" val="183300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0F47-55AA-4EF0-95E2-7B2DE93FCF5D}"/>
              </a:ext>
            </a:extLst>
          </p:cNvPr>
          <p:cNvSpPr>
            <a:spLocks noGrp="1"/>
          </p:cNvSpPr>
          <p:nvPr>
            <p:ph type="title"/>
          </p:nvPr>
        </p:nvSpPr>
        <p:spPr/>
        <p:txBody>
          <a:bodyPr/>
          <a:lstStyle/>
          <a:p>
            <a:r>
              <a:rPr lang="en-US" dirty="0"/>
              <a:t>Problem Statement</a:t>
            </a:r>
            <a:br>
              <a:rPr lang="en-US" dirty="0"/>
            </a:br>
            <a:endParaRPr lang="en-US" dirty="0"/>
          </a:p>
        </p:txBody>
      </p:sp>
      <p:sp>
        <p:nvSpPr>
          <p:cNvPr id="3" name="Content Placeholder 2">
            <a:extLst>
              <a:ext uri="{FF2B5EF4-FFF2-40B4-BE49-F238E27FC236}">
                <a16:creationId xmlns:a16="http://schemas.microsoft.com/office/drawing/2014/main" id="{E7591E54-9183-48FB-B6F2-F2D92B89B096}"/>
              </a:ext>
            </a:extLst>
          </p:cNvPr>
          <p:cNvSpPr>
            <a:spLocks noGrp="1"/>
          </p:cNvSpPr>
          <p:nvPr>
            <p:ph idx="1"/>
          </p:nvPr>
        </p:nvSpPr>
        <p:spPr>
          <a:xfrm>
            <a:off x="1103312" y="1704514"/>
            <a:ext cx="8946541" cy="4543886"/>
          </a:xfrm>
        </p:spPr>
        <p:txBody>
          <a:bodyPr/>
          <a:lstStyle/>
          <a:p>
            <a:pPr marL="0" indent="0">
              <a:buNone/>
            </a:pPr>
            <a:endParaRPr lang="en-US" b="0" i="0" dirty="0">
              <a:solidFill>
                <a:srgbClr val="777777"/>
              </a:solidFill>
              <a:effectLst/>
              <a:latin typeface="lato"/>
            </a:endParaRPr>
          </a:p>
          <a:p>
            <a:r>
              <a:rPr lang="en-US" dirty="0"/>
              <a:t>Marketing of product and sales happening  on web-site.</a:t>
            </a:r>
          </a:p>
          <a:p>
            <a:r>
              <a:rPr lang="en-US" dirty="0"/>
              <a:t>Consumers thinking towards online shopping.</a:t>
            </a:r>
          </a:p>
          <a:p>
            <a:r>
              <a:rPr lang="en-US" dirty="0"/>
              <a:t>Proof for legality of product.</a:t>
            </a:r>
          </a:p>
          <a:p>
            <a:r>
              <a:rPr lang="en-US" dirty="0"/>
              <a:t>Safer payment Gateway for consumers.</a:t>
            </a:r>
          </a:p>
        </p:txBody>
      </p:sp>
    </p:spTree>
    <p:extLst>
      <p:ext uri="{BB962C8B-B14F-4D97-AF65-F5344CB8AC3E}">
        <p14:creationId xmlns:p14="http://schemas.microsoft.com/office/powerpoint/2010/main" val="22546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03E2-65A5-4DA5-AF1E-4CB88FB9293F}"/>
              </a:ext>
            </a:extLst>
          </p:cNvPr>
          <p:cNvSpPr>
            <a:spLocks noGrp="1"/>
          </p:cNvSpPr>
          <p:nvPr>
            <p:ph type="title"/>
          </p:nvPr>
        </p:nvSpPr>
        <p:spPr/>
        <p:txBody>
          <a:bodyPr/>
          <a:lstStyle/>
          <a:p>
            <a:r>
              <a:rPr lang="en-US" dirty="0"/>
              <a:t>Need</a:t>
            </a:r>
          </a:p>
        </p:txBody>
      </p:sp>
      <p:sp>
        <p:nvSpPr>
          <p:cNvPr id="3" name="Content Placeholder 2">
            <a:extLst>
              <a:ext uri="{FF2B5EF4-FFF2-40B4-BE49-F238E27FC236}">
                <a16:creationId xmlns:a16="http://schemas.microsoft.com/office/drawing/2014/main" id="{0D349ABF-CE6E-4B62-BB7C-A35E0B74DADD}"/>
              </a:ext>
            </a:extLst>
          </p:cNvPr>
          <p:cNvSpPr>
            <a:spLocks noGrp="1"/>
          </p:cNvSpPr>
          <p:nvPr>
            <p:ph idx="1"/>
          </p:nvPr>
        </p:nvSpPr>
        <p:spPr>
          <a:xfrm>
            <a:off x="1103312" y="1853248"/>
            <a:ext cx="8875189" cy="4395151"/>
          </a:xfrm>
        </p:spPr>
        <p:txBody>
          <a:bodyPr/>
          <a:lstStyle/>
          <a:p>
            <a:r>
              <a:rPr lang="en-US" dirty="0"/>
              <a:t>As time passes Flipkart also need to increases the stock of product and introduces new product likes clothing and groceries.</a:t>
            </a:r>
          </a:p>
          <a:p>
            <a:r>
              <a:rPr lang="en-US" dirty="0"/>
              <a:t>Flipkart also increases method of payments which helps a lot of people ex, it gives EMI on electronic devices which have price over 10,000 and it helps a lot of people to buy new technology in easy way.</a:t>
            </a:r>
          </a:p>
          <a:p>
            <a:r>
              <a:rPr lang="en-US" dirty="0"/>
              <a:t>Return of product method should be easy.</a:t>
            </a:r>
          </a:p>
          <a:p>
            <a:r>
              <a:rPr lang="en-US" dirty="0"/>
              <a:t>Due to this pandemic happening around the globe </a:t>
            </a:r>
            <a:r>
              <a:rPr lang="en-US" dirty="0" err="1"/>
              <a:t>flipkart</a:t>
            </a:r>
            <a:r>
              <a:rPr lang="en-US" dirty="0"/>
              <a:t> should provide contactless deliveries to their consumers.</a:t>
            </a:r>
          </a:p>
          <a:p>
            <a:endParaRPr lang="en-US" dirty="0"/>
          </a:p>
          <a:p>
            <a:endParaRPr lang="en-US" dirty="0"/>
          </a:p>
          <a:p>
            <a:endParaRPr lang="en-US" dirty="0"/>
          </a:p>
        </p:txBody>
      </p:sp>
    </p:spTree>
    <p:extLst>
      <p:ext uri="{BB962C8B-B14F-4D97-AF65-F5344CB8AC3E}">
        <p14:creationId xmlns:p14="http://schemas.microsoft.com/office/powerpoint/2010/main" val="412438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4C3C-2463-49B2-B405-C6B91FDB3878}"/>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D76C0ED0-BE07-4DE0-AE7D-BC3D54E2E52C}"/>
              </a:ext>
            </a:extLst>
          </p:cNvPr>
          <p:cNvSpPr>
            <a:spLocks noGrp="1"/>
          </p:cNvSpPr>
          <p:nvPr>
            <p:ph idx="1"/>
          </p:nvPr>
        </p:nvSpPr>
        <p:spPr>
          <a:xfrm>
            <a:off x="257452" y="1278384"/>
            <a:ext cx="11212498" cy="4970016"/>
          </a:xfrm>
        </p:spPr>
        <p:txBody>
          <a:bodyPr>
            <a:normAutofit fontScale="92500" lnSpcReduction="20000"/>
          </a:bodyPr>
          <a:lstStyle/>
          <a:p>
            <a:pPr marL="0" indent="0">
              <a:buNone/>
            </a:pPr>
            <a:r>
              <a:rPr lang="en-US" b="0" i="0" dirty="0">
                <a:solidFill>
                  <a:schemeClr val="tx1">
                    <a:lumMod val="95000"/>
                  </a:schemeClr>
                </a:solidFill>
                <a:effectLst/>
                <a:latin typeface="Source Serif Pro"/>
              </a:rPr>
              <a:t>The study presents a review about consumer’s attitude towards grocery shopping, in both offline and online retail channels. The purpose was to acquire an overview of grocery shopping online. Whether by launching online grocery service will able to compete with local competitors in India.</a:t>
            </a:r>
          </a:p>
          <a:p>
            <a:pPr>
              <a:buFont typeface="Wingdings" panose="05000000000000000000" pitchFamily="2" charset="2"/>
              <a:buChar char="Ø"/>
            </a:pPr>
            <a:r>
              <a:rPr lang="en-US" b="0" i="0" dirty="0" err="1">
                <a:solidFill>
                  <a:schemeClr val="tx1">
                    <a:lumMod val="95000"/>
                  </a:schemeClr>
                </a:solidFill>
                <a:effectLst/>
                <a:latin typeface="Source Serif Pro"/>
              </a:rPr>
              <a:t>Sherah</a:t>
            </a:r>
            <a:r>
              <a:rPr lang="en-US" b="0" i="0" dirty="0">
                <a:solidFill>
                  <a:schemeClr val="tx1">
                    <a:lumMod val="95000"/>
                  </a:schemeClr>
                </a:solidFill>
                <a:effectLst/>
                <a:latin typeface="Source Serif Pro"/>
              </a:rPr>
              <a:t> </a:t>
            </a:r>
            <a:r>
              <a:rPr lang="en-US" b="0" i="0" dirty="0" err="1">
                <a:solidFill>
                  <a:schemeClr val="tx1">
                    <a:lumMod val="95000"/>
                  </a:schemeClr>
                </a:solidFill>
                <a:effectLst/>
                <a:latin typeface="Source Serif Pro"/>
              </a:rPr>
              <a:t>Kurnia</a:t>
            </a:r>
            <a:r>
              <a:rPr lang="en-US" b="0" i="0" dirty="0">
                <a:solidFill>
                  <a:schemeClr val="tx1">
                    <a:lumMod val="95000"/>
                  </a:schemeClr>
                </a:solidFill>
                <a:effectLst/>
                <a:latin typeface="Source Serif Pro"/>
              </a:rPr>
              <a:t> (2003) : According to his research paper about the acceptance of online grocery shopping the attitude of the potential consumer in terms of usefulness, continence and risk as well as the existence towards the social influence and visibility of technology influence the perception of customer towards online grocery shopping</a:t>
            </a:r>
          </a:p>
          <a:p>
            <a:pPr algn="l"/>
            <a:r>
              <a:rPr lang="en-US" b="0" i="0" dirty="0">
                <a:solidFill>
                  <a:schemeClr val="tx1">
                    <a:lumMod val="95000"/>
                  </a:schemeClr>
                </a:solidFill>
                <a:effectLst/>
                <a:latin typeface="ff4"/>
              </a:rPr>
              <a:t>Mishra &amp; </a:t>
            </a:r>
            <a:r>
              <a:rPr lang="en-US" b="0" i="0" dirty="0" err="1">
                <a:solidFill>
                  <a:schemeClr val="tx1">
                    <a:lumMod val="95000"/>
                  </a:schemeClr>
                </a:solidFill>
                <a:effectLst/>
                <a:latin typeface="ff4"/>
              </a:rPr>
              <a:t>Kotkar</a:t>
            </a:r>
            <a:r>
              <a:rPr lang="en-US" b="0" i="0" dirty="0">
                <a:solidFill>
                  <a:schemeClr val="tx1">
                    <a:lumMod val="95000"/>
                  </a:schemeClr>
                </a:solidFill>
                <a:effectLst/>
                <a:latin typeface="ff4"/>
              </a:rPr>
              <a:t>(2015) </a:t>
            </a:r>
            <a:r>
              <a:rPr lang="en-US" b="0" i="0" dirty="0">
                <a:solidFill>
                  <a:schemeClr val="tx1">
                    <a:lumMod val="95000"/>
                  </a:schemeClr>
                </a:solidFill>
                <a:effectLst/>
                <a:latin typeface="ff3"/>
              </a:rPr>
              <a:t>trace the timeline and development of B2C e-commerce in </a:t>
            </a:r>
            <a:r>
              <a:rPr lang="en-US" b="0" i="0" dirty="0">
                <a:solidFill>
                  <a:schemeClr val="tx1">
                    <a:lumMod val="95000"/>
                  </a:schemeClr>
                </a:solidFill>
                <a:effectLst/>
                <a:latin typeface="ff8"/>
              </a:rPr>
              <a:t>“A </a:t>
            </a:r>
            <a:r>
              <a:rPr lang="en-US" b="0" i="0" dirty="0">
                <a:solidFill>
                  <a:schemeClr val="tx1">
                    <a:lumMod val="95000"/>
                  </a:schemeClr>
                </a:solidFill>
                <a:effectLst/>
                <a:latin typeface="ff4"/>
              </a:rPr>
              <a:t>Study on Current </a:t>
            </a:r>
          </a:p>
          <a:p>
            <a:pPr marL="0" indent="0" algn="l">
              <a:buNone/>
            </a:pPr>
            <a:r>
              <a:rPr lang="en-US" dirty="0">
                <a:solidFill>
                  <a:schemeClr val="tx1">
                    <a:lumMod val="95000"/>
                  </a:schemeClr>
                </a:solidFill>
                <a:latin typeface="ff4"/>
              </a:rPr>
              <a:t>       </a:t>
            </a:r>
            <a:r>
              <a:rPr lang="en-US" b="0" i="0" dirty="0">
                <a:solidFill>
                  <a:schemeClr val="tx1">
                    <a:lumMod val="95000"/>
                  </a:schemeClr>
                </a:solidFill>
                <a:effectLst/>
                <a:latin typeface="ff4"/>
              </a:rPr>
              <a:t>Status of E-</a:t>
            </a:r>
            <a:r>
              <a:rPr lang="en-US" b="0" i="0" dirty="0">
                <a:solidFill>
                  <a:schemeClr val="tx1">
                    <a:lumMod val="95000"/>
                  </a:schemeClr>
                </a:solidFill>
                <a:effectLst/>
                <a:latin typeface="ff8"/>
              </a:rPr>
              <a:t>Commerce in India: A Comparative Analysis of Flipkart and </a:t>
            </a:r>
            <a:r>
              <a:rPr lang="en-US" b="0" i="0" dirty="0" err="1">
                <a:solidFill>
                  <a:schemeClr val="tx1">
                    <a:lumMod val="95000"/>
                  </a:schemeClr>
                </a:solidFill>
                <a:effectLst/>
                <a:latin typeface="ff8"/>
              </a:rPr>
              <a:t>Amazon”</a:t>
            </a:r>
            <a:r>
              <a:rPr lang="en-US" b="0" i="0" dirty="0" err="1">
                <a:solidFill>
                  <a:schemeClr val="tx1">
                    <a:lumMod val="95000"/>
                  </a:schemeClr>
                </a:solidFill>
                <a:effectLst/>
                <a:latin typeface="ff3"/>
              </a:rPr>
              <a:t>with</a:t>
            </a:r>
            <a:r>
              <a:rPr lang="en-US" b="0" i="0" dirty="0">
                <a:solidFill>
                  <a:schemeClr val="tx1">
                    <a:lumMod val="95000"/>
                  </a:schemeClr>
                </a:solidFill>
                <a:effectLst/>
                <a:latin typeface="ff3"/>
              </a:rPr>
              <a:t> its inception in the </a:t>
            </a:r>
            <a:endParaRPr lang="en-US" b="0" i="0" dirty="0">
              <a:solidFill>
                <a:schemeClr val="tx1">
                  <a:lumMod val="95000"/>
                </a:schemeClr>
              </a:solidFill>
              <a:effectLst/>
              <a:latin typeface="ff4"/>
            </a:endParaRPr>
          </a:p>
          <a:p>
            <a:pPr marL="0" indent="0" algn="l">
              <a:buNone/>
            </a:pPr>
            <a:r>
              <a:rPr lang="en-US" b="0" i="0" dirty="0">
                <a:solidFill>
                  <a:schemeClr val="tx1">
                    <a:lumMod val="95000"/>
                  </a:schemeClr>
                </a:solidFill>
                <a:effectLst/>
                <a:latin typeface="ff3"/>
              </a:rPr>
              <a:t>       mid 1990s through the advent of matrimonial and job portals. However, due to limited internet accessibility, </a:t>
            </a:r>
          </a:p>
          <a:p>
            <a:pPr marL="0" indent="0" algn="l">
              <a:buNone/>
            </a:pPr>
            <a:r>
              <a:rPr lang="en-US" b="0" i="0" dirty="0">
                <a:solidFill>
                  <a:schemeClr val="tx1">
                    <a:lumMod val="95000"/>
                  </a:schemeClr>
                </a:solidFill>
                <a:effectLst/>
                <a:latin typeface="ff3"/>
              </a:rPr>
              <a:t>       weak online payment systems and lack of awareness, the progress was very slow. The Indian B2C</a:t>
            </a:r>
          </a:p>
          <a:p>
            <a:pPr marL="0" indent="0" algn="l">
              <a:buNone/>
            </a:pPr>
            <a:r>
              <a:rPr lang="en-US" b="0" i="0" dirty="0">
                <a:solidFill>
                  <a:schemeClr val="tx1">
                    <a:lumMod val="95000"/>
                  </a:schemeClr>
                </a:solidFill>
                <a:effectLst/>
                <a:latin typeface="ff3"/>
              </a:rPr>
              <a:t>       ecommerce Industry got a major boost in mid 2000s with the expansion of online services to travel and hotel</a:t>
            </a:r>
          </a:p>
          <a:p>
            <a:pPr marL="0" indent="0" algn="l">
              <a:buNone/>
            </a:pPr>
            <a:r>
              <a:rPr lang="en-US" b="0" i="0" dirty="0">
                <a:solidFill>
                  <a:schemeClr val="tx1">
                    <a:lumMod val="95000"/>
                  </a:schemeClr>
                </a:solidFill>
                <a:effectLst/>
                <a:latin typeface="ff3"/>
              </a:rPr>
              <a:t>        booking  which continue to be major contributors even today.</a:t>
            </a:r>
          </a:p>
          <a:p>
            <a:pPr marL="0" indent="0" algn="l">
              <a:buNone/>
            </a:pPr>
            <a:endParaRPr lang="en-US" b="0" i="0" dirty="0">
              <a:solidFill>
                <a:schemeClr val="tx1">
                  <a:lumMod val="95000"/>
                </a:schemeClr>
              </a:solidFill>
              <a:effectLst/>
              <a:latin typeface="ff3"/>
            </a:endParaRPr>
          </a:p>
          <a:p>
            <a:pPr>
              <a:buFont typeface="Wingdings" panose="05000000000000000000" pitchFamily="2" charset="2"/>
              <a:buChar char="Ø"/>
            </a:pPr>
            <a:r>
              <a:rPr lang="en-US" b="0" i="0" dirty="0">
                <a:solidFill>
                  <a:schemeClr val="tx1">
                    <a:lumMod val="95000"/>
                  </a:schemeClr>
                </a:solidFill>
                <a:effectLst/>
                <a:latin typeface="Source Serif Pro"/>
              </a:rPr>
              <a:t>Link:-</a:t>
            </a:r>
            <a:r>
              <a:rPr lang="en-US" b="0" i="0" dirty="0">
                <a:solidFill>
                  <a:schemeClr val="tx1">
                    <a:lumMod val="95000"/>
                  </a:schemeClr>
                </a:solidFill>
                <a:effectLst/>
                <a:latin typeface="Source Serif Pro"/>
                <a:hlinkClick r:id="rId2" action="ppaction://hlinkpres?slideindex=1&amp;slidetitle="/>
              </a:rPr>
              <a:t>https://www.researchgate.net/publication/317496972_Growth_of_E-commerce_in_India_An_Analytical_Review_of_Literature</a:t>
            </a:r>
            <a:endParaRPr lang="en-US" b="0" i="0" dirty="0">
              <a:solidFill>
                <a:schemeClr val="tx1">
                  <a:lumMod val="95000"/>
                </a:schemeClr>
              </a:solidFill>
              <a:effectLst/>
              <a:latin typeface="Source Serif Pro"/>
            </a:endParaRPr>
          </a:p>
          <a:p>
            <a:pPr>
              <a:buFont typeface="Wingdings" panose="05000000000000000000" pitchFamily="2" charset="2"/>
              <a:buChar char="Ø"/>
            </a:pPr>
            <a:endParaRPr lang="en-US" b="0" i="0" dirty="0">
              <a:solidFill>
                <a:schemeClr val="tx1">
                  <a:lumMod val="95000"/>
                </a:schemeClr>
              </a:solidFill>
              <a:effectLst/>
              <a:latin typeface="Source Serif Pro"/>
            </a:endParaRPr>
          </a:p>
          <a:p>
            <a:endParaRPr lang="en-US" dirty="0"/>
          </a:p>
        </p:txBody>
      </p:sp>
    </p:spTree>
    <p:extLst>
      <p:ext uri="{BB962C8B-B14F-4D97-AF65-F5344CB8AC3E}">
        <p14:creationId xmlns:p14="http://schemas.microsoft.com/office/powerpoint/2010/main" val="232796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5198-5F3F-453B-8BFA-10428295C682}"/>
              </a:ext>
            </a:extLst>
          </p:cNvPr>
          <p:cNvSpPr>
            <a:spLocks noGrp="1"/>
          </p:cNvSpPr>
          <p:nvPr>
            <p:ph type="title"/>
          </p:nvPr>
        </p:nvSpPr>
        <p:spPr/>
        <p:txBody>
          <a:bodyPr/>
          <a:lstStyle/>
          <a:p>
            <a:r>
              <a:rPr lang="en-US" dirty="0"/>
              <a:t>Problem Solution</a:t>
            </a:r>
          </a:p>
        </p:txBody>
      </p:sp>
      <p:sp>
        <p:nvSpPr>
          <p:cNvPr id="3" name="Content Placeholder 2">
            <a:extLst>
              <a:ext uri="{FF2B5EF4-FFF2-40B4-BE49-F238E27FC236}">
                <a16:creationId xmlns:a16="http://schemas.microsoft.com/office/drawing/2014/main" id="{BD40A306-5DD6-4A66-8FEE-06AB862B3F6A}"/>
              </a:ext>
            </a:extLst>
          </p:cNvPr>
          <p:cNvSpPr>
            <a:spLocks noGrp="1"/>
          </p:cNvSpPr>
          <p:nvPr>
            <p:ph idx="1"/>
          </p:nvPr>
        </p:nvSpPr>
        <p:spPr/>
        <p:txBody>
          <a:bodyPr>
            <a:normAutofit fontScale="92500" lnSpcReduction="10000"/>
          </a:bodyPr>
          <a:lstStyle/>
          <a:p>
            <a:r>
              <a:rPr lang="en-US" dirty="0"/>
              <a:t>Flipkart starts </a:t>
            </a:r>
            <a:r>
              <a:rPr lang="en-US" dirty="0" err="1"/>
              <a:t>advertisment</a:t>
            </a:r>
            <a:r>
              <a:rPr lang="en-US" dirty="0"/>
              <a:t> of product on </a:t>
            </a:r>
            <a:r>
              <a:rPr lang="en-US" dirty="0" err="1"/>
              <a:t>Television,Newspaper,Online</a:t>
            </a:r>
            <a:r>
              <a:rPr lang="en-US" dirty="0"/>
              <a:t> Blog ,</a:t>
            </a:r>
            <a:r>
              <a:rPr lang="en-US" dirty="0" err="1"/>
              <a:t>YouTube,etc</a:t>
            </a:r>
            <a:r>
              <a:rPr lang="en-US" dirty="0"/>
              <a:t>.</a:t>
            </a:r>
          </a:p>
          <a:p>
            <a:r>
              <a:rPr lang="en-US" dirty="0"/>
              <a:t>BRAND LOYALTY Excellent user experience on the e-commerce website in term of usability speed clarity will enhance the loyalty of existing customer and move a step a head of brand awareness towards customer retention.</a:t>
            </a:r>
          </a:p>
          <a:p>
            <a:r>
              <a:rPr lang="en-US" dirty="0"/>
              <a:t>Added an verification QR-code method to verify the product are original or not by the product company itself</a:t>
            </a:r>
          </a:p>
          <a:p>
            <a:r>
              <a:rPr lang="en-US" dirty="0"/>
              <a:t>Make Payment through Google payment  gateway  system or visa payment gateway which are safer to use.</a:t>
            </a:r>
          </a:p>
          <a:p>
            <a:r>
              <a:rPr lang="en-US" dirty="0"/>
              <a:t>Cash on delivery creates trust in the mind of Indian customers who are always have feared of making payments online. Flipkart focuses on providing the relevant information possible into every single page. </a:t>
            </a:r>
          </a:p>
          <a:p>
            <a:endParaRPr lang="en-US" dirty="0"/>
          </a:p>
        </p:txBody>
      </p:sp>
    </p:spTree>
    <p:extLst>
      <p:ext uri="{BB962C8B-B14F-4D97-AF65-F5344CB8AC3E}">
        <p14:creationId xmlns:p14="http://schemas.microsoft.com/office/powerpoint/2010/main" val="303496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B837-C281-447C-A727-0BD4907B6A21}"/>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E8BC771D-B426-42ED-AA7F-79A9EADFB30D}"/>
              </a:ext>
            </a:extLst>
          </p:cNvPr>
          <p:cNvSpPr>
            <a:spLocks noGrp="1"/>
          </p:cNvSpPr>
          <p:nvPr>
            <p:ph idx="1"/>
          </p:nvPr>
        </p:nvSpPr>
        <p:spPr>
          <a:xfrm>
            <a:off x="443883" y="1331650"/>
            <a:ext cx="9559816" cy="4543211"/>
          </a:xfrm>
        </p:spPr>
        <p:txBody>
          <a:bodyPr/>
          <a:lstStyle/>
          <a:p>
            <a:r>
              <a:rPr lang="en-US" dirty="0"/>
              <a:t>BRAND AWARENESS  are key success factor in the market. </a:t>
            </a:r>
          </a:p>
          <a:p>
            <a:pPr algn="just"/>
            <a:r>
              <a:rPr lang="en-US" b="1" i="0" dirty="0">
                <a:solidFill>
                  <a:schemeClr val="tx1">
                    <a:lumMod val="95000"/>
                  </a:schemeClr>
                </a:solidFill>
                <a:effectLst/>
                <a:latin typeface="BreuerTextRegular"/>
              </a:rPr>
              <a:t>Artificial Intelligence :-</a:t>
            </a:r>
            <a:r>
              <a:rPr lang="en-US" b="0" i="0" dirty="0">
                <a:solidFill>
                  <a:schemeClr val="tx1">
                    <a:lumMod val="95000"/>
                  </a:schemeClr>
                </a:solidFill>
                <a:effectLst/>
                <a:latin typeface="BreuerTextRegular"/>
              </a:rPr>
              <a:t> Companies are now able to gather and investigate data in real-time thus facilitating competence and efficiency in the business.</a:t>
            </a:r>
            <a:endParaRPr lang="en-US" b="1" dirty="0">
              <a:solidFill>
                <a:schemeClr val="tx1">
                  <a:lumMod val="95000"/>
                </a:schemeClr>
              </a:solidFill>
              <a:effectLst/>
            </a:endParaRPr>
          </a:p>
          <a:p>
            <a:pPr algn="just"/>
            <a:r>
              <a:rPr lang="en-US" b="1" dirty="0">
                <a:solidFill>
                  <a:schemeClr val="tx1">
                    <a:lumMod val="95000"/>
                  </a:schemeClr>
                </a:solidFill>
                <a:effectLst/>
              </a:rPr>
              <a:t>Google’s Buy Now Button :-</a:t>
            </a:r>
            <a:r>
              <a:rPr lang="en-US" dirty="0">
                <a:solidFill>
                  <a:schemeClr val="tx1">
                    <a:lumMod val="95000"/>
                  </a:schemeClr>
                </a:solidFill>
                <a:effectLst/>
              </a:rPr>
              <a:t> ‘Buy Now’ style button allow e-shoppers to search for any products on Google and purchasing can be done using single click only. The button offers customization and thus shopping process becomes flexible online. Thus without any headache product can be availed to the customer in less time.</a:t>
            </a:r>
          </a:p>
          <a:p>
            <a:br>
              <a:rPr lang="en-US" dirty="0">
                <a:solidFill>
                  <a:srgbClr val="55555A"/>
                </a:solidFill>
                <a:effectLst/>
              </a:rPr>
            </a:br>
            <a:endParaRPr lang="en-US" dirty="0"/>
          </a:p>
          <a:p>
            <a:endParaRPr lang="en-US" dirty="0"/>
          </a:p>
          <a:p>
            <a:endParaRPr lang="en-US" dirty="0"/>
          </a:p>
          <a:p>
            <a:endParaRPr lang="en-US" dirty="0"/>
          </a:p>
          <a:p>
            <a:endParaRPr lang="en-US" dirty="0"/>
          </a:p>
        </p:txBody>
      </p:sp>
      <p:pic>
        <p:nvPicPr>
          <p:cNvPr id="2050" name="Picture 2" descr="Top Rated E-Commerce Companies Around the World - Business 2 Community">
            <a:extLst>
              <a:ext uri="{FF2B5EF4-FFF2-40B4-BE49-F238E27FC236}">
                <a16:creationId xmlns:a16="http://schemas.microsoft.com/office/drawing/2014/main" id="{E9D9D764-E66C-44D8-A41D-697BD962A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21" y="4271206"/>
            <a:ext cx="8247354" cy="248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582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D912-E148-4AE9-916A-E83F26337D0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22B33B1-8098-4293-8E27-477C6F4B8E42}"/>
              </a:ext>
            </a:extLst>
          </p:cNvPr>
          <p:cNvSpPr>
            <a:spLocks noGrp="1"/>
          </p:cNvSpPr>
          <p:nvPr>
            <p:ph idx="1"/>
          </p:nvPr>
        </p:nvSpPr>
        <p:spPr/>
        <p:txBody>
          <a:bodyPr/>
          <a:lstStyle/>
          <a:p>
            <a:r>
              <a:rPr lang="en-US" dirty="0"/>
              <a:t>Every time they require to update their Internal Structure Systems and Innovative Management System with sound database to provide end-to-end connectivity across all the different processes to reach out its suppliers, partners and customers effectively</a:t>
            </a:r>
            <a:r>
              <a:rPr lang="en-US"/>
              <a:t>. </a:t>
            </a:r>
          </a:p>
          <a:p>
            <a:r>
              <a:rPr lang="en-US"/>
              <a:t>Online </a:t>
            </a:r>
            <a:r>
              <a:rPr lang="en-US" dirty="0"/>
              <a:t>retail industry in India pegged to reach $73 billion 2022 so suggest that e-commerce is just </a:t>
            </a:r>
            <a:r>
              <a:rPr lang="en-US" dirty="0" err="1"/>
              <a:t>hotting</a:t>
            </a:r>
            <a:r>
              <a:rPr lang="en-US" dirty="0"/>
              <a:t> up in India. We may soon see many more internet companies achieving similar success. </a:t>
            </a:r>
          </a:p>
        </p:txBody>
      </p:sp>
    </p:spTree>
    <p:extLst>
      <p:ext uri="{BB962C8B-B14F-4D97-AF65-F5344CB8AC3E}">
        <p14:creationId xmlns:p14="http://schemas.microsoft.com/office/powerpoint/2010/main" val="130107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4445-8FFA-4C00-A729-4CFA5940F4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932E60-B074-4343-932C-9222DBC9D25D}"/>
              </a:ext>
            </a:extLst>
          </p:cNvPr>
          <p:cNvSpPr>
            <a:spLocks noGrp="1"/>
          </p:cNvSpPr>
          <p:nvPr>
            <p:ph idx="1"/>
          </p:nvPr>
        </p:nvSpPr>
        <p:spPr>
          <a:xfrm>
            <a:off x="2168632" y="2550068"/>
            <a:ext cx="8946541" cy="4195481"/>
          </a:xfrm>
        </p:spPr>
        <p:txBody>
          <a:bodyPr>
            <a:normAutofit/>
          </a:bodyPr>
          <a:lstStyle/>
          <a:p>
            <a:pPr marL="0" indent="0">
              <a:buNone/>
            </a:pPr>
            <a:r>
              <a:rPr lang="en-US" sz="8800" dirty="0"/>
              <a:t>Thank you</a:t>
            </a:r>
          </a:p>
        </p:txBody>
      </p:sp>
    </p:spTree>
    <p:extLst>
      <p:ext uri="{BB962C8B-B14F-4D97-AF65-F5344CB8AC3E}">
        <p14:creationId xmlns:p14="http://schemas.microsoft.com/office/powerpoint/2010/main" val="4294363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358</TotalTime>
  <Words>787</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BreuerTextRegular</vt:lpstr>
      <vt:lpstr>Century Gothic</vt:lpstr>
      <vt:lpstr>ff3</vt:lpstr>
      <vt:lpstr>ff4</vt:lpstr>
      <vt:lpstr>ff8</vt:lpstr>
      <vt:lpstr>lato</vt:lpstr>
      <vt:lpstr>Source Serif Pro</vt:lpstr>
      <vt:lpstr>Wingdings</vt:lpstr>
      <vt:lpstr>Wingdings 3</vt:lpstr>
      <vt:lpstr>Ion</vt:lpstr>
      <vt:lpstr>PowerPoint Presentation</vt:lpstr>
      <vt:lpstr>Introduction </vt:lpstr>
      <vt:lpstr>Problem Statement </vt:lpstr>
      <vt:lpstr>Need</vt:lpstr>
      <vt:lpstr>Literature Survey</vt:lpstr>
      <vt:lpstr>Problem Solution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91908</dc:creator>
  <cp:lastModifiedBy>91908</cp:lastModifiedBy>
  <cp:revision>34</cp:revision>
  <dcterms:created xsi:type="dcterms:W3CDTF">2020-09-03T13:36:49Z</dcterms:created>
  <dcterms:modified xsi:type="dcterms:W3CDTF">2020-09-25T07:39:12Z</dcterms:modified>
</cp:coreProperties>
</file>