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6" r:id="rId3"/>
    <p:sldId id="258" r:id="rId4"/>
    <p:sldId id="273" r:id="rId5"/>
    <p:sldId id="259" r:id="rId6"/>
    <p:sldId id="260" r:id="rId7"/>
    <p:sldId id="279" r:id="rId8"/>
    <p:sldId id="280" r:id="rId9"/>
    <p:sldId id="281"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20C3CE-54FF-43A4-BA39-2A2CD6C44E4A}" v="2" dt="2022-08-15T20:42:19.9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8D1AB3-E9D2-4F6D-8995-B82C591FAB2C}" type="datetimeFigureOut">
              <a:rPr lang="en-IN" smtClean="0"/>
              <a:t>01-08-2023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6E3A22-CF93-41F6-9F31-23E55DD2621C}" type="slidenum">
              <a:rPr lang="en-IN" smtClean="0"/>
              <a:t>‹#›</a:t>
            </a:fld>
            <a:endParaRPr lang="en-IN"/>
          </a:p>
        </p:txBody>
      </p:sp>
    </p:spTree>
    <p:extLst>
      <p:ext uri="{BB962C8B-B14F-4D97-AF65-F5344CB8AC3E}">
        <p14:creationId xmlns:p14="http://schemas.microsoft.com/office/powerpoint/2010/main" val="746851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B17BAB-746D-4227-B7CE-0344CA0D5A22}"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257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660AE-E7C8-7353-BA9E-E7B6902117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0DB680-1BC6-FB45-BB47-847B33E47B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B70F8C-4EC7-1AB2-C389-1229BDEC724D}"/>
              </a:ext>
            </a:extLst>
          </p:cNvPr>
          <p:cNvSpPr>
            <a:spLocks noGrp="1"/>
          </p:cNvSpPr>
          <p:nvPr>
            <p:ph type="dt" sz="half" idx="10"/>
          </p:nvPr>
        </p:nvSpPr>
        <p:spPr/>
        <p:txBody>
          <a:bodyPr/>
          <a:lstStyle/>
          <a:p>
            <a:fld id="{7CF51BE2-203A-4E8F-BCF3-034BA09F1ED8}" type="datetimeFigureOut">
              <a:rPr lang="en-IN" smtClean="0"/>
              <a:t>01-08-2023</a:t>
            </a:fld>
            <a:endParaRPr lang="en-IN"/>
          </a:p>
        </p:txBody>
      </p:sp>
      <p:sp>
        <p:nvSpPr>
          <p:cNvPr id="5" name="Footer Placeholder 4">
            <a:extLst>
              <a:ext uri="{FF2B5EF4-FFF2-40B4-BE49-F238E27FC236}">
                <a16:creationId xmlns:a16="http://schemas.microsoft.com/office/drawing/2014/main" id="{F52289EC-8968-8ECF-A834-A840AB1159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5EE3B-9696-1073-4A3F-2E4614A5CFF2}"/>
              </a:ext>
            </a:extLst>
          </p:cNvPr>
          <p:cNvSpPr>
            <a:spLocks noGrp="1"/>
          </p:cNvSpPr>
          <p:nvPr>
            <p:ph type="sldNum" sz="quarter" idx="12"/>
          </p:nvPr>
        </p:nvSpPr>
        <p:spPr/>
        <p:txBody>
          <a:bodyPr/>
          <a:lstStyle/>
          <a:p>
            <a:fld id="{93F8FBC2-1B78-4B95-9F19-C326395C376F}" type="slidenum">
              <a:rPr lang="en-IN" smtClean="0"/>
              <a:t>‹#›</a:t>
            </a:fld>
            <a:endParaRPr lang="en-IN"/>
          </a:p>
        </p:txBody>
      </p:sp>
    </p:spTree>
    <p:extLst>
      <p:ext uri="{BB962C8B-B14F-4D97-AF65-F5344CB8AC3E}">
        <p14:creationId xmlns:p14="http://schemas.microsoft.com/office/powerpoint/2010/main" val="143659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EEF3-2034-6E7D-35D1-51440105FA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7B67B1-DABC-FD8C-0CDB-7B4E84BF8D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68DA9E-3315-2A1E-C160-715B3219D942}"/>
              </a:ext>
            </a:extLst>
          </p:cNvPr>
          <p:cNvSpPr>
            <a:spLocks noGrp="1"/>
          </p:cNvSpPr>
          <p:nvPr>
            <p:ph type="dt" sz="half" idx="10"/>
          </p:nvPr>
        </p:nvSpPr>
        <p:spPr/>
        <p:txBody>
          <a:bodyPr/>
          <a:lstStyle/>
          <a:p>
            <a:fld id="{7CF51BE2-203A-4E8F-BCF3-034BA09F1ED8}" type="datetimeFigureOut">
              <a:rPr lang="en-IN" smtClean="0"/>
              <a:t>01-08-2023</a:t>
            </a:fld>
            <a:endParaRPr lang="en-IN"/>
          </a:p>
        </p:txBody>
      </p:sp>
      <p:sp>
        <p:nvSpPr>
          <p:cNvPr id="5" name="Footer Placeholder 4">
            <a:extLst>
              <a:ext uri="{FF2B5EF4-FFF2-40B4-BE49-F238E27FC236}">
                <a16:creationId xmlns:a16="http://schemas.microsoft.com/office/drawing/2014/main" id="{0C81132A-17F8-213D-DDA9-4FEFA90DDF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78047-214B-B6EA-2CFE-125AB8968E6C}"/>
              </a:ext>
            </a:extLst>
          </p:cNvPr>
          <p:cNvSpPr>
            <a:spLocks noGrp="1"/>
          </p:cNvSpPr>
          <p:nvPr>
            <p:ph type="sldNum" sz="quarter" idx="12"/>
          </p:nvPr>
        </p:nvSpPr>
        <p:spPr/>
        <p:txBody>
          <a:bodyPr/>
          <a:lstStyle/>
          <a:p>
            <a:fld id="{93F8FBC2-1B78-4B95-9F19-C326395C376F}" type="slidenum">
              <a:rPr lang="en-IN" smtClean="0"/>
              <a:t>‹#›</a:t>
            </a:fld>
            <a:endParaRPr lang="en-IN"/>
          </a:p>
        </p:txBody>
      </p:sp>
    </p:spTree>
    <p:extLst>
      <p:ext uri="{BB962C8B-B14F-4D97-AF65-F5344CB8AC3E}">
        <p14:creationId xmlns:p14="http://schemas.microsoft.com/office/powerpoint/2010/main" val="321126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9A9C58-BA5C-FB24-5484-C0AC8687F5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65720B-766F-F0BD-2151-AE05235E72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46453-3514-D981-07DA-CBD5A0B68168}"/>
              </a:ext>
            </a:extLst>
          </p:cNvPr>
          <p:cNvSpPr>
            <a:spLocks noGrp="1"/>
          </p:cNvSpPr>
          <p:nvPr>
            <p:ph type="dt" sz="half" idx="10"/>
          </p:nvPr>
        </p:nvSpPr>
        <p:spPr/>
        <p:txBody>
          <a:bodyPr/>
          <a:lstStyle/>
          <a:p>
            <a:fld id="{7CF51BE2-203A-4E8F-BCF3-034BA09F1ED8}" type="datetimeFigureOut">
              <a:rPr lang="en-IN" smtClean="0"/>
              <a:t>01-08-2023</a:t>
            </a:fld>
            <a:endParaRPr lang="en-IN"/>
          </a:p>
        </p:txBody>
      </p:sp>
      <p:sp>
        <p:nvSpPr>
          <p:cNvPr id="5" name="Footer Placeholder 4">
            <a:extLst>
              <a:ext uri="{FF2B5EF4-FFF2-40B4-BE49-F238E27FC236}">
                <a16:creationId xmlns:a16="http://schemas.microsoft.com/office/drawing/2014/main" id="{82739B27-335A-897D-CB94-1B54000B3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D9230D-F24A-5E12-B4FE-8DF602C3A19E}"/>
              </a:ext>
            </a:extLst>
          </p:cNvPr>
          <p:cNvSpPr>
            <a:spLocks noGrp="1"/>
          </p:cNvSpPr>
          <p:nvPr>
            <p:ph type="sldNum" sz="quarter" idx="12"/>
          </p:nvPr>
        </p:nvSpPr>
        <p:spPr/>
        <p:txBody>
          <a:bodyPr/>
          <a:lstStyle/>
          <a:p>
            <a:fld id="{93F8FBC2-1B78-4B95-9F19-C326395C376F}" type="slidenum">
              <a:rPr lang="en-IN" smtClean="0"/>
              <a:t>‹#›</a:t>
            </a:fld>
            <a:endParaRPr lang="en-IN"/>
          </a:p>
        </p:txBody>
      </p:sp>
    </p:spTree>
    <p:extLst>
      <p:ext uri="{BB962C8B-B14F-4D97-AF65-F5344CB8AC3E}">
        <p14:creationId xmlns:p14="http://schemas.microsoft.com/office/powerpoint/2010/main" val="26784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48164-2D0A-0011-C28D-EDD92BE26D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5AB98F-CD5C-DACE-B64B-30B0D283B3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1D92EB-DB4D-A621-B85E-2FCDF6A2F4AC}"/>
              </a:ext>
            </a:extLst>
          </p:cNvPr>
          <p:cNvSpPr>
            <a:spLocks noGrp="1"/>
          </p:cNvSpPr>
          <p:nvPr>
            <p:ph type="dt" sz="half" idx="10"/>
          </p:nvPr>
        </p:nvSpPr>
        <p:spPr/>
        <p:txBody>
          <a:bodyPr/>
          <a:lstStyle/>
          <a:p>
            <a:fld id="{7CF51BE2-203A-4E8F-BCF3-034BA09F1ED8}" type="datetimeFigureOut">
              <a:rPr lang="en-IN" smtClean="0"/>
              <a:t>01-08-2023</a:t>
            </a:fld>
            <a:endParaRPr lang="en-IN"/>
          </a:p>
        </p:txBody>
      </p:sp>
      <p:sp>
        <p:nvSpPr>
          <p:cNvPr id="5" name="Footer Placeholder 4">
            <a:extLst>
              <a:ext uri="{FF2B5EF4-FFF2-40B4-BE49-F238E27FC236}">
                <a16:creationId xmlns:a16="http://schemas.microsoft.com/office/drawing/2014/main" id="{275EE85E-AF86-AA30-83EB-217C8728C9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7E8840-58D7-641D-D2BD-35E1CBA9C0C7}"/>
              </a:ext>
            </a:extLst>
          </p:cNvPr>
          <p:cNvSpPr>
            <a:spLocks noGrp="1"/>
          </p:cNvSpPr>
          <p:nvPr>
            <p:ph type="sldNum" sz="quarter" idx="12"/>
          </p:nvPr>
        </p:nvSpPr>
        <p:spPr/>
        <p:txBody>
          <a:bodyPr/>
          <a:lstStyle/>
          <a:p>
            <a:fld id="{93F8FBC2-1B78-4B95-9F19-C326395C376F}" type="slidenum">
              <a:rPr lang="en-IN" smtClean="0"/>
              <a:t>‹#›</a:t>
            </a:fld>
            <a:endParaRPr lang="en-IN"/>
          </a:p>
        </p:txBody>
      </p:sp>
    </p:spTree>
    <p:extLst>
      <p:ext uri="{BB962C8B-B14F-4D97-AF65-F5344CB8AC3E}">
        <p14:creationId xmlns:p14="http://schemas.microsoft.com/office/powerpoint/2010/main" val="240703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CDF9-D5F5-6A62-AF91-49189A4888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4DBC2E-FF38-B6DE-E58E-5CA5896FB9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5024E1-6505-EACB-B1FC-F7E58DFFD2CE}"/>
              </a:ext>
            </a:extLst>
          </p:cNvPr>
          <p:cNvSpPr>
            <a:spLocks noGrp="1"/>
          </p:cNvSpPr>
          <p:nvPr>
            <p:ph type="dt" sz="half" idx="10"/>
          </p:nvPr>
        </p:nvSpPr>
        <p:spPr/>
        <p:txBody>
          <a:bodyPr/>
          <a:lstStyle/>
          <a:p>
            <a:fld id="{7CF51BE2-203A-4E8F-BCF3-034BA09F1ED8}" type="datetimeFigureOut">
              <a:rPr lang="en-IN" smtClean="0"/>
              <a:t>01-08-2023</a:t>
            </a:fld>
            <a:endParaRPr lang="en-IN"/>
          </a:p>
        </p:txBody>
      </p:sp>
      <p:sp>
        <p:nvSpPr>
          <p:cNvPr id="5" name="Footer Placeholder 4">
            <a:extLst>
              <a:ext uri="{FF2B5EF4-FFF2-40B4-BE49-F238E27FC236}">
                <a16:creationId xmlns:a16="http://schemas.microsoft.com/office/drawing/2014/main" id="{46A27DE6-E68F-ACD9-5152-BE7A737C5B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9E8989-24B3-8036-DF5F-53122C549751}"/>
              </a:ext>
            </a:extLst>
          </p:cNvPr>
          <p:cNvSpPr>
            <a:spLocks noGrp="1"/>
          </p:cNvSpPr>
          <p:nvPr>
            <p:ph type="sldNum" sz="quarter" idx="12"/>
          </p:nvPr>
        </p:nvSpPr>
        <p:spPr/>
        <p:txBody>
          <a:bodyPr/>
          <a:lstStyle/>
          <a:p>
            <a:fld id="{93F8FBC2-1B78-4B95-9F19-C326395C376F}" type="slidenum">
              <a:rPr lang="en-IN" smtClean="0"/>
              <a:t>‹#›</a:t>
            </a:fld>
            <a:endParaRPr lang="en-IN"/>
          </a:p>
        </p:txBody>
      </p:sp>
    </p:spTree>
    <p:extLst>
      <p:ext uri="{BB962C8B-B14F-4D97-AF65-F5344CB8AC3E}">
        <p14:creationId xmlns:p14="http://schemas.microsoft.com/office/powerpoint/2010/main" val="1714821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66F9-DD0F-E134-057A-1C8BB9CA27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CD83F3-09B1-B79C-7E96-B3F8AFAD69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C2F3AE-9EF5-DF7F-2A64-02FB968182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D4BF1C-592D-882D-68F2-8D6E0848C65F}"/>
              </a:ext>
            </a:extLst>
          </p:cNvPr>
          <p:cNvSpPr>
            <a:spLocks noGrp="1"/>
          </p:cNvSpPr>
          <p:nvPr>
            <p:ph type="dt" sz="half" idx="10"/>
          </p:nvPr>
        </p:nvSpPr>
        <p:spPr/>
        <p:txBody>
          <a:bodyPr/>
          <a:lstStyle/>
          <a:p>
            <a:fld id="{7CF51BE2-203A-4E8F-BCF3-034BA09F1ED8}" type="datetimeFigureOut">
              <a:rPr lang="en-IN" smtClean="0"/>
              <a:t>01-08-2023</a:t>
            </a:fld>
            <a:endParaRPr lang="en-IN"/>
          </a:p>
        </p:txBody>
      </p:sp>
      <p:sp>
        <p:nvSpPr>
          <p:cNvPr id="6" name="Footer Placeholder 5">
            <a:extLst>
              <a:ext uri="{FF2B5EF4-FFF2-40B4-BE49-F238E27FC236}">
                <a16:creationId xmlns:a16="http://schemas.microsoft.com/office/drawing/2014/main" id="{F810B05B-BD0D-5FC6-72AA-2881ED70EA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691FDB-772A-A61E-D260-5BD24F31C384}"/>
              </a:ext>
            </a:extLst>
          </p:cNvPr>
          <p:cNvSpPr>
            <a:spLocks noGrp="1"/>
          </p:cNvSpPr>
          <p:nvPr>
            <p:ph type="sldNum" sz="quarter" idx="12"/>
          </p:nvPr>
        </p:nvSpPr>
        <p:spPr/>
        <p:txBody>
          <a:bodyPr/>
          <a:lstStyle/>
          <a:p>
            <a:fld id="{93F8FBC2-1B78-4B95-9F19-C326395C376F}" type="slidenum">
              <a:rPr lang="en-IN" smtClean="0"/>
              <a:t>‹#›</a:t>
            </a:fld>
            <a:endParaRPr lang="en-IN"/>
          </a:p>
        </p:txBody>
      </p:sp>
    </p:spTree>
    <p:extLst>
      <p:ext uri="{BB962C8B-B14F-4D97-AF65-F5344CB8AC3E}">
        <p14:creationId xmlns:p14="http://schemas.microsoft.com/office/powerpoint/2010/main" val="247971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E846-7597-94A9-7146-27DDBD8051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4C1504-4A63-DE11-607C-24E2D482AC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43BCE8-905F-FEAC-B486-C7BF1615B0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C7F4A1-6B26-6153-9634-43D3C36838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231F7E-BB2F-9431-5E94-320722D25A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16AD63-B64D-95BF-B71A-34A7F6528518}"/>
              </a:ext>
            </a:extLst>
          </p:cNvPr>
          <p:cNvSpPr>
            <a:spLocks noGrp="1"/>
          </p:cNvSpPr>
          <p:nvPr>
            <p:ph type="dt" sz="half" idx="10"/>
          </p:nvPr>
        </p:nvSpPr>
        <p:spPr/>
        <p:txBody>
          <a:bodyPr/>
          <a:lstStyle/>
          <a:p>
            <a:fld id="{7CF51BE2-203A-4E8F-BCF3-034BA09F1ED8}" type="datetimeFigureOut">
              <a:rPr lang="en-IN" smtClean="0"/>
              <a:t>01-08-2023</a:t>
            </a:fld>
            <a:endParaRPr lang="en-IN"/>
          </a:p>
        </p:txBody>
      </p:sp>
      <p:sp>
        <p:nvSpPr>
          <p:cNvPr id="8" name="Footer Placeholder 7">
            <a:extLst>
              <a:ext uri="{FF2B5EF4-FFF2-40B4-BE49-F238E27FC236}">
                <a16:creationId xmlns:a16="http://schemas.microsoft.com/office/drawing/2014/main" id="{427DF2E8-A76E-CC94-DF4A-976EF35002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0D60C0-3231-90C4-C5AE-BE1292394478}"/>
              </a:ext>
            </a:extLst>
          </p:cNvPr>
          <p:cNvSpPr>
            <a:spLocks noGrp="1"/>
          </p:cNvSpPr>
          <p:nvPr>
            <p:ph type="sldNum" sz="quarter" idx="12"/>
          </p:nvPr>
        </p:nvSpPr>
        <p:spPr/>
        <p:txBody>
          <a:bodyPr/>
          <a:lstStyle/>
          <a:p>
            <a:fld id="{93F8FBC2-1B78-4B95-9F19-C326395C376F}" type="slidenum">
              <a:rPr lang="en-IN" smtClean="0"/>
              <a:t>‹#›</a:t>
            </a:fld>
            <a:endParaRPr lang="en-IN"/>
          </a:p>
        </p:txBody>
      </p:sp>
    </p:spTree>
    <p:extLst>
      <p:ext uri="{BB962C8B-B14F-4D97-AF65-F5344CB8AC3E}">
        <p14:creationId xmlns:p14="http://schemas.microsoft.com/office/powerpoint/2010/main" val="867865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2D88-DE5A-893C-8963-3659CCD404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27D84F-EB3A-48F3-726E-02362CA06175}"/>
              </a:ext>
            </a:extLst>
          </p:cNvPr>
          <p:cNvSpPr>
            <a:spLocks noGrp="1"/>
          </p:cNvSpPr>
          <p:nvPr>
            <p:ph type="dt" sz="half" idx="10"/>
          </p:nvPr>
        </p:nvSpPr>
        <p:spPr/>
        <p:txBody>
          <a:bodyPr/>
          <a:lstStyle/>
          <a:p>
            <a:fld id="{7CF51BE2-203A-4E8F-BCF3-034BA09F1ED8}" type="datetimeFigureOut">
              <a:rPr lang="en-IN" smtClean="0"/>
              <a:t>01-08-2023</a:t>
            </a:fld>
            <a:endParaRPr lang="en-IN"/>
          </a:p>
        </p:txBody>
      </p:sp>
      <p:sp>
        <p:nvSpPr>
          <p:cNvPr id="4" name="Footer Placeholder 3">
            <a:extLst>
              <a:ext uri="{FF2B5EF4-FFF2-40B4-BE49-F238E27FC236}">
                <a16:creationId xmlns:a16="http://schemas.microsoft.com/office/drawing/2014/main" id="{9994C52A-F461-C91B-D1EE-938462BA67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696FD5-4779-2458-674A-51FE4369E3F2}"/>
              </a:ext>
            </a:extLst>
          </p:cNvPr>
          <p:cNvSpPr>
            <a:spLocks noGrp="1"/>
          </p:cNvSpPr>
          <p:nvPr>
            <p:ph type="sldNum" sz="quarter" idx="12"/>
          </p:nvPr>
        </p:nvSpPr>
        <p:spPr/>
        <p:txBody>
          <a:bodyPr/>
          <a:lstStyle/>
          <a:p>
            <a:fld id="{93F8FBC2-1B78-4B95-9F19-C326395C376F}" type="slidenum">
              <a:rPr lang="en-IN" smtClean="0"/>
              <a:t>‹#›</a:t>
            </a:fld>
            <a:endParaRPr lang="en-IN"/>
          </a:p>
        </p:txBody>
      </p:sp>
    </p:spTree>
    <p:extLst>
      <p:ext uri="{BB962C8B-B14F-4D97-AF65-F5344CB8AC3E}">
        <p14:creationId xmlns:p14="http://schemas.microsoft.com/office/powerpoint/2010/main" val="400315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11A632-CA19-6959-1AD8-EDE1F3139C07}"/>
              </a:ext>
            </a:extLst>
          </p:cNvPr>
          <p:cNvSpPr>
            <a:spLocks noGrp="1"/>
          </p:cNvSpPr>
          <p:nvPr>
            <p:ph type="dt" sz="half" idx="10"/>
          </p:nvPr>
        </p:nvSpPr>
        <p:spPr/>
        <p:txBody>
          <a:bodyPr/>
          <a:lstStyle/>
          <a:p>
            <a:fld id="{7CF51BE2-203A-4E8F-BCF3-034BA09F1ED8}" type="datetimeFigureOut">
              <a:rPr lang="en-IN" smtClean="0"/>
              <a:t>01-08-2023</a:t>
            </a:fld>
            <a:endParaRPr lang="en-IN"/>
          </a:p>
        </p:txBody>
      </p:sp>
      <p:sp>
        <p:nvSpPr>
          <p:cNvPr id="3" name="Footer Placeholder 2">
            <a:extLst>
              <a:ext uri="{FF2B5EF4-FFF2-40B4-BE49-F238E27FC236}">
                <a16:creationId xmlns:a16="http://schemas.microsoft.com/office/drawing/2014/main" id="{B3469EEB-D6C4-B78C-9455-DDA5DFF98B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910C1F-0729-CF35-0F7F-E4B8E71469B9}"/>
              </a:ext>
            </a:extLst>
          </p:cNvPr>
          <p:cNvSpPr>
            <a:spLocks noGrp="1"/>
          </p:cNvSpPr>
          <p:nvPr>
            <p:ph type="sldNum" sz="quarter" idx="12"/>
          </p:nvPr>
        </p:nvSpPr>
        <p:spPr/>
        <p:txBody>
          <a:bodyPr/>
          <a:lstStyle/>
          <a:p>
            <a:fld id="{93F8FBC2-1B78-4B95-9F19-C326395C376F}" type="slidenum">
              <a:rPr lang="en-IN" smtClean="0"/>
              <a:t>‹#›</a:t>
            </a:fld>
            <a:endParaRPr lang="en-IN"/>
          </a:p>
        </p:txBody>
      </p:sp>
    </p:spTree>
    <p:extLst>
      <p:ext uri="{BB962C8B-B14F-4D97-AF65-F5344CB8AC3E}">
        <p14:creationId xmlns:p14="http://schemas.microsoft.com/office/powerpoint/2010/main" val="1690728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B2C7-0637-B895-40E5-C543CB293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463145-964C-469C-03E5-D9ECA0A559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DDF020-5816-49D0-0361-D5D2ED5CB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8F41EC-9231-BBEE-8390-B96DD43F36F2}"/>
              </a:ext>
            </a:extLst>
          </p:cNvPr>
          <p:cNvSpPr>
            <a:spLocks noGrp="1"/>
          </p:cNvSpPr>
          <p:nvPr>
            <p:ph type="dt" sz="half" idx="10"/>
          </p:nvPr>
        </p:nvSpPr>
        <p:spPr/>
        <p:txBody>
          <a:bodyPr/>
          <a:lstStyle/>
          <a:p>
            <a:fld id="{7CF51BE2-203A-4E8F-BCF3-034BA09F1ED8}" type="datetimeFigureOut">
              <a:rPr lang="en-IN" smtClean="0"/>
              <a:t>01-08-2023</a:t>
            </a:fld>
            <a:endParaRPr lang="en-IN"/>
          </a:p>
        </p:txBody>
      </p:sp>
      <p:sp>
        <p:nvSpPr>
          <p:cNvPr id="6" name="Footer Placeholder 5">
            <a:extLst>
              <a:ext uri="{FF2B5EF4-FFF2-40B4-BE49-F238E27FC236}">
                <a16:creationId xmlns:a16="http://schemas.microsoft.com/office/drawing/2014/main" id="{493CEF57-85D4-99CC-F68B-B7ED8CF7E9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C7720F-43C5-C343-050B-CFFE17213664}"/>
              </a:ext>
            </a:extLst>
          </p:cNvPr>
          <p:cNvSpPr>
            <a:spLocks noGrp="1"/>
          </p:cNvSpPr>
          <p:nvPr>
            <p:ph type="sldNum" sz="quarter" idx="12"/>
          </p:nvPr>
        </p:nvSpPr>
        <p:spPr/>
        <p:txBody>
          <a:bodyPr/>
          <a:lstStyle/>
          <a:p>
            <a:fld id="{93F8FBC2-1B78-4B95-9F19-C326395C376F}" type="slidenum">
              <a:rPr lang="en-IN" smtClean="0"/>
              <a:t>‹#›</a:t>
            </a:fld>
            <a:endParaRPr lang="en-IN"/>
          </a:p>
        </p:txBody>
      </p:sp>
    </p:spTree>
    <p:extLst>
      <p:ext uri="{BB962C8B-B14F-4D97-AF65-F5344CB8AC3E}">
        <p14:creationId xmlns:p14="http://schemas.microsoft.com/office/powerpoint/2010/main" val="230848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BBD7C-C4BF-CAEF-729F-31641A0D4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F79506-2D48-8D0F-DEF7-C69F19EF05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2F32CC-CB21-F289-D64F-1866FF851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951593-529D-FD4C-2F65-F952F907CF5F}"/>
              </a:ext>
            </a:extLst>
          </p:cNvPr>
          <p:cNvSpPr>
            <a:spLocks noGrp="1"/>
          </p:cNvSpPr>
          <p:nvPr>
            <p:ph type="dt" sz="half" idx="10"/>
          </p:nvPr>
        </p:nvSpPr>
        <p:spPr/>
        <p:txBody>
          <a:bodyPr/>
          <a:lstStyle/>
          <a:p>
            <a:fld id="{7CF51BE2-203A-4E8F-BCF3-034BA09F1ED8}" type="datetimeFigureOut">
              <a:rPr lang="en-IN" smtClean="0"/>
              <a:t>01-08-2023</a:t>
            </a:fld>
            <a:endParaRPr lang="en-IN"/>
          </a:p>
        </p:txBody>
      </p:sp>
      <p:sp>
        <p:nvSpPr>
          <p:cNvPr id="6" name="Footer Placeholder 5">
            <a:extLst>
              <a:ext uri="{FF2B5EF4-FFF2-40B4-BE49-F238E27FC236}">
                <a16:creationId xmlns:a16="http://schemas.microsoft.com/office/drawing/2014/main" id="{8EC687C7-3151-7734-5472-A0CA652671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E99965-A341-DE01-5A69-0BFD956A2F89}"/>
              </a:ext>
            </a:extLst>
          </p:cNvPr>
          <p:cNvSpPr>
            <a:spLocks noGrp="1"/>
          </p:cNvSpPr>
          <p:nvPr>
            <p:ph type="sldNum" sz="quarter" idx="12"/>
          </p:nvPr>
        </p:nvSpPr>
        <p:spPr/>
        <p:txBody>
          <a:bodyPr/>
          <a:lstStyle/>
          <a:p>
            <a:fld id="{93F8FBC2-1B78-4B95-9F19-C326395C376F}" type="slidenum">
              <a:rPr lang="en-IN" smtClean="0"/>
              <a:t>‹#›</a:t>
            </a:fld>
            <a:endParaRPr lang="en-IN"/>
          </a:p>
        </p:txBody>
      </p:sp>
    </p:spTree>
    <p:extLst>
      <p:ext uri="{BB962C8B-B14F-4D97-AF65-F5344CB8AC3E}">
        <p14:creationId xmlns:p14="http://schemas.microsoft.com/office/powerpoint/2010/main" val="252990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9F7133-731B-FD48-C4BA-C2CB816F1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70D014-55B1-04CA-E562-B143018261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632224-EBA0-C851-4D9D-0329E60599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51BE2-203A-4E8F-BCF3-034BA09F1ED8}" type="datetimeFigureOut">
              <a:rPr lang="en-IN" smtClean="0"/>
              <a:t>01-08-2023</a:t>
            </a:fld>
            <a:endParaRPr lang="en-IN"/>
          </a:p>
        </p:txBody>
      </p:sp>
      <p:sp>
        <p:nvSpPr>
          <p:cNvPr id="5" name="Footer Placeholder 4">
            <a:extLst>
              <a:ext uri="{FF2B5EF4-FFF2-40B4-BE49-F238E27FC236}">
                <a16:creationId xmlns:a16="http://schemas.microsoft.com/office/drawing/2014/main" id="{6EEAC9A4-A6D6-652A-ABEB-EE1F0E88CB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FB0D0E-705B-11F5-F345-75F7EB5F37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8FBC2-1B78-4B95-9F19-C326395C376F}" type="slidenum">
              <a:rPr lang="en-IN" smtClean="0"/>
              <a:t>‹#›</a:t>
            </a:fld>
            <a:endParaRPr lang="en-IN"/>
          </a:p>
        </p:txBody>
      </p:sp>
    </p:spTree>
    <p:extLst>
      <p:ext uri="{BB962C8B-B14F-4D97-AF65-F5344CB8AC3E}">
        <p14:creationId xmlns:p14="http://schemas.microsoft.com/office/powerpoint/2010/main" val="91464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4FA885-DE6A-45F7-9E53-90A2B3A9FF1E}"/>
              </a:ext>
            </a:extLst>
          </p:cNvPr>
          <p:cNvSpPr>
            <a:spLocks noGrp="1"/>
          </p:cNvSpPr>
          <p:nvPr>
            <p:ph type="ctrTitle"/>
          </p:nvPr>
        </p:nvSpPr>
        <p:spPr>
          <a:xfrm>
            <a:off x="589560" y="856180"/>
            <a:ext cx="5279408" cy="1128068"/>
          </a:xfrm>
        </p:spPr>
        <p:txBody>
          <a:bodyPr vert="horz" lIns="91440" tIns="45720" rIns="91440" bIns="45720" rtlCol="0" anchor="ctr">
            <a:normAutofit/>
          </a:bodyPr>
          <a:lstStyle/>
          <a:p>
            <a:pPr algn="l"/>
            <a:r>
              <a:rPr lang="en-US" sz="2200" b="1"/>
              <a:t>Vehicle mounted image acquisition device for infrastructure asset management.</a:t>
            </a:r>
            <a:br>
              <a:rPr lang="en-US" sz="2200" b="1" u="sng"/>
            </a:br>
            <a:endParaRPr lang="en-US" sz="2200"/>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31F9C0A-F0DB-9FAE-C4B9-DCAED408E54F}"/>
              </a:ext>
            </a:extLst>
          </p:cNvPr>
          <p:cNvSpPr txBox="1"/>
          <p:nvPr/>
        </p:nvSpPr>
        <p:spPr>
          <a:xfrm>
            <a:off x="590719" y="2330505"/>
            <a:ext cx="5278066" cy="39795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Group members</a:t>
            </a:r>
          </a:p>
          <a:p>
            <a:pPr marL="457200" indent="-228600">
              <a:lnSpc>
                <a:spcPct val="90000"/>
              </a:lnSpc>
              <a:spcAft>
                <a:spcPts val="600"/>
              </a:spcAft>
              <a:buFont typeface="Arial" panose="020B0604020202020204" pitchFamily="34" charset="0"/>
              <a:buChar char="•"/>
            </a:pPr>
            <a:endParaRPr lang="en-US" sz="2000"/>
          </a:p>
          <a:p>
            <a:pPr marL="457200" indent="-228600">
              <a:lnSpc>
                <a:spcPct val="90000"/>
              </a:lnSpc>
              <a:spcAft>
                <a:spcPts val="600"/>
              </a:spcAft>
              <a:buFont typeface="Arial" panose="020B0604020202020204" pitchFamily="34" charset="0"/>
              <a:buChar char="•"/>
            </a:pPr>
            <a:r>
              <a:rPr lang="en-US" sz="2000"/>
              <a:t>Jithin Rajan Varghese</a:t>
            </a:r>
          </a:p>
          <a:p>
            <a:pPr marL="457200" indent="-228600">
              <a:lnSpc>
                <a:spcPct val="90000"/>
              </a:lnSpc>
              <a:spcAft>
                <a:spcPts val="600"/>
              </a:spcAft>
              <a:buFont typeface="Arial" panose="020B0604020202020204" pitchFamily="34" charset="0"/>
              <a:buChar char="•"/>
            </a:pPr>
            <a:r>
              <a:rPr lang="en-US" sz="2000"/>
              <a:t>Karan Patel</a:t>
            </a:r>
          </a:p>
          <a:p>
            <a:pPr marL="457200" indent="-228600">
              <a:lnSpc>
                <a:spcPct val="90000"/>
              </a:lnSpc>
              <a:spcAft>
                <a:spcPts val="600"/>
              </a:spcAft>
              <a:buFont typeface="Arial" panose="020B0604020202020204" pitchFamily="34" charset="0"/>
              <a:buChar char="•"/>
            </a:pPr>
            <a:r>
              <a:rPr lang="en-US" sz="2000"/>
              <a:t>Manmohit Chugh</a:t>
            </a:r>
          </a:p>
          <a:p>
            <a:pPr marL="457200" indent="-228600">
              <a:lnSpc>
                <a:spcPct val="90000"/>
              </a:lnSpc>
              <a:spcAft>
                <a:spcPts val="600"/>
              </a:spcAft>
              <a:buFont typeface="Arial" panose="020B0604020202020204" pitchFamily="34" charset="0"/>
              <a:buChar char="•"/>
            </a:pPr>
            <a:r>
              <a:rPr lang="en-US" sz="2000"/>
              <a:t>Parth Patel</a:t>
            </a: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6" descr="Logo, company name&#10;&#10;Description automatically generated">
            <a:extLst>
              <a:ext uri="{FF2B5EF4-FFF2-40B4-BE49-F238E27FC236}">
                <a16:creationId xmlns:a16="http://schemas.microsoft.com/office/drawing/2014/main" id="{140A93C3-BEDE-495C-4C44-41FE1977A5B5}"/>
              </a:ext>
            </a:extLst>
          </p:cNvPr>
          <p:cNvPicPr>
            <a:picLocks noChangeAspect="1"/>
          </p:cNvPicPr>
          <p:nvPr/>
        </p:nvPicPr>
        <p:blipFill rotWithShape="1">
          <a:blip r:embed="rId3"/>
          <a:srcRect l="7289" r="-292" b="-524"/>
          <a:stretch/>
        </p:blipFill>
        <p:spPr>
          <a:xfrm>
            <a:off x="7189617" y="581892"/>
            <a:ext cx="4185044" cy="2518756"/>
          </a:xfrm>
          <a:prstGeom prst="rect">
            <a:avLst/>
          </a:prstGeom>
        </p:spPr>
      </p:pic>
      <p:sp>
        <p:nvSpPr>
          <p:cNvPr id="23" name="Rectangle 2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A picture containing text, clipart&#10;&#10;Description automatically generated">
            <a:extLst>
              <a:ext uri="{FF2B5EF4-FFF2-40B4-BE49-F238E27FC236}">
                <a16:creationId xmlns:a16="http://schemas.microsoft.com/office/drawing/2014/main" id="{0CD537DC-63A0-A76D-37D0-261E3D1E79E5}"/>
              </a:ext>
            </a:extLst>
          </p:cNvPr>
          <p:cNvPicPr>
            <a:picLocks noChangeAspect="1"/>
          </p:cNvPicPr>
          <p:nvPr/>
        </p:nvPicPr>
        <p:blipFill>
          <a:blip r:embed="rId4"/>
          <a:stretch>
            <a:fillRect/>
          </a:stretch>
        </p:blipFill>
        <p:spPr>
          <a:xfrm>
            <a:off x="8021829" y="3707894"/>
            <a:ext cx="2518756" cy="2518756"/>
          </a:xfrm>
          <a:prstGeom prst="rect">
            <a:avLst/>
          </a:prstGeom>
        </p:spPr>
      </p:pic>
      <p:sp>
        <p:nvSpPr>
          <p:cNvPr id="6" name="Slide Number Placeholder 5">
            <a:extLst>
              <a:ext uri="{FF2B5EF4-FFF2-40B4-BE49-F238E27FC236}">
                <a16:creationId xmlns:a16="http://schemas.microsoft.com/office/drawing/2014/main" id="{8F8B6329-297D-44D5-957A-EC8644553736}"/>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pPr>
            <a:fld id="{F0CB5275-21AF-4028-9737-E9AD49CC0BD2}" type="slidenum">
              <a:rPr lang="en-US"/>
              <a:pPr>
                <a:spcAft>
                  <a:spcPts val="600"/>
                </a:spcAft>
              </a:pPr>
              <a:t>1</a:t>
            </a:fld>
            <a:endParaRPr lang="en-US"/>
          </a:p>
        </p:txBody>
      </p:sp>
    </p:spTree>
    <p:extLst>
      <p:ext uri="{BB962C8B-B14F-4D97-AF65-F5344CB8AC3E}">
        <p14:creationId xmlns:p14="http://schemas.microsoft.com/office/powerpoint/2010/main" val="61982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0">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24945D-6084-2BCA-1A87-480222594018}"/>
              </a:ext>
            </a:extLst>
          </p:cNvPr>
          <p:cNvSpPr>
            <a:spLocks noGrp="1"/>
          </p:cNvSpPr>
          <p:nvPr>
            <p:ph type="title"/>
          </p:nvPr>
        </p:nvSpPr>
        <p:spPr>
          <a:xfrm>
            <a:off x="1537097" y="1428750"/>
            <a:ext cx="9117807" cy="2105026"/>
          </a:xfrm>
        </p:spPr>
        <p:txBody>
          <a:bodyPr vert="horz" lIns="91440" tIns="45720" rIns="91440" bIns="45720" rtlCol="0" anchor="b">
            <a:normAutofit/>
          </a:bodyPr>
          <a:lstStyle/>
          <a:p>
            <a:pPr algn="ctr"/>
            <a:r>
              <a:rPr lang="en-US" sz="6000" kern="1200">
                <a:solidFill>
                  <a:schemeClr val="tx1"/>
                </a:solidFill>
                <a:latin typeface="+mj-lt"/>
                <a:ea typeface="+mj-ea"/>
                <a:cs typeface="+mj-cs"/>
              </a:rPr>
              <a:t>Thank You ! </a:t>
            </a:r>
          </a:p>
        </p:txBody>
      </p:sp>
      <p:sp>
        <p:nvSpPr>
          <p:cNvPr id="6" name="Content Placeholder 5">
            <a:extLst>
              <a:ext uri="{FF2B5EF4-FFF2-40B4-BE49-F238E27FC236}">
                <a16:creationId xmlns:a16="http://schemas.microsoft.com/office/drawing/2014/main" id="{EE1D4D1F-E861-2278-94DC-7FB0A1363249}"/>
              </a:ext>
            </a:extLst>
          </p:cNvPr>
          <p:cNvSpPr>
            <a:spLocks noGrp="1"/>
          </p:cNvSpPr>
          <p:nvPr>
            <p:ph idx="1"/>
          </p:nvPr>
        </p:nvSpPr>
        <p:spPr>
          <a:xfrm>
            <a:off x="1537097" y="3960557"/>
            <a:ext cx="9117807" cy="1097215"/>
          </a:xfrm>
        </p:spPr>
        <p:txBody>
          <a:bodyPr vert="horz" lIns="91440" tIns="45720" rIns="91440" bIns="45720" rtlCol="0">
            <a:normAutofit/>
          </a:bodyPr>
          <a:lstStyle/>
          <a:p>
            <a:pPr marL="0" indent="0" algn="ctr">
              <a:buNone/>
            </a:pPr>
            <a:r>
              <a:rPr lang="en-US" sz="2400" kern="1200">
                <a:solidFill>
                  <a:schemeClr val="tx1"/>
                </a:solidFill>
                <a:latin typeface="+mn-lt"/>
                <a:ea typeface="+mn-ea"/>
                <a:cs typeface="+mn-cs"/>
              </a:rPr>
              <a:t>Any Questions?</a:t>
            </a:r>
          </a:p>
        </p:txBody>
      </p:sp>
      <p:cxnSp>
        <p:nvCxnSpPr>
          <p:cNvPr id="15" name="Straight Connector 14">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6AE0ABE-1B93-6507-C58D-AF839AAF6B47}"/>
              </a:ext>
            </a:extLst>
          </p:cNvPr>
          <p:cNvSpPr>
            <a:spLocks noGrp="1"/>
          </p:cNvSpPr>
          <p:nvPr>
            <p:ph type="dt" sz="half" idx="10"/>
          </p:nvPr>
        </p:nvSpPr>
        <p:spPr>
          <a:xfrm>
            <a:off x="838200" y="6159710"/>
            <a:ext cx="2743200" cy="365125"/>
          </a:xfrm>
        </p:spPr>
        <p:txBody>
          <a:bodyPr vert="horz" lIns="91440" tIns="45720" rIns="91440" bIns="45720" rtlCol="0" anchor="ctr">
            <a:normAutofit/>
          </a:bodyPr>
          <a:lstStyle/>
          <a:p>
            <a:pPr>
              <a:spcAft>
                <a:spcPts val="600"/>
              </a:spcAft>
            </a:pPr>
            <a:fld id="{70BC606E-AAE3-45E6-97D4-1D69A0A3B589}" type="datetime2">
              <a:rPr lang="en-US">
                <a:solidFill>
                  <a:schemeClr val="bg1"/>
                </a:solidFill>
              </a:rPr>
              <a:pPr>
                <a:spcAft>
                  <a:spcPts val="600"/>
                </a:spcAft>
              </a:pPr>
              <a:t>Tuesday, August 1, 2023</a:t>
            </a:fld>
            <a:endParaRPr lang="en-US">
              <a:solidFill>
                <a:schemeClr val="bg1"/>
              </a:solidFill>
            </a:endParaRPr>
          </a:p>
        </p:txBody>
      </p:sp>
      <p:sp>
        <p:nvSpPr>
          <p:cNvPr id="5" name="Slide Number Placeholder 4">
            <a:extLst>
              <a:ext uri="{FF2B5EF4-FFF2-40B4-BE49-F238E27FC236}">
                <a16:creationId xmlns:a16="http://schemas.microsoft.com/office/drawing/2014/main" id="{6246381A-E0A3-9551-4840-E364249C0DF3}"/>
              </a:ext>
            </a:extLst>
          </p:cNvPr>
          <p:cNvSpPr>
            <a:spLocks noGrp="1"/>
          </p:cNvSpPr>
          <p:nvPr>
            <p:ph type="sldNum" sz="quarter" idx="12"/>
          </p:nvPr>
        </p:nvSpPr>
        <p:spPr>
          <a:xfrm>
            <a:off x="8610600" y="6159710"/>
            <a:ext cx="2743200" cy="365125"/>
          </a:xfrm>
        </p:spPr>
        <p:txBody>
          <a:bodyPr vert="horz" lIns="91440" tIns="45720" rIns="91440" bIns="45720" rtlCol="0" anchor="ctr">
            <a:normAutofit/>
          </a:bodyPr>
          <a:lstStyle/>
          <a:p>
            <a:pPr>
              <a:spcAft>
                <a:spcPts val="600"/>
              </a:spcAft>
            </a:pPr>
            <a:fld id="{F0CB5275-21AF-4028-9737-E9AD49CC0BD2}" type="slidenum">
              <a:rPr lang="en-US">
                <a:solidFill>
                  <a:schemeClr val="bg1"/>
                </a:solidFill>
              </a:rPr>
              <a:pPr>
                <a:spcAft>
                  <a:spcPts val="600"/>
                </a:spcAft>
              </a:pPr>
              <a:t>10</a:t>
            </a:fld>
            <a:endParaRPr lang="en-US">
              <a:solidFill>
                <a:schemeClr val="bg1"/>
              </a:solidFill>
            </a:endParaRPr>
          </a:p>
        </p:txBody>
      </p:sp>
    </p:spTree>
    <p:extLst>
      <p:ext uri="{BB962C8B-B14F-4D97-AF65-F5344CB8AC3E}">
        <p14:creationId xmlns:p14="http://schemas.microsoft.com/office/powerpoint/2010/main" val="219555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29C2C85-1492-463C-B805-3FD3FCE93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26" name="Straight Connector 25">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BCB885C-C2E7-8C8D-4259-5F8E0AB47E89}"/>
              </a:ext>
            </a:extLst>
          </p:cNvPr>
          <p:cNvSpPr txBox="1"/>
          <p:nvPr/>
        </p:nvSpPr>
        <p:spPr>
          <a:xfrm>
            <a:off x="947770" y="3866009"/>
            <a:ext cx="5460830" cy="448377"/>
          </a:xfrm>
          <a:prstGeom prst="rect">
            <a:avLst/>
          </a:prstGeom>
        </p:spPr>
        <p:txBody>
          <a:bodyPr vert="horz" lIns="91440" tIns="45720" rIns="91440" bIns="45720" rtlCol="0" anchor="t">
            <a:normAutofit/>
          </a:bodyPr>
          <a:lstStyle/>
          <a:p>
            <a:pPr>
              <a:lnSpc>
                <a:spcPct val="90000"/>
              </a:lnSpc>
              <a:spcBef>
                <a:spcPts val="1000"/>
              </a:spcBef>
              <a:spcAft>
                <a:spcPts val="600"/>
              </a:spcAft>
            </a:pPr>
            <a:r>
              <a:rPr lang="en-US" sz="2000" b="1" kern="1200">
                <a:solidFill>
                  <a:schemeClr val="tx1"/>
                </a:solidFill>
                <a:latin typeface="+mn-lt"/>
                <a:ea typeface="+mn-ea"/>
                <a:cs typeface="+mn-cs"/>
              </a:rPr>
              <a:t>Narrowed Scope Problem Statement</a:t>
            </a:r>
          </a:p>
        </p:txBody>
      </p:sp>
      <p:sp>
        <p:nvSpPr>
          <p:cNvPr id="5" name="TextBox 4">
            <a:extLst>
              <a:ext uri="{FF2B5EF4-FFF2-40B4-BE49-F238E27FC236}">
                <a16:creationId xmlns:a16="http://schemas.microsoft.com/office/drawing/2014/main" id="{97731B61-4FBC-CEE9-9711-77E0C72F8357}"/>
              </a:ext>
            </a:extLst>
          </p:cNvPr>
          <p:cNvSpPr txBox="1"/>
          <p:nvPr/>
        </p:nvSpPr>
        <p:spPr>
          <a:xfrm>
            <a:off x="1974531" y="4375472"/>
            <a:ext cx="8641463" cy="584775"/>
          </a:xfrm>
          <a:prstGeom prst="rect">
            <a:avLst/>
          </a:prstGeom>
          <a:noFill/>
        </p:spPr>
        <p:txBody>
          <a:bodyPr wrap="square" lIns="91440" tIns="45720" rIns="91440" bIns="45720" rtlCol="0" anchor="t">
            <a:spAutoFit/>
          </a:bodyPr>
          <a:lstStyle/>
          <a:p>
            <a:pPr>
              <a:spcAft>
                <a:spcPts val="600"/>
              </a:spcAft>
            </a:pPr>
            <a:r>
              <a:rPr lang="en-IN" sz="1600"/>
              <a:t>To create a method to identify sidewalk and retaining wall defects and report them after validation of the same</a:t>
            </a:r>
          </a:p>
        </p:txBody>
      </p:sp>
      <p:sp>
        <p:nvSpPr>
          <p:cNvPr id="13" name="TextBox 12">
            <a:extLst>
              <a:ext uri="{FF2B5EF4-FFF2-40B4-BE49-F238E27FC236}">
                <a16:creationId xmlns:a16="http://schemas.microsoft.com/office/drawing/2014/main" id="{8E4867CC-9785-A35C-72B9-B15072369C7F}"/>
              </a:ext>
            </a:extLst>
          </p:cNvPr>
          <p:cNvSpPr txBox="1"/>
          <p:nvPr/>
        </p:nvSpPr>
        <p:spPr>
          <a:xfrm>
            <a:off x="1974532" y="1558466"/>
            <a:ext cx="8641462" cy="2308324"/>
          </a:xfrm>
          <a:prstGeom prst="rect">
            <a:avLst/>
          </a:prstGeom>
          <a:noFill/>
        </p:spPr>
        <p:txBody>
          <a:bodyPr wrap="square" lIns="91440" tIns="45720" rIns="91440" bIns="45720" rtlCol="0" anchor="t">
            <a:spAutoFit/>
          </a:bodyPr>
          <a:lstStyle/>
          <a:p>
            <a:pPr>
              <a:spcAft>
                <a:spcPts val="600"/>
              </a:spcAft>
            </a:pPr>
            <a:r>
              <a:rPr lang="en-US" sz="1600" b="0" i="0">
                <a:solidFill>
                  <a:srgbClr val="000000"/>
                </a:solidFill>
                <a:effectLst/>
                <a:latin typeface="Calibri" panose="020F0502020204030204" pitchFamily="34" charset="0"/>
              </a:rPr>
              <a:t>Many industries are developing and deploying computer vision to improve productivity. Our community partner leverages computer vision to understand infrastructure asset conditions using a vehicle mounted camera deployed with onboard processing, network connectivity and cloud storage. We want to improve upon existing datasets the effectiveness of ML (Machine Learning) algorithms that implement computer vision and further increase accuracy in identifying significant features (potholes, signs, etc.). We want to understand the best combination of hardware for vehicle mounted data collection. We also want to know how adding other sensors (LiDAR, ground penetrating radar, profilometers, ultrasonic transceivers and stereo photography.) improves understanding of infrastructure conditions.  </a:t>
            </a:r>
            <a:endParaRPr lang="en-IN" sz="1600"/>
          </a:p>
        </p:txBody>
      </p:sp>
      <p:sp>
        <p:nvSpPr>
          <p:cNvPr id="6" name="TextBox 5">
            <a:extLst>
              <a:ext uri="{FF2B5EF4-FFF2-40B4-BE49-F238E27FC236}">
                <a16:creationId xmlns:a16="http://schemas.microsoft.com/office/drawing/2014/main" id="{9ABBA4BA-6398-81E5-DBB5-9B64AC612352}"/>
              </a:ext>
            </a:extLst>
          </p:cNvPr>
          <p:cNvSpPr txBox="1"/>
          <p:nvPr/>
        </p:nvSpPr>
        <p:spPr>
          <a:xfrm>
            <a:off x="992593" y="1115870"/>
            <a:ext cx="4515599" cy="1178298"/>
          </a:xfrm>
          <a:prstGeom prst="rect">
            <a:avLst/>
          </a:prstGeom>
        </p:spPr>
        <p:txBody>
          <a:bodyPr vert="horz" lIns="91440" tIns="45720" rIns="91440" bIns="45720" rtlCol="0" anchor="t">
            <a:normAutofit/>
          </a:bodyPr>
          <a:lstStyle/>
          <a:p>
            <a:pPr>
              <a:lnSpc>
                <a:spcPct val="90000"/>
              </a:lnSpc>
              <a:spcBef>
                <a:spcPts val="1000"/>
              </a:spcBef>
            </a:pPr>
            <a:r>
              <a:rPr lang="en-US" sz="2000" b="1" kern="1200">
                <a:solidFill>
                  <a:schemeClr val="tx1"/>
                </a:solidFill>
                <a:latin typeface="+mn-lt"/>
                <a:ea typeface="+mn-ea"/>
                <a:cs typeface="+mn-cs"/>
              </a:rPr>
              <a:t>Initial Problem Statement</a:t>
            </a:r>
          </a:p>
        </p:txBody>
      </p:sp>
      <p:sp>
        <p:nvSpPr>
          <p:cNvPr id="2" name="TextBox 1">
            <a:extLst>
              <a:ext uri="{FF2B5EF4-FFF2-40B4-BE49-F238E27FC236}">
                <a16:creationId xmlns:a16="http://schemas.microsoft.com/office/drawing/2014/main" id="{AFB44189-492C-0B9A-FFE6-A89AFDA5B8DF}"/>
              </a:ext>
            </a:extLst>
          </p:cNvPr>
          <p:cNvSpPr txBox="1"/>
          <p:nvPr/>
        </p:nvSpPr>
        <p:spPr>
          <a:xfrm>
            <a:off x="2286000" y="518583"/>
            <a:ext cx="78634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Progress in this term</a:t>
            </a:r>
          </a:p>
        </p:txBody>
      </p:sp>
    </p:spTree>
    <p:extLst>
      <p:ext uri="{BB962C8B-B14F-4D97-AF65-F5344CB8AC3E}">
        <p14:creationId xmlns:p14="http://schemas.microsoft.com/office/powerpoint/2010/main" val="469924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Hands-on top of each other">
            <a:extLst>
              <a:ext uri="{FF2B5EF4-FFF2-40B4-BE49-F238E27FC236}">
                <a16:creationId xmlns:a16="http://schemas.microsoft.com/office/drawing/2014/main" id="{6B28A8FD-09DD-7338-A4DD-DEFBCF9EA11F}"/>
              </a:ext>
            </a:extLst>
          </p:cNvPr>
          <p:cNvPicPr>
            <a:picLocks noChangeAspect="1"/>
          </p:cNvPicPr>
          <p:nvPr/>
        </p:nvPicPr>
        <p:blipFill rotWithShape="1">
          <a:blip r:embed="rId2">
            <a:alphaModFix amt="35000"/>
          </a:blip>
          <a:srcRect l="22222" r="1" b="1"/>
          <a:stretch/>
        </p:blipFill>
        <p:spPr>
          <a:xfrm>
            <a:off x="20" y="1"/>
            <a:ext cx="12191980" cy="6857999"/>
          </a:xfrm>
          <a:prstGeom prst="rect">
            <a:avLst/>
          </a:prstGeom>
        </p:spPr>
      </p:pic>
      <p:sp>
        <p:nvSpPr>
          <p:cNvPr id="6" name="TextBox 5">
            <a:extLst>
              <a:ext uri="{FF2B5EF4-FFF2-40B4-BE49-F238E27FC236}">
                <a16:creationId xmlns:a16="http://schemas.microsoft.com/office/drawing/2014/main" id="{9ABBA4BA-6398-81E5-DBB5-9B64AC612352}"/>
              </a:ext>
            </a:extLst>
          </p:cNvPr>
          <p:cNvSpPr txBox="1"/>
          <p:nvPr/>
        </p:nvSpPr>
        <p:spPr>
          <a:xfrm>
            <a:off x="838199" y="1065862"/>
            <a:ext cx="6052955" cy="472627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6800">
                <a:ln w="22225">
                  <a:solidFill>
                    <a:srgbClr val="FFFFFF"/>
                  </a:solidFill>
                </a:ln>
                <a:noFill/>
                <a:latin typeface="+mj-lt"/>
                <a:ea typeface="+mj-ea"/>
                <a:cs typeface="+mj-cs"/>
              </a:rPr>
              <a:t>Discussion with Community partner and key stakeholders</a:t>
            </a:r>
          </a:p>
        </p:txBody>
      </p:sp>
      <p:cxnSp>
        <p:nvCxnSpPr>
          <p:cNvPr id="65" name="Straight Connector 64">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7731B61-4FBC-CEE9-9711-77E0C72F8357}"/>
              </a:ext>
            </a:extLst>
          </p:cNvPr>
          <p:cNvSpPr txBox="1"/>
          <p:nvPr/>
        </p:nvSpPr>
        <p:spPr>
          <a:xfrm>
            <a:off x="7212898" y="1065862"/>
            <a:ext cx="4547839" cy="5052836"/>
          </a:xfrm>
          <a:prstGeom prst="rect">
            <a:avLst/>
          </a:prstGeom>
        </p:spPr>
        <p:txBody>
          <a:bodyPr vert="horz" lIns="91440" tIns="45720" rIns="91440" bIns="45720" rtlCol="0" anchor="ctr">
            <a:normAutofit/>
          </a:bodyPr>
          <a:lstStyle/>
          <a:p>
            <a:pPr>
              <a:lnSpc>
                <a:spcPct val="90000"/>
              </a:lnSpc>
              <a:spcAft>
                <a:spcPts val="600"/>
              </a:spcAft>
            </a:pPr>
            <a:endParaRPr lang="en-US" sz="1900">
              <a:solidFill>
                <a:srgbClr val="FFFFFF"/>
              </a:solidFill>
              <a:cs typeface="Calibri"/>
            </a:endParaRPr>
          </a:p>
          <a:p>
            <a:pPr indent="-228600">
              <a:lnSpc>
                <a:spcPct val="90000"/>
              </a:lnSpc>
              <a:spcAft>
                <a:spcPts val="600"/>
              </a:spcAft>
              <a:buFont typeface="Arial" panose="020B0604020202020204" pitchFamily="34" charset="0"/>
              <a:buChar char="•"/>
            </a:pPr>
            <a:r>
              <a:rPr lang="en-US" sz="1900">
                <a:solidFill>
                  <a:srgbClr val="FFFFFF"/>
                </a:solidFill>
              </a:rPr>
              <a:t>Initial discussions were focused on narrowing of scope</a:t>
            </a:r>
          </a:p>
          <a:p>
            <a:pPr indent="-228600">
              <a:lnSpc>
                <a:spcPct val="90000"/>
              </a:lnSpc>
              <a:spcAft>
                <a:spcPts val="600"/>
              </a:spcAft>
              <a:buFont typeface="Arial" panose="020B0604020202020204" pitchFamily="34" charset="0"/>
              <a:buChar char="•"/>
            </a:pPr>
            <a:r>
              <a:rPr lang="en-US" sz="1900">
                <a:solidFill>
                  <a:srgbClr val="FFFFFF"/>
                </a:solidFill>
              </a:rPr>
              <a:t>We also had instances of scheduling conflict with community partner </a:t>
            </a:r>
          </a:p>
          <a:p>
            <a:pPr indent="-228600">
              <a:lnSpc>
                <a:spcPct val="90000"/>
              </a:lnSpc>
              <a:spcAft>
                <a:spcPts val="600"/>
              </a:spcAft>
              <a:buFont typeface="Arial" panose="020B0604020202020204" pitchFamily="34" charset="0"/>
              <a:buChar char="•"/>
            </a:pPr>
            <a:r>
              <a:rPr lang="en-US" sz="1900">
                <a:solidFill>
                  <a:srgbClr val="FFFFFF"/>
                </a:solidFill>
              </a:rPr>
              <a:t>Once scope was narrowed, we had a discussion with community partner on potential solutions</a:t>
            </a:r>
          </a:p>
          <a:p>
            <a:pPr indent="-228600">
              <a:lnSpc>
                <a:spcPct val="90000"/>
              </a:lnSpc>
              <a:spcAft>
                <a:spcPts val="600"/>
              </a:spcAft>
              <a:buFont typeface="Arial" panose="020B0604020202020204" pitchFamily="34" charset="0"/>
              <a:buChar char="•"/>
            </a:pPr>
            <a:r>
              <a:rPr lang="en-US" sz="1900">
                <a:solidFill>
                  <a:srgbClr val="FFFFFF"/>
                </a:solidFill>
              </a:rPr>
              <a:t>Last discussion on solution took place with professors, IRIS R&amp;D and us and we proposed a solution(27</a:t>
            </a:r>
            <a:r>
              <a:rPr lang="en-US" sz="1900" baseline="30000">
                <a:solidFill>
                  <a:srgbClr val="FFFFFF"/>
                </a:solidFill>
              </a:rPr>
              <a:t>th</a:t>
            </a:r>
            <a:r>
              <a:rPr lang="en-US" sz="1900">
                <a:solidFill>
                  <a:srgbClr val="FFFFFF"/>
                </a:solidFill>
              </a:rPr>
              <a:t> July 2022).</a:t>
            </a:r>
          </a:p>
          <a:p>
            <a:pPr indent="-228600">
              <a:lnSpc>
                <a:spcPct val="90000"/>
              </a:lnSpc>
              <a:spcAft>
                <a:spcPts val="600"/>
              </a:spcAft>
              <a:buFont typeface="Arial" panose="020B0604020202020204" pitchFamily="34" charset="0"/>
              <a:buChar char="•"/>
            </a:pPr>
            <a:r>
              <a:rPr lang="en-US" sz="1900">
                <a:solidFill>
                  <a:srgbClr val="FFFFFF"/>
                </a:solidFill>
              </a:rPr>
              <a:t>The solution was given greenlight and go ahead from both professors and IRIS</a:t>
            </a:r>
          </a:p>
          <a:p>
            <a:pPr indent="-228600">
              <a:lnSpc>
                <a:spcPct val="90000"/>
              </a:lnSpc>
              <a:spcAft>
                <a:spcPts val="600"/>
              </a:spcAft>
              <a:buFont typeface="Arial" panose="020B0604020202020204" pitchFamily="34" charset="0"/>
              <a:buChar char="•"/>
            </a:pPr>
            <a:endParaRPr lang="en-US" sz="1900">
              <a:solidFill>
                <a:srgbClr val="FFFFFF"/>
              </a:solidFill>
            </a:endParaRPr>
          </a:p>
          <a:p>
            <a:pPr indent="-228600">
              <a:lnSpc>
                <a:spcPct val="90000"/>
              </a:lnSpc>
              <a:spcAft>
                <a:spcPts val="600"/>
              </a:spcAft>
              <a:buFont typeface="Arial" panose="020B0604020202020204" pitchFamily="34" charset="0"/>
              <a:buChar char="•"/>
            </a:pPr>
            <a:endParaRPr lang="en-US" sz="1900">
              <a:solidFill>
                <a:srgbClr val="FFFFFF"/>
              </a:solidFill>
            </a:endParaRPr>
          </a:p>
        </p:txBody>
      </p:sp>
    </p:spTree>
    <p:extLst>
      <p:ext uri="{BB962C8B-B14F-4D97-AF65-F5344CB8AC3E}">
        <p14:creationId xmlns:p14="http://schemas.microsoft.com/office/powerpoint/2010/main" val="159605428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8" name="Rectangle 2067">
            <a:extLst>
              <a:ext uri="{FF2B5EF4-FFF2-40B4-BE49-F238E27FC236}">
                <a16:creationId xmlns:a16="http://schemas.microsoft.com/office/drawing/2014/main" id="{6C9ECD1F-1B32-4E48-9736-A1BC9A3237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E3CDB4-7986-D9CA-404B-AE044D7840E4}"/>
              </a:ext>
            </a:extLst>
          </p:cNvPr>
          <p:cNvSpPr>
            <a:spLocks noGrp="1"/>
          </p:cNvSpPr>
          <p:nvPr>
            <p:ph type="title"/>
          </p:nvPr>
        </p:nvSpPr>
        <p:spPr>
          <a:xfrm>
            <a:off x="454467" y="2023110"/>
            <a:ext cx="2469624" cy="2846070"/>
          </a:xfrm>
          <a:prstGeom prst="ellipse">
            <a:avLst/>
          </a:prstGeom>
        </p:spPr>
        <p:txBody>
          <a:bodyPr vert="horz" lIns="91440" tIns="45720" rIns="91440" bIns="45720" rtlCol="0" anchor="ctr">
            <a:normAutofit/>
          </a:bodyPr>
          <a:lstStyle/>
          <a:p>
            <a:r>
              <a:rPr lang="en-US" sz="3100" kern="1200">
                <a:solidFill>
                  <a:schemeClr val="tx1"/>
                </a:solidFill>
                <a:latin typeface="+mj-lt"/>
                <a:ea typeface="+mj-ea"/>
                <a:cs typeface="+mj-cs"/>
              </a:rPr>
              <a:t>Example of damaged sidewalk</a:t>
            </a:r>
          </a:p>
        </p:txBody>
      </p:sp>
      <p:sp>
        <p:nvSpPr>
          <p:cNvPr id="2070" name="Rectangle 206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207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207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sidewalk repair new york">
            <a:extLst>
              <a:ext uri="{FF2B5EF4-FFF2-40B4-BE49-F238E27FC236}">
                <a16:creationId xmlns:a16="http://schemas.microsoft.com/office/drawing/2014/main" id="{09115997-3C77-1CE1-B9CF-1320BC69E5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688" b="239"/>
          <a:stretch/>
        </p:blipFill>
        <p:spPr bwMode="auto">
          <a:xfrm>
            <a:off x="4054251" y="883463"/>
            <a:ext cx="3721608" cy="2542032"/>
          </a:xfrm>
          <a:prstGeom prst="rect">
            <a:avLst/>
          </a:prstGeom>
          <a:extLst>
            <a:ext uri="{909E8E84-426E-40DD-AFC4-6F175D3DCCD1}">
              <a14:hiddenFill xmlns:a14="http://schemas.microsoft.com/office/drawing/2010/main">
                <a:solidFill>
                  <a:srgbClr val="FFFFFF"/>
                </a:solidFill>
              </a14:hiddenFill>
            </a:ext>
          </a:extLst>
        </p:spPr>
      </p:pic>
      <p:pic>
        <p:nvPicPr>
          <p:cNvPr id="2052" name="Picture 4" descr="You may not win a sidewalk fall suit, but all is not lost">
            <a:extLst>
              <a:ext uri="{FF2B5EF4-FFF2-40B4-BE49-F238E27FC236}">
                <a16:creationId xmlns:a16="http://schemas.microsoft.com/office/drawing/2014/main" id="{17B449DF-F594-D7A4-960C-974E08D4E0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640" b="1"/>
          <a:stretch/>
        </p:blipFill>
        <p:spPr bwMode="auto">
          <a:xfrm>
            <a:off x="7910946" y="883463"/>
            <a:ext cx="3719192" cy="2542032"/>
          </a:xfrm>
          <a:prstGeom prst="rect">
            <a:avLst/>
          </a:prstGeom>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FE800BA2-90F4-0E27-9726-B5B2E3A16C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927"/>
          <a:stretch/>
        </p:blipFill>
        <p:spPr bwMode="auto">
          <a:xfrm>
            <a:off x="4054251" y="3548348"/>
            <a:ext cx="3721608" cy="2542032"/>
          </a:xfrm>
          <a:prstGeom prst="rect">
            <a:avLst/>
          </a:prstGeom>
          <a:extLst>
            <a:ext uri="{909E8E84-426E-40DD-AFC4-6F175D3DCCD1}">
              <a14:hiddenFill xmlns:a14="http://schemas.microsoft.com/office/drawing/2010/main">
                <a:solidFill>
                  <a:srgbClr val="FFFFFF"/>
                </a:solidFill>
              </a14:hiddenFill>
            </a:ext>
          </a:extLst>
        </p:spPr>
      </p:pic>
      <p:pic>
        <p:nvPicPr>
          <p:cNvPr id="2054" name="Picture 6" descr="sidewalk repair new york">
            <a:extLst>
              <a:ext uri="{FF2B5EF4-FFF2-40B4-BE49-F238E27FC236}">
                <a16:creationId xmlns:a16="http://schemas.microsoft.com/office/drawing/2014/main" id="{A302882F-EEC8-1C8C-8169-694BF517E9C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9171"/>
          <a:stretch/>
        </p:blipFill>
        <p:spPr bwMode="auto">
          <a:xfrm>
            <a:off x="7916372" y="3548347"/>
            <a:ext cx="3719192" cy="2542032"/>
          </a:xfrm>
          <a:prstGeom prst="rect">
            <a:avLst/>
          </a:prstGeom>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26CD7C2-35E4-F05F-600E-E6D1C2C13C0C}"/>
              </a:ext>
            </a:extLst>
          </p:cNvPr>
          <p:cNvSpPr>
            <a:spLocks noGrp="1"/>
          </p:cNvSpPr>
          <p:nvPr>
            <p:ph type="sldNum" sz="quarter" idx="12"/>
          </p:nvPr>
        </p:nvSpPr>
        <p:spPr>
          <a:xfrm>
            <a:off x="4050436" y="6492240"/>
            <a:ext cx="1673087" cy="365125"/>
          </a:xfrm>
        </p:spPr>
        <p:txBody>
          <a:bodyPr vert="horz" lIns="91440" tIns="45720" rIns="91440" bIns="45720" rtlCol="0" anchor="ctr">
            <a:normAutofit/>
          </a:bodyPr>
          <a:lstStyle/>
          <a:p>
            <a:pPr algn="l">
              <a:spcAft>
                <a:spcPts val="600"/>
              </a:spcAft>
            </a:pPr>
            <a:fld id="{F0CB5275-21AF-4028-9737-E9AD49CC0BD2}" type="slidenum">
              <a:rPr lang="en-US"/>
              <a:pPr algn="l">
                <a:spcAft>
                  <a:spcPts val="600"/>
                </a:spcAft>
              </a:pPr>
              <a:t>4</a:t>
            </a:fld>
            <a:endParaRPr lang="en-US"/>
          </a:p>
        </p:txBody>
      </p:sp>
      <p:sp>
        <p:nvSpPr>
          <p:cNvPr id="4" name="Date Placeholder 3">
            <a:extLst>
              <a:ext uri="{FF2B5EF4-FFF2-40B4-BE49-F238E27FC236}">
                <a16:creationId xmlns:a16="http://schemas.microsoft.com/office/drawing/2014/main" id="{3229CBE2-66C0-A82E-5CC5-5743DAD5CAF7}"/>
              </a:ext>
            </a:extLst>
          </p:cNvPr>
          <p:cNvSpPr>
            <a:spLocks noGrp="1"/>
          </p:cNvSpPr>
          <p:nvPr>
            <p:ph type="dt" sz="half" idx="10"/>
          </p:nvPr>
        </p:nvSpPr>
        <p:spPr>
          <a:xfrm>
            <a:off x="9973675" y="6492240"/>
            <a:ext cx="1656463" cy="365125"/>
          </a:xfrm>
        </p:spPr>
        <p:txBody>
          <a:bodyPr vert="horz" lIns="91440" tIns="45720" rIns="91440" bIns="45720" rtlCol="0" anchor="ctr">
            <a:normAutofit/>
          </a:bodyPr>
          <a:lstStyle/>
          <a:p>
            <a:pPr algn="r">
              <a:spcAft>
                <a:spcPts val="600"/>
              </a:spcAft>
            </a:pPr>
            <a:fld id="{70BC606E-AAE3-45E6-97D4-1D69A0A3B589}" type="datetime2">
              <a:rPr lang="en-US"/>
              <a:pPr algn="r">
                <a:spcAft>
                  <a:spcPts val="600"/>
                </a:spcAft>
              </a:pPr>
              <a:t>Tuesday, August 1, 2023</a:t>
            </a:fld>
            <a:endParaRPr lang="en-US"/>
          </a:p>
        </p:txBody>
      </p:sp>
    </p:spTree>
    <p:extLst>
      <p:ext uri="{BB962C8B-B14F-4D97-AF65-F5344CB8AC3E}">
        <p14:creationId xmlns:p14="http://schemas.microsoft.com/office/powerpoint/2010/main" val="96859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6" name="Rectangle 125">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BBA4BA-6398-81E5-DBB5-9B64AC612352}"/>
              </a:ext>
            </a:extLst>
          </p:cNvPr>
          <p:cNvSpPr txBox="1"/>
          <p:nvPr/>
        </p:nvSpPr>
        <p:spPr>
          <a:xfrm>
            <a:off x="134951" y="257898"/>
            <a:ext cx="7972729" cy="10040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300" kern="1200">
                <a:solidFill>
                  <a:schemeClr val="bg1"/>
                </a:solidFill>
                <a:latin typeface="+mj-lt"/>
                <a:ea typeface="+mj-ea"/>
                <a:cs typeface="+mj-cs"/>
              </a:rPr>
              <a:t>Proposed Solution for the problem statement post discussion</a:t>
            </a:r>
          </a:p>
        </p:txBody>
      </p:sp>
      <p:sp>
        <p:nvSpPr>
          <p:cNvPr id="101" name="TextBox 100">
            <a:extLst>
              <a:ext uri="{FF2B5EF4-FFF2-40B4-BE49-F238E27FC236}">
                <a16:creationId xmlns:a16="http://schemas.microsoft.com/office/drawing/2014/main" id="{5DF26DB5-D2AB-C17B-9F7E-9571BCB58D65}"/>
              </a:ext>
            </a:extLst>
          </p:cNvPr>
          <p:cNvSpPr txBox="1"/>
          <p:nvPr/>
        </p:nvSpPr>
        <p:spPr>
          <a:xfrm>
            <a:off x="5292284" y="3748747"/>
            <a:ext cx="6763909" cy="14619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000" b="1">
                <a:cs typeface="Calibri" panose="020F0502020204030204"/>
              </a:rPr>
              <a:t>Business Logic for Solution</a:t>
            </a:r>
            <a:endParaRPr lang="en-US">
              <a:cs typeface="Calibri" panose="020F0502020204030204"/>
            </a:endParaRPr>
          </a:p>
          <a:p>
            <a:pPr marL="285750" indent="-285750">
              <a:spcAft>
                <a:spcPts val="600"/>
              </a:spcAft>
              <a:buFont typeface="Arial"/>
              <a:buChar char="•"/>
            </a:pPr>
            <a:r>
              <a:rPr lang="en-US">
                <a:cs typeface="Calibri" panose="020F0502020204030204"/>
              </a:rPr>
              <a:t>Every valid image get 1$ as payment to incentivize participation</a:t>
            </a:r>
          </a:p>
          <a:p>
            <a:pPr marL="285750" indent="-285750">
              <a:spcAft>
                <a:spcPts val="600"/>
              </a:spcAft>
              <a:buFont typeface="Arial"/>
              <a:buChar char="•"/>
            </a:pPr>
            <a:r>
              <a:rPr lang="en-US">
                <a:cs typeface="Calibri" panose="020F0502020204030204"/>
              </a:rPr>
              <a:t>Payment made every month after images are validated</a:t>
            </a:r>
          </a:p>
          <a:p>
            <a:pPr marL="285750" indent="-285750">
              <a:spcAft>
                <a:spcPts val="600"/>
              </a:spcAft>
              <a:buFont typeface="Arial"/>
              <a:buChar char="•"/>
            </a:pPr>
            <a:r>
              <a:rPr lang="en-US">
                <a:cs typeface="Calibri" panose="020F0502020204030204"/>
              </a:rPr>
              <a:t>Further expansion of idea can include mobile app for same.</a:t>
            </a:r>
          </a:p>
        </p:txBody>
      </p:sp>
      <p:sp>
        <p:nvSpPr>
          <p:cNvPr id="104" name="TextBox 103">
            <a:extLst>
              <a:ext uri="{FF2B5EF4-FFF2-40B4-BE49-F238E27FC236}">
                <a16:creationId xmlns:a16="http://schemas.microsoft.com/office/drawing/2014/main" id="{2E02BED2-5FFC-5F74-2B71-763139950BBA}"/>
              </a:ext>
            </a:extLst>
          </p:cNvPr>
          <p:cNvSpPr txBox="1"/>
          <p:nvPr/>
        </p:nvSpPr>
        <p:spPr>
          <a:xfrm>
            <a:off x="258600" y="1618300"/>
            <a:ext cx="4976544" cy="14619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000" b="1">
                <a:cs typeface="Calibri" panose="020F0502020204030204"/>
              </a:rPr>
              <a:t>Major Challenges to creating a solution were</a:t>
            </a:r>
          </a:p>
          <a:p>
            <a:pPr marL="285750" indent="-285750">
              <a:spcAft>
                <a:spcPts val="600"/>
              </a:spcAft>
              <a:buFont typeface="Arial" panose="020B0604020202020204" pitchFamily="34" charset="0"/>
              <a:buChar char="•"/>
            </a:pPr>
            <a:r>
              <a:rPr lang="en-US">
                <a:cs typeface="Calibri" panose="020F0502020204030204"/>
              </a:rPr>
              <a:t>No available dataset for initial analysis</a:t>
            </a:r>
          </a:p>
          <a:p>
            <a:pPr marL="285750" indent="-285750">
              <a:spcAft>
                <a:spcPts val="600"/>
              </a:spcAft>
              <a:buFont typeface="Arial" panose="020B0604020202020204" pitchFamily="34" charset="0"/>
              <a:buChar char="•"/>
            </a:pPr>
            <a:r>
              <a:rPr lang="en-US">
                <a:cs typeface="Calibri" panose="020F0502020204030204"/>
              </a:rPr>
              <a:t>No labeled data</a:t>
            </a:r>
          </a:p>
          <a:p>
            <a:pPr marL="285750" indent="-285750">
              <a:spcAft>
                <a:spcPts val="600"/>
              </a:spcAft>
              <a:buFont typeface="Arial" panose="020B0604020202020204" pitchFamily="34" charset="0"/>
              <a:buChar char="•"/>
            </a:pPr>
            <a:r>
              <a:rPr lang="en-US">
                <a:cs typeface="Calibri" panose="020F0502020204030204"/>
              </a:rPr>
              <a:t>Cost and material constraints </a:t>
            </a:r>
          </a:p>
        </p:txBody>
      </p:sp>
      <p:sp>
        <p:nvSpPr>
          <p:cNvPr id="105" name="TextBox 104">
            <a:extLst>
              <a:ext uri="{FF2B5EF4-FFF2-40B4-BE49-F238E27FC236}">
                <a16:creationId xmlns:a16="http://schemas.microsoft.com/office/drawing/2014/main" id="{75830581-645B-375C-1816-2B6DAE0D7CDF}"/>
              </a:ext>
            </a:extLst>
          </p:cNvPr>
          <p:cNvSpPr txBox="1"/>
          <p:nvPr/>
        </p:nvSpPr>
        <p:spPr>
          <a:xfrm>
            <a:off x="258600" y="3167154"/>
            <a:ext cx="5049383"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000" b="1">
                <a:cs typeface="Calibri" panose="020F0502020204030204"/>
              </a:rPr>
              <a:t>Proposed Solution </a:t>
            </a:r>
            <a:endParaRPr lang="en-US">
              <a:cs typeface="Calibri" panose="020F0502020204030204"/>
            </a:endParaRPr>
          </a:p>
          <a:p>
            <a:pPr marL="285750" indent="-285750">
              <a:spcAft>
                <a:spcPts val="600"/>
              </a:spcAft>
              <a:buFont typeface="Arial"/>
              <a:buChar char="•"/>
            </a:pPr>
            <a:r>
              <a:rPr lang="en-US">
                <a:cs typeface="Calibri" panose="020F0502020204030204"/>
              </a:rPr>
              <a:t>A POC with GitHub URL and ML algorithm working in the background. </a:t>
            </a:r>
          </a:p>
          <a:p>
            <a:pPr marL="285750" indent="-285750">
              <a:spcAft>
                <a:spcPts val="600"/>
              </a:spcAft>
              <a:buFont typeface="Arial"/>
              <a:buChar char="•"/>
            </a:pPr>
            <a:r>
              <a:rPr lang="en-US">
                <a:cs typeface="Calibri" panose="020F0502020204030204"/>
              </a:rPr>
              <a:t>The idea is to use people to collect nearly labelled data and then teach the algorithm based on such images </a:t>
            </a:r>
          </a:p>
          <a:p>
            <a:pPr marL="285750" indent="-285750">
              <a:spcAft>
                <a:spcPts val="600"/>
              </a:spcAft>
              <a:buFont typeface="Arial"/>
              <a:buChar char="•"/>
            </a:pPr>
            <a:r>
              <a:rPr lang="en-US">
                <a:cs typeface="Calibri" panose="020F0502020204030204"/>
              </a:rPr>
              <a:t>The model once sufficiently trained will be able to identify invalid cases with accuracy and start to function without human oversight </a:t>
            </a:r>
          </a:p>
          <a:p>
            <a:pPr marL="285750" indent="-285750">
              <a:spcAft>
                <a:spcPts val="600"/>
              </a:spcAft>
              <a:buFont typeface="Arial"/>
              <a:buChar char="•"/>
            </a:pPr>
            <a:r>
              <a:rPr lang="en-US">
                <a:cs typeface="Calibri" panose="020F0502020204030204"/>
              </a:rPr>
              <a:t>The logic is to develop the dataset along with training the model</a:t>
            </a:r>
          </a:p>
        </p:txBody>
      </p:sp>
      <p:sp>
        <p:nvSpPr>
          <p:cNvPr id="117" name="Rectangle 116">
            <a:extLst>
              <a:ext uri="{FF2B5EF4-FFF2-40B4-BE49-F238E27FC236}">
                <a16:creationId xmlns:a16="http://schemas.microsoft.com/office/drawing/2014/main" id="{8382537E-9FD1-8B75-2DA9-79DAAA934640}"/>
              </a:ext>
            </a:extLst>
          </p:cNvPr>
          <p:cNvSpPr/>
          <p:nvPr/>
        </p:nvSpPr>
        <p:spPr>
          <a:xfrm>
            <a:off x="7626485" y="1883966"/>
            <a:ext cx="2095508" cy="3528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cs typeface="Calibri"/>
              </a:rPr>
              <a:t>GITHUB URL</a:t>
            </a:r>
            <a:endParaRPr lang="en-US"/>
          </a:p>
        </p:txBody>
      </p:sp>
      <p:sp>
        <p:nvSpPr>
          <p:cNvPr id="122" name="Rectangle 121">
            <a:extLst>
              <a:ext uri="{FF2B5EF4-FFF2-40B4-BE49-F238E27FC236}">
                <a16:creationId xmlns:a16="http://schemas.microsoft.com/office/drawing/2014/main" id="{5CB0A020-292C-E8EF-2FCE-C7BA4AAFA820}"/>
              </a:ext>
            </a:extLst>
          </p:cNvPr>
          <p:cNvSpPr/>
          <p:nvPr/>
        </p:nvSpPr>
        <p:spPr>
          <a:xfrm>
            <a:off x="9185621" y="2570923"/>
            <a:ext cx="2740490" cy="1002350"/>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a:cs typeface="Calibri"/>
              </a:rPr>
              <a:t>ML algorithm that analyses images based on available data</a:t>
            </a:r>
            <a:endParaRPr lang="en-US"/>
          </a:p>
        </p:txBody>
      </p:sp>
      <p:sp>
        <p:nvSpPr>
          <p:cNvPr id="123" name="Rectangle 122">
            <a:extLst>
              <a:ext uri="{FF2B5EF4-FFF2-40B4-BE49-F238E27FC236}">
                <a16:creationId xmlns:a16="http://schemas.microsoft.com/office/drawing/2014/main" id="{BC2DAF9F-BD01-52A0-8801-CBC0C62F1531}"/>
              </a:ext>
            </a:extLst>
          </p:cNvPr>
          <p:cNvSpPr/>
          <p:nvPr/>
        </p:nvSpPr>
        <p:spPr>
          <a:xfrm>
            <a:off x="5428091" y="2599118"/>
            <a:ext cx="2585661" cy="974155"/>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a:cs typeface="Calibri"/>
              </a:rPr>
              <a:t>Anyone can upload images with geo location</a:t>
            </a:r>
          </a:p>
          <a:p>
            <a:pPr algn="ctr"/>
            <a:r>
              <a:rPr lang="en-US">
                <a:cs typeface="Calibri"/>
              </a:rPr>
              <a:t>and interact email id </a:t>
            </a:r>
          </a:p>
        </p:txBody>
      </p:sp>
      <p:cxnSp>
        <p:nvCxnSpPr>
          <p:cNvPr id="124" name="Straight Arrow Connector 123">
            <a:extLst>
              <a:ext uri="{FF2B5EF4-FFF2-40B4-BE49-F238E27FC236}">
                <a16:creationId xmlns:a16="http://schemas.microsoft.com/office/drawing/2014/main" id="{4E049D81-46DE-BC51-A0FE-B837D47FB5FD}"/>
              </a:ext>
            </a:extLst>
          </p:cNvPr>
          <p:cNvCxnSpPr>
            <a:cxnSpLocks/>
            <a:stCxn id="123" idx="0"/>
            <a:endCxn id="117" idx="1"/>
          </p:cNvCxnSpPr>
          <p:nvPr/>
        </p:nvCxnSpPr>
        <p:spPr>
          <a:xfrm flipV="1">
            <a:off x="6720922" y="2060369"/>
            <a:ext cx="905563" cy="538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C44929E2-94BD-BFB4-0C33-64F9DE25AD14}"/>
              </a:ext>
            </a:extLst>
          </p:cNvPr>
          <p:cNvCxnSpPr>
            <a:cxnSpLocks/>
            <a:stCxn id="117" idx="3"/>
            <a:endCxn id="122" idx="0"/>
          </p:cNvCxnSpPr>
          <p:nvPr/>
        </p:nvCxnSpPr>
        <p:spPr>
          <a:xfrm>
            <a:off x="9721993" y="2060369"/>
            <a:ext cx="833873" cy="510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AC68EABE-D06F-19CD-5761-CEDA214BBA08}"/>
              </a:ext>
            </a:extLst>
          </p:cNvPr>
          <p:cNvSpPr txBox="1"/>
          <p:nvPr/>
        </p:nvSpPr>
        <p:spPr>
          <a:xfrm>
            <a:off x="5235144" y="5141916"/>
            <a:ext cx="6763909"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000" b="1">
                <a:cs typeface="Calibri" panose="020F0502020204030204"/>
              </a:rPr>
              <a:t>Challenges to the Solution </a:t>
            </a:r>
            <a:endParaRPr lang="en-US">
              <a:cs typeface="Calibri" panose="020F0502020204030204"/>
            </a:endParaRPr>
          </a:p>
          <a:p>
            <a:pPr marL="285750" indent="-285750">
              <a:spcAft>
                <a:spcPts val="600"/>
              </a:spcAft>
              <a:buFont typeface="Arial"/>
              <a:buChar char="•"/>
            </a:pPr>
            <a:r>
              <a:rPr lang="en-US">
                <a:cs typeface="Calibri" panose="020F0502020204030204"/>
              </a:rPr>
              <a:t>Every image must be valid i.e., no duplicates (unless dated far apart).</a:t>
            </a:r>
          </a:p>
          <a:p>
            <a:pPr marL="285750" indent="-285750">
              <a:spcAft>
                <a:spcPts val="600"/>
              </a:spcAft>
              <a:buFont typeface="Arial"/>
              <a:buChar char="•"/>
            </a:pPr>
            <a:r>
              <a:rPr lang="en-US">
                <a:cs typeface="Calibri" panose="020F0502020204030204"/>
              </a:rPr>
              <a:t>Use of similar location images to verify and validate a sidewalk defect</a:t>
            </a:r>
          </a:p>
        </p:txBody>
      </p:sp>
    </p:spTree>
    <p:extLst>
      <p:ext uri="{BB962C8B-B14F-4D97-AF65-F5344CB8AC3E}">
        <p14:creationId xmlns:p14="http://schemas.microsoft.com/office/powerpoint/2010/main" val="2379311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7" descr="Boxes and roller conveyor">
            <a:extLst>
              <a:ext uri="{FF2B5EF4-FFF2-40B4-BE49-F238E27FC236}">
                <a16:creationId xmlns:a16="http://schemas.microsoft.com/office/drawing/2014/main" id="{F1E96956-2E0F-A67E-39B5-899309FB59A8}"/>
              </a:ext>
            </a:extLst>
          </p:cNvPr>
          <p:cNvPicPr>
            <a:picLocks noChangeAspect="1"/>
          </p:cNvPicPr>
          <p:nvPr/>
        </p:nvPicPr>
        <p:blipFill rotWithShape="1">
          <a:blip r:embed="rId2"/>
          <a:srcRect r="11696"/>
          <a:stretch/>
        </p:blipFill>
        <p:spPr>
          <a:xfrm>
            <a:off x="4117521" y="10"/>
            <a:ext cx="8074479" cy="6857990"/>
          </a:xfrm>
          <a:prstGeom prst="rect">
            <a:avLst/>
          </a:prstGeom>
        </p:spPr>
      </p:pic>
      <p:sp>
        <p:nvSpPr>
          <p:cNvPr id="49" name="Freeform: Shape 48">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9ABBA4BA-6398-81E5-DBB5-9B64AC612352}"/>
              </a:ext>
            </a:extLst>
          </p:cNvPr>
          <p:cNvSpPr txBox="1"/>
          <p:nvPr/>
        </p:nvSpPr>
        <p:spPr>
          <a:xfrm>
            <a:off x="804672" y="365125"/>
            <a:ext cx="526615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latin typeface="+mj-lt"/>
                <a:ea typeface="+mj-ea"/>
                <a:cs typeface="+mj-cs"/>
              </a:rPr>
              <a:t>Expected deliverable for Project Part 2</a:t>
            </a:r>
          </a:p>
        </p:txBody>
      </p:sp>
      <p:sp>
        <p:nvSpPr>
          <p:cNvPr id="5" name="TextBox 4">
            <a:extLst>
              <a:ext uri="{FF2B5EF4-FFF2-40B4-BE49-F238E27FC236}">
                <a16:creationId xmlns:a16="http://schemas.microsoft.com/office/drawing/2014/main" id="{97731B61-4FBC-CEE9-9711-77E0C72F8357}"/>
              </a:ext>
            </a:extLst>
          </p:cNvPr>
          <p:cNvSpPr txBox="1"/>
          <p:nvPr/>
        </p:nvSpPr>
        <p:spPr>
          <a:xfrm>
            <a:off x="804672" y="2022601"/>
            <a:ext cx="3941499" cy="415436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t>To develop a proof of concept of the solution that can scale.</a:t>
            </a:r>
          </a:p>
          <a:p>
            <a:pPr marL="285750" indent="-228600">
              <a:lnSpc>
                <a:spcPct val="90000"/>
              </a:lnSpc>
              <a:spcAft>
                <a:spcPts val="600"/>
              </a:spcAft>
              <a:buFont typeface="Arial" panose="020B0604020202020204" pitchFamily="34" charset="0"/>
              <a:buChar char="•"/>
            </a:pPr>
            <a:r>
              <a:rPr lang="en-US" sz="2000"/>
              <a:t>To analyze the challenges of the algorithm and develop the case further</a:t>
            </a:r>
          </a:p>
          <a:p>
            <a:pPr marL="285750" indent="-228600">
              <a:lnSpc>
                <a:spcPct val="90000"/>
              </a:lnSpc>
              <a:spcAft>
                <a:spcPts val="600"/>
              </a:spcAft>
              <a:buFont typeface="Arial" panose="020B0604020202020204" pitchFamily="34" charset="0"/>
              <a:buChar char="•"/>
            </a:pPr>
            <a:r>
              <a:rPr lang="en-US" sz="2000"/>
              <a:t>To create a better business case and payment system </a:t>
            </a:r>
          </a:p>
        </p:txBody>
      </p:sp>
    </p:spTree>
    <p:extLst>
      <p:ext uri="{BB962C8B-B14F-4D97-AF65-F5344CB8AC3E}">
        <p14:creationId xmlns:p14="http://schemas.microsoft.com/office/powerpoint/2010/main" val="81071548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pic>
        <p:nvPicPr>
          <p:cNvPr id="4" name="Picture 4">
            <a:extLst>
              <a:ext uri="{FF2B5EF4-FFF2-40B4-BE49-F238E27FC236}">
                <a16:creationId xmlns:a16="http://schemas.microsoft.com/office/drawing/2014/main" id="{30CDE6A7-5BF4-8015-6ABF-0BF8A828F3F5}"/>
              </a:ext>
            </a:extLst>
          </p:cNvPr>
          <p:cNvPicPr>
            <a:picLocks noGrp="1" noChangeAspect="1"/>
          </p:cNvPicPr>
          <p:nvPr>
            <p:ph idx="1"/>
          </p:nvPr>
        </p:nvPicPr>
        <p:blipFill>
          <a:blip r:embed="rId2"/>
          <a:stretch>
            <a:fillRect/>
          </a:stretch>
        </p:blipFill>
        <p:spPr>
          <a:xfrm>
            <a:off x="5016500" y="685800"/>
            <a:ext cx="3186113" cy="5105400"/>
          </a:xfrm>
        </p:spPr>
      </p:pic>
      <p:pic>
        <p:nvPicPr>
          <p:cNvPr id="5" name="Picture 5">
            <a:extLst>
              <a:ext uri="{FF2B5EF4-FFF2-40B4-BE49-F238E27FC236}">
                <a16:creationId xmlns:a16="http://schemas.microsoft.com/office/drawing/2014/main" id="{9EE37FF9-ECCB-0E68-D165-64359C0B98F6}"/>
              </a:ext>
            </a:extLst>
          </p:cNvPr>
          <p:cNvPicPr>
            <a:picLocks noChangeAspect="1"/>
          </p:cNvPicPr>
          <p:nvPr/>
        </p:nvPicPr>
        <p:blipFill>
          <a:blip r:embed="rId3"/>
          <a:stretch>
            <a:fillRect/>
          </a:stretch>
        </p:blipFill>
        <p:spPr>
          <a:xfrm>
            <a:off x="8266113" y="685800"/>
            <a:ext cx="3232150" cy="5105400"/>
          </a:xfrm>
          <a:prstGeom prst="rect">
            <a:avLst/>
          </a:prstGeom>
        </p:spPr>
      </p:pic>
      <p:sp>
        <p:nvSpPr>
          <p:cNvPr id="2" name="Title 1">
            <a:extLst>
              <a:ext uri="{FF2B5EF4-FFF2-40B4-BE49-F238E27FC236}">
                <a16:creationId xmlns:a16="http://schemas.microsoft.com/office/drawing/2014/main" id="{20E45924-BA05-1768-9D98-A63AFD9DC15D}"/>
              </a:ext>
            </a:extLst>
          </p:cNvPr>
          <p:cNvSpPr>
            <a:spLocks noGrp="1"/>
          </p:cNvSpPr>
          <p:nvPr>
            <p:ph type="title"/>
          </p:nvPr>
        </p:nvSpPr>
        <p:spPr>
          <a:xfrm>
            <a:off x="535020" y="685800"/>
            <a:ext cx="2780271" cy="5105400"/>
          </a:xfrm>
        </p:spPr>
        <p:txBody>
          <a:bodyPr>
            <a:normAutofit/>
          </a:bodyPr>
          <a:lstStyle/>
          <a:p>
            <a:r>
              <a:rPr lang="en-US" sz="4000">
                <a:solidFill>
                  <a:srgbClr val="FFFFFF"/>
                </a:solidFill>
                <a:cs typeface="Calibri Light"/>
              </a:rPr>
              <a:t>Future Goals</a:t>
            </a:r>
            <a:endParaRPr lang="en-US" sz="4000">
              <a:solidFill>
                <a:srgbClr val="FFFFFF"/>
              </a:solidFill>
            </a:endParaRPr>
          </a:p>
        </p:txBody>
      </p:sp>
    </p:spTree>
    <p:extLst>
      <p:ext uri="{BB962C8B-B14F-4D97-AF65-F5344CB8AC3E}">
        <p14:creationId xmlns:p14="http://schemas.microsoft.com/office/powerpoint/2010/main" val="420622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AF295-43F8-CC88-3154-2952889B6562}"/>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Required skillset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E0AC24-03FE-EB6E-E1CE-A2731D439F23}"/>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ea typeface="+mn-lt"/>
                <a:cs typeface="+mn-lt"/>
              </a:rPr>
              <a:t>We are searching for some open-source software and learning Android studio for app development.</a:t>
            </a:r>
          </a:p>
          <a:p>
            <a:r>
              <a:rPr lang="en-US">
                <a:ea typeface="+mn-lt"/>
                <a:cs typeface="+mn-lt"/>
              </a:rPr>
              <a:t>Also planning to get access with some image processing APIs for detection road features.</a:t>
            </a:r>
          </a:p>
          <a:p>
            <a:endParaRPr lang="en-US">
              <a:cs typeface="Calibri"/>
            </a:endParaRPr>
          </a:p>
        </p:txBody>
      </p:sp>
    </p:spTree>
    <p:extLst>
      <p:ext uri="{BB962C8B-B14F-4D97-AF65-F5344CB8AC3E}">
        <p14:creationId xmlns:p14="http://schemas.microsoft.com/office/powerpoint/2010/main" val="2431223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4FAF6-FBD4-9FC7-7D2C-0C82AA62F6D6}"/>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Various Algorithms available for defect identification</a:t>
            </a:r>
          </a:p>
        </p:txBody>
      </p:sp>
      <p:sp>
        <p:nvSpPr>
          <p:cNvPr id="4" name="TextBox 3">
            <a:extLst>
              <a:ext uri="{FF2B5EF4-FFF2-40B4-BE49-F238E27FC236}">
                <a16:creationId xmlns:a16="http://schemas.microsoft.com/office/drawing/2014/main" id="{AAD19A51-7860-B04B-D4C1-3C61BF3F7AA4}"/>
              </a:ext>
            </a:extLst>
          </p:cNvPr>
          <p:cNvSpPr txBox="1"/>
          <p:nvPr/>
        </p:nvSpPr>
        <p:spPr>
          <a:xfrm>
            <a:off x="4283583" y="649480"/>
            <a:ext cx="7911258" cy="59718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000" dirty="0"/>
              <a:t>CNN's are the go-to for identifying defects, multiple CNN's are available for identifying the defect such as </a:t>
            </a:r>
            <a:endParaRPr lang="en-US" dirty="0"/>
          </a:p>
          <a:p>
            <a:pPr marL="285750" indent="-228600">
              <a:lnSpc>
                <a:spcPct val="90000"/>
              </a:lnSpc>
              <a:spcAft>
                <a:spcPts val="600"/>
              </a:spcAft>
              <a:buFont typeface="Arial" panose="020B0604020202020204" pitchFamily="34" charset="0"/>
              <a:buChar char="•"/>
            </a:pPr>
            <a:r>
              <a:rPr lang="en-US" sz="2000" dirty="0"/>
              <a:t>VGG-16</a:t>
            </a:r>
            <a:endParaRPr lang="en-US" sz="2000" dirty="0">
              <a:ea typeface="Calibri"/>
              <a:cs typeface="Calibri"/>
            </a:endParaRPr>
          </a:p>
          <a:p>
            <a:pPr marL="285750" indent="-228600">
              <a:lnSpc>
                <a:spcPct val="90000"/>
              </a:lnSpc>
              <a:spcAft>
                <a:spcPts val="600"/>
              </a:spcAft>
              <a:buFont typeface="Arial" panose="020B0604020202020204" pitchFamily="34" charset="0"/>
              <a:buChar char="•"/>
            </a:pPr>
            <a:r>
              <a:rPr lang="en-US" sz="2000" dirty="0" err="1"/>
              <a:t>ResNet</a:t>
            </a:r>
            <a:r>
              <a:rPr lang="en-US" sz="2000" dirty="0"/>
              <a:t> </a:t>
            </a:r>
            <a:endParaRPr lang="en-US" sz="2000" dirty="0">
              <a:ea typeface="Calibri"/>
              <a:cs typeface="Calibri"/>
            </a:endParaRPr>
          </a:p>
          <a:p>
            <a:pPr marL="285750" indent="-228600">
              <a:lnSpc>
                <a:spcPct val="90000"/>
              </a:lnSpc>
              <a:spcAft>
                <a:spcPts val="600"/>
              </a:spcAft>
              <a:buFont typeface="Arial" panose="020B0604020202020204" pitchFamily="34" charset="0"/>
              <a:buChar char="•"/>
            </a:pPr>
            <a:r>
              <a:rPr lang="en-US" sz="2000" dirty="0" err="1"/>
              <a:t>AlphaNet</a:t>
            </a:r>
            <a:endParaRPr lang="en-US" sz="2000" dirty="0">
              <a:ea typeface="Calibri"/>
              <a:cs typeface="Calibri"/>
            </a:endParaRPr>
          </a:p>
          <a:p>
            <a:pPr marL="285750" indent="-228600">
              <a:lnSpc>
                <a:spcPct val="90000"/>
              </a:lnSpc>
              <a:spcAft>
                <a:spcPts val="600"/>
              </a:spcAft>
              <a:buFont typeface="Arial" panose="020B0604020202020204" pitchFamily="34" charset="0"/>
              <a:buChar char="•"/>
            </a:pPr>
            <a:r>
              <a:rPr lang="en-US" sz="2000" dirty="0" err="1"/>
              <a:t>GoogleNet</a:t>
            </a:r>
            <a:endParaRPr lang="en-US" sz="2000" dirty="0">
              <a:ea typeface="Calibri"/>
              <a:cs typeface="Calibri"/>
            </a:endParaRPr>
          </a:p>
          <a:p>
            <a:pPr marL="57150">
              <a:lnSpc>
                <a:spcPct val="90000"/>
              </a:lnSpc>
              <a:spcAft>
                <a:spcPts val="600"/>
              </a:spcAft>
            </a:pPr>
            <a:r>
              <a:rPr lang="en-US" sz="2000" dirty="0">
                <a:ea typeface="Calibri"/>
                <a:cs typeface="Calibri"/>
              </a:rPr>
              <a:t>More </a:t>
            </a:r>
            <a:r>
              <a:rPr lang="en-US" sz="2000" dirty="0" err="1">
                <a:ea typeface="Calibri"/>
                <a:cs typeface="Calibri"/>
              </a:rPr>
              <a:t>Indepth</a:t>
            </a:r>
            <a:r>
              <a:rPr lang="en-US" sz="2000" dirty="0">
                <a:ea typeface="Calibri"/>
                <a:cs typeface="Calibri"/>
              </a:rPr>
              <a:t> study needs to be done in order to identify the best algorithm to be used for defect detection in sidewalks</a:t>
            </a:r>
          </a:p>
          <a:p>
            <a:pPr marL="57150">
              <a:lnSpc>
                <a:spcPct val="90000"/>
              </a:lnSpc>
              <a:spcAft>
                <a:spcPts val="600"/>
              </a:spcAft>
            </a:pPr>
            <a:r>
              <a:rPr lang="en-US" sz="2000" dirty="0">
                <a:ea typeface="Calibri"/>
                <a:cs typeface="Calibri"/>
              </a:rPr>
              <a:t>Some important aspects to be considered  for use of above said algorithms are </a:t>
            </a:r>
          </a:p>
          <a:p>
            <a:pPr marL="400050" indent="-342900">
              <a:lnSpc>
                <a:spcPct val="90000"/>
              </a:lnSpc>
              <a:spcAft>
                <a:spcPts val="600"/>
              </a:spcAft>
              <a:buFont typeface="Arial"/>
              <a:buChar char="•"/>
            </a:pPr>
            <a:r>
              <a:rPr lang="en-US" sz="2000" dirty="0">
                <a:ea typeface="Calibri"/>
                <a:cs typeface="Calibri"/>
              </a:rPr>
              <a:t>Training time </a:t>
            </a:r>
          </a:p>
          <a:p>
            <a:pPr marL="285750" indent="-228600">
              <a:lnSpc>
                <a:spcPct val="90000"/>
              </a:lnSpc>
              <a:spcAft>
                <a:spcPts val="600"/>
              </a:spcAft>
              <a:buFont typeface="Arial" panose="020B0604020202020204" pitchFamily="34" charset="0"/>
              <a:buChar char="•"/>
            </a:pPr>
            <a:r>
              <a:rPr lang="en-US" sz="2000" dirty="0">
                <a:ea typeface="Calibri"/>
                <a:cs typeface="Calibri"/>
              </a:rPr>
              <a:t>  Prediction time</a:t>
            </a:r>
          </a:p>
          <a:p>
            <a:pPr marL="57150">
              <a:lnSpc>
                <a:spcPct val="90000"/>
              </a:lnSpc>
              <a:spcAft>
                <a:spcPts val="600"/>
              </a:spcAft>
            </a:pPr>
            <a:r>
              <a:rPr lang="en-US" sz="2000" dirty="0">
                <a:ea typeface="Calibri"/>
                <a:cs typeface="Calibri"/>
              </a:rPr>
              <a:t>And the amount of transfer learning to be applied </a:t>
            </a:r>
          </a:p>
          <a:p>
            <a:pPr marL="57150">
              <a:lnSpc>
                <a:spcPct val="90000"/>
              </a:lnSpc>
              <a:spcAft>
                <a:spcPts val="600"/>
              </a:spcAft>
            </a:pPr>
            <a:r>
              <a:rPr lang="en-US" sz="2000" dirty="0">
                <a:ea typeface="Calibri"/>
                <a:cs typeface="Calibri"/>
              </a:rPr>
              <a:t>For example, VGG-16 is very good network for defect identification but must be trained on a machine with enough compute </a:t>
            </a:r>
          </a:p>
          <a:p>
            <a:pPr marL="57150">
              <a:lnSpc>
                <a:spcPct val="90000"/>
              </a:lnSpc>
              <a:spcAft>
                <a:spcPts val="600"/>
              </a:spcAft>
            </a:pPr>
            <a:r>
              <a:rPr lang="en-US" sz="2000" dirty="0">
                <a:ea typeface="Calibri"/>
                <a:cs typeface="Calibri"/>
              </a:rPr>
              <a:t>Another factor is the preprocessing of data which can potentially reduce the time required for the training.</a:t>
            </a:r>
          </a:p>
        </p:txBody>
      </p:sp>
    </p:spTree>
    <p:extLst>
      <p:ext uri="{BB962C8B-B14F-4D97-AF65-F5344CB8AC3E}">
        <p14:creationId xmlns:p14="http://schemas.microsoft.com/office/powerpoint/2010/main" val="1685090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640</Words>
  <Application>Microsoft Office PowerPoint</Application>
  <PresentationFormat>Widescreen</PresentationFormat>
  <Paragraphs>70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Vehicle mounted image acquisition device for infrastructure asset management. </vt:lpstr>
      <vt:lpstr>PowerPoint Presentation</vt:lpstr>
      <vt:lpstr>PowerPoint Presentation</vt:lpstr>
      <vt:lpstr>Example of damaged sidewalk</vt:lpstr>
      <vt:lpstr>PowerPoint Presentation</vt:lpstr>
      <vt:lpstr>PowerPoint Presentation</vt:lpstr>
      <vt:lpstr>Future Goals</vt:lpstr>
      <vt:lpstr>Required skillset</vt:lpstr>
      <vt:lpstr>Various Algorithms available for defect identification</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mounted image acquisition device for infrastructure asset management. </dc:title>
  <dc:creator>Jithin Varghese</dc:creator>
  <cp:lastModifiedBy>Parthkumar Patel</cp:lastModifiedBy>
  <cp:revision>2</cp:revision>
  <dcterms:created xsi:type="dcterms:W3CDTF">2022-08-05T14:27:54Z</dcterms:created>
  <dcterms:modified xsi:type="dcterms:W3CDTF">2023-08-02T04:10:10Z</dcterms:modified>
</cp:coreProperties>
</file>