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2" r:id="rId4"/>
    <p:sldId id="263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BC72-B880-4DE9-89C0-2E9C2616CAC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47E8-8A77-43AF-A2E1-31C29D09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9D6D-9885-C306-45EB-555B2BD44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00B90-0D9C-2B2B-8258-DF6AC43A9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51E8-CA48-E753-7143-0391AFEF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A69D-ACB2-46C8-7A12-64A9B19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1E04-EF3B-FE92-836C-37E14A27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BD53-D920-733B-188D-AEFFCF3C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DC63A-4642-1483-05CB-512B388C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B167-2226-2D4C-0392-3E1CAF63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CCD8-7369-4F48-45B4-BCF3FB50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C088-8EB0-7FD0-0167-6A3B9F60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24A5A-9D45-7E16-CA44-40D1131F7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6FA5-84DB-F009-210B-ED109516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2932-452A-8812-0EB3-A7D035F0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872F-3DFF-9582-E1EA-F2753A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E622-2DB1-9EFE-9916-F4220422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4A7-03A1-7120-7F6E-83772E2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1186-72A3-C0A5-55BE-D0BEFD8E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7915-C216-A501-1CE9-7C324010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27E3-7E90-9202-8530-A1175BE8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0C65-9C89-C7D6-4D40-11F50FEF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FC9-ABB1-9A43-AD7F-3D490BDB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4A0A-FAFC-F9D9-D10D-F6B0B460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2038-76E7-CB00-3ECA-19AD19D6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5EC6-AFF7-11F0-E133-B2CC2EE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892E-12BC-F56D-9441-67D5573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C19A-350B-E33B-1454-15EE8412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85D0-5F4F-3155-8DA5-111A281D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171B-CC83-DEB8-6E3B-AA1110F7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DF9A-B133-ED90-A341-8C22598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B9256-897E-4DE0-020C-F3ECB402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6803-6314-6BE1-8549-427FA2A7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4B3A-67AA-3D48-8B7B-8DFA70D2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DE8B-DFC7-7B71-E295-444BC5D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E8A4-704C-8E06-395A-53A62EFE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91D33-CE6F-B245-F548-D364BC197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CD6D1-B231-18E9-E9CB-3D985FCA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9F9EE-4ACB-CE7B-86AC-F80C35CD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B856D-5CD2-1598-67BA-C0807BF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0E3A3-1599-D0F9-F6F9-2DBAAC69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6F67-24F0-7814-0373-710FEC61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A684-E800-1E51-1BEF-2A108DA3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254B-3301-D56E-BE2B-5266A7A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A71B0-7DCA-DAB8-984D-DE3F8DAE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15823-04B3-6A2F-7F3E-2E09089C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82FF-BC56-3434-4298-EF22AB63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A333-823A-E8ED-2F00-19914D69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CD9F-40F5-E139-6B14-1BB4BA8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42B5-647F-5501-58FB-02C04684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47E42-0E97-3A9C-347D-322FD80F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64716-9D27-6CA9-88C1-0189C103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5118-1616-77FA-ECA5-A186E623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9715-1E22-20B5-D107-E1FB067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BE9-1C82-5811-E9F6-EEF52F84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0549C-912C-148D-17D7-1A7F4DAF0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A001C-323D-63B4-4D7D-5221B3D7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DB68-33AD-AB0C-E1A6-001E6244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E021-5259-D696-8101-CCB6FC9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139A-7166-1A68-674C-15EC502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9C449-23C2-B080-5470-1C5DADC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C573-E8DB-4613-7D8D-38DD8FAE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6BD9-0E51-BD41-F3C2-C510BED9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298-6A19-49A3-AAC2-6071C8AC904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680E-0EB4-83E4-955C-F8A07E39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AB75-6ABE-3EAB-B40F-F74520CD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76C4A-FD70-E806-A1DD-B4C9D3E1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7" y="376590"/>
            <a:ext cx="1468614" cy="233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C3A0B-9FC8-7BAD-D3C9-983EFC64F9ED}"/>
              </a:ext>
            </a:extLst>
          </p:cNvPr>
          <p:cNvSpPr txBox="1"/>
          <p:nvPr/>
        </p:nvSpPr>
        <p:spPr>
          <a:xfrm>
            <a:off x="3341511" y="376590"/>
            <a:ext cx="754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2026-743E-DE82-5465-0DC2691E49D3}"/>
              </a:ext>
            </a:extLst>
          </p:cNvPr>
          <p:cNvSpPr txBox="1"/>
          <p:nvPr/>
        </p:nvSpPr>
        <p:spPr>
          <a:xfrm>
            <a:off x="3567289" y="1327458"/>
            <a:ext cx="598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Final Project Stock 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39723-F397-B905-49A5-FAF85F52330E}"/>
              </a:ext>
            </a:extLst>
          </p:cNvPr>
          <p:cNvSpPr txBox="1"/>
          <p:nvPr/>
        </p:nvSpPr>
        <p:spPr>
          <a:xfrm>
            <a:off x="4097866" y="3946183"/>
            <a:ext cx="5260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Team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Shimaa Salah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Marwa Sabry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Mahmoud Mohamed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Khaled Magdy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Hassan Essam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CF4435-136C-53A4-BC41-9BCB2EFC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89" y="2139102"/>
            <a:ext cx="2143125" cy="1653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A5AB9-6552-0D28-4435-23362E3FBF19}"/>
              </a:ext>
            </a:extLst>
          </p:cNvPr>
          <p:cNvSpPr txBox="1"/>
          <p:nvPr/>
        </p:nvSpPr>
        <p:spPr>
          <a:xfrm>
            <a:off x="5057423" y="6281355"/>
            <a:ext cx="557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Supervision by Eng</a:t>
            </a:r>
            <a:r>
              <a:rPr lang="en-US" dirty="0"/>
              <a:t>.: </a:t>
            </a:r>
            <a:r>
              <a:rPr lang="en-US" b="1" dirty="0"/>
              <a:t>Toaa Gamal</a:t>
            </a:r>
          </a:p>
        </p:txBody>
      </p:sp>
    </p:spTree>
    <p:extLst>
      <p:ext uri="{BB962C8B-B14F-4D97-AF65-F5344CB8AC3E}">
        <p14:creationId xmlns:p14="http://schemas.microsoft.com/office/powerpoint/2010/main" val="28150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B96328-39F2-DC5A-C570-A1457FB49EDE}"/>
              </a:ext>
            </a:extLst>
          </p:cNvPr>
          <p:cNvSpPr/>
          <p:nvPr/>
        </p:nvSpPr>
        <p:spPr>
          <a:xfrm>
            <a:off x="1660124" y="417250"/>
            <a:ext cx="781235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E00EE-9F43-CB07-B89C-47C2BDAD484B}"/>
              </a:ext>
            </a:extLst>
          </p:cNvPr>
          <p:cNvSpPr txBox="1"/>
          <p:nvPr/>
        </p:nvSpPr>
        <p:spPr>
          <a:xfrm>
            <a:off x="1402672" y="2095130"/>
            <a:ext cx="457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What do you know about S&amp;P 500??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899DC-EF58-74BC-745E-1777935A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" y="1891558"/>
            <a:ext cx="530024" cy="807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DEF433-8E06-8C0F-41E0-AF555173C4A9}"/>
              </a:ext>
            </a:extLst>
          </p:cNvPr>
          <p:cNvSpPr txBox="1"/>
          <p:nvPr/>
        </p:nvSpPr>
        <p:spPr>
          <a:xfrm>
            <a:off x="1660124" y="2805343"/>
            <a:ext cx="905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S&amp;P Global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38AC3-758F-272B-40B0-5F896DF075C3}"/>
              </a:ext>
            </a:extLst>
          </p:cNvPr>
          <p:cNvCxnSpPr>
            <a:cxnSpLocks/>
          </p:cNvCxnSpPr>
          <p:nvPr/>
        </p:nvCxnSpPr>
        <p:spPr>
          <a:xfrm flipH="1">
            <a:off x="4917304" y="3205453"/>
            <a:ext cx="1056443" cy="1082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C10C6-E4CF-B45C-3E5B-F970D9EF8D0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87736" y="3205453"/>
            <a:ext cx="1118587" cy="110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962A8B-A2B0-1C41-0818-EBEE38C964B7}"/>
              </a:ext>
            </a:extLst>
          </p:cNvPr>
          <p:cNvSpPr txBox="1"/>
          <p:nvPr/>
        </p:nvSpPr>
        <p:spPr>
          <a:xfrm>
            <a:off x="3459332" y="4661390"/>
            <a:ext cx="263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Poor</a:t>
            </a:r>
            <a:r>
              <a:rPr lang="ar-EG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 Publishing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(Guidebooks officially Founded 1868)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EBEFD-9F44-E410-1E71-4EDAA882AA30}"/>
              </a:ext>
            </a:extLst>
          </p:cNvPr>
          <p:cNvSpPr txBox="1"/>
          <p:nvPr/>
        </p:nvSpPr>
        <p:spPr>
          <a:xfrm>
            <a:off x="6831628" y="4661390"/>
            <a:ext cx="15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 Statistics Bureau(1906)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B1BE05-4D57-420A-2743-0522FEB0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71" y="3194875"/>
            <a:ext cx="2838281" cy="18246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B559B-624B-3D70-9BEF-DCE9B2CF8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6" y="3205453"/>
            <a:ext cx="2838281" cy="18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C971D-F205-F88C-E5E3-0FED0182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18" y="2911875"/>
            <a:ext cx="2143125" cy="31733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3EE133-7AE3-8364-1DE6-7DA32278888B}"/>
              </a:ext>
            </a:extLst>
          </p:cNvPr>
          <p:cNvSpPr/>
          <p:nvPr/>
        </p:nvSpPr>
        <p:spPr>
          <a:xfrm>
            <a:off x="620790" y="563732"/>
            <a:ext cx="7244178" cy="629426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S&amp;P 500 and when it has started?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are the companies chosen in S&amp;P 500?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best sector to invest in?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best company?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Comparison of year quarters to the end of Fiscal Year close price 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Companies' performance over time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sectors losers and gainers in stock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0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3E6364-39EA-5287-3316-3AFFB2357FB2}"/>
              </a:ext>
            </a:extLst>
          </p:cNvPr>
          <p:cNvSpPr/>
          <p:nvPr/>
        </p:nvSpPr>
        <p:spPr>
          <a:xfrm>
            <a:off x="1216241" y="479394"/>
            <a:ext cx="9286042" cy="1260629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0AB5F-5ED2-C96E-C73B-1CF21387E735}"/>
              </a:ext>
            </a:extLst>
          </p:cNvPr>
          <p:cNvSpPr txBox="1"/>
          <p:nvPr/>
        </p:nvSpPr>
        <p:spPr>
          <a:xfrm>
            <a:off x="736847" y="2192784"/>
            <a:ext cx="8975324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rtl="0">
              <a:spcBef>
                <a:spcPts val="1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1-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https://en.wikipedia.org/wiki/List_of_S%26P_500_compans</a:t>
            </a:r>
            <a:endParaRPr lang="en-US" b="0" dirty="0">
              <a:effectLst/>
            </a:endParaRPr>
          </a:p>
          <a:p>
            <a:pPr marL="127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2- 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https://www.kaggle.com/camnugent/sandp500</a:t>
            </a:r>
            <a:endParaRPr lang="en-US" b="0" dirty="0">
              <a:effectLst/>
            </a:endParaRPr>
          </a:p>
          <a:p>
            <a:pPr marR="482600" rtl="0">
              <a:spcBef>
                <a:spcPts val="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3-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https://datahub.io/core/s-and-p-500-companies-financials#resource-constituents financials </a:t>
            </a:r>
            <a:endParaRPr lang="en-US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928FB-B53E-B045-2FC5-DFCAAE4D0097}"/>
              </a:ext>
            </a:extLst>
          </p:cNvPr>
          <p:cNvSpPr txBox="1"/>
          <p:nvPr/>
        </p:nvSpPr>
        <p:spPr>
          <a:xfrm>
            <a:off x="914400" y="3624384"/>
            <a:ext cx="80609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Data sources:</a:t>
            </a:r>
            <a:endParaRPr lang="en-US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4-Gold price dataset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5-Crude oil price dataset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6-Inflation , Interest , Unemployment rate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7-Industry classification dataset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Wikepedia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8-S&amp;P 500 on August 2018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Wikepedia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9-S&amp;P 500 daily data on 2020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2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245AB-DFCB-BDAC-2E48-4D6465F70A8D}"/>
              </a:ext>
            </a:extLst>
          </p:cNvPr>
          <p:cNvSpPr txBox="1"/>
          <p:nvPr/>
        </p:nvSpPr>
        <p:spPr>
          <a:xfrm>
            <a:off x="1278385" y="828288"/>
            <a:ext cx="820074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     Data warehouse Modeling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Schema Used :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GALAXY SCHEMA</a:t>
            </a:r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as the business has more than one business processes.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Business Process: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Stock market analysis, analyze companies' status on S&amp;P 500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Grantuality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Atomic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per</a:t>
            </a: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day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DA7B-F697-EB6C-D5CF-5B74506E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3566549-F9DC-70DA-7066-89CB27DB6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027" y="1436333"/>
            <a:ext cx="57340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5D625-0B19-24ED-AC85-C95E0B2B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" y="1331249"/>
            <a:ext cx="10296525" cy="53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34C6D-F27A-CE86-7112-0529499C7D99}"/>
              </a:ext>
            </a:extLst>
          </p:cNvPr>
          <p:cNvSpPr txBox="1"/>
          <p:nvPr/>
        </p:nvSpPr>
        <p:spPr>
          <a:xfrm>
            <a:off x="2148396" y="1748901"/>
            <a:ext cx="6471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Import Data using SQL Developer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Data Preparation using Excel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Visualization using 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F85B0-9D0A-2D1A-6BD3-3C897BFC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09" y="4021584"/>
            <a:ext cx="1212541" cy="1189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FCF10-F684-1B0A-DBD2-9A68C2F9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1" y="5719219"/>
            <a:ext cx="2155992" cy="1076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6F7C3-A3AB-EE41-3C0F-EDE5574C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68" y="2407195"/>
            <a:ext cx="1658876" cy="9560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458EE-0700-84E2-18E3-55DEA22FCDD7}"/>
              </a:ext>
            </a:extLst>
          </p:cNvPr>
          <p:cNvSpPr/>
          <p:nvPr/>
        </p:nvSpPr>
        <p:spPr>
          <a:xfrm>
            <a:off x="2713977" y="479394"/>
            <a:ext cx="5166804" cy="843379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TOOL USED</a:t>
            </a:r>
          </a:p>
        </p:txBody>
      </p:sp>
    </p:spTree>
    <p:extLst>
      <p:ext uri="{BB962C8B-B14F-4D97-AF65-F5344CB8AC3E}">
        <p14:creationId xmlns:p14="http://schemas.microsoft.com/office/powerpoint/2010/main" val="358654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363C5F7-C0A0-EF9F-10DB-E902BEC2D78F}"/>
              </a:ext>
            </a:extLst>
          </p:cNvPr>
          <p:cNvSpPr/>
          <p:nvPr/>
        </p:nvSpPr>
        <p:spPr>
          <a:xfrm>
            <a:off x="1908699" y="417249"/>
            <a:ext cx="8105313" cy="132277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A1609-242E-B47F-6E8C-B8BF788310EC}"/>
              </a:ext>
            </a:extLst>
          </p:cNvPr>
          <p:cNvSpPr txBox="1"/>
          <p:nvPr/>
        </p:nvSpPr>
        <p:spPr>
          <a:xfrm>
            <a:off x="896644" y="2414726"/>
            <a:ext cx="988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investor must consider the history of the stock over time in details</a:t>
            </a:r>
          </a:p>
          <a:p>
            <a:r>
              <a:rPr lang="en-US" sz="2400" dirty="0"/>
              <a:t> and the different types of indicators </a:t>
            </a:r>
          </a:p>
          <a:p>
            <a:endParaRPr lang="en-US" sz="2400" dirty="0"/>
          </a:p>
          <a:p>
            <a:r>
              <a:rPr lang="en-US" sz="2400" dirty="0"/>
              <a:t>This will approximately grant the earnings or at least minimizes the losses</a:t>
            </a:r>
          </a:p>
          <a:p>
            <a:r>
              <a:rPr lang="en-US" sz="2400" dirty="0"/>
              <a:t>because of the  high rate of variations in that type of market !</a:t>
            </a:r>
          </a:p>
        </p:txBody>
      </p:sp>
    </p:spTree>
    <p:extLst>
      <p:ext uri="{BB962C8B-B14F-4D97-AF65-F5344CB8AC3E}">
        <p14:creationId xmlns:p14="http://schemas.microsoft.com/office/powerpoint/2010/main" val="245120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3071-C875-D1F1-8EC7-56727D5A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1122363"/>
            <a:ext cx="11728174" cy="3250854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80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331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Model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Marwan Sadek</dc:creator>
  <cp:lastModifiedBy>Device 39</cp:lastModifiedBy>
  <cp:revision>9</cp:revision>
  <dcterms:created xsi:type="dcterms:W3CDTF">2022-11-02T22:13:35Z</dcterms:created>
  <dcterms:modified xsi:type="dcterms:W3CDTF">2022-11-04T09:55:03Z</dcterms:modified>
</cp:coreProperties>
</file>