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1" r:id="rId6"/>
    <p:sldId id="260" r:id="rId7"/>
    <p:sldId id="262" r:id="rId8"/>
    <p:sldId id="268" r:id="rId9"/>
    <p:sldId id="263" r:id="rId10"/>
    <p:sldId id="264" r:id="rId11"/>
    <p:sldId id="265" r:id="rId12"/>
    <p:sldId id="266" r:id="rId13"/>
    <p:sldId id="267" r:id="rId14"/>
    <p:sldId id="269" r:id="rId15"/>
  </p:sldIdLst>
  <p:sldSz cx="9144000" cy="5143500" type="screen16x9"/>
  <p:notesSz cx="6858000" cy="9144000"/>
  <p:embeddedFontLst>
    <p:embeddedFont>
      <p:font typeface="Lato" panose="020F0502020204030203" pitchFamily="34" charset="0"/>
      <p:regular r:id="rId17"/>
      <p:bold r:id="rId18"/>
      <p:italic r:id="rId19"/>
      <p:boldItalic r:id="rId20"/>
    </p:embeddedFont>
    <p:embeddedFont>
      <p:font typeface="Monotype Corsiva" panose="03010101010201010101" pitchFamily="66" charset="0"/>
      <p:regular r:id="rId21"/>
      <p:italic r:id="rId22"/>
    </p:embeddedFont>
    <p:embeddedFont>
      <p:font typeface="Nunito" pitchFamily="2" charset="77"/>
      <p:regular r:id="rId23"/>
      <p:bold r:id="rId24"/>
      <p:italic r:id="rId25"/>
      <p:boldItalic r:id="rId26"/>
    </p:embeddedFont>
    <p:embeddedFont>
      <p:font typeface="Playfair Displ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162" d="100"/>
          <a:sy n="162" d="100"/>
        </p:scale>
        <p:origin x="2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401c700c4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401c700c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401c700c4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401c700c4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401c700c4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401c700c4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401c700c4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401c700c4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401c700c41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401c700c41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401c700c41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401c700c41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01c700c41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01c700c4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401c700c41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401c700c41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111525"/>
            <a:ext cx="2951400" cy="7410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solidFill>
                  <a:srgbClr val="134F5C"/>
                </a:solidFill>
              </a:rPr>
              <a:t>HANGMAN  </a:t>
            </a:r>
            <a:endParaRPr>
              <a:solidFill>
                <a:srgbClr val="134F5C"/>
              </a:solidFill>
            </a:endParaRPr>
          </a:p>
        </p:txBody>
      </p:sp>
      <p:sp>
        <p:nvSpPr>
          <p:cNvPr id="60" name="Google Shape;60;p13"/>
          <p:cNvSpPr txBox="1">
            <a:spLocks noGrp="1"/>
          </p:cNvSpPr>
          <p:nvPr>
            <p:ph type="subTitle" idx="1"/>
          </p:nvPr>
        </p:nvSpPr>
        <p:spPr>
          <a:xfrm>
            <a:off x="311700" y="1699975"/>
            <a:ext cx="8832300" cy="2942400"/>
          </a:xfrm>
          <a:prstGeom prst="rect">
            <a:avLst/>
          </a:prstGeom>
        </p:spPr>
        <p:txBody>
          <a:bodyPr spcFirstLastPara="1" wrap="square" lIns="91425" tIns="91425" rIns="91425" bIns="91425" anchor="b" anchorCtr="0">
            <a:normAutofit fontScale="92500" lnSpcReduction="20000"/>
          </a:bodyPr>
          <a:lstStyle/>
          <a:p>
            <a:pPr marL="0" lvl="0" indent="0" algn="ctr" rtl="0">
              <a:spcBef>
                <a:spcPts val="0"/>
              </a:spcBef>
              <a:spcAft>
                <a:spcPts val="0"/>
              </a:spcAft>
              <a:buNone/>
            </a:pPr>
            <a:endParaRPr dirty="0"/>
          </a:p>
          <a:p>
            <a:pPr marL="0" lvl="0" indent="0" algn="ctr" rtl="0">
              <a:spcBef>
                <a:spcPts val="0"/>
              </a:spcBef>
              <a:spcAft>
                <a:spcPts val="0"/>
              </a:spcAft>
              <a:buNone/>
            </a:pPr>
            <a:r>
              <a:rPr lang="en-IN" dirty="0"/>
              <a:t>Name </a:t>
            </a:r>
          </a:p>
          <a:p>
            <a:pPr marL="0" lvl="0" indent="0" algn="ctr" rtl="0">
              <a:spcBef>
                <a:spcPts val="0"/>
              </a:spcBef>
              <a:spcAft>
                <a:spcPts val="0"/>
              </a:spcAft>
              <a:buNone/>
            </a:pPr>
            <a:r>
              <a:rPr lang="en-IN" dirty="0"/>
              <a:t>Name </a:t>
            </a:r>
          </a:p>
          <a:p>
            <a:pPr marL="0" indent="0"/>
            <a:r>
              <a:rPr lang="en-IN" dirty="0"/>
              <a:t>Name </a:t>
            </a:r>
          </a:p>
          <a:p>
            <a:pPr marL="0" indent="0"/>
            <a:r>
              <a:rPr lang="en-IN" dirty="0"/>
              <a:t>Name</a:t>
            </a:r>
          </a:p>
          <a:p>
            <a:pPr marL="0" indent="0"/>
            <a:r>
              <a:rPr lang="en-IN" dirty="0"/>
              <a:t>Name </a:t>
            </a:r>
          </a:p>
          <a:p>
            <a:pPr marL="0" indent="0"/>
            <a:r>
              <a:rPr lang="en-IN" dirty="0"/>
              <a:t>Name </a:t>
            </a:r>
          </a:p>
          <a:p>
            <a:pPr marL="0" indent="0"/>
            <a:endParaRPr lang="en-IN" dirty="0"/>
          </a:p>
          <a:p>
            <a:pPr marL="0" indent="0"/>
            <a:r>
              <a:rPr lang="en-IN" dirty="0"/>
              <a:t> </a:t>
            </a:r>
          </a:p>
          <a:p>
            <a:pPr marL="0" lvl="0" indent="0" algn="ctr" rtl="0">
              <a:spcBef>
                <a:spcPts val="0"/>
              </a:spcBef>
              <a:spcAft>
                <a:spcPts val="0"/>
              </a:spcAft>
              <a:buNone/>
            </a:pPr>
            <a:endParaRPr lang="en-IN" dirty="0"/>
          </a:p>
          <a:p>
            <a:pPr marL="0" lvl="0" indent="0" algn="ctr" rtl="0">
              <a:spcBef>
                <a:spcPts val="0"/>
              </a:spcBef>
              <a:spcAft>
                <a:spcPts val="0"/>
              </a:spcAft>
              <a:buNone/>
            </a:pPr>
            <a:r>
              <a:rPr lang="en" sz="1600" dirty="0">
                <a:solidFill>
                  <a:srgbClr val="0C343D"/>
                </a:solidFill>
              </a:rPr>
              <a:t>                                                                                     </a:t>
            </a:r>
            <a:endParaRPr sz="1600" dirty="0">
              <a:solidFill>
                <a:srgbClr val="0C343D"/>
              </a:solidFill>
            </a:endParaRPr>
          </a:p>
          <a:p>
            <a:pPr marL="0" lvl="0" indent="0" algn="ctr" rtl="0">
              <a:spcBef>
                <a:spcPts val="0"/>
              </a:spcBef>
              <a:spcAft>
                <a:spcPts val="0"/>
              </a:spcAft>
              <a:buNone/>
            </a:pPr>
            <a:r>
              <a:rPr lang="en" sz="1600" dirty="0">
                <a:solidFill>
                  <a:srgbClr val="0C343D"/>
                </a:solidFill>
              </a:rPr>
              <a:t>                                                                                                                                </a:t>
            </a:r>
            <a:r>
              <a:rPr lang="en" sz="1600" dirty="0">
                <a:solidFill>
                  <a:srgbClr val="C9DAF8"/>
                </a:solidFill>
                <a:highlight>
                  <a:srgbClr val="741B47"/>
                </a:highlight>
              </a:rPr>
              <a:t>  -ROOM -No</a:t>
            </a:r>
            <a:endParaRPr sz="1600" dirty="0">
              <a:solidFill>
                <a:srgbClr val="C9DAF8"/>
              </a:solidFill>
              <a:highlight>
                <a:srgbClr val="741B47"/>
              </a:highlight>
            </a:endParaRPr>
          </a:p>
          <a:p>
            <a:pPr marL="0" lvl="0" indent="0" algn="ctr" rtl="0">
              <a:spcBef>
                <a:spcPts val="0"/>
              </a:spcBef>
              <a:spcAft>
                <a:spcPts val="0"/>
              </a:spcAft>
              <a:buNone/>
            </a:pPr>
            <a:r>
              <a:rPr lang="en" dirty="0"/>
              <a:t>                                                         </a:t>
            </a:r>
            <a:endParaRPr dirty="0"/>
          </a:p>
        </p:txBody>
      </p:sp>
      <p:pic>
        <p:nvPicPr>
          <p:cNvPr id="61" name="Google Shape;61;p13"/>
          <p:cNvPicPr preferRelativeResize="0"/>
          <p:nvPr/>
        </p:nvPicPr>
        <p:blipFill>
          <a:blip r:embed="rId3">
            <a:alphaModFix/>
          </a:blip>
          <a:stretch>
            <a:fillRect/>
          </a:stretch>
        </p:blipFill>
        <p:spPr>
          <a:xfrm>
            <a:off x="6330477" y="-167355"/>
            <a:ext cx="4762500" cy="476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Demo</a:t>
            </a:r>
            <a:endParaRPr dirty="0"/>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 </a:t>
            </a:r>
            <a:endParaRPr dirty="0"/>
          </a:p>
        </p:txBody>
      </p:sp>
      <p:pic>
        <p:nvPicPr>
          <p:cNvPr id="3" name="Picture 2">
            <a:extLst>
              <a:ext uri="{FF2B5EF4-FFF2-40B4-BE49-F238E27FC236}">
                <a16:creationId xmlns:a16="http://schemas.microsoft.com/office/drawing/2014/main" id="{90179B2B-F8DC-2BCE-50C4-8CA73B5848AC}"/>
              </a:ext>
            </a:extLst>
          </p:cNvPr>
          <p:cNvPicPr>
            <a:picLocks noChangeAspect="1"/>
          </p:cNvPicPr>
          <p:nvPr/>
        </p:nvPicPr>
        <p:blipFill rotWithShape="1">
          <a:blip r:embed="rId3"/>
          <a:srcRect l="8086" r="20078" b="-1806"/>
          <a:stretch/>
        </p:blipFill>
        <p:spPr>
          <a:xfrm>
            <a:off x="1657350" y="1017450"/>
            <a:ext cx="6568678" cy="388316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F3279-B9C0-0C39-413A-66CCC4DF57CA}"/>
              </a:ext>
            </a:extLst>
          </p:cNvPr>
          <p:cNvSpPr>
            <a:spLocks noGrp="1"/>
          </p:cNvSpPr>
          <p:nvPr>
            <p:ph type="title"/>
          </p:nvPr>
        </p:nvSpPr>
        <p:spPr>
          <a:xfrm>
            <a:off x="311700" y="391350"/>
            <a:ext cx="8520600" cy="108713"/>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008AFF03-F802-D165-F1B0-21EFDA944036}"/>
              </a:ext>
            </a:extLst>
          </p:cNvPr>
          <p:cNvSpPr>
            <a:spLocks noGrp="1"/>
          </p:cNvSpPr>
          <p:nvPr>
            <p:ph type="body" idx="1"/>
          </p:nvPr>
        </p:nvSpPr>
        <p:spPr/>
        <p:txBody>
          <a:bodyPr/>
          <a:lstStyle/>
          <a:p>
            <a:pPr marL="114300" indent="0">
              <a:buNone/>
            </a:pPr>
            <a:r>
              <a:rPr lang="en-US" dirty="0"/>
              <a:t> </a:t>
            </a:r>
            <a:endParaRPr lang="en-IN" dirty="0"/>
          </a:p>
        </p:txBody>
      </p:sp>
      <p:pic>
        <p:nvPicPr>
          <p:cNvPr id="6" name="Picture 5">
            <a:extLst>
              <a:ext uri="{FF2B5EF4-FFF2-40B4-BE49-F238E27FC236}">
                <a16:creationId xmlns:a16="http://schemas.microsoft.com/office/drawing/2014/main" id="{B542B23B-8474-AC49-D54F-F6B3FD7E5B72}"/>
              </a:ext>
            </a:extLst>
          </p:cNvPr>
          <p:cNvPicPr>
            <a:picLocks noChangeAspect="1"/>
          </p:cNvPicPr>
          <p:nvPr/>
        </p:nvPicPr>
        <p:blipFill rotWithShape="1">
          <a:blip r:embed="rId2"/>
          <a:srcRect l="7763" r="19779" b="-2101"/>
          <a:stretch/>
        </p:blipFill>
        <p:spPr>
          <a:xfrm>
            <a:off x="1257299" y="574625"/>
            <a:ext cx="5600701" cy="4164806"/>
          </a:xfrm>
          <a:prstGeom prst="rect">
            <a:avLst/>
          </a:prstGeom>
        </p:spPr>
      </p:pic>
    </p:spTree>
    <p:extLst>
      <p:ext uri="{BB962C8B-B14F-4D97-AF65-F5344CB8AC3E}">
        <p14:creationId xmlns:p14="http://schemas.microsoft.com/office/powerpoint/2010/main" val="213797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70D56-7161-6358-F6E0-DBDC2DF1E3F2}"/>
              </a:ext>
            </a:extLst>
          </p:cNvPr>
          <p:cNvSpPr>
            <a:spLocks noGrp="1"/>
          </p:cNvSpPr>
          <p:nvPr>
            <p:ph type="title"/>
          </p:nvPr>
        </p:nvSpPr>
        <p:spPr/>
        <p:txBody>
          <a:bodyPr>
            <a:normAutofit fontScale="90000"/>
          </a:bodyPr>
          <a:lstStyle/>
          <a:p>
            <a:r>
              <a:rPr lang="en-US" dirty="0"/>
              <a:t> </a:t>
            </a:r>
            <a:endParaRPr lang="en-IN" dirty="0"/>
          </a:p>
        </p:txBody>
      </p:sp>
      <p:pic>
        <p:nvPicPr>
          <p:cNvPr id="6" name="Picture 5">
            <a:extLst>
              <a:ext uri="{FF2B5EF4-FFF2-40B4-BE49-F238E27FC236}">
                <a16:creationId xmlns:a16="http://schemas.microsoft.com/office/drawing/2014/main" id="{2FF38A4D-BB44-B568-7FE9-B68087FC8A52}"/>
              </a:ext>
            </a:extLst>
          </p:cNvPr>
          <p:cNvPicPr>
            <a:picLocks noChangeAspect="1"/>
          </p:cNvPicPr>
          <p:nvPr/>
        </p:nvPicPr>
        <p:blipFill rotWithShape="1">
          <a:blip r:embed="rId2"/>
          <a:srcRect l="7969" r="20077" b="-3473"/>
          <a:stretch/>
        </p:blipFill>
        <p:spPr>
          <a:xfrm>
            <a:off x="1100137" y="248824"/>
            <a:ext cx="6322220" cy="4645852"/>
          </a:xfrm>
          <a:prstGeom prst="rect">
            <a:avLst/>
          </a:prstGeom>
        </p:spPr>
      </p:pic>
    </p:spTree>
    <p:extLst>
      <p:ext uri="{BB962C8B-B14F-4D97-AF65-F5344CB8AC3E}">
        <p14:creationId xmlns:p14="http://schemas.microsoft.com/office/powerpoint/2010/main" val="1664242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AC02-2FCF-2478-9B52-B3C68B342F76}"/>
              </a:ext>
            </a:extLst>
          </p:cNvPr>
          <p:cNvSpPr>
            <a:spLocks noGrp="1"/>
          </p:cNvSpPr>
          <p:nvPr>
            <p:ph type="title"/>
          </p:nvPr>
        </p:nvSpPr>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E4A5D901-6441-0642-A540-0C366BD3BE4C}"/>
              </a:ext>
            </a:extLst>
          </p:cNvPr>
          <p:cNvSpPr>
            <a:spLocks noGrp="1"/>
          </p:cNvSpPr>
          <p:nvPr>
            <p:ph type="body" idx="1"/>
          </p:nvPr>
        </p:nvSpPr>
        <p:spPr/>
        <p:txBody>
          <a:bodyPr/>
          <a:lstStyle/>
          <a:p>
            <a:pPr marL="114300" indent="0">
              <a:buNone/>
            </a:pPr>
            <a:r>
              <a:rPr lang="en-US" dirty="0"/>
              <a:t> </a:t>
            </a:r>
            <a:endParaRPr lang="en-IN" dirty="0"/>
          </a:p>
        </p:txBody>
      </p:sp>
      <p:pic>
        <p:nvPicPr>
          <p:cNvPr id="6" name="Picture 5">
            <a:extLst>
              <a:ext uri="{FF2B5EF4-FFF2-40B4-BE49-F238E27FC236}">
                <a16:creationId xmlns:a16="http://schemas.microsoft.com/office/drawing/2014/main" id="{BFC705BD-FF9B-A1FD-BD24-B62122BE4274}"/>
              </a:ext>
            </a:extLst>
          </p:cNvPr>
          <p:cNvPicPr>
            <a:picLocks noChangeAspect="1"/>
          </p:cNvPicPr>
          <p:nvPr/>
        </p:nvPicPr>
        <p:blipFill rotWithShape="1">
          <a:blip r:embed="rId2"/>
          <a:srcRect l="7500" r="20156"/>
          <a:stretch/>
        </p:blipFill>
        <p:spPr>
          <a:xfrm>
            <a:off x="771525" y="478631"/>
            <a:ext cx="6615113" cy="4350544"/>
          </a:xfrm>
          <a:prstGeom prst="rect">
            <a:avLst/>
          </a:prstGeom>
        </p:spPr>
      </p:pic>
    </p:spTree>
    <p:extLst>
      <p:ext uri="{BB962C8B-B14F-4D97-AF65-F5344CB8AC3E}">
        <p14:creationId xmlns:p14="http://schemas.microsoft.com/office/powerpoint/2010/main" val="3491343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9610-41DE-CA5C-2CFD-2B5BEEE55B85}"/>
              </a:ext>
            </a:extLst>
          </p:cNvPr>
          <p:cNvSpPr>
            <a:spLocks noGrp="1"/>
          </p:cNvSpPr>
          <p:nvPr>
            <p:ph type="title"/>
          </p:nvPr>
        </p:nvSpPr>
        <p:spPr>
          <a:xfrm>
            <a:off x="311700" y="391350"/>
            <a:ext cx="8520600" cy="87281"/>
          </a:xfrm>
        </p:spPr>
        <p:txBody>
          <a:bodyPr>
            <a:normAutofit fontScale="90000"/>
          </a:bodyPr>
          <a:lstStyle/>
          <a:p>
            <a:r>
              <a:rPr lang="en-US" dirty="0"/>
              <a:t> </a:t>
            </a:r>
            <a:endParaRPr lang="en-IN" dirty="0"/>
          </a:p>
        </p:txBody>
      </p:sp>
      <p:sp>
        <p:nvSpPr>
          <p:cNvPr id="3" name="Text Placeholder 2">
            <a:extLst>
              <a:ext uri="{FF2B5EF4-FFF2-40B4-BE49-F238E27FC236}">
                <a16:creationId xmlns:a16="http://schemas.microsoft.com/office/drawing/2014/main" id="{9C022252-512B-5F33-6267-BFE31FC9C73F}"/>
              </a:ext>
            </a:extLst>
          </p:cNvPr>
          <p:cNvSpPr>
            <a:spLocks noGrp="1"/>
          </p:cNvSpPr>
          <p:nvPr>
            <p:ph type="body" idx="1"/>
          </p:nvPr>
        </p:nvSpPr>
        <p:spPr/>
        <p:txBody>
          <a:bodyPr/>
          <a:lstStyle/>
          <a:p>
            <a:pPr marL="114300" indent="0">
              <a:buNone/>
            </a:pPr>
            <a:r>
              <a:rPr lang="en-US" dirty="0"/>
              <a:t>                  </a:t>
            </a:r>
          </a:p>
          <a:p>
            <a:pPr marL="114300" indent="0">
              <a:buNone/>
            </a:pPr>
            <a:r>
              <a:rPr lang="en-US" sz="4400" dirty="0"/>
              <a:t> </a:t>
            </a:r>
          </a:p>
          <a:p>
            <a:pPr marL="114300" indent="0">
              <a:buNone/>
            </a:pPr>
            <a:r>
              <a:rPr lang="en-US" sz="4400" dirty="0"/>
              <a:t>                </a:t>
            </a:r>
            <a:endParaRPr lang="en-IN" sz="6600" b="1" dirty="0">
              <a:solidFill>
                <a:schemeClr val="tx1">
                  <a:lumMod val="75000"/>
                </a:schemeClr>
              </a:solidFill>
              <a:latin typeface="Monotype Corsiva" panose="03010101010201010101" pitchFamily="66" charset="0"/>
            </a:endParaRPr>
          </a:p>
        </p:txBody>
      </p:sp>
      <p:pic>
        <p:nvPicPr>
          <p:cNvPr id="5" name="Picture 4">
            <a:extLst>
              <a:ext uri="{FF2B5EF4-FFF2-40B4-BE49-F238E27FC236}">
                <a16:creationId xmlns:a16="http://schemas.microsoft.com/office/drawing/2014/main" id="{39B48F2A-E780-95A9-DBDF-D2B473B2597A}"/>
              </a:ext>
            </a:extLst>
          </p:cNvPr>
          <p:cNvPicPr>
            <a:picLocks noChangeAspect="1"/>
          </p:cNvPicPr>
          <p:nvPr/>
        </p:nvPicPr>
        <p:blipFill>
          <a:blip r:embed="rId2"/>
          <a:stretch>
            <a:fillRect/>
          </a:stretch>
        </p:blipFill>
        <p:spPr>
          <a:xfrm>
            <a:off x="878681" y="544193"/>
            <a:ext cx="6779419" cy="3870645"/>
          </a:xfrm>
          <a:prstGeom prst="rect">
            <a:avLst/>
          </a:prstGeom>
        </p:spPr>
      </p:pic>
    </p:spTree>
    <p:extLst>
      <p:ext uri="{BB962C8B-B14F-4D97-AF65-F5344CB8AC3E}">
        <p14:creationId xmlns:p14="http://schemas.microsoft.com/office/powerpoint/2010/main" val="4288444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75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720" u="sng">
                <a:solidFill>
                  <a:srgbClr val="741B47"/>
                </a:solidFill>
                <a:highlight>
                  <a:srgbClr val="F9CB9C"/>
                </a:highlight>
              </a:rPr>
              <a:t>Introduction</a:t>
            </a:r>
            <a:endParaRPr sz="3720" u="sng">
              <a:solidFill>
                <a:srgbClr val="741B47"/>
              </a:solidFill>
              <a:highlight>
                <a:srgbClr val="F9CB9C"/>
              </a:highlight>
            </a:endParaRPr>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300">
                <a:solidFill>
                  <a:srgbClr val="351C75"/>
                </a:solidFill>
              </a:rPr>
              <a:t>Hangman is a paper and pencil guessing game for two or more players. One player(chooser) thinks or choose a secret word and another player(guesser) attempts to guess the word by guessing one letter at a time. </a:t>
            </a:r>
            <a:endParaRPr sz="2300">
              <a:solidFill>
                <a:srgbClr val="351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Approach</a:t>
            </a:r>
            <a:endParaRPr/>
          </a:p>
        </p:txBody>
      </p:sp>
      <p:sp>
        <p:nvSpPr>
          <p:cNvPr id="73" name="Google Shape;73;p15"/>
          <p:cNvSpPr txBox="1">
            <a:spLocks noGrp="1"/>
          </p:cNvSpPr>
          <p:nvPr>
            <p:ph type="body" idx="1"/>
          </p:nvPr>
        </p:nvSpPr>
        <p:spPr>
          <a:xfrm>
            <a:off x="311700" y="885825"/>
            <a:ext cx="8520600" cy="368305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dirty="0"/>
              <a:t>Rules</a:t>
            </a:r>
            <a:endParaRPr b="1" dirty="0"/>
          </a:p>
          <a:p>
            <a:pPr marL="285750" indent="-285750">
              <a:spcBef>
                <a:spcPts val="1200"/>
              </a:spcBef>
            </a:pPr>
            <a:r>
              <a:rPr lang="en" dirty="0"/>
              <a:t> The system draws a number of dashes equivalent to the number of letters in the    word. </a:t>
            </a:r>
            <a:endParaRPr dirty="0"/>
          </a:p>
          <a:p>
            <a:pPr marL="285750" indent="-285750">
              <a:spcBef>
                <a:spcPts val="1200"/>
              </a:spcBef>
            </a:pPr>
            <a:r>
              <a:rPr lang="en" dirty="0"/>
              <a:t> If a guessed letter appears in the word, all instances of it are revealed. If not   player loses a chance.</a:t>
            </a:r>
            <a:endParaRPr dirty="0"/>
          </a:p>
          <a:p>
            <a:pPr marL="285750" indent="-285750">
              <a:spcBef>
                <a:spcPts val="1200"/>
              </a:spcBef>
            </a:pPr>
            <a:r>
              <a:rPr lang="en" dirty="0"/>
              <a:t> The player chances are tracked using a stick figure drawing of person being hanged from a gallows. </a:t>
            </a:r>
            <a:endParaRPr dirty="0"/>
          </a:p>
          <a:p>
            <a:pPr marL="285750" indent="-285750">
              <a:spcBef>
                <a:spcPts val="1200"/>
              </a:spcBef>
            </a:pPr>
            <a:r>
              <a:rPr lang="en" dirty="0"/>
              <a:t>The figure is drawn one body part at a time.</a:t>
            </a:r>
          </a:p>
          <a:p>
            <a:pPr marL="285750" indent="-285750">
              <a:spcBef>
                <a:spcPts val="1200"/>
              </a:spcBef>
            </a:pPr>
            <a:r>
              <a:rPr lang="en-IN" dirty="0"/>
              <a:t>The player loses when the entire figure has been drawn.</a:t>
            </a:r>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6"/>
          <p:cNvSpPr txBox="1">
            <a:spLocks noGrp="1"/>
          </p:cNvSpPr>
          <p:nvPr>
            <p:ph type="body" idx="1"/>
          </p:nvPr>
        </p:nvSpPr>
        <p:spPr>
          <a:xfrm>
            <a:off x="311700" y="271463"/>
            <a:ext cx="8520600" cy="4614861"/>
          </a:xfrm>
          <a:prstGeom prst="rect">
            <a:avLst/>
          </a:prstGeom>
        </p:spPr>
        <p:txBody>
          <a:bodyPr spcFirstLastPara="1" wrap="square" lIns="91425" tIns="91425" rIns="91425" bIns="91425" anchor="t" anchorCtr="0">
            <a:noAutofit/>
          </a:bodyPr>
          <a:lstStyle/>
          <a:p>
            <a:pPr marL="457200" lvl="0" indent="-340677" algn="l" rtl="0">
              <a:lnSpc>
                <a:spcPct val="130000"/>
              </a:lnSpc>
              <a:spcBef>
                <a:spcPts val="0"/>
              </a:spcBef>
              <a:spcAft>
                <a:spcPts val="0"/>
              </a:spcAft>
              <a:buSzPts val="1765"/>
              <a:buChar char="●"/>
            </a:pPr>
            <a:r>
              <a:rPr lang="en" sz="1765" dirty="0"/>
              <a:t>We used tkinter package for GUI and imported  messagebox from tkinter.</a:t>
            </a:r>
            <a:endParaRPr sz="1765" dirty="0"/>
          </a:p>
          <a:p>
            <a:pPr marL="457200" lvl="0" indent="-340677" algn="l" rtl="0">
              <a:lnSpc>
                <a:spcPct val="130000"/>
              </a:lnSpc>
              <a:spcBef>
                <a:spcPts val="0"/>
              </a:spcBef>
              <a:spcAft>
                <a:spcPts val="0"/>
              </a:spcAft>
              <a:buSzPts val="1765"/>
              <a:buChar char="●"/>
            </a:pPr>
            <a:r>
              <a:rPr lang="en" sz="1765" dirty="0"/>
              <a:t>We placed the data in dictionary format.</a:t>
            </a:r>
            <a:endParaRPr sz="1765" dirty="0"/>
          </a:p>
          <a:p>
            <a:pPr marL="457200" lvl="0" indent="-340677" algn="l" rtl="0">
              <a:lnSpc>
                <a:spcPct val="130000"/>
              </a:lnSpc>
              <a:spcBef>
                <a:spcPts val="0"/>
              </a:spcBef>
              <a:spcAft>
                <a:spcPts val="0"/>
              </a:spcAft>
              <a:buSzPts val="1765"/>
              <a:buChar char="●"/>
            </a:pPr>
            <a:r>
              <a:rPr lang="en" sz="1765" dirty="0"/>
              <a:t>We then created the blank dashes which are equal to length of the random  word</a:t>
            </a:r>
            <a:endParaRPr sz="1765" dirty="0"/>
          </a:p>
          <a:p>
            <a:pPr marL="457200" lvl="0" indent="-340677" algn="l" rtl="0">
              <a:lnSpc>
                <a:spcPct val="130000"/>
              </a:lnSpc>
              <a:spcBef>
                <a:spcPts val="0"/>
              </a:spcBef>
              <a:spcAft>
                <a:spcPts val="0"/>
              </a:spcAft>
              <a:buSzPts val="1765"/>
              <a:buChar char="●"/>
            </a:pPr>
            <a:r>
              <a:rPr lang="en" sz="1765" dirty="0"/>
              <a:t>We gave the different stages of hangman images , the final stage image represents the player’s loss in the game.</a:t>
            </a:r>
            <a:endParaRPr sz="1765" dirty="0"/>
          </a:p>
          <a:p>
            <a:pPr marL="457200" lvl="0" indent="-340677" algn="l" rtl="0">
              <a:lnSpc>
                <a:spcPct val="130000"/>
              </a:lnSpc>
              <a:spcBef>
                <a:spcPts val="0"/>
              </a:spcBef>
              <a:spcAft>
                <a:spcPts val="0"/>
              </a:spcAft>
              <a:buSzPts val="1765"/>
              <a:buChar char="●"/>
            </a:pPr>
            <a:r>
              <a:rPr lang="en" sz="1765" dirty="0"/>
              <a:t>Before reaching the final image of hangman (h7) the word should be guessed by the player to win the game</a:t>
            </a:r>
            <a:endParaRPr sz="1765" dirty="0"/>
          </a:p>
          <a:p>
            <a:pPr marL="457200" lvl="0" indent="-340677" algn="l" rtl="0">
              <a:lnSpc>
                <a:spcPct val="130000"/>
              </a:lnSpc>
              <a:spcBef>
                <a:spcPts val="0"/>
              </a:spcBef>
              <a:spcAft>
                <a:spcPts val="0"/>
              </a:spcAft>
              <a:buSzPts val="1765"/>
              <a:buChar char="●"/>
            </a:pPr>
            <a:r>
              <a:rPr lang="en" sz="1765" dirty="0"/>
              <a:t>We gave A to Z alphabets in buttons format, considering with (X,Y) co-ordinates.</a:t>
            </a:r>
            <a:endParaRPr sz="1765" dirty="0"/>
          </a:p>
          <a:p>
            <a:pPr marL="457200" lvl="0" indent="-340677" algn="l" rtl="0">
              <a:lnSpc>
                <a:spcPct val="130000"/>
              </a:lnSpc>
              <a:spcBef>
                <a:spcPts val="0"/>
              </a:spcBef>
              <a:spcAft>
                <a:spcPts val="0"/>
              </a:spcAft>
              <a:buSzPts val="1765"/>
              <a:buChar char="●"/>
            </a:pPr>
            <a:r>
              <a:rPr lang="en" sz="1765" dirty="0"/>
              <a:t>If you gave three wrong attempt of guesses then hint about the secret word will appear on the screen.</a:t>
            </a:r>
            <a:endParaRPr sz="1765" dirty="0"/>
          </a:p>
          <a:p>
            <a:pPr marL="0" lvl="0" indent="0" algn="l" rtl="0">
              <a:lnSpc>
                <a:spcPct val="95000"/>
              </a:lnSpc>
              <a:spcBef>
                <a:spcPts val="1200"/>
              </a:spcBef>
              <a:spcAft>
                <a:spcPts val="0"/>
              </a:spcAft>
              <a:buSzPts val="1018"/>
              <a:buNone/>
            </a:pPr>
            <a:endParaRPr sz="1765" dirty="0"/>
          </a:p>
          <a:p>
            <a:pPr marL="0" lvl="0" indent="0" algn="l" rtl="0">
              <a:lnSpc>
                <a:spcPct val="95000"/>
              </a:lnSpc>
              <a:spcBef>
                <a:spcPts val="1200"/>
              </a:spcBef>
              <a:spcAft>
                <a:spcPts val="1200"/>
              </a:spcAft>
              <a:buSzPts val="1018"/>
              <a:buNone/>
            </a:pPr>
            <a:endParaRPr sz="166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 dirty="0"/>
              <a:t>Working with GUI Application</a:t>
            </a:r>
            <a:endParaRPr dirty="0"/>
          </a:p>
          <a:p>
            <a:pPr marL="285750" indent="-285750">
              <a:spcBef>
                <a:spcPts val="1200"/>
              </a:spcBef>
            </a:pPr>
            <a:r>
              <a:rPr lang="en" dirty="0"/>
              <a:t>Dealing with Tkinter</a:t>
            </a:r>
            <a:endParaRPr dirty="0"/>
          </a:p>
          <a:p>
            <a:pPr marL="285750" indent="-285750">
              <a:spcBef>
                <a:spcPts val="1200"/>
              </a:spcBef>
            </a:pPr>
            <a:r>
              <a:rPr lang="en" dirty="0"/>
              <a:t>Building efficient code and construction of reliable code</a:t>
            </a:r>
          </a:p>
          <a:p>
            <a:pPr marL="285750" indent="-285750">
              <a:spcBef>
                <a:spcPts val="1200"/>
              </a:spcBef>
            </a:pPr>
            <a:r>
              <a:rPr lang="en" dirty="0"/>
              <a:t>Updating the game with hint images.</a:t>
            </a:r>
          </a:p>
          <a:p>
            <a:pPr marL="285750" indent="-285750">
              <a:spcBef>
                <a:spcPts val="1200"/>
              </a:spcBef>
            </a:pPr>
            <a:r>
              <a:rPr lang="en" dirty="0"/>
              <a:t>Displaying the game info on the interface of Hangman.</a:t>
            </a:r>
            <a:endParaRPr dirty="0"/>
          </a:p>
          <a:p>
            <a:pPr marL="0" lvl="0" indent="0" algn="l" rtl="0">
              <a:spcBef>
                <a:spcPts val="1200"/>
              </a:spcBef>
              <a:spcAft>
                <a:spcPts val="1200"/>
              </a:spcAft>
              <a:buNone/>
            </a:pPr>
            <a:r>
              <a:rPr lang="en" dirty="0"/>
              <a:t>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2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Learnings:</a:t>
            </a:r>
            <a:endParaRPr/>
          </a:p>
          <a:p>
            <a:pPr marL="0" lvl="0" indent="0" algn="l" rtl="0">
              <a:spcBef>
                <a:spcPts val="0"/>
              </a:spcBef>
              <a:spcAft>
                <a:spcPts val="0"/>
              </a:spcAft>
              <a:buNone/>
            </a:pPr>
            <a:endParaRPr/>
          </a:p>
        </p:txBody>
      </p:sp>
      <p:sp>
        <p:nvSpPr>
          <p:cNvPr id="84" name="Google Shape;84;p17"/>
          <p:cNvSpPr txBox="1">
            <a:spLocks noGrp="1"/>
          </p:cNvSpPr>
          <p:nvPr>
            <p:ph type="body" idx="1"/>
          </p:nvPr>
        </p:nvSpPr>
        <p:spPr>
          <a:xfrm>
            <a:off x="311700" y="1093975"/>
            <a:ext cx="8520600" cy="3474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t>Tkinter:</a:t>
            </a:r>
            <a:endParaRPr b="1" u="sng" dirty="0"/>
          </a:p>
          <a:p>
            <a:pPr marL="457200" lvl="0" indent="-311150" algn="l" rtl="0">
              <a:lnSpc>
                <a:spcPct val="100000"/>
              </a:lnSpc>
              <a:spcBef>
                <a:spcPts val="1200"/>
              </a:spcBef>
              <a:spcAft>
                <a:spcPts val="0"/>
              </a:spcAft>
              <a:buClr>
                <a:srgbClr val="000000"/>
              </a:buClr>
              <a:buSzPts val="1300"/>
              <a:buFont typeface="Nunito"/>
              <a:buChar char="●"/>
            </a:pPr>
            <a:r>
              <a:rPr lang="en" sz="1300" dirty="0">
                <a:solidFill>
                  <a:srgbClr val="000000"/>
                </a:solidFill>
                <a:highlight>
                  <a:srgbClr val="FFFFFF"/>
                </a:highlight>
                <a:latin typeface="Nunito"/>
                <a:ea typeface="Nunito"/>
                <a:cs typeface="Nunito"/>
                <a:sym typeface="Nunito"/>
              </a:rPr>
              <a:t>Tkinter is the standard GUI library for Python. Python when combined with Tkinter provides a fast and easy way to create GUI applications. Tkinter provides a powerful object-oriented interface to the Tk GUI toolkit.</a:t>
            </a:r>
            <a:endParaRPr sz="1300" dirty="0">
              <a:solidFill>
                <a:srgbClr val="000000"/>
              </a:solidFill>
              <a:highlight>
                <a:srgbClr val="FFFFFF"/>
              </a:highlight>
              <a:latin typeface="Nunito"/>
              <a:ea typeface="Nunito"/>
              <a:cs typeface="Nunito"/>
              <a:sym typeface="Nunito"/>
            </a:endParaRPr>
          </a:p>
          <a:p>
            <a:pPr marL="0" lvl="0" indent="0" algn="l" rtl="0">
              <a:lnSpc>
                <a:spcPct val="100000"/>
              </a:lnSpc>
              <a:spcBef>
                <a:spcPts val="600"/>
              </a:spcBef>
              <a:spcAft>
                <a:spcPts val="0"/>
              </a:spcAft>
              <a:buNone/>
            </a:pPr>
            <a:endParaRPr sz="1300" dirty="0">
              <a:solidFill>
                <a:srgbClr val="000000"/>
              </a:solidFill>
              <a:highlight>
                <a:srgbClr val="FFFFFF"/>
              </a:highlight>
              <a:latin typeface="Nunito"/>
              <a:ea typeface="Nunito"/>
              <a:cs typeface="Nunito"/>
              <a:sym typeface="Nunito"/>
            </a:endParaRPr>
          </a:p>
          <a:p>
            <a:pPr marL="457200" lvl="0" indent="-311150" algn="l" rtl="0">
              <a:lnSpc>
                <a:spcPct val="100000"/>
              </a:lnSpc>
              <a:spcBef>
                <a:spcPts val="600"/>
              </a:spcBef>
              <a:spcAft>
                <a:spcPts val="0"/>
              </a:spcAft>
              <a:buClr>
                <a:srgbClr val="000000"/>
              </a:buClr>
              <a:buSzPts val="1300"/>
              <a:buFont typeface="Nunito"/>
              <a:buChar char="●"/>
            </a:pPr>
            <a:r>
              <a:rPr lang="en" sz="1300" dirty="0">
                <a:solidFill>
                  <a:srgbClr val="000000"/>
                </a:solidFill>
                <a:highlight>
                  <a:srgbClr val="FFFFFF"/>
                </a:highlight>
                <a:latin typeface="Nunito"/>
                <a:ea typeface="Nunito"/>
                <a:cs typeface="Nunito"/>
                <a:sym typeface="Nunito"/>
              </a:rPr>
              <a:t>Tkinter provides various controls, such as buttons, labels and text boxes used in a GUI application. These controls are commonly called widgets.</a:t>
            </a:r>
            <a:endParaRPr sz="1300" dirty="0">
              <a:solidFill>
                <a:srgbClr val="000000"/>
              </a:solidFill>
              <a:highlight>
                <a:srgbClr val="FFFFFF"/>
              </a:highlight>
              <a:latin typeface="Nunito"/>
              <a:ea typeface="Nunito"/>
              <a:cs typeface="Nunito"/>
              <a:sym typeface="Nunito"/>
            </a:endParaRPr>
          </a:p>
          <a:p>
            <a:pPr marL="0" lvl="0" indent="0" algn="l" rtl="0">
              <a:spcBef>
                <a:spcPts val="600"/>
              </a:spcBef>
              <a:spcAft>
                <a:spcPts val="0"/>
              </a:spcAft>
              <a:buNone/>
            </a:pPr>
            <a:r>
              <a:rPr lang="en" sz="1700" b="1" u="sng" dirty="0">
                <a:solidFill>
                  <a:srgbClr val="000000"/>
                </a:solidFill>
                <a:highlight>
                  <a:srgbClr val="FFFFFF"/>
                </a:highlight>
                <a:latin typeface="Nunito"/>
                <a:ea typeface="Nunito"/>
                <a:cs typeface="Nunito"/>
                <a:sym typeface="Nunito"/>
              </a:rPr>
              <a:t>messagebox:</a:t>
            </a:r>
            <a:endParaRPr sz="1700" b="1" u="sng" dirty="0">
              <a:solidFill>
                <a:srgbClr val="000000"/>
              </a:solidFill>
              <a:highlight>
                <a:srgbClr val="FFFFFF"/>
              </a:highlight>
              <a:latin typeface="Nunito"/>
              <a:ea typeface="Nunito"/>
              <a:cs typeface="Nunito"/>
              <a:sym typeface="Nunito"/>
            </a:endParaRPr>
          </a:p>
          <a:p>
            <a:pPr marL="285750" indent="-285750">
              <a:spcBef>
                <a:spcPts val="1200"/>
              </a:spcBef>
            </a:pPr>
            <a:r>
              <a:rPr lang="en" sz="1400" dirty="0">
                <a:solidFill>
                  <a:srgbClr val="000000"/>
                </a:solidFill>
                <a:highlight>
                  <a:srgbClr val="FFFFFF"/>
                </a:highlight>
                <a:latin typeface="Nunito"/>
                <a:ea typeface="Nunito"/>
                <a:cs typeface="Nunito"/>
                <a:sym typeface="Nunito"/>
              </a:rPr>
              <a:t>We imported Messagebox from the Tkinter .</a:t>
            </a:r>
            <a:endParaRPr sz="1400" dirty="0">
              <a:solidFill>
                <a:srgbClr val="000000"/>
              </a:solidFill>
              <a:highlight>
                <a:srgbClr val="FFFFFF"/>
              </a:highlight>
              <a:latin typeface="Nunito"/>
              <a:ea typeface="Nunito"/>
              <a:cs typeface="Nunito"/>
              <a:sym typeface="Nunito"/>
            </a:endParaRPr>
          </a:p>
          <a:p>
            <a:pPr marL="285750" indent="-285750">
              <a:spcBef>
                <a:spcPts val="1200"/>
              </a:spcBef>
              <a:spcAft>
                <a:spcPts val="1200"/>
              </a:spcAft>
            </a:pPr>
            <a:r>
              <a:rPr lang="en" sz="1400" dirty="0">
                <a:solidFill>
                  <a:srgbClr val="000000"/>
                </a:solidFill>
                <a:highlight>
                  <a:srgbClr val="FFFFFF"/>
                </a:highlight>
                <a:latin typeface="Nunito"/>
                <a:ea typeface="Nunito"/>
                <a:cs typeface="Nunito"/>
                <a:sym typeface="Nunito"/>
              </a:rPr>
              <a:t>This module is used to display message boxes in  applications</a:t>
            </a:r>
            <a:endParaRPr sz="1400" dirty="0">
              <a:solidFill>
                <a:srgbClr val="000000"/>
              </a:solidFill>
              <a:highlight>
                <a:srgbClr val="FFFFFF"/>
              </a:highlight>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Statistics :</a:t>
            </a:r>
            <a:endParaRPr/>
          </a:p>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b="1" dirty="0"/>
              <a:t>Number of lines of code:  </a:t>
            </a:r>
            <a:r>
              <a:rPr lang="en" i="1" dirty="0"/>
              <a:t>125</a:t>
            </a:r>
            <a:endParaRPr i="1" dirty="0"/>
          </a:p>
          <a:p>
            <a:pPr marL="0" lvl="0" indent="0" algn="l" rtl="0">
              <a:spcBef>
                <a:spcPts val="1200"/>
              </a:spcBef>
              <a:spcAft>
                <a:spcPts val="0"/>
              </a:spcAft>
              <a:buNone/>
            </a:pPr>
            <a:r>
              <a:rPr lang="en" b="1" dirty="0"/>
              <a:t>Number of Functions: </a:t>
            </a:r>
            <a:endParaRPr b="1" dirty="0"/>
          </a:p>
          <a:p>
            <a:pPr marL="0" lvl="0" indent="0" algn="l" rtl="0">
              <a:spcBef>
                <a:spcPts val="1200"/>
              </a:spcBef>
              <a:spcAft>
                <a:spcPts val="0"/>
              </a:spcAft>
              <a:buNone/>
            </a:pPr>
            <a:r>
              <a:rPr lang="en" dirty="0"/>
              <a:t>We used Four Functions in our Project</a:t>
            </a:r>
          </a:p>
          <a:p>
            <a:pPr marL="285750" indent="-285750">
              <a:spcBef>
                <a:spcPts val="1200"/>
              </a:spcBef>
            </a:pPr>
            <a:r>
              <a:rPr lang="en-IN" i="1" dirty="0"/>
              <a:t>g</a:t>
            </a:r>
            <a:r>
              <a:rPr lang="en" i="1" dirty="0"/>
              <a:t>et_word():- </a:t>
            </a:r>
            <a:r>
              <a:rPr lang="en" dirty="0"/>
              <a:t>It returns two values. </a:t>
            </a:r>
            <a:r>
              <a:rPr lang="en-IN" dirty="0"/>
              <a:t>O</a:t>
            </a:r>
            <a:r>
              <a:rPr lang="en" dirty="0"/>
              <a:t>ne is selected_word and name of the hint.</a:t>
            </a:r>
          </a:p>
          <a:p>
            <a:pPr marL="285750" indent="-285750">
              <a:spcBef>
                <a:spcPts val="1200"/>
              </a:spcBef>
            </a:pPr>
            <a:r>
              <a:rPr lang="en-IN" i="1" dirty="0" err="1"/>
              <a:t>i</a:t>
            </a:r>
            <a:r>
              <a:rPr lang="en" i="1" dirty="0"/>
              <a:t>nstruction():- </a:t>
            </a:r>
            <a:r>
              <a:rPr lang="en" dirty="0"/>
              <a:t>It displays the pop-up messages about  how to play the game.</a:t>
            </a:r>
          </a:p>
          <a:p>
            <a:pPr marL="285750" indent="-285750">
              <a:spcBef>
                <a:spcPts val="1200"/>
              </a:spcBef>
            </a:pPr>
            <a:r>
              <a:rPr lang="en" i="1" dirty="0"/>
              <a:t>close():-</a:t>
            </a:r>
            <a:r>
              <a:rPr lang="en" dirty="0"/>
              <a:t> To exit from the game.</a:t>
            </a:r>
          </a:p>
          <a:p>
            <a:pPr marL="285750" indent="-285750">
              <a:spcBef>
                <a:spcPts val="1200"/>
              </a:spcBef>
            </a:pPr>
            <a:r>
              <a:rPr lang="en" i="1" dirty="0"/>
              <a:t>check():-</a:t>
            </a:r>
            <a:r>
              <a:rPr lang="en" dirty="0"/>
              <a:t>To check if  selected letter is presented in the secret word then it fills the blank dashes with the selected letter or else it will process the hangman to next stage and leaves the dashes blank , blank itself .</a:t>
            </a:r>
          </a:p>
          <a:p>
            <a:pPr marL="114300" lvl="0" indent="0" algn="l" rtl="0">
              <a:spcBef>
                <a:spcPts val="0"/>
              </a:spcBef>
              <a:spcAft>
                <a:spcPts val="0"/>
              </a:spcAft>
              <a:buSzPts val="1800"/>
              <a:buNone/>
            </a:pPr>
            <a:endParaRPr dirty="0"/>
          </a:p>
          <a:p>
            <a:pPr marL="0" lvl="0" indent="0" algn="l" rtl="0">
              <a:spcBef>
                <a:spcPts val="120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93A5-1D53-0C37-E2B9-B5240D077417}"/>
              </a:ext>
            </a:extLst>
          </p:cNvPr>
          <p:cNvSpPr>
            <a:spLocks noGrp="1"/>
          </p:cNvSpPr>
          <p:nvPr>
            <p:ph type="title"/>
          </p:nvPr>
        </p:nvSpPr>
        <p:spPr/>
        <p:txBody>
          <a:bodyPr>
            <a:normAutofit fontScale="90000"/>
          </a:bodyPr>
          <a:lstStyle/>
          <a:p>
            <a:r>
              <a:rPr lang="en-US" dirty="0"/>
              <a:t>Technical Stack</a:t>
            </a:r>
            <a:endParaRPr lang="en-IN" dirty="0"/>
          </a:p>
        </p:txBody>
      </p:sp>
      <p:sp>
        <p:nvSpPr>
          <p:cNvPr id="3" name="Text Placeholder 2">
            <a:extLst>
              <a:ext uri="{FF2B5EF4-FFF2-40B4-BE49-F238E27FC236}">
                <a16:creationId xmlns:a16="http://schemas.microsoft.com/office/drawing/2014/main" id="{2FE463E5-FD19-BF2A-B512-D9B547277A97}"/>
              </a:ext>
            </a:extLst>
          </p:cNvPr>
          <p:cNvSpPr>
            <a:spLocks noGrp="1"/>
          </p:cNvSpPr>
          <p:nvPr>
            <p:ph type="body" idx="1"/>
          </p:nvPr>
        </p:nvSpPr>
        <p:spPr/>
        <p:txBody>
          <a:bodyPr/>
          <a:lstStyle/>
          <a:p>
            <a:pPr marL="114300" indent="0">
              <a:buNone/>
            </a:pPr>
            <a:r>
              <a:rPr lang="en-US" dirty="0"/>
              <a:t>Python : </a:t>
            </a:r>
          </a:p>
          <a:p>
            <a:pPr marL="114300" indent="0">
              <a:buNone/>
            </a:pPr>
            <a:endParaRPr lang="en-US" dirty="0"/>
          </a:p>
          <a:p>
            <a:pPr marL="114300" indent="0">
              <a:buNone/>
            </a:pPr>
            <a:endParaRPr lang="en-US" dirty="0"/>
          </a:p>
          <a:p>
            <a:pPr marL="114300" indent="0">
              <a:buNone/>
            </a:pPr>
            <a:r>
              <a:rPr lang="en-US" dirty="0"/>
              <a:t>            </a:t>
            </a:r>
          </a:p>
          <a:p>
            <a:pPr marL="114300" indent="0">
              <a:buNone/>
            </a:pPr>
            <a:endParaRPr lang="en-US" dirty="0"/>
          </a:p>
          <a:p>
            <a:pPr marL="114300" indent="0">
              <a:buNone/>
            </a:pPr>
            <a:endParaRPr lang="en-US" dirty="0"/>
          </a:p>
          <a:p>
            <a:pPr marL="114300" indent="0">
              <a:buNone/>
            </a:pPr>
            <a:endParaRPr lang="en-US" dirty="0"/>
          </a:p>
          <a:p>
            <a:pPr marL="114300" indent="0">
              <a:buNone/>
            </a:pPr>
            <a:endParaRPr lang="en-US" dirty="0"/>
          </a:p>
          <a:p>
            <a:pPr marL="114300" indent="0">
              <a:buNone/>
            </a:pPr>
            <a:r>
              <a:rPr lang="en-US" dirty="0"/>
              <a:t>          python version 3.10                                                  Vs code</a:t>
            </a:r>
          </a:p>
          <a:p>
            <a:pPr marL="114300" indent="0">
              <a:buNone/>
            </a:pPr>
            <a:endParaRPr lang="en-US" dirty="0"/>
          </a:p>
        </p:txBody>
      </p:sp>
      <p:pic>
        <p:nvPicPr>
          <p:cNvPr id="5" name="Picture 4">
            <a:extLst>
              <a:ext uri="{FF2B5EF4-FFF2-40B4-BE49-F238E27FC236}">
                <a16:creationId xmlns:a16="http://schemas.microsoft.com/office/drawing/2014/main" id="{2CD1CC28-11E9-6CFA-F872-FCE37EB92D69}"/>
              </a:ext>
            </a:extLst>
          </p:cNvPr>
          <p:cNvPicPr>
            <a:picLocks noChangeAspect="1"/>
          </p:cNvPicPr>
          <p:nvPr/>
        </p:nvPicPr>
        <p:blipFill>
          <a:blip r:embed="rId2"/>
          <a:stretch>
            <a:fillRect/>
          </a:stretch>
        </p:blipFill>
        <p:spPr>
          <a:xfrm>
            <a:off x="1791072" y="2083172"/>
            <a:ext cx="1557338" cy="1557338"/>
          </a:xfrm>
          <a:prstGeom prst="rect">
            <a:avLst/>
          </a:prstGeom>
        </p:spPr>
      </p:pic>
      <p:pic>
        <p:nvPicPr>
          <p:cNvPr id="7" name="Picture 6">
            <a:extLst>
              <a:ext uri="{FF2B5EF4-FFF2-40B4-BE49-F238E27FC236}">
                <a16:creationId xmlns:a16="http://schemas.microsoft.com/office/drawing/2014/main" id="{25656301-2352-9E73-D0AD-191CC999A64D}"/>
              </a:ext>
            </a:extLst>
          </p:cNvPr>
          <p:cNvPicPr>
            <a:picLocks noChangeAspect="1"/>
          </p:cNvPicPr>
          <p:nvPr/>
        </p:nvPicPr>
        <p:blipFill>
          <a:blip r:embed="rId3"/>
          <a:stretch>
            <a:fillRect/>
          </a:stretch>
        </p:blipFill>
        <p:spPr>
          <a:xfrm>
            <a:off x="5735036" y="1831131"/>
            <a:ext cx="1861395" cy="1861395"/>
          </a:xfrm>
          <a:prstGeom prst="rect">
            <a:avLst/>
          </a:prstGeom>
        </p:spPr>
      </p:pic>
    </p:spTree>
    <p:extLst>
      <p:ext uri="{BB962C8B-B14F-4D97-AF65-F5344CB8AC3E}">
        <p14:creationId xmlns:p14="http://schemas.microsoft.com/office/powerpoint/2010/main" val="2804238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Architecture:</a:t>
            </a:r>
            <a:endParaRPr/>
          </a:p>
        </p:txBody>
      </p:sp>
      <p:sp>
        <p:nvSpPr>
          <p:cNvPr id="102" name="Google Shape;10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 </a:t>
            </a:r>
            <a:endParaRPr/>
          </a:p>
        </p:txBody>
      </p:sp>
      <p:pic>
        <p:nvPicPr>
          <p:cNvPr id="103" name="Google Shape;103;p20"/>
          <p:cNvPicPr preferRelativeResize="0"/>
          <p:nvPr/>
        </p:nvPicPr>
        <p:blipFill>
          <a:blip r:embed="rId3">
            <a:alphaModFix/>
          </a:blip>
          <a:stretch>
            <a:fillRect/>
          </a:stretch>
        </p:blipFill>
        <p:spPr>
          <a:xfrm>
            <a:off x="2735200" y="1017725"/>
            <a:ext cx="4271725" cy="3537326"/>
          </a:xfrm>
          <a:prstGeom prst="rect">
            <a:avLst/>
          </a:prstGeom>
          <a:noFill/>
          <a:ln>
            <a:noFill/>
          </a:ln>
        </p:spPr>
      </p:pic>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516</Words>
  <Application>Microsoft Macintosh PowerPoint</Application>
  <PresentationFormat>On-screen Show (16:9)</PresentationFormat>
  <Paragraphs>76</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Monotype Corsiva</vt:lpstr>
      <vt:lpstr>Lato</vt:lpstr>
      <vt:lpstr>Nunito</vt:lpstr>
      <vt:lpstr>Playfair Display</vt:lpstr>
      <vt:lpstr>Coral</vt:lpstr>
      <vt:lpstr>HANGMAN  </vt:lpstr>
      <vt:lpstr>Introduction</vt:lpstr>
      <vt:lpstr>Approach</vt:lpstr>
      <vt:lpstr>PowerPoint Presentation</vt:lpstr>
      <vt:lpstr>Challenges:  </vt:lpstr>
      <vt:lpstr>Learnings: </vt:lpstr>
      <vt:lpstr>Statistics : </vt:lpstr>
      <vt:lpstr>Technical Stack</vt:lpstr>
      <vt:lpstr>Architecture:</vt:lpstr>
      <vt:lpstr>Project Demo</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HANGMAN  </dc:title>
  <cp:lastModifiedBy>1812054_LY_SHAH KARAN SATISH</cp:lastModifiedBy>
  <cp:revision>6</cp:revision>
  <dcterms:modified xsi:type="dcterms:W3CDTF">2022-08-26T16:12:30Z</dcterms:modified>
</cp:coreProperties>
</file>