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03d24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03d24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aa5089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4aa5089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02d9ee7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02d9ee7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e47821f3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2e47821f3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aa5089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aa5089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aa5089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aa5089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e47821f3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e47821f3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aa5089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aa5089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a57782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4a57782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aa5089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aa5089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aa5089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4aa5089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jisrt.com/wp-content/uploads/2018/07/Accident-Prevention-System-using-Driver-Drowsiness-Detection-1.pdf" TargetMode="External"/><Relationship Id="rId4" Type="http://schemas.openxmlformats.org/officeDocument/2006/relationships/hyperlink" Target="https://ijisrt.com/wp-content/uploads/2018/07/Accident-Prevention-System-using-Driver-Drowsiness-Detection-1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fik6WdjKbPF9K6S8uRloB8uY8VVPFB3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mmwr/preview/mmwrhtml/mm6326a1.htm" TargetMode="External"/><Relationship Id="rId4" Type="http://schemas.openxmlformats.org/officeDocument/2006/relationships/hyperlink" Target="https://pubmed.ncbi.nlm.nih.gov/22269499/" TargetMode="External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jisrt.com/wp-content/uploads/2018/07/Accident-Prevention-System-using-Driver-Drowsiness-Detection-1.pdf" TargetMode="External"/><Relationship Id="rId4" Type="http://schemas.openxmlformats.org/officeDocument/2006/relationships/hyperlink" Target="https://ieeexplore.ieee.org/document/8744224" TargetMode="External"/><Relationship Id="rId5" Type="http://schemas.openxmlformats.org/officeDocument/2006/relationships/hyperlink" Target="https://rosap.ntl.bts.gov/view/dot/15347/dot_15347_DS1.pdf" TargetMode="External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Drowsiness Detection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250275" y="2897050"/>
            <a:ext cx="5625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                                                                   </a:t>
            </a:r>
            <a:r>
              <a:rPr lang="en" sz="3110">
                <a:solidFill>
                  <a:schemeClr val="accent6"/>
                </a:solidFill>
              </a:rPr>
              <a:t> “You drive lousy when you are drowsy.“</a:t>
            </a:r>
            <a:endParaRPr sz="311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86850" y="3871150"/>
            <a:ext cx="42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Team-4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: Aaron Davis, Bhawneet Singh,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          Karan Dhir, and Poonam Parag Thakur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: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5"/>
            <a:ext cx="405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1 - Proposal and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3 - Training Set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4 - Image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5 -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6-8 - Model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9-10 - Model </a:t>
            </a:r>
            <a:r>
              <a:rPr lang="en"/>
              <a:t>Completion  and T</a:t>
            </a:r>
            <a:r>
              <a:rPr lang="en"/>
              <a:t>esting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0492"/>
            <a:ext cx="3869126" cy="367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: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881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akshmi Priya, B., Prithviraj, M., Baraniraj, C., &amp; Duraikannu, P. (2018). Accident Prevention System using Driver Drowsiness Detection. </a:t>
            </a:r>
            <a:r>
              <a:rPr i="1" lang="en" sz="1954">
                <a:latin typeface="Calibri"/>
                <a:ea typeface="Calibri"/>
                <a:cs typeface="Calibri"/>
                <a:sym typeface="Calibri"/>
              </a:rPr>
              <a:t>International Journal of Innovative Science and Research Technology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954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(7). </a:t>
            </a:r>
            <a:r>
              <a:rPr lang="en" sz="195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https://ijisrt.com/wp-content/uploads/2018/07/Accident-Prevention-System-using-Driver-Drowsiness-Detection-1.pdf</a:t>
            </a:r>
            <a:endParaRPr sz="1954">
              <a:latin typeface="Calibri"/>
              <a:ea typeface="Calibri"/>
              <a:cs typeface="Calibri"/>
              <a:sym typeface="Calibri"/>
            </a:endParaRPr>
          </a:p>
          <a:p>
            <a:pPr indent="-306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Wheaton, A., Shults, R., Chapman, D., Ford, E., &amp; Croft, J. (2014, July 4). </a:t>
            </a:r>
            <a:r>
              <a:rPr i="1" lang="en" sz="1954">
                <a:latin typeface="Calibri"/>
                <a:ea typeface="Calibri"/>
                <a:cs typeface="Calibri"/>
                <a:sym typeface="Calibri"/>
              </a:rPr>
              <a:t>Drowsy Driving and Risk Behaviors — 10 States and Puerto Rico, 2011–2012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. www.cdc.gov. https://www.cdc.gov/mmwr/preview/mmwrhtml/mm6326a1.htm</a:t>
            </a:r>
            <a:endParaRPr sz="1954">
              <a:latin typeface="Calibri"/>
              <a:ea typeface="Calibri"/>
              <a:cs typeface="Calibri"/>
              <a:sym typeface="Calibri"/>
            </a:endParaRPr>
          </a:p>
          <a:p>
            <a:pPr indent="-306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‌Sahayadhas, A., Sundaraj, K., &amp; Murugappan, M. (2012). Detecting Driver Drowsiness Based on Sensors: A Review. </a:t>
            </a:r>
            <a:r>
              <a:rPr i="1" lang="en" sz="1954">
                <a:latin typeface="Calibri"/>
                <a:ea typeface="Calibri"/>
                <a:cs typeface="Calibri"/>
                <a:sym typeface="Calibri"/>
              </a:rPr>
              <a:t>Sensors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954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(12), 16937–16953. https://doi.org/10.3390/s121216937</a:t>
            </a:r>
            <a:endParaRPr sz="1954">
              <a:latin typeface="Calibri"/>
              <a:ea typeface="Calibri"/>
              <a:cs typeface="Calibri"/>
              <a:sym typeface="Calibri"/>
            </a:endParaRPr>
          </a:p>
          <a:p>
            <a:pPr indent="-306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954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‌</a:t>
            </a: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Gupta, Sheifali &amp; Garima, Er. (2014). Road Accident Prevention System Using Driver’s Drowsiness Detection by Combining Eye Closure and Yawning. International Journal of Research (IJR). 1. </a:t>
            </a:r>
            <a:r>
              <a:rPr lang="en" sz="1954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https://ijisrt.com/wp-content/uploads/2018/07/Accident-Prevention-System-using-Driver-Drowsiness-Detection-1.pdf</a:t>
            </a:r>
            <a:endParaRPr sz="1954">
              <a:latin typeface="Calibri"/>
              <a:ea typeface="Calibri"/>
              <a:cs typeface="Calibri"/>
              <a:sym typeface="Calibri"/>
            </a:endParaRPr>
          </a:p>
          <a:p>
            <a:pPr indent="-3061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F. Guede-Fernández, M. Fernández-Chimeno, J. Ramos-Castro and M. A. García-González, "Driver Drowsiness Detection Based on Respiratory Signal Analysis," in IEEE Access, vol. 7, pp. 81826-81838, 2019, doi: 10.1109/ACCESS.2019.2924481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3061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arenR"/>
            </a:pPr>
            <a:r>
              <a:rPr lang="en" sz="1954">
                <a:latin typeface="Calibri"/>
                <a:ea typeface="Calibri"/>
                <a:cs typeface="Calibri"/>
                <a:sym typeface="Calibri"/>
              </a:rPr>
              <a:t>Knipling, R., &amp; Wierwille, W. (1994). Vehicle-based drowsy driver detection : current status and future prospects.</a:t>
            </a:r>
            <a:endParaRPr sz="195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60938" y="32365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21630" l="17475" r="31036" t="0"/>
          <a:stretch/>
        </p:blipFill>
        <p:spPr>
          <a:xfrm>
            <a:off x="1941125" y="308325"/>
            <a:ext cx="5506848" cy="28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608875"/>
            <a:ext cx="35769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Drowsiness - A complex phenomenon to measure.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Reasons -  Lack of sleep, medications, substance misuse, or a cerebral issue.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imperative factors - Mental/Physical Fatigue.</a:t>
            </a:r>
            <a:endParaRPr/>
          </a:p>
        </p:txBody>
      </p:sp>
      <p:pic>
        <p:nvPicPr>
          <p:cNvPr id="72" name="Google Shape;72;p14" title="QUIK_20211001_09500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25" y="834950"/>
            <a:ext cx="4874400" cy="27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invest?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70850"/>
            <a:ext cx="45750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fatigue is one of the major causes of vehicle accidents in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CDC, </a:t>
            </a:r>
            <a:r>
              <a:rPr lang="en" u="sng">
                <a:solidFill>
                  <a:schemeClr val="hlink"/>
                </a:solidFill>
                <a:hlinkClick r:id="rId3"/>
              </a:rPr>
              <a:t>4% of drivers reported falling asleep while driving in the past 30 days (as of 2009-2010)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</a:t>
            </a:r>
            <a:r>
              <a:rPr lang="en" u="sng">
                <a:solidFill>
                  <a:schemeClr val="hlink"/>
                </a:solidFill>
                <a:hlinkClick r:id="rId4"/>
              </a:rPr>
              <a:t>16.5% of fatal crashes involved drowsy drivers.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625" y="1534025"/>
            <a:ext cx="3944023" cy="2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555600"/>
            <a:ext cx="327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for detection</a:t>
            </a:r>
            <a:r>
              <a:rPr lang="en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: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389475"/>
            <a:ext cx="43167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Eye closeness detection is a challenging task since there are ambient factors that affect it, as lighting condition, image resolution, driver’s position, different shape of eyes, etc.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real-time system will capture images continuously and measures the state of the eye, and alarms the driver if required. 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Measures for detection of Drowsiness : Vehicle based measures, Physiological measures, Behavioral measures.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100" y="834950"/>
            <a:ext cx="4037100" cy="333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Related Work :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583775"/>
            <a:ext cx="42864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 Slab"/>
              <a:buAutoNum type="arabicParenR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Detecting Drowsiness using a </a:t>
            </a:r>
            <a:r>
              <a:rPr lang="en" sz="18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heart rate monitor and camera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arenR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Detecting drowsiness using </a:t>
            </a:r>
            <a:r>
              <a:rPr lang="en" sz="18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respiratory analysis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arenR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Detecting drowsiness using </a:t>
            </a:r>
            <a:r>
              <a:rPr lang="en" sz="18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vehicle motion metrics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 (e.g. steering, acceleration, braking, etc.).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3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00" y="959338"/>
            <a:ext cx="4164900" cy="32248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412450" y="4235800"/>
            <a:ext cx="28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1b from Related Work #2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r>
              <a:rPr lang="en"/>
              <a:t> :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3225"/>
            <a:ext cx="49020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In </a:t>
            </a:r>
            <a:r>
              <a:rPr lang="en" sz="1500"/>
              <a:t>real-time, we will process a video of the driver completely on the device (not on the cloud).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Next, we will break the video into individual frames for analysis.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 will segment the images to find key facial features (e.g. eyes, mouth) </a:t>
            </a:r>
            <a:r>
              <a:rPr lang="en" sz="1500"/>
              <a:t>using the Haar Cascade Algorithm or a convolutional neural network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After successful feature detection, we will measure the eye aspect ratio (how open or closed the driver’s eyes are), and classify drowsiness based on that information.</a:t>
            </a:r>
            <a:endParaRPr sz="1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825" y="985450"/>
            <a:ext cx="34045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968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Architecture: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83238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highlight>
                  <a:schemeClr val="lt1"/>
                </a:highlight>
              </a:rPr>
              <a:t>Model is built using </a:t>
            </a: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CNN (Convoluted Neural Network) </a:t>
            </a:r>
            <a:r>
              <a:rPr lang="en" sz="1400">
                <a:highlight>
                  <a:schemeClr val="lt1"/>
                </a:highlight>
              </a:rPr>
              <a:t>with Keras.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CNN is a special type of deep neural network which performs extremely well for image classification purposes.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CNN has an input layer, an output layer and a hidden layer that can have multiple layers.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Processing required is much lower than other classification algorithms.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150" y="3139375"/>
            <a:ext cx="2722475" cy="1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074" y="296424"/>
            <a:ext cx="1963375" cy="10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5"/>
            <a:ext cx="4968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evaluate our image classification model on a dataset of 450 images that were not used for model training.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After evaluating our model, we will further test our model by having it classify images in real-time video data to detect drowsiness.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Error Metrics: ROC, Precision-Recall Curve</a:t>
            </a:r>
            <a:endParaRPr sz="20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00" y="2886775"/>
            <a:ext cx="2565426" cy="19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300" y="458026"/>
            <a:ext cx="2565432" cy="192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409750" y="0"/>
            <a:ext cx="198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AWAKE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589075" y="2449350"/>
            <a:ext cx="11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TIRED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: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5"/>
            <a:ext cx="49098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Identify drowsy drivers and prevent them from getting in accidents.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Identify symptoms of drowsiness of operating passengers in self-driving cars, and notify the vehicle and operator of those symptoms.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Collaborate with ride-hailing modules to inform passengers about drowsy drivers when they are on-board.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25" y="457550"/>
            <a:ext cx="3285600" cy="43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75" y="3352975"/>
            <a:ext cx="2641970" cy="14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