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7" r:id="rId12"/>
    <p:sldId id="264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feb70166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feb70166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feb70166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feb70166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feb70166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feb70166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feb70166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feb70166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feb70166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feb70166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feb7016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feb7016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eb70166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feb70166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feb70166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feb70166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youtu.be/gqXztFmyaOM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an2261/Twitter-Sentiment-Analysis-using-NLP" TargetMode="External"/><Relationship Id="rId2" Type="http://schemas.openxmlformats.org/officeDocument/2006/relationships/hyperlink" Target="mailto:karan2261panchal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42555" y="1447801"/>
            <a:ext cx="6463143" cy="1279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l"/>
            <a:r>
              <a:rPr lang="en-GB" sz="35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TWITTER SENTIMENT ANALYSIS</a:t>
            </a:r>
            <a:endParaRPr lang="en-GB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73895-BCEA-4665-8C5B-F5FC828EC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NATURAL LANGUAGE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346364"/>
            <a:ext cx="7505700" cy="65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MODEL COMPARISON</a:t>
            </a:r>
            <a:endParaRPr lang="en-GB" b="1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876300"/>
            <a:ext cx="7505700" cy="356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1200"/>
              </a:spcBef>
              <a:buClr>
                <a:srgbClr val="000000"/>
              </a:buClr>
              <a:buFont typeface="Arial"/>
              <a:buChar char="■"/>
            </a:pPr>
            <a:r>
              <a:rPr lang="en-GB" sz="14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The Random Forest model generally outperformed the Naive Bayes model in terms of precision, recall, and F1-score.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  <a:buFont typeface="Arial"/>
              <a:buChar char="■"/>
            </a:pPr>
            <a:r>
              <a:rPr lang="en-GB" sz="14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The Autoencoder-based approach provided an interesting alternative, with the ability to reduce dimensionality and potentially improve classification performance, though it might require more computational resources.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  <a:buFont typeface="Arial"/>
              <a:buChar char="■"/>
            </a:pPr>
            <a:r>
              <a:rPr lang="en-GB" sz="14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Autoencoders could also be used for detecting anomalies in sentiment (e.g., identifying outlier sentiments that do not fit well within the usual patterns).</a:t>
            </a: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6059E-79E6-4EC3-8705-6B610247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2" y="506329"/>
            <a:ext cx="6051173" cy="40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391392"/>
            <a:ext cx="7505700" cy="703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CONCLUSION &amp; RECOMMENDATIONS</a:t>
            </a:r>
            <a:endParaRPr lang="en-GB" b="1"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848591"/>
            <a:ext cx="7505700" cy="3590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7972">
              <a:spcBef>
                <a:spcPts val="1200"/>
              </a:spcBef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Conclusion: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The Random Forest classifier demonstrated superior performance on the sentiment classification task, making it the recommended model for similar text classification projects.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Autoencoders provided valuable insights by compressing the data into a lower-dimensional space, which can be useful for both classification and anomaly detection tasks.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Multinomial Naive Bayes is still a viable option for scenarios where computational efficiency is prioritized.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Recommendations: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Further Research: Consider experimenting with more advanced models like Transformers (BERT, </a:t>
            </a:r>
            <a:r>
              <a:rPr lang="en-GB" sz="1200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RoBERTa</a:t>
            </a: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) for potentially higher accuracy.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Dataset Augmentation: Increasing the size of the dataset or including more diverse tweets could improve model generalization.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Autoencoder Applications: Explore the use of autoencoders for more sophisticated anomaly detection or unsupervised sentiment analysis.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2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Feature Engineering: Investigating additional features such as tweet metadata (e.g., hashtags, mentions) could enhance model performance.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0EED6-01A4-46F9-B437-C14A7E56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5" y="636070"/>
            <a:ext cx="8685170" cy="1028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A921A5-42EF-497A-AE6C-7B138045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" y="2241240"/>
            <a:ext cx="8169965" cy="12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94FD-D55B-4F0E-AD92-A0E27B99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2997422"/>
            <a:ext cx="7443355" cy="8390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2"/>
                </a:solidFill>
                <a:hlinkClick r:id="rId2"/>
              </a:rPr>
              <a:t>LINK</a:t>
            </a:r>
            <a:br>
              <a:rPr lang="en-IN" dirty="0">
                <a:solidFill>
                  <a:schemeClr val="bg2"/>
                </a:solidFill>
              </a:rPr>
            </a:br>
            <a:br>
              <a:rPr lang="en-IN" dirty="0">
                <a:solidFill>
                  <a:schemeClr val="bg2"/>
                </a:solidFill>
              </a:rPr>
            </a:b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A8BAB-0544-40D1-B1E2-A3662BD7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64" y="261317"/>
            <a:ext cx="4231585" cy="23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3ABD-A514-4AED-8B11-2B7CDB95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CFF08-15A7-4902-86D6-754D6B92148F}"/>
              </a:ext>
            </a:extLst>
          </p:cNvPr>
          <p:cNvSpPr txBox="1"/>
          <p:nvPr/>
        </p:nvSpPr>
        <p:spPr>
          <a:xfrm>
            <a:off x="5614555" y="3868882"/>
            <a:ext cx="322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Karan Panchal</a:t>
            </a:r>
          </a:p>
          <a:p>
            <a:r>
              <a:rPr lang="en-IN" dirty="0">
                <a:hlinkClick r:id="rId2"/>
              </a:rPr>
              <a:t>karan2261panchal@gmail.com</a:t>
            </a:r>
            <a:endParaRPr lang="en-IN" dirty="0"/>
          </a:p>
          <a:p>
            <a:r>
              <a:rPr lang="en-IN" dirty="0">
                <a:hlinkClick r:id="rId3"/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4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22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PROJECT OVERVIEW</a:t>
            </a:r>
            <a:endParaRPr lang="en-GB" b="1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64673"/>
            <a:ext cx="7505700" cy="3074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8750" indent="0">
              <a:spcBef>
                <a:spcPts val="1200"/>
              </a:spcBef>
              <a:buClr>
                <a:srgbClr val="000000"/>
              </a:buClr>
              <a:buSzPts val="1100"/>
              <a:buNone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This project focuses on </a:t>
            </a:r>
            <a:r>
              <a:rPr lang="en-GB" sz="1600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sentiment in Twitter data using Natural Language Processing (NLP) techniques. The main objectives include: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Clr>
                <a:srgbClr val="000000"/>
              </a:buClr>
              <a:buFont typeface="Arial"/>
              <a:buChar char="■"/>
            </a:pPr>
            <a:r>
              <a:rPr lang="en-GB" sz="1600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Preprocessing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textual data to make it suitable for machine learning models.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Clr>
                <a:srgbClr val="000000"/>
              </a:buClr>
              <a:buFont typeface="Arial"/>
              <a:buChar char="■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Building and comparing different machine learning models, including traditional classifiers and autoencoders, to classify the sentiment of tweets as positive, negative, or neutral.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Clr>
                <a:srgbClr val="000000"/>
              </a:buClr>
              <a:buFont typeface="Arial"/>
              <a:buChar char="■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Evaluating the performance of these models using various metrics and drawing conclusions about their effectiveness.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DATASET DESCRIPTION</a:t>
            </a:r>
            <a:endParaRPr lang="en-GB"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350818"/>
            <a:ext cx="7505700" cy="3087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298450"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The dataset used in this project consists of Twitter data, specifically: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Clr>
                <a:srgbClr val="000000"/>
              </a:buClr>
              <a:buFont typeface="Arial"/>
              <a:buChar char="■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Training Dataset: 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Courier New"/>
                <a:cs typeface="Courier New"/>
                <a:sym typeface="Courier New"/>
              </a:rPr>
              <a:t>twitter_training.csv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containing tweets with corresponding sentiment labels.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Clr>
                <a:srgbClr val="000000"/>
              </a:buClr>
              <a:buFont typeface="Arial"/>
              <a:buChar char="■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Validation Dataset: 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Courier New"/>
                <a:cs typeface="Courier New"/>
                <a:sym typeface="Courier New"/>
              </a:rPr>
              <a:t>twitter_validation.csv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used to validate the model's performance.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Each tweet is </a:t>
            </a:r>
            <a:r>
              <a:rPr lang="en-GB" sz="1600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labeled</a:t>
            </a: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with one of three sentiment categories: positive, negative, or neutral.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6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The dataset includes text fields for the tweets, along with other metadata such as tweet IDs and timestamps.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588818"/>
            <a:ext cx="7505700" cy="61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PREPROCESSING STEPS</a:t>
            </a:r>
            <a:endParaRPr lang="en-GB"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990600"/>
            <a:ext cx="7505700" cy="2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2733">
              <a:spcBef>
                <a:spcPts val="1200"/>
              </a:spcBef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Text Cleaning: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2733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Convert all text to lowercase to ensure uniformity.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2733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Remove punctuation, stop words (like "the", "is", etc.), and numbers that do not contribute to the sentiment analysis.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2733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Tokenization is performed using </a:t>
            </a:r>
            <a:r>
              <a:rPr lang="en-GB" sz="1300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SpaCy’s</a:t>
            </a: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300" b="0" dirty="0" err="1">
                <a:solidFill>
                  <a:srgbClr val="000000"/>
                </a:solidFill>
                <a:latin typeface="Arial"/>
                <a:ea typeface="Courier New"/>
                <a:cs typeface="Courier New"/>
                <a:sym typeface="Courier New"/>
              </a:rPr>
              <a:t>en_core_web_lg</a:t>
            </a: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model, which helps break down sentences into words and tokens.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Lemmatization: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2733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Convert words to their base or root form (e.g., "running" to "run") to reduce vocabulary size and improve model accuracy.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Vectorization: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2733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Text data is converted into numerical vectors using TF-IDF (Term Frequency-Inverse Document Frequency). This technique weighs the importance of words based on their frequency in a document relative to their frequency in the entire dataset.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Data Splitting: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2733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The cleaned and vectorized data is split into training and validation sets to enable model training and performance evaluation.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4F9EA-7416-4AB8-9E97-5401A132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4" y="878742"/>
            <a:ext cx="7639712" cy="990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FC986F-6A2F-411B-B0DE-31B636EF9C1D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1C6AB-A6FC-4F2D-848A-F4ECB3FC64FF}"/>
              </a:ext>
            </a:extLst>
          </p:cNvPr>
          <p:cNvSpPr txBox="1"/>
          <p:nvPr/>
        </p:nvSpPr>
        <p:spPr>
          <a:xfrm>
            <a:off x="752144" y="529259"/>
            <a:ext cx="1575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Text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A270C-C090-4887-930E-7AB554BC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4" y="2405997"/>
            <a:ext cx="4539618" cy="201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584BBD-E23E-475F-8202-AE1FF18C5FAC}"/>
              </a:ext>
            </a:extLst>
          </p:cNvPr>
          <p:cNvSpPr txBox="1"/>
          <p:nvPr/>
        </p:nvSpPr>
        <p:spPr>
          <a:xfrm>
            <a:off x="699963" y="2098220"/>
            <a:ext cx="325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a typeface="Times New Roman"/>
                <a:cs typeface="Times New Roman"/>
                <a:sym typeface="Times New Roman"/>
              </a:rPr>
              <a:t>Vectorization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48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477982"/>
            <a:ext cx="7505700" cy="439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MODEL ARCHITECTURE</a:t>
            </a:r>
            <a:endParaRPr lang="en-GB" sz="1800"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997527"/>
            <a:ext cx="7505700" cy="3441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7972">
              <a:spcBef>
                <a:spcPts val="1200"/>
              </a:spcBef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Random Forest Classifier:</a:t>
            </a:r>
            <a:endParaRPr sz="11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An ensemble learning method that constructs multiple decision trees during training and outputs the mode of the classes (classification) or mean prediction (regression) of the individual trees.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This model is robust to overfitting and performs well on high-dimensional data like text.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Multinomial Naive Bayes:</a:t>
            </a:r>
            <a:endParaRPr sz="11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 probabilistic learning method often used in text classification due to its simplicity and efficiency.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It assumes that the features (words) are conditionally independent given the class, which is rarely true in practice but still provides good results for text data.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Autoencoders:</a:t>
            </a:r>
            <a:endParaRPr sz="11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Architecture: Autoencoders consist of an encoder and a decoder, where the encoder compresses the input into a lower-dimensional space (latent space), and the decoder reconstructs the input from this representation.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Purpose in this Project: Autoencoders were used to learn compressed representations of tweets, which could then be fed into traditional classifiers or </a:t>
            </a:r>
            <a:r>
              <a:rPr lang="en-GB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analyzed</a:t>
            </a: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for anomaly detection (e.g., detecting outlier sentiments).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87972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Types Used: Simple feedforward autoencoders and potentially more complex architectures like convolutional autoencoders (if applicable).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BEAEF-C4FD-4955-96A2-5D6DA727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" y="1122180"/>
            <a:ext cx="4781964" cy="712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F4499-6BD5-4BE1-9F8E-5D853A24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4" y="2571750"/>
            <a:ext cx="3848433" cy="712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A1FF7-FE29-45F5-9DF3-8934491FA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940" y="1322808"/>
            <a:ext cx="3717856" cy="3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315191"/>
            <a:ext cx="7505700" cy="75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HYPERPARAMETER SETTINGS</a:t>
            </a:r>
            <a:endParaRPr lang="en-GB" sz="1800"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765464"/>
            <a:ext cx="7505700" cy="3673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93211">
              <a:spcBef>
                <a:spcPts val="1200"/>
              </a:spcBef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Random Forest Classifier: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Number of Estimators: 100 (The number of trees in the forest)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Max Depth: None (Trees grow to full depth)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Min Samples Split: 2 (The minimum number of samples required to split an internal node)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Min Samples Leaf: 1 (The minimum number of samples required to be at a leaf node)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Multinomial Naive Bayes: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Alpha: 1.0 (Smoothing parameter, useful for dealing with zero probabilities)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Fit Prior: True (Learns class prior probabilities)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Autoencoders: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Encoder Layers: [128, 64, 32] (Example architecture: progressively reducing the dimensionality)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Decoder Layers: [32, 64, 128] (Mirroring the encoder to reconstruct the original input)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Activation Function: </a:t>
            </a:r>
            <a:r>
              <a:rPr lang="en-GB" sz="1300" b="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ReLU</a:t>
            </a: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 for hidden layers, Sigmoid for the output layer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Loss Function: Mean Squared Error (MSE) for reconstruction loss</a:t>
            </a:r>
            <a:endParaRPr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3211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sz="1300" b="0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Optimizer: Adam with a learning rate of 0.001</a:t>
            </a:r>
            <a:endParaRPr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408709"/>
            <a:ext cx="7505700" cy="505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EVALUATION RESULTS</a:t>
            </a:r>
            <a:endParaRPr lang="en-GB" b="1"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633845"/>
            <a:ext cx="7505700" cy="3804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2256">
              <a:spcBef>
                <a:spcPts val="1200"/>
              </a:spcBef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The models were evaluated using the following metrics:</a:t>
            </a:r>
            <a:endParaRPr sz="1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Accuracy: The percentage of correct predictions among the total number of cases.</a:t>
            </a:r>
            <a:endParaRPr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Precision: The ratio of correctly predicted positive observations to the total predicted positives.</a:t>
            </a:r>
            <a:endParaRPr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Recall (Sensitivity): The ratio of correctly predicted positive observations to all observations in the actual class.</a:t>
            </a:r>
            <a:endParaRPr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F1-Score: The weighted average of Precision and Recall, balancing the two metrics.</a:t>
            </a:r>
            <a:endParaRPr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256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Random Forest Results:</a:t>
            </a:r>
            <a:endParaRPr sz="1100"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Accuracy: </a:t>
            </a:r>
            <a:r>
              <a:rPr lang="en-IN" dirty="0">
                <a:solidFill>
                  <a:schemeClr val="bg2"/>
                </a:solidFill>
              </a:rPr>
              <a:t>69.697</a:t>
            </a: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Precision: </a:t>
            </a:r>
            <a:r>
              <a:rPr lang="en-IN" dirty="0">
                <a:solidFill>
                  <a:schemeClr val="bg2"/>
                </a:solidFill>
              </a:rPr>
              <a:t>71.8</a:t>
            </a: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Recall: </a:t>
            </a:r>
            <a:r>
              <a:rPr lang="en-IN" dirty="0">
                <a:solidFill>
                  <a:schemeClr val="bg2"/>
                </a:solidFill>
              </a:rPr>
              <a:t>69.697 </a:t>
            </a: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F1-Score: </a:t>
            </a:r>
            <a:r>
              <a:rPr lang="en-IN" dirty="0">
                <a:solidFill>
                  <a:schemeClr val="bg2"/>
                </a:solidFill>
              </a:rPr>
              <a:t>68.9 </a:t>
            </a: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256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Multinomial Naive Bayes Results:</a:t>
            </a:r>
            <a:endParaRPr sz="1100"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Accuracy: 64.65%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Precision: 72.3%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Recall: 64.65%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GB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F1-Score: 61.45%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256">
              <a:buClr>
                <a:srgbClr val="000000"/>
              </a:buClr>
              <a:buSzPct val="91666"/>
              <a:buFont typeface="Arial"/>
              <a:buChar char="○"/>
            </a:pPr>
            <a:r>
              <a:rPr lang="en-GB" sz="1100" b="0" dirty="0">
                <a:solidFill>
                  <a:schemeClr val="bg2"/>
                </a:solidFill>
                <a:latin typeface="Arial"/>
                <a:ea typeface="Times New Roman"/>
                <a:cs typeface="Times New Roman"/>
                <a:sym typeface="Times New Roman"/>
              </a:rPr>
              <a:t>Autoencoder:</a:t>
            </a:r>
            <a:endParaRPr sz="1100"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IN" dirty="0">
                <a:solidFill>
                  <a:schemeClr val="bg2"/>
                </a:solidFill>
              </a:rPr>
              <a:t>Average Reconstruction Error (Validation): 0.0017588767 </a:t>
            </a: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IN" dirty="0">
                <a:solidFill>
                  <a:schemeClr val="bg2"/>
                </a:solidFill>
              </a:rPr>
              <a:t>Reconstruction Error Threshold: 0.0028917385498061776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72256">
              <a:buClr>
                <a:srgbClr val="000000"/>
              </a:buClr>
              <a:buSzPct val="91666"/>
              <a:buFont typeface="Arial"/>
              <a:buChar char="■"/>
            </a:pPr>
            <a:r>
              <a:rPr lang="en-US" dirty="0">
                <a:solidFill>
                  <a:schemeClr val="bg2"/>
                </a:solidFill>
              </a:rPr>
              <a:t>Number of Anomalies Detected: 3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1079</Words>
  <Application>Microsoft Office PowerPoint</Application>
  <PresentationFormat>On-screen Show (16:9)</PresentationFormat>
  <Paragraphs>91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Nunito</vt:lpstr>
      <vt:lpstr>Times New Roman</vt:lpstr>
      <vt:lpstr>Shift</vt:lpstr>
      <vt:lpstr>TWITTER SENTIMENT ANALYSIS</vt:lpstr>
      <vt:lpstr>PROJECT OVERVIEW</vt:lpstr>
      <vt:lpstr>DATASET DESCRIPTION</vt:lpstr>
      <vt:lpstr>PREPROCESSING STEPS</vt:lpstr>
      <vt:lpstr>PowerPoint Presentation</vt:lpstr>
      <vt:lpstr>MODEL ARCHITECTURE</vt:lpstr>
      <vt:lpstr>PowerPoint Presentation</vt:lpstr>
      <vt:lpstr>HYPERPARAMETER SETTINGS</vt:lpstr>
      <vt:lpstr>EVALUATION RESULTS</vt:lpstr>
      <vt:lpstr>MODEL COMPARISON</vt:lpstr>
      <vt:lpstr>PowerPoint Presentation</vt:lpstr>
      <vt:lpstr>CONCLUSION &amp; RECOMMENDATIONS</vt:lpstr>
      <vt:lpstr>PowerPoint Presentation</vt:lpstr>
      <vt:lpstr>LINK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</dc:title>
  <dc:creator>Karan</dc:creator>
  <cp:lastModifiedBy>Karan</cp:lastModifiedBy>
  <cp:revision>15</cp:revision>
  <dcterms:modified xsi:type="dcterms:W3CDTF">2024-08-22T22:40:51Z</dcterms:modified>
</cp:coreProperties>
</file>