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67" r:id="rId5"/>
    <p:sldId id="265" r:id="rId6"/>
    <p:sldId id="263"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43"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E3821-0DF6-405A-8DE9-3656916E1015}"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E70B5-6A75-47CA-8A4A-6C7061504650}" type="slidenum">
              <a:rPr lang="en-IN" smtClean="0"/>
              <a:t>‹#›</a:t>
            </a:fld>
            <a:endParaRPr lang="en-IN"/>
          </a:p>
        </p:txBody>
      </p:sp>
    </p:spTree>
    <p:extLst>
      <p:ext uri="{BB962C8B-B14F-4D97-AF65-F5344CB8AC3E}">
        <p14:creationId xmlns:p14="http://schemas.microsoft.com/office/powerpoint/2010/main" val="404754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ower_of_a_tes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https://www.evanmiller.org/</a:t>
            </a:r>
          </a:p>
        </p:txBody>
      </p:sp>
      <p:sp>
        <p:nvSpPr>
          <p:cNvPr id="4" name="Slide Number Placeholder 3"/>
          <p:cNvSpPr>
            <a:spLocks noGrp="1"/>
          </p:cNvSpPr>
          <p:nvPr>
            <p:ph type="sldNum" sz="quarter" idx="5"/>
          </p:nvPr>
        </p:nvSpPr>
        <p:spPr/>
        <p:txBody>
          <a:bodyPr/>
          <a:lstStyle/>
          <a:p>
            <a:fld id="{89AE70B5-6A75-47CA-8A4A-6C7061504650}" type="slidenum">
              <a:rPr lang="en-IN" smtClean="0"/>
              <a:t>1</a:t>
            </a:fld>
            <a:endParaRPr lang="en-IN"/>
          </a:p>
        </p:txBody>
      </p:sp>
    </p:spTree>
    <p:extLst>
      <p:ext uri="{BB962C8B-B14F-4D97-AF65-F5344CB8AC3E}">
        <p14:creationId xmlns:p14="http://schemas.microsoft.com/office/powerpoint/2010/main" val="7500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42424"/>
                </a:solidFill>
                <a:effectLst/>
                <a:latin typeface="source-serif-pro"/>
              </a:rPr>
              <a:t>Power of the test</a:t>
            </a:r>
            <a:r>
              <a:rPr lang="en-US" b="0" i="0" dirty="0">
                <a:solidFill>
                  <a:srgbClr val="242424"/>
                </a:solidFill>
                <a:effectLst/>
                <a:latin typeface="source-serif-pro"/>
              </a:rPr>
              <a:t> (1 — β) — This represents the probability of finding a statistical difference between the groups in our test when a difference is actually present. This is usually set at 0.8 by convention (here’s more info on </a:t>
            </a:r>
            <a:r>
              <a:rPr lang="en-US" b="0" i="0" u="sng" dirty="0">
                <a:solidFill>
                  <a:srgbClr val="242424"/>
                </a:solidFill>
                <a:effectLst/>
                <a:latin typeface="source-serif-pro"/>
                <a:hlinkClick r:id="rId3"/>
              </a:rPr>
              <a:t>statistical power</a:t>
            </a:r>
            <a:r>
              <a:rPr lang="en-US" b="0" i="0" dirty="0">
                <a:solidFill>
                  <a:srgbClr val="242424"/>
                </a:solidFill>
                <a:effectLst/>
                <a:latin typeface="source-serif-pro"/>
              </a:rPr>
              <a:t>, if you are curious)</a:t>
            </a:r>
          </a:p>
          <a:p>
            <a:pPr algn="l">
              <a:buFont typeface="Arial" panose="020B0604020202020204" pitchFamily="34" charset="0"/>
              <a:buChar char="•"/>
            </a:pPr>
            <a:r>
              <a:rPr lang="en-US" b="1" i="0" dirty="0">
                <a:solidFill>
                  <a:srgbClr val="242424"/>
                </a:solidFill>
                <a:effectLst/>
                <a:latin typeface="source-serif-pro"/>
              </a:rPr>
              <a:t>Alpha value</a:t>
            </a:r>
            <a:r>
              <a:rPr lang="en-US" b="0" i="0" dirty="0">
                <a:solidFill>
                  <a:srgbClr val="242424"/>
                </a:solidFill>
                <a:effectLst/>
                <a:latin typeface="source-serif-pro"/>
              </a:rPr>
              <a:t> (α) — The critical value we set earlier to 0.05</a:t>
            </a:r>
          </a:p>
          <a:p>
            <a:pPr algn="l">
              <a:buFont typeface="Arial" panose="020B0604020202020204" pitchFamily="34" charset="0"/>
              <a:buChar char="•"/>
            </a:pPr>
            <a:r>
              <a:rPr lang="en-US" b="1" i="0" dirty="0">
                <a:solidFill>
                  <a:srgbClr val="242424"/>
                </a:solidFill>
                <a:effectLst/>
                <a:latin typeface="source-serif-pro"/>
              </a:rPr>
              <a:t>Effect size</a:t>
            </a:r>
            <a:r>
              <a:rPr lang="en-US" b="0" i="0" dirty="0">
                <a:solidFill>
                  <a:srgbClr val="242424"/>
                </a:solidFill>
                <a:effectLst/>
                <a:latin typeface="source-serif-pro"/>
              </a:rPr>
              <a:t> — How big of a difference we expect there to be between the conversion rates</a:t>
            </a:r>
          </a:p>
          <a:p>
            <a:pPr algn="l">
              <a:buFont typeface="Arial" panose="020B0604020202020204" pitchFamily="34" charset="0"/>
              <a:buChar char="•"/>
            </a:pPr>
            <a:r>
              <a:rPr lang="en-US" b="1" i="0" dirty="0">
                <a:solidFill>
                  <a:srgbClr val="242424"/>
                </a:solidFill>
                <a:effectLst/>
                <a:latin typeface="source-serif-pro"/>
              </a:rPr>
              <a:t>Sample Size</a:t>
            </a:r>
          </a:p>
          <a:p>
            <a:br>
              <a:rPr lang="en-US" dirty="0"/>
            </a:br>
            <a:endParaRPr lang="en-US" b="0" i="0" dirty="0">
              <a:solidFill>
                <a:srgbClr val="242424"/>
              </a:solidFill>
              <a:effectLst/>
              <a:latin typeface="source-serif-pro"/>
            </a:endParaRPr>
          </a:p>
          <a:p>
            <a:br>
              <a:rPr lang="en-US" dirty="0"/>
            </a:br>
            <a:endParaRPr lang="en-IN" dirty="0"/>
          </a:p>
        </p:txBody>
      </p:sp>
      <p:sp>
        <p:nvSpPr>
          <p:cNvPr id="4" name="Slide Number Placeholder 3"/>
          <p:cNvSpPr>
            <a:spLocks noGrp="1"/>
          </p:cNvSpPr>
          <p:nvPr>
            <p:ph type="sldNum" sz="quarter" idx="5"/>
          </p:nvPr>
        </p:nvSpPr>
        <p:spPr/>
        <p:txBody>
          <a:bodyPr/>
          <a:lstStyle/>
          <a:p>
            <a:fld id="{89AE70B5-6A75-47CA-8A4A-6C7061504650}" type="slidenum">
              <a:rPr lang="en-IN" smtClean="0"/>
              <a:t>5</a:t>
            </a:fld>
            <a:endParaRPr lang="en-IN"/>
          </a:p>
        </p:txBody>
      </p:sp>
    </p:spTree>
    <p:extLst>
      <p:ext uri="{BB962C8B-B14F-4D97-AF65-F5344CB8AC3E}">
        <p14:creationId xmlns:p14="http://schemas.microsoft.com/office/powerpoint/2010/main" val="279299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AE70B5-6A75-47CA-8A4A-6C7061504650}" type="slidenum">
              <a:rPr lang="en-IN" smtClean="0"/>
              <a:t>6</a:t>
            </a:fld>
            <a:endParaRPr lang="en-IN"/>
          </a:p>
        </p:txBody>
      </p:sp>
    </p:spTree>
    <p:extLst>
      <p:ext uri="{BB962C8B-B14F-4D97-AF65-F5344CB8AC3E}">
        <p14:creationId xmlns:p14="http://schemas.microsoft.com/office/powerpoint/2010/main" val="18174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10225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2C633-EB09-4EEA-BA60-8F786339A5D8}"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7187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260089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57338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53393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2088800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4232455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806433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74029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33565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0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2C633-EB09-4EEA-BA60-8F786339A5D8}"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269396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2C633-EB09-4EEA-BA60-8F786339A5D8}"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5910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31155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75592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A2C633-EB09-4EEA-BA60-8F786339A5D8}" type="datetimeFigureOut">
              <a:rPr lang="en-IN" smtClean="0"/>
              <a:t>17-03-2024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345090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2C633-EB09-4EEA-BA60-8F786339A5D8}"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6EB3B-F3A5-4C4F-ACFF-7BE7B0EAE9F5}" type="slidenum">
              <a:rPr lang="en-IN" smtClean="0"/>
              <a:t>‹#›</a:t>
            </a:fld>
            <a:endParaRPr lang="en-IN"/>
          </a:p>
        </p:txBody>
      </p:sp>
    </p:spTree>
    <p:extLst>
      <p:ext uri="{BB962C8B-B14F-4D97-AF65-F5344CB8AC3E}">
        <p14:creationId xmlns:p14="http://schemas.microsoft.com/office/powerpoint/2010/main" val="170161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A2C633-EB09-4EEA-BA60-8F786339A5D8}" type="datetimeFigureOut">
              <a:rPr lang="en-IN" smtClean="0"/>
              <a:t>17-03-2024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6EB3B-F3A5-4C4F-ACFF-7BE7B0EAE9F5}" type="slidenum">
              <a:rPr lang="en-IN" smtClean="0"/>
              <a:t>‹#›</a:t>
            </a:fld>
            <a:endParaRPr lang="en-IN"/>
          </a:p>
        </p:txBody>
      </p:sp>
    </p:spTree>
    <p:extLst>
      <p:ext uri="{BB962C8B-B14F-4D97-AF65-F5344CB8AC3E}">
        <p14:creationId xmlns:p14="http://schemas.microsoft.com/office/powerpoint/2010/main" val="370014629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admedium.com/en/https:/towardsdatascience.com/ab-testing-with-python-e5964dd66143#1.-Designing-our-experimen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7091-AE7F-FCFE-5118-11398D88FF88}"/>
              </a:ext>
            </a:extLst>
          </p:cNvPr>
          <p:cNvSpPr>
            <a:spLocks noGrp="1"/>
          </p:cNvSpPr>
          <p:nvPr>
            <p:ph type="ctrTitle"/>
          </p:nvPr>
        </p:nvSpPr>
        <p:spPr>
          <a:xfrm>
            <a:off x="1154955" y="1325252"/>
            <a:ext cx="8825658" cy="3329581"/>
          </a:xfrm>
        </p:spPr>
        <p:txBody>
          <a:bodyPr/>
          <a:lstStyle/>
          <a:p>
            <a:r>
              <a:rPr lang="en-US" dirty="0"/>
              <a:t>A/B Testing</a:t>
            </a:r>
            <a:endParaRPr lang="en-IN" dirty="0"/>
          </a:p>
        </p:txBody>
      </p:sp>
      <p:sp>
        <p:nvSpPr>
          <p:cNvPr id="3" name="Subtitle 2">
            <a:extLst>
              <a:ext uri="{FF2B5EF4-FFF2-40B4-BE49-F238E27FC236}">
                <a16:creationId xmlns:a16="http://schemas.microsoft.com/office/drawing/2014/main" id="{DCE6A9EA-DFAC-2A27-3DC5-3E3BC2A1E80B}"/>
              </a:ext>
            </a:extLst>
          </p:cNvPr>
          <p:cNvSpPr>
            <a:spLocks noGrp="1"/>
          </p:cNvSpPr>
          <p:nvPr>
            <p:ph type="subTitle" idx="1"/>
          </p:nvPr>
        </p:nvSpPr>
        <p:spPr/>
        <p:txBody>
          <a:bodyPr>
            <a:normAutofit fontScale="85000" lnSpcReduction="20000"/>
          </a:bodyPr>
          <a:lstStyle/>
          <a:p>
            <a:r>
              <a:rPr lang="en-US" dirty="0"/>
              <a:t>Inspired By :</a:t>
            </a:r>
          </a:p>
          <a:p>
            <a:r>
              <a:rPr lang="en-US" dirty="0">
                <a:hlinkClick r:id="rId3"/>
              </a:rPr>
              <a:t>https://readmedium.com/en/https:/towardsdatascience.com/ab-testing-with-python-e5964dd66143#1.-Designing-our-experiment</a:t>
            </a:r>
            <a:endParaRPr lang="en-IN" dirty="0"/>
          </a:p>
        </p:txBody>
      </p:sp>
    </p:spTree>
    <p:extLst>
      <p:ext uri="{BB962C8B-B14F-4D97-AF65-F5344CB8AC3E}">
        <p14:creationId xmlns:p14="http://schemas.microsoft.com/office/powerpoint/2010/main" val="75631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DDEEC55-F19D-80EA-FFED-B3CF43DB62CD}"/>
              </a:ext>
            </a:extLst>
          </p:cNvPr>
          <p:cNvSpPr>
            <a:spLocks noGrp="1"/>
          </p:cNvSpPr>
          <p:nvPr>
            <p:ph idx="1"/>
          </p:nvPr>
        </p:nvSpPr>
        <p:spPr/>
        <p:txBody>
          <a:bodyPr>
            <a:normAutofit fontScale="85000" lnSpcReduction="20000"/>
          </a:bodyPr>
          <a:lstStyle/>
          <a:p>
            <a:r>
              <a:rPr lang="en-US" dirty="0"/>
              <a:t>Designing our experiment</a:t>
            </a:r>
          </a:p>
          <a:p>
            <a:r>
              <a:rPr lang="en-US" dirty="0"/>
              <a:t>Collecting and preparing the data</a:t>
            </a:r>
          </a:p>
          <a:p>
            <a:r>
              <a:rPr lang="en-US" dirty="0"/>
              <a:t>Visualizing the results</a:t>
            </a:r>
          </a:p>
          <a:p>
            <a:r>
              <a:rPr lang="en-US" dirty="0"/>
              <a:t>Testing the hypothesis</a:t>
            </a:r>
          </a:p>
          <a:p>
            <a:r>
              <a:rPr lang="en-US" dirty="0"/>
              <a:t>Drawing conclusions</a:t>
            </a:r>
          </a:p>
          <a:p>
            <a:endParaRPr lang="en-IN" dirty="0"/>
          </a:p>
          <a:p>
            <a:endParaRPr lang="en-IN" dirty="0"/>
          </a:p>
          <a:p>
            <a:r>
              <a:rPr lang="en-IN" dirty="0"/>
              <a:t>Current State</a:t>
            </a:r>
          </a:p>
          <a:p>
            <a:r>
              <a:rPr lang="en-IN" dirty="0"/>
              <a:t>Experiment Proposed</a:t>
            </a:r>
          </a:p>
          <a:p>
            <a:r>
              <a:rPr lang="en-IN" dirty="0"/>
              <a:t>Experiment Goal</a:t>
            </a:r>
          </a:p>
          <a:p>
            <a:r>
              <a:rPr lang="en-IN" dirty="0"/>
              <a:t>Experiment Design a) Hypothesis b)Metric c)Invariant Metrics d)Evaluation Metrics  e) Sizing Experiment  </a:t>
            </a:r>
          </a:p>
          <a:p>
            <a:r>
              <a:rPr lang="en-IN" dirty="0"/>
              <a:t>Experiment Analysis</a:t>
            </a:r>
          </a:p>
          <a:p>
            <a:endParaRPr lang="en-IN" dirty="0"/>
          </a:p>
          <a:p>
            <a:endParaRPr lang="en-IN" dirty="0"/>
          </a:p>
        </p:txBody>
      </p:sp>
    </p:spTree>
    <p:extLst>
      <p:ext uri="{BB962C8B-B14F-4D97-AF65-F5344CB8AC3E}">
        <p14:creationId xmlns:p14="http://schemas.microsoft.com/office/powerpoint/2010/main" val="136599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Designing our experiment(DOE)</a:t>
            </a:r>
            <a:endParaRPr lang="en-IN" dirty="0"/>
          </a:p>
        </p:txBody>
      </p:sp>
      <p:sp>
        <p:nvSpPr>
          <p:cNvPr id="6" name="Content Placeholder 5">
            <a:extLst>
              <a:ext uri="{FF2B5EF4-FFF2-40B4-BE49-F238E27FC236}">
                <a16:creationId xmlns:a16="http://schemas.microsoft.com/office/drawing/2014/main" id="{67D5EEF0-69A5-4CFD-9F26-0052C96F90EF}"/>
              </a:ext>
            </a:extLst>
          </p:cNvPr>
          <p:cNvSpPr>
            <a:spLocks noGrp="1"/>
          </p:cNvSpPr>
          <p:nvPr>
            <p:ph idx="1"/>
          </p:nvPr>
        </p:nvSpPr>
        <p:spPr>
          <a:xfrm>
            <a:off x="950912" y="1810871"/>
            <a:ext cx="8946541" cy="4195481"/>
          </a:xfrm>
        </p:spPr>
        <p:txBody>
          <a:bodyPr/>
          <a:lstStyle/>
          <a:p>
            <a:r>
              <a:rPr lang="en-US" dirty="0"/>
              <a:t>Old page vs New page</a:t>
            </a:r>
          </a:p>
          <a:p>
            <a:pPr marL="0" indent="0">
              <a:buNone/>
            </a:pPr>
            <a:endParaRPr lang="en-IN" dirty="0"/>
          </a:p>
          <a:p>
            <a:pPr marL="0" indent="0">
              <a:buNone/>
            </a:pPr>
            <a:endParaRPr lang="en-US" dirty="0"/>
          </a:p>
        </p:txBody>
      </p:sp>
      <p:pic>
        <p:nvPicPr>
          <p:cNvPr id="1030" name="Picture 6" descr="The Power of A/B Testing in Marketing • Digital Education Marketing">
            <a:extLst>
              <a:ext uri="{FF2B5EF4-FFF2-40B4-BE49-F238E27FC236}">
                <a16:creationId xmlns:a16="http://schemas.microsoft.com/office/drawing/2014/main" id="{D2F7798F-85C4-6913-C188-CA9F52B3D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094" y="2358277"/>
            <a:ext cx="7661740" cy="375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Metric</a:t>
            </a:r>
            <a:endParaRPr lang="en-IN" dirty="0"/>
          </a:p>
        </p:txBody>
      </p:sp>
      <p:sp>
        <p:nvSpPr>
          <p:cNvPr id="6" name="Content Placeholder 5">
            <a:extLst>
              <a:ext uri="{FF2B5EF4-FFF2-40B4-BE49-F238E27FC236}">
                <a16:creationId xmlns:a16="http://schemas.microsoft.com/office/drawing/2014/main" id="{67D5EEF0-69A5-4CFD-9F26-0052C96F90EF}"/>
              </a:ext>
            </a:extLst>
          </p:cNvPr>
          <p:cNvSpPr>
            <a:spLocks noGrp="1"/>
          </p:cNvSpPr>
          <p:nvPr>
            <p:ph idx="1"/>
          </p:nvPr>
        </p:nvSpPr>
        <p:spPr>
          <a:xfrm>
            <a:off x="950912" y="1810871"/>
            <a:ext cx="8946541" cy="4195481"/>
          </a:xfrm>
        </p:spPr>
        <p:txBody>
          <a:bodyPr/>
          <a:lstStyle/>
          <a:p>
            <a:r>
              <a:rPr lang="en-US" dirty="0"/>
              <a:t>Old page vs New page</a:t>
            </a:r>
          </a:p>
          <a:p>
            <a:endParaRPr lang="en-US" dirty="0"/>
          </a:p>
          <a:p>
            <a:r>
              <a:rPr lang="en-US" dirty="0"/>
              <a:t>CTR = Click through Rate</a:t>
            </a:r>
          </a:p>
          <a:p>
            <a:endParaRPr lang="en-US" dirty="0"/>
          </a:p>
          <a:p>
            <a:r>
              <a:rPr lang="en-US" dirty="0"/>
              <a:t>Old Conversion Rate = 12%</a:t>
            </a:r>
          </a:p>
          <a:p>
            <a:endParaRPr lang="en-US" dirty="0"/>
          </a:p>
          <a:p>
            <a:r>
              <a:rPr lang="en-US" dirty="0"/>
              <a:t>Desired Conversion Rate = 15%</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299911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Hypothesis and Parameters</a:t>
            </a:r>
            <a:endParaRPr lang="en-IN" dirty="0"/>
          </a:p>
        </p:txBody>
      </p:sp>
      <p:sp>
        <p:nvSpPr>
          <p:cNvPr id="3" name="Content Placeholder 2">
            <a:extLst>
              <a:ext uri="{FF2B5EF4-FFF2-40B4-BE49-F238E27FC236}">
                <a16:creationId xmlns:a16="http://schemas.microsoft.com/office/drawing/2014/main" id="{3DDEEC55-F19D-80EA-FFED-B3CF43DB62CD}"/>
              </a:ext>
            </a:extLst>
          </p:cNvPr>
          <p:cNvSpPr>
            <a:spLocks noGrp="1"/>
          </p:cNvSpPr>
          <p:nvPr>
            <p:ph type="body" idx="1"/>
          </p:nvPr>
        </p:nvSpPr>
        <p:spPr/>
        <p:txBody>
          <a:bodyPr/>
          <a:lstStyle/>
          <a:p>
            <a:endParaRPr lang="en-US" dirty="0"/>
          </a:p>
          <a:p>
            <a:pPr marL="0" indent="0">
              <a:buNone/>
            </a:pPr>
            <a:endParaRPr lang="en-US" dirty="0"/>
          </a:p>
          <a:p>
            <a:endParaRPr lang="en-US" dirty="0"/>
          </a:p>
          <a:p>
            <a:r>
              <a:rPr lang="en-US" dirty="0"/>
              <a:t>Hypothesis</a:t>
            </a:r>
          </a:p>
        </p:txBody>
      </p:sp>
      <p:sp>
        <p:nvSpPr>
          <p:cNvPr id="6" name="Text Placeholder 5">
            <a:extLst>
              <a:ext uri="{FF2B5EF4-FFF2-40B4-BE49-F238E27FC236}">
                <a16:creationId xmlns:a16="http://schemas.microsoft.com/office/drawing/2014/main" id="{98D2137E-F108-8423-1900-31B62034ED88}"/>
              </a:ext>
            </a:extLst>
          </p:cNvPr>
          <p:cNvSpPr>
            <a:spLocks noGrp="1"/>
          </p:cNvSpPr>
          <p:nvPr>
            <p:ph type="body" sz="half" idx="15"/>
          </p:nvPr>
        </p:nvSpPr>
        <p:spPr/>
        <p:txBody>
          <a:bodyPr/>
          <a:lstStyle/>
          <a:p>
            <a:pPr marL="285750" indent="-285750">
              <a:buFont typeface="Arial" panose="020B0604020202020204" pitchFamily="34" charset="0"/>
              <a:buChar char="•"/>
            </a:pPr>
            <a:r>
              <a:rPr lang="en-US" sz="2000" dirty="0"/>
              <a:t>Hₒ: p = pₒ</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Hₐ: p ≠ pₒ</a:t>
            </a:r>
          </a:p>
          <a:p>
            <a:endParaRPr lang="en-IN" dirty="0"/>
          </a:p>
        </p:txBody>
      </p:sp>
      <p:sp>
        <p:nvSpPr>
          <p:cNvPr id="4" name="Text Placeholder 3">
            <a:extLst>
              <a:ext uri="{FF2B5EF4-FFF2-40B4-BE49-F238E27FC236}">
                <a16:creationId xmlns:a16="http://schemas.microsoft.com/office/drawing/2014/main" id="{22855B4C-1ED0-C1BB-BC60-B48C21119C06}"/>
              </a:ext>
            </a:extLst>
          </p:cNvPr>
          <p:cNvSpPr>
            <a:spLocks noGrp="1"/>
          </p:cNvSpPr>
          <p:nvPr>
            <p:ph type="body" sz="quarter" idx="3"/>
          </p:nvPr>
        </p:nvSpPr>
        <p:spPr/>
        <p:txBody>
          <a:bodyPr/>
          <a:lstStyle/>
          <a:p>
            <a:r>
              <a:rPr lang="en-US" dirty="0"/>
              <a:t>Parameters</a:t>
            </a:r>
            <a:endParaRPr lang="en-IN" dirty="0"/>
          </a:p>
        </p:txBody>
      </p:sp>
      <p:sp>
        <p:nvSpPr>
          <p:cNvPr id="7" name="Text Placeholder 6">
            <a:extLst>
              <a:ext uri="{FF2B5EF4-FFF2-40B4-BE49-F238E27FC236}">
                <a16:creationId xmlns:a16="http://schemas.microsoft.com/office/drawing/2014/main" id="{ABBD2850-CC57-3934-BC6F-167D7D3635AF}"/>
              </a:ext>
            </a:extLst>
          </p:cNvPr>
          <p:cNvSpPr>
            <a:spLocks noGrp="1"/>
          </p:cNvSpPr>
          <p:nvPr>
            <p:ph type="body" sz="half" idx="16"/>
          </p:nvPr>
        </p:nvSpPr>
        <p:spPr/>
        <p:txBody>
          <a:bodyPr/>
          <a:lstStyle/>
          <a:p>
            <a:pPr marL="285750" indent="-285750">
              <a:buFont typeface="Arial" panose="020B0604020202020204" pitchFamily="34" charset="0"/>
              <a:buChar char="•"/>
            </a:pPr>
            <a:r>
              <a:rPr lang="en-US" sz="2000" dirty="0"/>
              <a:t>Significance Value, Alpha = 0.05</a:t>
            </a:r>
          </a:p>
          <a:p>
            <a:pPr marL="285750" indent="-285750">
              <a:buFont typeface="Arial" panose="020B0604020202020204" pitchFamily="34" charset="0"/>
              <a:buChar char="•"/>
            </a:pPr>
            <a:r>
              <a:rPr lang="en-US" sz="2000" dirty="0"/>
              <a:t>Beta = 0.20</a:t>
            </a:r>
          </a:p>
          <a:p>
            <a:pPr marL="285750" indent="-285750">
              <a:buFont typeface="Arial" panose="020B0604020202020204" pitchFamily="34" charset="0"/>
              <a:buChar char="•"/>
            </a:pPr>
            <a:r>
              <a:rPr lang="en-US" sz="2000" dirty="0"/>
              <a:t>Effect Size = Difference in conversion rates = 0.02</a:t>
            </a:r>
          </a:p>
          <a:p>
            <a:endParaRPr lang="en-IN" dirty="0"/>
          </a:p>
        </p:txBody>
      </p:sp>
      <p:sp>
        <p:nvSpPr>
          <p:cNvPr id="5" name="Text Placeholder 4">
            <a:extLst>
              <a:ext uri="{FF2B5EF4-FFF2-40B4-BE49-F238E27FC236}">
                <a16:creationId xmlns:a16="http://schemas.microsoft.com/office/drawing/2014/main" id="{365EFFFE-70B4-17AE-7277-E65B9AD1AA0D}"/>
              </a:ext>
            </a:extLst>
          </p:cNvPr>
          <p:cNvSpPr>
            <a:spLocks noGrp="1"/>
          </p:cNvSpPr>
          <p:nvPr>
            <p:ph type="body" sz="quarter" idx="13"/>
          </p:nvPr>
        </p:nvSpPr>
        <p:spPr/>
        <p:txBody>
          <a:bodyPr/>
          <a:lstStyle/>
          <a:p>
            <a:r>
              <a:rPr lang="en-US" dirty="0"/>
              <a:t>Sample Size</a:t>
            </a:r>
            <a:endParaRPr lang="en-IN" dirty="0"/>
          </a:p>
        </p:txBody>
      </p:sp>
      <p:sp>
        <p:nvSpPr>
          <p:cNvPr id="8" name="Text Placeholder 7">
            <a:extLst>
              <a:ext uri="{FF2B5EF4-FFF2-40B4-BE49-F238E27FC236}">
                <a16:creationId xmlns:a16="http://schemas.microsoft.com/office/drawing/2014/main" id="{49595EE2-608A-2D97-43AA-D1B204B73791}"/>
              </a:ext>
            </a:extLst>
          </p:cNvPr>
          <p:cNvSpPr>
            <a:spLocks noGrp="1"/>
          </p:cNvSpPr>
          <p:nvPr>
            <p:ph type="body" sz="half" idx="17"/>
          </p:nvPr>
        </p:nvSpPr>
        <p:spPr/>
        <p:txBody>
          <a:bodyPr/>
          <a:lstStyle/>
          <a:p>
            <a:pPr marL="285750" indent="-285750">
              <a:buFont typeface="Arial" panose="020B0604020202020204" pitchFamily="34" charset="0"/>
              <a:buChar char="•"/>
            </a:pPr>
            <a:r>
              <a:rPr lang="en-US" sz="2000" dirty="0"/>
              <a:t>n = 16*sample std. deviation/ min. detectable effect between the treatment and control group.</a:t>
            </a:r>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57242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Data</a:t>
            </a:r>
            <a:endParaRPr lang="en-IN" dirty="0"/>
          </a:p>
        </p:txBody>
      </p:sp>
      <p:pic>
        <p:nvPicPr>
          <p:cNvPr id="5" name="Content Placeholder 4">
            <a:extLst>
              <a:ext uri="{FF2B5EF4-FFF2-40B4-BE49-F238E27FC236}">
                <a16:creationId xmlns:a16="http://schemas.microsoft.com/office/drawing/2014/main" id="{054733DB-B507-B19B-F15F-CD14C6E2C4B5}"/>
              </a:ext>
            </a:extLst>
          </p:cNvPr>
          <p:cNvPicPr>
            <a:picLocks noGrp="1" noChangeAspect="1"/>
          </p:cNvPicPr>
          <p:nvPr>
            <p:ph idx="1"/>
          </p:nvPr>
        </p:nvPicPr>
        <p:blipFill>
          <a:blip r:embed="rId3"/>
          <a:stretch>
            <a:fillRect/>
          </a:stretch>
        </p:blipFill>
        <p:spPr>
          <a:xfrm>
            <a:off x="6172198" y="3231573"/>
            <a:ext cx="4464829" cy="2244436"/>
          </a:xfrm>
        </p:spPr>
      </p:pic>
      <p:sp>
        <p:nvSpPr>
          <p:cNvPr id="7" name="Text Placeholder 6">
            <a:extLst>
              <a:ext uri="{FF2B5EF4-FFF2-40B4-BE49-F238E27FC236}">
                <a16:creationId xmlns:a16="http://schemas.microsoft.com/office/drawing/2014/main" id="{D3DD1435-5AF4-715D-F7D1-5AEFD18FBB4E}"/>
              </a:ext>
            </a:extLst>
          </p:cNvPr>
          <p:cNvSpPr>
            <a:spLocks noGrp="1"/>
          </p:cNvSpPr>
          <p:nvPr>
            <p:ph type="body" sz="half" idx="2"/>
          </p:nvPr>
        </p:nvSpPr>
        <p:spPr>
          <a:xfrm>
            <a:off x="1154953" y="3129280"/>
            <a:ext cx="4341838" cy="2895599"/>
          </a:xfrm>
        </p:spPr>
        <p:txBody>
          <a:bodyPr/>
          <a:lstStyle/>
          <a:p>
            <a:pPr marL="285750" indent="-285750">
              <a:buFont typeface="Arial" panose="020B0604020202020204" pitchFamily="34" charset="0"/>
              <a:buChar char="•"/>
            </a:pPr>
            <a:r>
              <a:rPr lang="en-US" dirty="0"/>
              <a:t>User ID – Unique to every customer</a:t>
            </a:r>
          </a:p>
          <a:p>
            <a:pPr marL="285750" indent="-285750">
              <a:buFont typeface="Arial" panose="020B0604020202020204" pitchFamily="34" charset="0"/>
              <a:buChar char="•"/>
            </a:pPr>
            <a:r>
              <a:rPr lang="en-US" dirty="0"/>
              <a:t>Timestamp  -  Timestamp of visiting the page</a:t>
            </a:r>
          </a:p>
          <a:p>
            <a:pPr marL="285750" indent="-285750">
              <a:buFont typeface="Arial" panose="020B0604020202020204" pitchFamily="34" charset="0"/>
              <a:buChar char="•"/>
            </a:pPr>
            <a:r>
              <a:rPr lang="en-US" dirty="0"/>
              <a:t>Group – Part of either control group or treatment group.</a:t>
            </a:r>
          </a:p>
          <a:p>
            <a:pPr marL="285750" indent="-285750">
              <a:buFont typeface="Arial" panose="020B0604020202020204" pitchFamily="34" charset="0"/>
              <a:buChar char="•"/>
            </a:pPr>
            <a:r>
              <a:rPr lang="en-US" dirty="0"/>
              <a:t>Landing page – </a:t>
            </a:r>
            <a:r>
              <a:rPr lang="en-US" dirty="0" err="1"/>
              <a:t>Old_page</a:t>
            </a:r>
            <a:r>
              <a:rPr lang="en-US" dirty="0"/>
              <a:t> vs New page</a:t>
            </a:r>
          </a:p>
          <a:p>
            <a:pPr marL="285750" indent="-285750">
              <a:buFont typeface="Arial" panose="020B0604020202020204" pitchFamily="34" charset="0"/>
              <a:buChar char="•"/>
            </a:pPr>
            <a:r>
              <a:rPr lang="en-US" dirty="0"/>
              <a:t>Converted – 0 or 1</a:t>
            </a:r>
            <a:endParaRPr lang="en-IN" dirty="0"/>
          </a:p>
        </p:txBody>
      </p:sp>
    </p:spTree>
    <p:extLst>
      <p:ext uri="{BB962C8B-B14F-4D97-AF65-F5344CB8AC3E}">
        <p14:creationId xmlns:p14="http://schemas.microsoft.com/office/powerpoint/2010/main" val="22030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Results</a:t>
            </a:r>
            <a:endParaRPr lang="en-IN" dirty="0"/>
          </a:p>
        </p:txBody>
      </p:sp>
      <p:sp>
        <p:nvSpPr>
          <p:cNvPr id="14" name="Text Placeholder 13">
            <a:extLst>
              <a:ext uri="{FF2B5EF4-FFF2-40B4-BE49-F238E27FC236}">
                <a16:creationId xmlns:a16="http://schemas.microsoft.com/office/drawing/2014/main" id="{5D6D78BB-09B4-F70F-5BA7-85068FDEE4B3}"/>
              </a:ext>
            </a:extLst>
          </p:cNvPr>
          <p:cNvSpPr>
            <a:spLocks noGrp="1"/>
          </p:cNvSpPr>
          <p:nvPr>
            <p:ph type="body" idx="1"/>
          </p:nvPr>
        </p:nvSpPr>
        <p:spPr/>
        <p:txBody>
          <a:bodyPr/>
          <a:lstStyle/>
          <a:p>
            <a:r>
              <a:rPr lang="en-US" dirty="0"/>
              <a:t>Two Tailed</a:t>
            </a:r>
            <a:endParaRPr lang="en-IN" dirty="0"/>
          </a:p>
        </p:txBody>
      </p:sp>
      <p:sp>
        <p:nvSpPr>
          <p:cNvPr id="17" name="Text Placeholder 16">
            <a:extLst>
              <a:ext uri="{FF2B5EF4-FFF2-40B4-BE49-F238E27FC236}">
                <a16:creationId xmlns:a16="http://schemas.microsoft.com/office/drawing/2014/main" id="{9076BCAE-4A1D-3165-C09A-F0B2C751FBA9}"/>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Control Conversion = Treatment Conversion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 value = 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Cannot reject </a:t>
            </a:r>
            <a:r>
              <a:rPr lang="en-US" sz="1400" dirty="0"/>
              <a:t>Hₒ</a:t>
            </a:r>
            <a:endParaRPr lang="en-IN" dirty="0"/>
          </a:p>
        </p:txBody>
      </p:sp>
      <p:sp>
        <p:nvSpPr>
          <p:cNvPr id="15" name="Text Placeholder 14">
            <a:extLst>
              <a:ext uri="{FF2B5EF4-FFF2-40B4-BE49-F238E27FC236}">
                <a16:creationId xmlns:a16="http://schemas.microsoft.com/office/drawing/2014/main" id="{6A2BE9FE-6E96-890C-53D7-2217B6783325}"/>
              </a:ext>
            </a:extLst>
          </p:cNvPr>
          <p:cNvSpPr>
            <a:spLocks noGrp="1"/>
          </p:cNvSpPr>
          <p:nvPr>
            <p:ph type="body" sz="quarter" idx="3"/>
          </p:nvPr>
        </p:nvSpPr>
        <p:spPr/>
        <p:txBody>
          <a:bodyPr/>
          <a:lstStyle/>
          <a:p>
            <a:r>
              <a:rPr lang="en-US" dirty="0"/>
              <a:t>One Tailed</a:t>
            </a:r>
            <a:endParaRPr lang="en-IN" dirty="0"/>
          </a:p>
        </p:txBody>
      </p:sp>
      <p:sp>
        <p:nvSpPr>
          <p:cNvPr id="18" name="Text Placeholder 17">
            <a:extLst>
              <a:ext uri="{FF2B5EF4-FFF2-40B4-BE49-F238E27FC236}">
                <a16:creationId xmlns:a16="http://schemas.microsoft.com/office/drawing/2014/main" id="{FF084B61-5B44-D20E-ECDB-79455C621D33}"/>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Control Conversion &gt; Treatment Conversion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 value = 0.93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Cannot reject </a:t>
            </a:r>
            <a:r>
              <a:rPr lang="en-US" sz="1400" dirty="0"/>
              <a:t>Hₒ</a:t>
            </a:r>
            <a:endParaRPr lang="en-IN" dirty="0"/>
          </a:p>
          <a:p>
            <a:pPr marL="285750" indent="-285750">
              <a:buFont typeface="Arial" panose="020B0604020202020204" pitchFamily="34" charset="0"/>
              <a:buChar char="•"/>
            </a:pPr>
            <a:endParaRPr lang="en-IN" dirty="0"/>
          </a:p>
          <a:p>
            <a:endParaRPr lang="en-IN" dirty="0"/>
          </a:p>
          <a:p>
            <a:endParaRPr lang="en-IN" dirty="0"/>
          </a:p>
          <a:p>
            <a:endParaRPr lang="en-IN" dirty="0"/>
          </a:p>
        </p:txBody>
      </p:sp>
      <p:sp>
        <p:nvSpPr>
          <p:cNvPr id="16" name="Text Placeholder 15">
            <a:extLst>
              <a:ext uri="{FF2B5EF4-FFF2-40B4-BE49-F238E27FC236}">
                <a16:creationId xmlns:a16="http://schemas.microsoft.com/office/drawing/2014/main" id="{0CE12F98-8D12-64A8-86D5-566BB645CAFA}"/>
              </a:ext>
            </a:extLst>
          </p:cNvPr>
          <p:cNvSpPr>
            <a:spLocks noGrp="1"/>
          </p:cNvSpPr>
          <p:nvPr>
            <p:ph type="body" sz="quarter" idx="13"/>
          </p:nvPr>
        </p:nvSpPr>
        <p:spPr/>
        <p:txBody>
          <a:bodyPr/>
          <a:lstStyle/>
          <a:p>
            <a:r>
              <a:rPr lang="en-US" dirty="0"/>
              <a:t>One Tailed</a:t>
            </a:r>
            <a:endParaRPr lang="en-IN" dirty="0"/>
          </a:p>
        </p:txBody>
      </p:sp>
      <p:sp>
        <p:nvSpPr>
          <p:cNvPr id="19" name="Text Placeholder 18">
            <a:extLst>
              <a:ext uri="{FF2B5EF4-FFF2-40B4-BE49-F238E27FC236}">
                <a16:creationId xmlns:a16="http://schemas.microsoft.com/office/drawing/2014/main" id="{56699D4C-3A2A-B9BF-2F20-07B813379067}"/>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Control Conversion &lt; Treatment Conversion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 value = 0.07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Cannot reject </a:t>
            </a:r>
            <a:r>
              <a:rPr lang="en-US" sz="1400" dirty="0"/>
              <a:t>Hₒ</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endParaRPr lang="en-IN" dirty="0"/>
          </a:p>
          <a:p>
            <a:endParaRPr lang="en-IN" dirty="0"/>
          </a:p>
          <a:p>
            <a:endParaRPr lang="en-IN" dirty="0"/>
          </a:p>
        </p:txBody>
      </p:sp>
    </p:spTree>
    <p:extLst>
      <p:ext uri="{BB962C8B-B14F-4D97-AF65-F5344CB8AC3E}">
        <p14:creationId xmlns:p14="http://schemas.microsoft.com/office/powerpoint/2010/main" val="173087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D094-DAFC-50D9-860C-92302F4004C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DDEEC55-F19D-80EA-FFED-B3CF43DB62CD}"/>
              </a:ext>
            </a:extLst>
          </p:cNvPr>
          <p:cNvSpPr>
            <a:spLocks noGrp="1"/>
          </p:cNvSpPr>
          <p:nvPr>
            <p:ph idx="1"/>
          </p:nvPr>
        </p:nvSpPr>
        <p:spPr/>
        <p:txBody>
          <a:bodyPr/>
          <a:lstStyle/>
          <a:p>
            <a:r>
              <a:rPr lang="en-US" dirty="0"/>
              <a:t>Our statistical tests have revealed that the new design is not doing a better job at attracting customers to become subscribers to our site than the old design. </a:t>
            </a:r>
          </a:p>
          <a:p>
            <a:endParaRPr lang="en-US" dirty="0"/>
          </a:p>
          <a:p>
            <a:r>
              <a:rPr lang="en-US" dirty="0"/>
              <a:t>Although the new design is not necessarily losing us customers either, business leaders may consider if they would like to revert to the old design or continue to try other solutions to attempt to attract more subscribers.</a:t>
            </a:r>
            <a:endParaRPr lang="en-IN" dirty="0"/>
          </a:p>
        </p:txBody>
      </p:sp>
    </p:spTree>
    <p:extLst>
      <p:ext uri="{BB962C8B-B14F-4D97-AF65-F5344CB8AC3E}">
        <p14:creationId xmlns:p14="http://schemas.microsoft.com/office/powerpoint/2010/main" val="24229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TotalTime>
  <Words>410</Words>
  <Application>Microsoft Office PowerPoint</Application>
  <PresentationFormat>Widescreen</PresentationFormat>
  <Paragraphs>87</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source-serif-pro</vt:lpstr>
      <vt:lpstr>Wingdings 3</vt:lpstr>
      <vt:lpstr>Ion</vt:lpstr>
      <vt:lpstr>A/B Testing</vt:lpstr>
      <vt:lpstr>Contents</vt:lpstr>
      <vt:lpstr>Designing our experiment(DOE)</vt:lpstr>
      <vt:lpstr>Metric</vt:lpstr>
      <vt:lpstr>Hypothesis and Parameters</vt:lpstr>
      <vt:lpstr>Data</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dc:title>
  <dc:creator>Karan Nahar</dc:creator>
  <cp:lastModifiedBy>Karan Nahar</cp:lastModifiedBy>
  <cp:revision>22</cp:revision>
  <dcterms:created xsi:type="dcterms:W3CDTF">2024-03-17T13:59:45Z</dcterms:created>
  <dcterms:modified xsi:type="dcterms:W3CDTF">2024-03-17T19:55:25Z</dcterms:modified>
</cp:coreProperties>
</file>