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20" r:id="rId4"/>
  </p:sldMasterIdLst>
  <p:notesMasterIdLst>
    <p:notesMasterId r:id="rId22"/>
  </p:notesMasterIdLst>
  <p:handoutMasterIdLst>
    <p:handoutMasterId r:id="rId23"/>
  </p:handoutMasterIdLst>
  <p:sldIdLst>
    <p:sldId id="496" r:id="rId5"/>
    <p:sldId id="499" r:id="rId6"/>
    <p:sldId id="507" r:id="rId7"/>
    <p:sldId id="508" r:id="rId8"/>
    <p:sldId id="511" r:id="rId9"/>
    <p:sldId id="512" r:id="rId10"/>
    <p:sldId id="513" r:id="rId11"/>
    <p:sldId id="510" r:id="rId12"/>
    <p:sldId id="509" r:id="rId13"/>
    <p:sldId id="515" r:id="rId14"/>
    <p:sldId id="514" r:id="rId15"/>
    <p:sldId id="518" r:id="rId16"/>
    <p:sldId id="520" r:id="rId17"/>
    <p:sldId id="519" r:id="rId18"/>
    <p:sldId id="516" r:id="rId19"/>
    <p:sldId id="517" r:id="rId20"/>
    <p:sldId id="50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72"/>
      </p:cViewPr>
      <p:guideLst>
        <p:guide orient="horz" pos="1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D676F-4DB5-46B8-8F00-05DB67D5471C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DFD5B-C328-43D8-A4C7-929BECA315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BE5AB-3192-4552-A220-BA06EA9D867F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D0E63-0F6A-47B0-8BD1-6E95B004C8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3" descr="Tag=AccentColor&#10;Flavor=Light&#10;Target=Fill">
            <a:extLst>
              <a:ext uri="{FF2B5EF4-FFF2-40B4-BE49-F238E27FC236}">
                <a16:creationId xmlns="" xmlns:a16="http://schemas.microsoft.com/office/drawing/2014/main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</p:spPr>
        <p:txBody>
          <a:bodyPr anchor="b">
            <a:no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94183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="" xmlns:a16="http://schemas.microsoft.com/office/drawing/2014/main" id="{371B7A5D-C918-4744-A5FA-75C904B3B8D4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78608"/>
            <a:ext cx="5157787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17842"/>
            <a:ext cx="5157787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78608"/>
            <a:ext cx="5183188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17842"/>
            <a:ext cx="5183188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=""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9224" y="2578608"/>
            <a:ext cx="3200400" cy="71124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3339547"/>
            <a:ext cx="3200400" cy="290063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=""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="" xmlns:a16="http://schemas.microsoft.com/office/drawing/2014/main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3932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="" xmlns:a16="http://schemas.microsoft.com/office/drawing/2014/main" id="{498877DB-362B-4B53-84A8-D53090240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3932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=""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=""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=""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06624"/>
            <a:ext cx="3931920" cy="33832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=""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=""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</p:spPr>
        <p:txBody>
          <a:bodyPr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Text Placeholder 32">
            <a:extLst>
              <a:ext uri="{FF2B5EF4-FFF2-40B4-BE49-F238E27FC236}">
                <a16:creationId xmlns=""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4" name="Text Placeholder 32">
            <a:extLst>
              <a:ext uri="{FF2B5EF4-FFF2-40B4-BE49-F238E27FC236}">
                <a16:creationId xmlns=""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5" name="Text Placeholder 32">
            <a:extLst>
              <a:ext uri="{FF2B5EF4-FFF2-40B4-BE49-F238E27FC236}">
                <a16:creationId xmlns=""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=""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=""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="" xmlns:a16="http://schemas.microsoft.com/office/drawing/2014/main" id="{77CE2522-15B5-4BC5-91A9-523F325A8324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649224"/>
            <a:ext cx="4178808" cy="5568696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307592"/>
            <a:ext cx="4992624" cy="4251960"/>
          </a:xfrm>
        </p:spPr>
        <p:txBody>
          <a:bodyPr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2pPr marL="228600">
              <a:defRPr sz="4000">
                <a:solidFill>
                  <a:schemeClr val="bg1"/>
                </a:solidFill>
              </a:defRPr>
            </a:lvl2pPr>
            <a:lvl3pPr marL="457200">
              <a:defRPr sz="36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4224" y="6355080"/>
            <a:ext cx="32004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544" y="6355080"/>
            <a:ext cx="128016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=""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=""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228600">
              <a:defRPr sz="2000"/>
            </a:lvl2pPr>
            <a:lvl3pPr marL="457200">
              <a:defRPr sz="1800"/>
            </a:lvl3pPr>
            <a:lvl4pPr marL="685800">
              <a:defRPr sz="1600"/>
            </a:lvl4pPr>
            <a:lvl5pPr marL="91440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=""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=""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anchor="b"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=""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65125"/>
            <a:ext cx="10515600" cy="132556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56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=""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552069 w 10515600"/>
              <a:gd name="connsiteY1" fmla="*/ 0 h 27432"/>
              <a:gd name="connsiteX2" fmla="*/ 893826 w 10515600"/>
              <a:gd name="connsiteY2" fmla="*/ 0 h 27432"/>
              <a:gd name="connsiteX3" fmla="*/ 1761363 w 10515600"/>
              <a:gd name="connsiteY3" fmla="*/ 0 h 27432"/>
              <a:gd name="connsiteX4" fmla="*/ 2313432 w 10515600"/>
              <a:gd name="connsiteY4" fmla="*/ 0 h 27432"/>
              <a:gd name="connsiteX5" fmla="*/ 2865501 w 10515600"/>
              <a:gd name="connsiteY5" fmla="*/ 0 h 27432"/>
              <a:gd name="connsiteX6" fmla="*/ 3733038 w 10515600"/>
              <a:gd name="connsiteY6" fmla="*/ 0 h 27432"/>
              <a:gd name="connsiteX7" fmla="*/ 4179951 w 10515600"/>
              <a:gd name="connsiteY7" fmla="*/ 0 h 27432"/>
              <a:gd name="connsiteX8" fmla="*/ 5047488 w 10515600"/>
              <a:gd name="connsiteY8" fmla="*/ 0 h 27432"/>
              <a:gd name="connsiteX9" fmla="*/ 5915025 w 10515600"/>
              <a:gd name="connsiteY9" fmla="*/ 0 h 27432"/>
              <a:gd name="connsiteX10" fmla="*/ 6572250 w 10515600"/>
              <a:gd name="connsiteY10" fmla="*/ 0 h 27432"/>
              <a:gd name="connsiteX11" fmla="*/ 7439787 w 10515600"/>
              <a:gd name="connsiteY11" fmla="*/ 0 h 27432"/>
              <a:gd name="connsiteX12" fmla="*/ 7991856 w 10515600"/>
              <a:gd name="connsiteY12" fmla="*/ 0 h 27432"/>
              <a:gd name="connsiteX13" fmla="*/ 8543925 w 10515600"/>
              <a:gd name="connsiteY13" fmla="*/ 0 h 27432"/>
              <a:gd name="connsiteX14" fmla="*/ 9306306 w 10515600"/>
              <a:gd name="connsiteY14" fmla="*/ 0 h 27432"/>
              <a:gd name="connsiteX15" fmla="*/ 9858375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9753219 w 10515600"/>
              <a:gd name="connsiteY18" fmla="*/ 27432 h 27432"/>
              <a:gd name="connsiteX19" fmla="*/ 9411462 w 10515600"/>
              <a:gd name="connsiteY19" fmla="*/ 27432 h 27432"/>
              <a:gd name="connsiteX20" fmla="*/ 8964549 w 10515600"/>
              <a:gd name="connsiteY20" fmla="*/ 27432 h 27432"/>
              <a:gd name="connsiteX21" fmla="*/ 8097012 w 10515600"/>
              <a:gd name="connsiteY21" fmla="*/ 27432 h 27432"/>
              <a:gd name="connsiteX22" fmla="*/ 7439787 w 10515600"/>
              <a:gd name="connsiteY22" fmla="*/ 27432 h 27432"/>
              <a:gd name="connsiteX23" fmla="*/ 6992874 w 10515600"/>
              <a:gd name="connsiteY23" fmla="*/ 27432 h 27432"/>
              <a:gd name="connsiteX24" fmla="*/ 6335649 w 10515600"/>
              <a:gd name="connsiteY24" fmla="*/ 27432 h 27432"/>
              <a:gd name="connsiteX25" fmla="*/ 5993892 w 10515600"/>
              <a:gd name="connsiteY25" fmla="*/ 27432 h 27432"/>
              <a:gd name="connsiteX26" fmla="*/ 5652135 w 10515600"/>
              <a:gd name="connsiteY26" fmla="*/ 27432 h 27432"/>
              <a:gd name="connsiteX27" fmla="*/ 4994910 w 10515600"/>
              <a:gd name="connsiteY27" fmla="*/ 27432 h 27432"/>
              <a:gd name="connsiteX28" fmla="*/ 4547997 w 10515600"/>
              <a:gd name="connsiteY28" fmla="*/ 27432 h 27432"/>
              <a:gd name="connsiteX29" fmla="*/ 3785616 w 10515600"/>
              <a:gd name="connsiteY29" fmla="*/ 27432 h 27432"/>
              <a:gd name="connsiteX30" fmla="*/ 3338703 w 10515600"/>
              <a:gd name="connsiteY30" fmla="*/ 27432 h 27432"/>
              <a:gd name="connsiteX31" fmla="*/ 2576322 w 10515600"/>
              <a:gd name="connsiteY31" fmla="*/ 27432 h 27432"/>
              <a:gd name="connsiteX32" fmla="*/ 2234565 w 10515600"/>
              <a:gd name="connsiteY32" fmla="*/ 27432 h 27432"/>
              <a:gd name="connsiteX33" fmla="*/ 1472184 w 10515600"/>
              <a:gd name="connsiteY33" fmla="*/ 27432 h 27432"/>
              <a:gd name="connsiteX34" fmla="*/ 1025271 w 10515600"/>
              <a:gd name="connsiteY34" fmla="*/ 27432 h 27432"/>
              <a:gd name="connsiteX35" fmla="*/ 683514 w 10515600"/>
              <a:gd name="connsiteY35" fmla="*/ 27432 h 27432"/>
              <a:gd name="connsiteX36" fmla="*/ 0 w 10515600"/>
              <a:gd name="connsiteY36" fmla="*/ 27432 h 27432"/>
              <a:gd name="connsiteX37" fmla="*/ 0 w 10515600"/>
              <a:gd name="connsiteY37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=""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932688"/>
            <a:ext cx="9144000" cy="2523744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=""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=""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=""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Rectangle 18" descr="Tag=AccentColor&#10;Flavor=Light&#10;Target=FillAndLine">
            <a:extLst>
              <a:ext uri="{FF2B5EF4-FFF2-40B4-BE49-F238E27FC236}">
                <a16:creationId xmlns=""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=""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=""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=""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=""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=""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enter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04288"/>
            <a:ext cx="10515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="" xmlns:a16="http://schemas.microsoft.com/office/drawing/2014/main" id="{83465705-093A-460D-83A5-4A4F3275ADB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="" xmlns:a16="http://schemas.microsoft.com/office/drawing/2014/main" id="{23FEB8C5-87FB-41BA-B300-D935D5EEAEC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1" r:id="rId6"/>
    <p:sldLayoutId id="2147483752" r:id="rId7"/>
    <p:sldLayoutId id="2147483753" r:id="rId8"/>
    <p:sldLayoutId id="2147483724" r:id="rId9"/>
    <p:sldLayoutId id="2147483737" r:id="rId10"/>
    <p:sldLayoutId id="2147483755" r:id="rId11"/>
    <p:sldLayoutId id="2147483754" r:id="rId12"/>
    <p:sldLayoutId id="214748375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>
                <a:solidFill>
                  <a:schemeClr val="bg1"/>
                </a:solidFill>
              </a:rPr>
              <a:t>Socket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7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Single Server Multiple Client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BF9879B-7534-4AE1-813D-DDCAD3281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166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777445"/>
            <a:ext cx="5343525" cy="510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697" y="608183"/>
            <a:ext cx="5334000" cy="5172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4093" y="355242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37226" y="201353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272204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99498" y="250780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69573" y="300208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15455" y="250779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589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File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BF9879B-7534-4AE1-813D-DDCAD3281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21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6649" y="645284"/>
            <a:ext cx="6096000" cy="4524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 File I/O you need to use a FILE pointer, which will let the program keep track of the file being accessed. For Example: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*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open a file you need to use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function, which returns a FILE pointer. Once you've opened a file, you can use the FILE pointer to let the compiler perform input and output functions on the file.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*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*filename,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*mode);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filename is string literal which you will use to name your file and mode can have one of the following values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 - open for writing (file need not exist)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- open for appending (file need not exist)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open for reading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75157" y="223617"/>
            <a:ext cx="4267199" cy="2862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close a function you can use the function: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 *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a_file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returns zero if the file is closed successfully.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06421" y="3676821"/>
            <a:ext cx="2374433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to a file :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,"%d",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385821" y="4800267"/>
            <a:ext cx="423744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from a file :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fscanf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,"%d", &amp;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25618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Fork()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BF9879B-7534-4AE1-813D-DDCAD3281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Subtitle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08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151" y="1314604"/>
            <a:ext cx="6096000" cy="39703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fork() does not take any parameter, it returns integer values. It may return three types of integer values.</a:t>
            </a:r>
          </a:p>
          <a:p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Number: It returns negative number when child process creation is failed</a:t>
            </a:r>
          </a:p>
          <a:p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 Value: It returns Zero for the newly created child process</a:t>
            </a:r>
          </a:p>
          <a:p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Value: The positive value is returned to the parent process.</a:t>
            </a:r>
          </a:p>
          <a:p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Code</a:t>
            </a:r>
          </a:p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I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types.h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unistd.h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main() {</a:t>
            </a:r>
          </a:p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fork(); //make a child process of same type</a:t>
            </a:r>
          </a:p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("Fork testing code\n");</a:t>
            </a:r>
          </a:p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0;</a:t>
            </a:r>
          </a:p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59146" y="712736"/>
            <a:ext cx="5090984" cy="2246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call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getpid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returns the process ID of the calling process.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types.h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unistd.h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pid_t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getpid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call returns the process ID of the calling process which is guaranteed to be unique. This call is always successful and thus no return value to indicate an error.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23903" y="3473270"/>
            <a:ext cx="4761470" cy="22467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call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getppid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returns the Parent PID of the calling process.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types.h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unistd.h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pid_t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getppid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call returns the parent process ID of the calling process. This call is always successful and thus no return value to indicate an error.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844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818278"/>
            <a:ext cx="6096000" cy="42780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types.h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unistd.h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 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myppid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("Program to know PID and PPID's information\n");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myppid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getppid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("My process ID is %d\n",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("My parent process ID is %d\n",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myppid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("Cross verification of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pid's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executing process commands on shell\n");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system("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0;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5931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09049" y="2967335"/>
            <a:ext cx="53739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YOU!!! </a:t>
            </a:r>
            <a:r>
              <a:rPr lang="en-US" sz="5400" b="1" cap="none" spc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194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Simple Socket Programming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BF9879B-7534-4AE1-813D-DDCAD3281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3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234" y="1402698"/>
            <a:ext cx="5236923" cy="4516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944" y="1135705"/>
            <a:ext cx="4370354" cy="4634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881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File Operation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BF9879B-7534-4AE1-813D-DDCAD3281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3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58" y="531341"/>
            <a:ext cx="5678111" cy="44812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854" y="306602"/>
            <a:ext cx="5781675" cy="4514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97212" y="306602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40345" y="152713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319" y="223564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02617" y="202140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2692" y="251568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18574" y="202139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32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Half Duplex Chat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BF9879B-7534-4AE1-813D-DDCAD3281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4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38" y="1173892"/>
            <a:ext cx="5822008" cy="43796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946" y="1173892"/>
            <a:ext cx="5305425" cy="4543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71317" y="777432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14450" y="623543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5424" y="694394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76722" y="672970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6797" y="722398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92679" y="672969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194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Full Duplex Chat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BF9879B-7534-4AE1-813D-DDCAD3281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2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75" y="609084"/>
            <a:ext cx="5897847" cy="5668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321" y="609085"/>
            <a:ext cx="5844805" cy="54210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97212" y="306602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40345" y="152713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319" y="223564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02617" y="202140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2692" y="251568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18574" y="202139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03733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595EDEED281144A4D37E779CAACEDA" ma:contentTypeVersion="2" ma:contentTypeDescription="Create a new document." ma:contentTypeScope="" ma:versionID="05095d540e57ec2c92a45fa892777604">
  <xsd:schema xmlns:xsd="http://www.w3.org/2001/XMLSchema" xmlns:xs="http://www.w3.org/2001/XMLSchema" xmlns:p="http://schemas.microsoft.com/office/2006/metadata/properties" xmlns:ns2="4665831a-89c6-46ee-9d36-0c5053d7ea57" targetNamespace="http://schemas.microsoft.com/office/2006/metadata/properties" ma:root="true" ma:fieldsID="1f45c9ff07c05d70aac77852b317c220" ns2:_="">
    <xsd:import namespace="4665831a-89c6-46ee-9d36-0c5053d7ea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65831a-89c6-46ee-9d36-0c5053d7ea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2896BB-5566-4403-84AA-2FD10D9622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A8DA88-2D67-4B30-8205-C5207871128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222D1E-ECE7-4CEE-9B5B-04E8EE58E4C7}"/>
</file>

<file path=docProps/app.xml><?xml version="1.0" encoding="utf-8"?>
<Properties xmlns="http://schemas.openxmlformats.org/officeDocument/2006/extended-properties" xmlns:vt="http://schemas.openxmlformats.org/officeDocument/2006/docPropsVTypes">
  <Template>Socket Rest Of Labs</Template>
  <TotalTime>0</TotalTime>
  <Words>579</Words>
  <Application>Microsoft Office PowerPoint</Application>
  <PresentationFormat>Widescreen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The Hand Black</vt:lpstr>
      <vt:lpstr>The Serif Hand Black</vt:lpstr>
      <vt:lpstr>Times New Roman</vt:lpstr>
      <vt:lpstr>Wingdings</vt:lpstr>
      <vt:lpstr>SketchyVTI</vt:lpstr>
      <vt:lpstr>Socket</vt:lpstr>
      <vt:lpstr>Simple Socket Programming</vt:lpstr>
      <vt:lpstr>PowerPoint Presentation</vt:lpstr>
      <vt:lpstr>File Operation</vt:lpstr>
      <vt:lpstr>PowerPoint Presentation</vt:lpstr>
      <vt:lpstr>Half Duplex Chat</vt:lpstr>
      <vt:lpstr>PowerPoint Presentation</vt:lpstr>
      <vt:lpstr>Full Duplex Chat</vt:lpstr>
      <vt:lpstr>PowerPoint Presentation</vt:lpstr>
      <vt:lpstr>Single Server Multiple Client</vt:lpstr>
      <vt:lpstr>PowerPoint Presentation</vt:lpstr>
      <vt:lpstr>File operations</vt:lpstr>
      <vt:lpstr>PowerPoint Presentation</vt:lpstr>
      <vt:lpstr>Fork()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2020-12-13T05:02:14Z</dcterms:created>
  <dcterms:modified xsi:type="dcterms:W3CDTF">2020-12-13T09:17:08Z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0x01010013595EDEED281144A4D37E779CAACEDA</vt:lpwstr>
  </property>
</Properties>
</file>