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60" r:id="rId5"/>
    <p:sldId id="259" r:id="rId6"/>
    <p:sldId id="285" r:id="rId7"/>
    <p:sldId id="263" r:id="rId8"/>
    <p:sldId id="264" r:id="rId9"/>
    <p:sldId id="275" r:id="rId10"/>
    <p:sldId id="276" r:id="rId11"/>
    <p:sldId id="261" r:id="rId12"/>
    <p:sldId id="282" r:id="rId13"/>
    <p:sldId id="277" r:id="rId14"/>
    <p:sldId id="278" r:id="rId15"/>
    <p:sldId id="279" r:id="rId16"/>
    <p:sldId id="280" r:id="rId17"/>
    <p:sldId id="281" r:id="rId18"/>
    <p:sldId id="284" r:id="rId19"/>
    <p:sldId id="283" r:id="rId20"/>
    <p:sldId id="267" r:id="rId21"/>
    <p:sldId id="268" r:id="rId22"/>
    <p:sldId id="272" r:id="rId23"/>
    <p:sldId id="265" r:id="rId24"/>
    <p:sldId id="286" r:id="rId25"/>
    <p:sldId id="270" r:id="rId26"/>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99" autoAdjust="0"/>
    <p:restoredTop sz="94660"/>
  </p:normalViewPr>
  <p:slideViewPr>
    <p:cSldViewPr snapToGrid="0">
      <p:cViewPr varScale="1">
        <p:scale>
          <a:sx n="88" d="100"/>
          <a:sy n="88" d="100"/>
        </p:scale>
        <p:origin x="-461"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12192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96034" y="5911850"/>
            <a:ext cx="151553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sp>
        <p:nvSpPr>
          <p:cNvPr id="8" name="Slide Number Placeholder 5"/>
          <p:cNvSpPr>
            <a:spLocks noGrp="1"/>
          </p:cNvSpPr>
          <p:nvPr>
            <p:ph type="sldNum" sz="quarter" idx="12"/>
          </p:nvPr>
        </p:nvSpPr>
        <p:spPr/>
        <p:txBody>
          <a:bodyPr/>
          <a:lstStyle>
            <a:lvl1pPr>
              <a:defRPr smtClean="0"/>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256372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313628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134634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5633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370928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359021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404246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255238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97250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285413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0897DF12-FCB3-4359-9661-40FA090D080D}" type="datetimeFigureOut">
              <a:rPr lang="en-IN" smtClean="0"/>
              <a:pPr/>
              <a:t>22-01-2019</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5208A93A-F639-4B6E-9119-4F41CCE40634}" type="slidenum">
              <a:rPr lang="en-IN" smtClean="0"/>
              <a:pPr/>
              <a:t>‹#›</a:t>
            </a:fld>
            <a:endParaRPr lang="en-IN"/>
          </a:p>
        </p:txBody>
      </p:sp>
    </p:spTree>
    <p:extLst>
      <p:ext uri="{BB962C8B-B14F-4D97-AF65-F5344CB8AC3E}">
        <p14:creationId xmlns:p14="http://schemas.microsoft.com/office/powerpoint/2010/main" xmlns="" val="423267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0897DF12-FCB3-4359-9661-40FA090D080D}" type="datetimeFigureOut">
              <a:rPr lang="en-IN" smtClean="0"/>
              <a:pPr/>
              <a:t>22-01-2019</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5208A93A-F639-4B6E-9119-4F41CCE40634}" type="slidenum">
              <a:rPr lang="en-IN" smtClean="0"/>
              <a:pPr/>
              <a:t>‹#›</a:t>
            </a:fld>
            <a:endParaRPr lang="en-IN"/>
          </a:p>
        </p:txBody>
      </p:sp>
      <p:sp>
        <p:nvSpPr>
          <p:cNvPr id="7" name="Rectangle 6"/>
          <p:cNvSpPr/>
          <p:nvPr/>
        </p:nvSpPr>
        <p:spPr>
          <a:xfrm>
            <a:off x="0" y="6629400"/>
            <a:ext cx="12192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0596034" y="5911850"/>
            <a:ext cx="151553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73075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0490A-ED59-42D9-90C7-6F31F9F6E3C9}"/>
              </a:ext>
            </a:extLst>
          </p:cNvPr>
          <p:cNvSpPr>
            <a:spLocks noGrp="1"/>
          </p:cNvSpPr>
          <p:nvPr>
            <p:ph type="ctrTitle"/>
          </p:nvPr>
        </p:nvSpPr>
        <p:spPr>
          <a:xfrm>
            <a:off x="786639" y="1210006"/>
            <a:ext cx="10363200" cy="1470025"/>
          </a:xfrm>
        </p:spPr>
        <p:txBody>
          <a:bodyPr/>
          <a:lstStyle/>
          <a:p>
            <a:r>
              <a:rPr lang="en-IN" dirty="0">
                <a:latin typeface="Bookman Old Style" panose="02050604050505020204" pitchFamily="18" charset="0"/>
              </a:rPr>
              <a:t>Bank Campaign Prediction</a:t>
            </a:r>
            <a:br>
              <a:rPr lang="en-IN" dirty="0">
                <a:latin typeface="Bookman Old Style" panose="02050604050505020204" pitchFamily="18" charset="0"/>
              </a:rPr>
            </a:br>
            <a:r>
              <a:rPr lang="en-IN" sz="1600" dirty="0">
                <a:latin typeface="Bookman Old Style" panose="02050604050505020204" pitchFamily="18" charset="0"/>
              </a:rPr>
              <a:t>23 January 2019</a:t>
            </a: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xmlns="" id="{34116636-0D7A-41E0-AC82-064AAD06817C}"/>
              </a:ext>
            </a:extLst>
          </p:cNvPr>
          <p:cNvSpPr>
            <a:spLocks noGrp="1"/>
          </p:cNvSpPr>
          <p:nvPr>
            <p:ph type="subTitle" idx="1"/>
          </p:nvPr>
        </p:nvSpPr>
        <p:spPr>
          <a:xfrm>
            <a:off x="8488249" y="4004112"/>
            <a:ext cx="2441420" cy="1792840"/>
          </a:xfrm>
        </p:spPr>
        <p:txBody>
          <a:bodyPr/>
          <a:lstStyle/>
          <a:p>
            <a:pPr algn="l"/>
            <a:r>
              <a:rPr lang="en-IN" sz="1800" dirty="0" err="1">
                <a:solidFill>
                  <a:schemeClr val="tx1"/>
                </a:solidFill>
              </a:rPr>
              <a:t>Ayush</a:t>
            </a:r>
            <a:r>
              <a:rPr lang="en-IN" sz="1800" dirty="0">
                <a:solidFill>
                  <a:schemeClr val="tx1"/>
                </a:solidFill>
              </a:rPr>
              <a:t> Kumar Singh</a:t>
            </a:r>
          </a:p>
          <a:p>
            <a:pPr algn="l"/>
            <a:r>
              <a:rPr lang="en-IN" sz="1800" dirty="0">
                <a:solidFill>
                  <a:schemeClr val="tx1"/>
                </a:solidFill>
              </a:rPr>
              <a:t>Rahul Raj</a:t>
            </a:r>
          </a:p>
          <a:p>
            <a:pPr algn="l"/>
            <a:r>
              <a:rPr lang="en-IN" sz="1800" dirty="0">
                <a:solidFill>
                  <a:schemeClr val="tx1"/>
                </a:solidFill>
              </a:rPr>
              <a:t>Aniket </a:t>
            </a:r>
            <a:r>
              <a:rPr lang="en-IN" sz="1800" dirty="0" err="1">
                <a:solidFill>
                  <a:schemeClr val="tx1"/>
                </a:solidFill>
              </a:rPr>
              <a:t>Bhalerao</a:t>
            </a:r>
            <a:endParaRPr lang="en-IN" sz="1800" dirty="0">
              <a:solidFill>
                <a:schemeClr val="tx1"/>
              </a:solidFill>
            </a:endParaRPr>
          </a:p>
          <a:p>
            <a:pPr algn="l"/>
            <a:r>
              <a:rPr lang="en-IN" sz="1800" dirty="0">
                <a:solidFill>
                  <a:schemeClr val="tx1"/>
                </a:solidFill>
              </a:rPr>
              <a:t>Puneet </a:t>
            </a:r>
            <a:r>
              <a:rPr lang="en-IN" sz="1800" dirty="0" err="1">
                <a:solidFill>
                  <a:schemeClr val="tx1"/>
                </a:solidFill>
              </a:rPr>
              <a:t>Kunder</a:t>
            </a:r>
            <a:endParaRPr lang="en-IN" sz="1800" dirty="0">
              <a:solidFill>
                <a:schemeClr val="tx1"/>
              </a:solidFill>
            </a:endParaRPr>
          </a:p>
          <a:p>
            <a:pPr algn="l"/>
            <a:r>
              <a:rPr lang="en-IN" sz="1800" dirty="0">
                <a:solidFill>
                  <a:schemeClr val="tx1"/>
                </a:solidFill>
              </a:rPr>
              <a:t>Karan Bari</a:t>
            </a:r>
          </a:p>
          <a:p>
            <a:pPr algn="r"/>
            <a:endParaRPr lang="en-IN" sz="2400" dirty="0">
              <a:solidFill>
                <a:schemeClr val="tx1"/>
              </a:solidFill>
            </a:endParaRPr>
          </a:p>
        </p:txBody>
      </p:sp>
      <p:sp>
        <p:nvSpPr>
          <p:cNvPr id="4" name="TextBox 3">
            <a:extLst>
              <a:ext uri="{FF2B5EF4-FFF2-40B4-BE49-F238E27FC236}">
                <a16:creationId xmlns:a16="http://schemas.microsoft.com/office/drawing/2014/main" xmlns="" id="{79E34C65-A954-459B-BB7F-DFA1B7B2D6E7}"/>
              </a:ext>
            </a:extLst>
          </p:cNvPr>
          <p:cNvSpPr txBox="1"/>
          <p:nvPr/>
        </p:nvSpPr>
        <p:spPr>
          <a:xfrm>
            <a:off x="7017527" y="3456960"/>
            <a:ext cx="1660647" cy="400110"/>
          </a:xfrm>
          <a:prstGeom prst="rect">
            <a:avLst/>
          </a:prstGeom>
          <a:noFill/>
        </p:spPr>
        <p:txBody>
          <a:bodyPr wrap="square" rtlCol="0">
            <a:spAutoFit/>
          </a:bodyPr>
          <a:lstStyle/>
          <a:p>
            <a:r>
              <a:rPr lang="en-IN" sz="2000" dirty="0"/>
              <a:t>Presented by:</a:t>
            </a:r>
          </a:p>
        </p:txBody>
      </p:sp>
    </p:spTree>
    <p:extLst>
      <p:ext uri="{BB962C8B-B14F-4D97-AF65-F5344CB8AC3E}">
        <p14:creationId xmlns:p14="http://schemas.microsoft.com/office/powerpoint/2010/main" xmlns="" val="272883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9781"/>
            <a:ext cx="10972800" cy="5936383"/>
          </a:xfrm>
        </p:spPr>
        <p:txBody>
          <a:bodyPr/>
          <a:lstStyle/>
          <a:p>
            <a:r>
              <a:rPr lang="en-IN" sz="2400" dirty="0"/>
              <a:t>Attribute </a:t>
            </a:r>
            <a:r>
              <a:rPr lang="en-IN" sz="2400" b="1" dirty="0" err="1"/>
              <a:t>pdays</a:t>
            </a:r>
            <a:r>
              <a:rPr lang="en-IN" sz="2400" dirty="0"/>
              <a:t> is dropped when we check for attributes importance using chi-square. Below is the variable importance graph.</a:t>
            </a:r>
          </a:p>
          <a:p>
            <a:r>
              <a:rPr lang="en-IN" sz="2400" dirty="0"/>
              <a:t>After performing the</a:t>
            </a:r>
          </a:p>
          <a:p>
            <a:pPr>
              <a:buNone/>
            </a:pPr>
            <a:r>
              <a:rPr lang="en-IN" sz="2400" dirty="0"/>
              <a:t>     Variable imputation and</a:t>
            </a:r>
          </a:p>
          <a:p>
            <a:pPr>
              <a:buNone/>
            </a:pPr>
            <a:r>
              <a:rPr lang="en-IN" sz="2400" dirty="0"/>
              <a:t>     Selection below attributes</a:t>
            </a:r>
          </a:p>
          <a:p>
            <a:pPr>
              <a:buNone/>
            </a:pPr>
            <a:r>
              <a:rPr lang="en-IN" sz="2400" dirty="0"/>
              <a:t>     were selected.</a:t>
            </a:r>
          </a:p>
          <a:p>
            <a:r>
              <a:rPr lang="en-IN" sz="2400" b="1" dirty="0"/>
              <a:t>Demographic attributes</a:t>
            </a:r>
          </a:p>
          <a:p>
            <a:pPr>
              <a:buNone/>
            </a:pPr>
            <a:r>
              <a:rPr lang="en-IN" sz="2400" dirty="0"/>
              <a:t>     Age, Job, Marital, Education </a:t>
            </a:r>
          </a:p>
          <a:p>
            <a:pPr>
              <a:buNone/>
            </a:pPr>
            <a:r>
              <a:rPr lang="en-IN" sz="2400" dirty="0"/>
              <a:t>     Housing</a:t>
            </a:r>
          </a:p>
          <a:p>
            <a:r>
              <a:rPr lang="en-IN" sz="2400" b="1" dirty="0"/>
              <a:t>Bank campaign related details</a:t>
            </a:r>
          </a:p>
          <a:p>
            <a:pPr>
              <a:buNone/>
            </a:pPr>
            <a:r>
              <a:rPr lang="en-IN" sz="2400" dirty="0"/>
              <a:t>     Contact, Month, </a:t>
            </a:r>
            <a:r>
              <a:rPr lang="en-IN" sz="2400" dirty="0" err="1"/>
              <a:t>Day_of_week</a:t>
            </a:r>
            <a:r>
              <a:rPr lang="en-IN" sz="2400" dirty="0"/>
              <a:t>, Campaign, Previous, </a:t>
            </a:r>
            <a:r>
              <a:rPr lang="en-IN" sz="2400" dirty="0" err="1"/>
              <a:t>Poutcome</a:t>
            </a:r>
            <a:endParaRPr lang="en-IN" sz="2400" dirty="0"/>
          </a:p>
          <a:p>
            <a:r>
              <a:rPr lang="en-IN" sz="2400" b="1" dirty="0"/>
              <a:t>Economic factors</a:t>
            </a:r>
          </a:p>
          <a:p>
            <a:pPr>
              <a:buNone/>
            </a:pPr>
            <a:r>
              <a:rPr lang="en-IN" sz="2400" dirty="0"/>
              <a:t>     </a:t>
            </a:r>
            <a:r>
              <a:rPr lang="en-IN" sz="2400" dirty="0" err="1"/>
              <a:t>Emp.var.rate</a:t>
            </a:r>
            <a:r>
              <a:rPr lang="en-IN" sz="2400" dirty="0"/>
              <a:t>, </a:t>
            </a:r>
            <a:r>
              <a:rPr lang="en-IN" sz="2400" dirty="0" err="1"/>
              <a:t>Cons.price.idx</a:t>
            </a:r>
            <a:r>
              <a:rPr lang="en-IN" sz="2400" dirty="0"/>
              <a:t>, </a:t>
            </a:r>
            <a:r>
              <a:rPr lang="en-IN" sz="2400" dirty="0" err="1"/>
              <a:t>Cons.conf.idx</a:t>
            </a:r>
            <a:endParaRPr lang="en-IN" sz="2400" dirty="0"/>
          </a:p>
          <a:p>
            <a:pPr>
              <a:buNone/>
            </a:pPr>
            <a:endParaRPr lang="en-US" sz="2400" dirty="0"/>
          </a:p>
        </p:txBody>
      </p:sp>
      <p:pic>
        <p:nvPicPr>
          <p:cNvPr id="4" name="Picture 3">
            <a:extLst>
              <a:ext uri="{FF2B5EF4-FFF2-40B4-BE49-F238E27FC236}">
                <a16:creationId xmlns:a16="http://schemas.microsoft.com/office/drawing/2014/main" xmlns="" id="{5A25D626-41E0-40CC-A69C-2575C488174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17315" y="1068196"/>
            <a:ext cx="6636440" cy="32431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A63B4-3D9E-481B-8BAE-FABE27EFD08F}"/>
              </a:ext>
            </a:extLst>
          </p:cNvPr>
          <p:cNvSpPr>
            <a:spLocks noGrp="1"/>
          </p:cNvSpPr>
          <p:nvPr>
            <p:ph type="title"/>
          </p:nvPr>
        </p:nvSpPr>
        <p:spPr/>
        <p:txBody>
          <a:bodyPr/>
          <a:lstStyle/>
          <a:p>
            <a:r>
              <a:rPr lang="en-IN" dirty="0"/>
              <a:t>ML Algorithms Used</a:t>
            </a:r>
          </a:p>
        </p:txBody>
      </p:sp>
      <p:sp>
        <p:nvSpPr>
          <p:cNvPr id="3" name="Content Placeholder 2">
            <a:extLst>
              <a:ext uri="{FF2B5EF4-FFF2-40B4-BE49-F238E27FC236}">
                <a16:creationId xmlns:a16="http://schemas.microsoft.com/office/drawing/2014/main" xmlns="" id="{298A9C93-F469-48AC-981B-C639367C8940}"/>
              </a:ext>
            </a:extLst>
          </p:cNvPr>
          <p:cNvSpPr>
            <a:spLocks noGrp="1"/>
          </p:cNvSpPr>
          <p:nvPr>
            <p:ph idx="1"/>
          </p:nvPr>
        </p:nvSpPr>
        <p:spPr/>
        <p:txBody>
          <a:bodyPr/>
          <a:lstStyle/>
          <a:p>
            <a:r>
              <a:rPr lang="en-IN" sz="2400" dirty="0"/>
              <a:t>Random Forest</a:t>
            </a:r>
          </a:p>
          <a:p>
            <a:r>
              <a:rPr lang="en-IN" sz="2400" dirty="0"/>
              <a:t>Decision Trees</a:t>
            </a:r>
          </a:p>
          <a:p>
            <a:r>
              <a:rPr lang="en-IN" sz="2400" dirty="0"/>
              <a:t>Logistic Regression</a:t>
            </a:r>
          </a:p>
          <a:p>
            <a:r>
              <a:rPr lang="en-IN" sz="2400" dirty="0"/>
              <a:t>Naïve Bayes</a:t>
            </a:r>
          </a:p>
          <a:p>
            <a:r>
              <a:rPr lang="en-IN" sz="2400" dirty="0"/>
              <a:t>SVM</a:t>
            </a:r>
          </a:p>
          <a:p>
            <a:r>
              <a:rPr lang="en-IN" sz="2400" dirty="0" err="1"/>
              <a:t>xgboost</a:t>
            </a:r>
            <a:endParaRPr lang="en-IN" sz="2400" dirty="0"/>
          </a:p>
          <a:p>
            <a:endParaRPr lang="en-IN" sz="2400" dirty="0"/>
          </a:p>
          <a:p>
            <a:r>
              <a:rPr lang="en-IN" sz="2400" dirty="0"/>
              <a:t>Every one of these algorithms has been used with the combination of sampling techniques to see which of the combination works better on our dataset.</a:t>
            </a:r>
          </a:p>
          <a:p>
            <a:r>
              <a:rPr lang="en-IN" sz="2400" dirty="0"/>
              <a:t>As Accuracy can be misleading with imbalanced dataset, we have used precision recall and AUC as the evaluation metrics.</a:t>
            </a:r>
          </a:p>
        </p:txBody>
      </p:sp>
    </p:spTree>
    <p:extLst>
      <p:ext uri="{BB962C8B-B14F-4D97-AF65-F5344CB8AC3E}">
        <p14:creationId xmlns:p14="http://schemas.microsoft.com/office/powerpoint/2010/main" xmlns="" val="370964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698" y="202722"/>
            <a:ext cx="10972800" cy="6094561"/>
          </a:xfrm>
        </p:spPr>
        <p:txBody>
          <a:bodyPr/>
          <a:lstStyle/>
          <a:p>
            <a:r>
              <a:rPr lang="en-IN" sz="2400" dirty="0"/>
              <a:t>The project has been done in </a:t>
            </a:r>
            <a:r>
              <a:rPr lang="en-IN" sz="2400" dirty="0">
                <a:solidFill>
                  <a:srgbClr val="FF0000"/>
                </a:solidFill>
              </a:rPr>
              <a:t>R statistical tool</a:t>
            </a:r>
            <a:r>
              <a:rPr lang="en-IN" sz="2400" dirty="0"/>
              <a:t>.</a:t>
            </a:r>
          </a:p>
          <a:p>
            <a:r>
              <a:rPr lang="en-IN" sz="2400" dirty="0"/>
              <a:t>Some of the libraries used</a:t>
            </a:r>
          </a:p>
          <a:p>
            <a:r>
              <a:rPr lang="en-IN" sz="2400" b="1" dirty="0" err="1"/>
              <a:t>caTools</a:t>
            </a:r>
            <a:r>
              <a:rPr lang="en-IN" sz="2400" dirty="0"/>
              <a:t> : for test train split.</a:t>
            </a:r>
          </a:p>
          <a:p>
            <a:r>
              <a:rPr lang="en-US" sz="2400" b="1" dirty="0"/>
              <a:t>ROSE</a:t>
            </a:r>
            <a:r>
              <a:rPr lang="en-US" sz="2400" dirty="0"/>
              <a:t> : for sampling techniques and for </a:t>
            </a:r>
            <a:r>
              <a:rPr lang="en-US" sz="2400" dirty="0" err="1"/>
              <a:t>calulating</a:t>
            </a:r>
            <a:r>
              <a:rPr lang="en-US" sz="2400" dirty="0"/>
              <a:t> evaluation metrics</a:t>
            </a:r>
          </a:p>
          <a:p>
            <a:r>
              <a:rPr lang="en-US" sz="2400" b="1" dirty="0" err="1"/>
              <a:t>Rpart</a:t>
            </a:r>
            <a:r>
              <a:rPr lang="en-US" sz="2400" dirty="0"/>
              <a:t> : to create the decision trees.</a:t>
            </a:r>
          </a:p>
          <a:p>
            <a:r>
              <a:rPr lang="en-US" sz="2400" b="1" dirty="0"/>
              <a:t>Caret</a:t>
            </a:r>
            <a:r>
              <a:rPr lang="en-US" sz="2400" dirty="0"/>
              <a:t> : generate the confusion matrix</a:t>
            </a:r>
          </a:p>
          <a:p>
            <a:r>
              <a:rPr lang="en-US" sz="2400" b="1" dirty="0" err="1"/>
              <a:t>randomForest</a:t>
            </a:r>
            <a:r>
              <a:rPr lang="en-US" sz="2400" dirty="0"/>
              <a:t> : to create </a:t>
            </a:r>
            <a:r>
              <a:rPr lang="en-US" sz="2400" dirty="0" err="1"/>
              <a:t>randomforests</a:t>
            </a:r>
            <a:endParaRPr lang="en-US" sz="2400" dirty="0"/>
          </a:p>
          <a:p>
            <a:r>
              <a:rPr lang="en-US" sz="2400" b="1" dirty="0" err="1"/>
              <a:t>DMwR</a:t>
            </a:r>
            <a:r>
              <a:rPr lang="en-US" sz="2400" dirty="0"/>
              <a:t> : SMOTE data generation</a:t>
            </a:r>
          </a:p>
          <a:p>
            <a:r>
              <a:rPr lang="en-US" sz="2400" b="1" dirty="0" err="1"/>
              <a:t>Xgboost</a:t>
            </a:r>
            <a:r>
              <a:rPr lang="en-US" sz="2400" dirty="0"/>
              <a:t> : to implement </a:t>
            </a:r>
            <a:r>
              <a:rPr lang="en-US" sz="2400" dirty="0" err="1"/>
              <a:t>xgboost</a:t>
            </a:r>
            <a:r>
              <a:rPr lang="en-US" sz="2400" dirty="0"/>
              <a:t> algorithm</a:t>
            </a:r>
          </a:p>
          <a:p>
            <a:r>
              <a:rPr lang="en-US" sz="2400" b="1" dirty="0" err="1"/>
              <a:t>data.table</a:t>
            </a:r>
            <a:r>
              <a:rPr lang="en-US" sz="2400" dirty="0"/>
              <a:t> : to convert a data frame to a table which is </a:t>
            </a:r>
            <a:r>
              <a:rPr lang="en-US" sz="2400" dirty="0" err="1"/>
              <a:t>exceptale</a:t>
            </a:r>
            <a:r>
              <a:rPr lang="en-US" sz="2400" dirty="0"/>
              <a:t> by </a:t>
            </a:r>
            <a:r>
              <a:rPr lang="en-US" sz="2400" dirty="0" err="1"/>
              <a:t>xgboost</a:t>
            </a:r>
            <a:endParaRPr lang="en-US" sz="2400" dirty="0"/>
          </a:p>
          <a:p>
            <a:r>
              <a:rPr lang="en-US" sz="2400" b="1" dirty="0"/>
              <a:t>E1071</a:t>
            </a:r>
            <a:r>
              <a:rPr lang="en-US" sz="2400" dirty="0"/>
              <a:t> : to implement Naïve </a:t>
            </a:r>
            <a:r>
              <a:rPr lang="en-US" sz="2400" dirty="0" err="1"/>
              <a:t>Bayes</a:t>
            </a:r>
            <a:r>
              <a:rPr lang="en-US" sz="2400" dirty="0"/>
              <a:t> and SVM</a:t>
            </a:r>
          </a:p>
          <a:p>
            <a:r>
              <a:rPr lang="en-US" sz="2400" b="1" dirty="0" err="1"/>
              <a:t>Mlr</a:t>
            </a:r>
            <a:r>
              <a:rPr lang="en-US" sz="2400" dirty="0"/>
              <a:t> : for parameter </a:t>
            </a:r>
            <a:r>
              <a:rPr lang="en-US" sz="2400" dirty="0" err="1"/>
              <a:t>tunning</a:t>
            </a:r>
            <a:endParaRPr lang="en-US" sz="2400" dirty="0"/>
          </a:p>
          <a:p>
            <a:r>
              <a:rPr lang="en-US" sz="2400" b="1" dirty="0" err="1"/>
              <a:t>Corrgram</a:t>
            </a:r>
            <a:r>
              <a:rPr lang="en-US" sz="2400" dirty="0"/>
              <a:t>: for correlation analysis</a:t>
            </a:r>
          </a:p>
          <a:p>
            <a:r>
              <a:rPr lang="en-US" sz="2400" b="1" dirty="0"/>
              <a:t>Ggplot2</a:t>
            </a:r>
            <a:r>
              <a:rPr lang="en-US" sz="2400" dirty="0"/>
              <a:t> : EDA through graphs.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27805"/>
            <a:ext cx="10972800" cy="5798360"/>
          </a:xfrm>
        </p:spPr>
        <p:txBody>
          <a:bodyPr/>
          <a:lstStyle/>
          <a:p>
            <a:pPr algn="ctr">
              <a:buNone/>
            </a:pPr>
            <a:r>
              <a:rPr lang="en-IN" dirty="0"/>
              <a:t>Logistic regression Results:</a:t>
            </a:r>
          </a:p>
          <a:p>
            <a:pPr>
              <a:buNone/>
            </a:pPr>
            <a:endParaRPr lang="en-IN" dirty="0"/>
          </a:p>
          <a:p>
            <a:r>
              <a:rPr lang="en-IN" sz="1800" dirty="0"/>
              <a:t>Base model :  TP: 131, FP: 49, FN:774, TN: 7063</a:t>
            </a:r>
          </a:p>
          <a:p>
            <a:pPr>
              <a:buNone/>
            </a:pPr>
            <a:r>
              <a:rPr lang="en-IN" sz="1800" dirty="0"/>
              <a:t>      Precision: 0.728, Recall: 0.145, F-measure: 0.121, AUC: 0.751</a:t>
            </a:r>
          </a:p>
          <a:p>
            <a:pPr>
              <a:buNone/>
            </a:pPr>
            <a:endParaRPr lang="en-IN" sz="1800" dirty="0"/>
          </a:p>
          <a:p>
            <a:r>
              <a:rPr lang="en-IN" sz="1800" dirty="0" err="1"/>
              <a:t>Undersampled</a:t>
            </a:r>
            <a:r>
              <a:rPr lang="en-IN" sz="1800" dirty="0"/>
              <a:t> model :  TP: 529, FP: 871, FN:376, TN: 6241</a:t>
            </a:r>
          </a:p>
          <a:p>
            <a:pPr>
              <a:buNone/>
            </a:pPr>
            <a:r>
              <a:rPr lang="en-IN" sz="1800" dirty="0"/>
              <a:t>      Precision: 0.378, Recall: 0.582, F-measure: 0.23, AUC: 0.782</a:t>
            </a:r>
          </a:p>
          <a:p>
            <a:pPr>
              <a:buNone/>
            </a:pPr>
            <a:endParaRPr lang="en-IN" sz="1800" dirty="0"/>
          </a:p>
          <a:p>
            <a:r>
              <a:rPr lang="en-IN" sz="1800" dirty="0"/>
              <a:t>Oversampled model : TP: 529, FP: 871, FN:376, TN: 6241</a:t>
            </a:r>
          </a:p>
          <a:p>
            <a:pPr>
              <a:buNone/>
            </a:pPr>
            <a:r>
              <a:rPr lang="en-IN" sz="1800" dirty="0"/>
              <a:t>     Precision: 0.378, Recall: 0.582, F-measure: 0.23, AUC: 0.782</a:t>
            </a:r>
          </a:p>
          <a:p>
            <a:pPr>
              <a:buNone/>
            </a:pPr>
            <a:endParaRPr lang="en-IN" sz="1800" dirty="0"/>
          </a:p>
          <a:p>
            <a:r>
              <a:rPr lang="en-IN" sz="1800" dirty="0"/>
              <a:t>SMOTE model :  TP: 526, FP: 847,  FN:379, TN: 6265</a:t>
            </a:r>
          </a:p>
          <a:p>
            <a:pPr>
              <a:buNone/>
            </a:pPr>
            <a:r>
              <a:rPr lang="en-IN" sz="1800" dirty="0"/>
              <a:t>      Precision: 0.383, Recall: 0.581, F-measure: 0.231, 0.761</a:t>
            </a:r>
          </a:p>
          <a:p>
            <a:pPr>
              <a:buNone/>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585" y="440872"/>
            <a:ext cx="10972800" cy="6057899"/>
          </a:xfrm>
        </p:spPr>
        <p:txBody>
          <a:bodyPr/>
          <a:lstStyle/>
          <a:p>
            <a:pPr>
              <a:buNone/>
            </a:pPr>
            <a:r>
              <a:rPr lang="en-IN" dirty="0"/>
              <a:t>Decision Tree Results(algorithm used RPART):</a:t>
            </a:r>
          </a:p>
          <a:p>
            <a:pPr>
              <a:buNone/>
            </a:pPr>
            <a:endParaRPr lang="en-IN" dirty="0"/>
          </a:p>
          <a:p>
            <a:r>
              <a:rPr lang="en-IN" sz="1800" dirty="0"/>
              <a:t>Base model :  TP: 154, FP: 83, FN:751, TN: 7029</a:t>
            </a:r>
          </a:p>
          <a:p>
            <a:pPr>
              <a:buNone/>
            </a:pPr>
            <a:r>
              <a:rPr lang="en-IN" sz="1800" dirty="0"/>
              <a:t>      Precision: 0.65, Recall: 0.17, F-measure: 0.135, AUC: 0.582</a:t>
            </a:r>
          </a:p>
          <a:p>
            <a:pPr>
              <a:buNone/>
            </a:pPr>
            <a:endParaRPr lang="en-IN" sz="1800" dirty="0"/>
          </a:p>
          <a:p>
            <a:r>
              <a:rPr lang="en-IN" sz="1800" dirty="0" err="1"/>
              <a:t>Undersampled</a:t>
            </a:r>
            <a:r>
              <a:rPr lang="en-IN" sz="1800" dirty="0"/>
              <a:t> model :  TP: 547, FP: 1022, FN:358, TN: 6090</a:t>
            </a:r>
          </a:p>
          <a:p>
            <a:pPr>
              <a:buNone/>
            </a:pPr>
            <a:r>
              <a:rPr lang="en-IN" sz="1800" dirty="0"/>
              <a:t>      Precision: 0.349, Recall: 0.604, F-measure: 0.221, AUC: 0.756</a:t>
            </a:r>
          </a:p>
          <a:p>
            <a:pPr>
              <a:buNone/>
            </a:pPr>
            <a:endParaRPr lang="en-IN" sz="1800" dirty="0"/>
          </a:p>
          <a:p>
            <a:r>
              <a:rPr lang="en-IN" sz="1800" dirty="0"/>
              <a:t>Oversampled model : TP: 533, FP: 996, FN: 372, TN: 6116</a:t>
            </a:r>
          </a:p>
          <a:p>
            <a:pPr>
              <a:buNone/>
            </a:pPr>
            <a:r>
              <a:rPr lang="en-IN" sz="1800" dirty="0"/>
              <a:t>     Precision: 0.349,  Recall: 0.589,  F-measure: 0.219,  AUC: 0.752</a:t>
            </a:r>
          </a:p>
          <a:p>
            <a:pPr>
              <a:buNone/>
            </a:pPr>
            <a:endParaRPr lang="en-IN" sz="1800" dirty="0"/>
          </a:p>
          <a:p>
            <a:r>
              <a:rPr lang="en-IN" sz="1800" dirty="0"/>
              <a:t>SMOTE model :  TP: 511, FP: 897, FN: 394, TN: 6215</a:t>
            </a:r>
          </a:p>
          <a:p>
            <a:pPr>
              <a:buNone/>
            </a:pPr>
            <a:r>
              <a:rPr lang="en-IN" sz="1800" dirty="0"/>
              <a:t>      Precision: 0.363, Recall: 0.565, F-measure: 0.221, 0.751</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Results</a:t>
            </a:r>
          </a:p>
        </p:txBody>
      </p:sp>
      <p:sp>
        <p:nvSpPr>
          <p:cNvPr id="3" name="Content Placeholder 2"/>
          <p:cNvSpPr>
            <a:spLocks noGrp="1"/>
          </p:cNvSpPr>
          <p:nvPr>
            <p:ph idx="1"/>
          </p:nvPr>
        </p:nvSpPr>
        <p:spPr>
          <a:xfrm>
            <a:off x="463826" y="1166018"/>
            <a:ext cx="12324522" cy="4744452"/>
          </a:xfrm>
        </p:spPr>
        <p:txBody>
          <a:bodyPr/>
          <a:lstStyle/>
          <a:p>
            <a:r>
              <a:rPr lang="en-IN" sz="2000" dirty="0"/>
              <a:t>Base model :  TP: 209, FP: 135, FN:626, TN: 6430</a:t>
            </a:r>
          </a:p>
          <a:p>
            <a:pPr>
              <a:buNone/>
            </a:pPr>
            <a:r>
              <a:rPr lang="en-IN" sz="2000" dirty="0"/>
              <a:t>      Precision: 0.606, Recall: 0.253, F-measure: 0.178, AUC: 0.779</a:t>
            </a:r>
          </a:p>
          <a:p>
            <a:pPr>
              <a:buNone/>
            </a:pPr>
            <a:endParaRPr lang="en-IN" sz="2000" dirty="0"/>
          </a:p>
          <a:p>
            <a:r>
              <a:rPr lang="en-IN" sz="2000" dirty="0" err="1"/>
              <a:t>Undersampled</a:t>
            </a:r>
            <a:r>
              <a:rPr lang="en-IN" sz="2000" dirty="0"/>
              <a:t> model :  TP: 528, FP: 1044, FN:307, TN: 5521</a:t>
            </a:r>
          </a:p>
          <a:p>
            <a:pPr>
              <a:buNone/>
            </a:pPr>
            <a:r>
              <a:rPr lang="en-IN" sz="2000" dirty="0"/>
              <a:t>      Precision: 0.336, Recall: 0.632, F-measure: 0.219, AUC: 0.781</a:t>
            </a:r>
          </a:p>
          <a:p>
            <a:pPr>
              <a:buNone/>
            </a:pPr>
            <a:endParaRPr lang="en-IN" sz="2000" dirty="0"/>
          </a:p>
          <a:p>
            <a:r>
              <a:rPr lang="en-IN" sz="2000" dirty="0"/>
              <a:t>Oversampled model : TP: 472, FP: 826, FN: 363, TN: 5739</a:t>
            </a:r>
          </a:p>
          <a:p>
            <a:pPr>
              <a:buNone/>
            </a:pPr>
            <a:r>
              <a:rPr lang="en-IN" sz="2000" dirty="0"/>
              <a:t>     Precision: 0.364,  Recall: 0.565,  F-measure: 0.221,  AUC: 0.771</a:t>
            </a:r>
          </a:p>
          <a:p>
            <a:pPr>
              <a:buNone/>
            </a:pPr>
            <a:endParaRPr lang="en-IN" sz="2000" dirty="0"/>
          </a:p>
          <a:p>
            <a:r>
              <a:rPr lang="en-IN" sz="2000" dirty="0"/>
              <a:t>SMOTE model :  TP: 472, FP: 672, FN: 363, TN: 5893</a:t>
            </a:r>
          </a:p>
          <a:p>
            <a:pPr>
              <a:buNone/>
            </a:pPr>
            <a:r>
              <a:rPr lang="en-IN" sz="2000" dirty="0"/>
              <a:t>      Precision: 0.413, Recall: 0.565, F-measure: 0.239,AUC: 0.786</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Results</a:t>
            </a:r>
          </a:p>
        </p:txBody>
      </p:sp>
      <p:sp>
        <p:nvSpPr>
          <p:cNvPr id="3" name="Content Placeholder 2"/>
          <p:cNvSpPr>
            <a:spLocks noGrp="1"/>
          </p:cNvSpPr>
          <p:nvPr>
            <p:ph idx="1"/>
          </p:nvPr>
        </p:nvSpPr>
        <p:spPr>
          <a:xfrm>
            <a:off x="609599" y="1600201"/>
            <a:ext cx="13013635" cy="4525963"/>
          </a:xfrm>
        </p:spPr>
        <p:txBody>
          <a:bodyPr/>
          <a:lstStyle/>
          <a:p>
            <a:r>
              <a:rPr lang="en-IN" sz="2000" dirty="0"/>
              <a:t>Base model :  TP: 209, FP: 750, FN:461, TN: 6362</a:t>
            </a:r>
          </a:p>
          <a:p>
            <a:pPr>
              <a:buNone/>
            </a:pPr>
            <a:r>
              <a:rPr lang="en-IN" sz="2000" dirty="0"/>
              <a:t>      Precision: 0371, Recall: 0.49, F-measure: 0.423, AUC: 0.652</a:t>
            </a:r>
          </a:p>
          <a:p>
            <a:pPr>
              <a:buNone/>
            </a:pPr>
            <a:endParaRPr lang="en-IN" sz="2000" dirty="0"/>
          </a:p>
          <a:p>
            <a:r>
              <a:rPr lang="en-IN" sz="2000" dirty="0" err="1"/>
              <a:t>Undersampled</a:t>
            </a:r>
            <a:r>
              <a:rPr lang="en-IN" sz="2000" dirty="0"/>
              <a:t> model :  TP: 558, FP: 1592, FN:347, TN: 5520</a:t>
            </a:r>
          </a:p>
          <a:p>
            <a:pPr>
              <a:buNone/>
            </a:pPr>
            <a:r>
              <a:rPr lang="en-IN" sz="2000" dirty="0"/>
              <a:t>      Precision: 0.259, Recall: 0.616, F-measure: 0.3653, AUC: 0.696</a:t>
            </a:r>
          </a:p>
          <a:p>
            <a:pPr>
              <a:buNone/>
            </a:pPr>
            <a:endParaRPr lang="en-IN" sz="2000" dirty="0"/>
          </a:p>
          <a:p>
            <a:r>
              <a:rPr lang="en-IN" sz="2000" dirty="0"/>
              <a:t>Oversampled model : TP: 528, FP: 1561, FN: 350, TN: 5551</a:t>
            </a:r>
          </a:p>
          <a:p>
            <a:pPr>
              <a:buNone/>
            </a:pPr>
            <a:r>
              <a:rPr lang="en-IN" sz="2000" dirty="0"/>
              <a:t>     Precision: 0.262,  Recall: 0.613,  F-measure: 0.367,  AUC: 0.697</a:t>
            </a:r>
          </a:p>
          <a:p>
            <a:pPr>
              <a:buNone/>
            </a:pPr>
            <a:endParaRPr lang="en-IN" sz="2000" dirty="0"/>
          </a:p>
          <a:p>
            <a:r>
              <a:rPr lang="en-IN" sz="2000" dirty="0"/>
              <a:t>SMOTE model :  TP: 517, FP: 1337, FN: 388, TN: 5775</a:t>
            </a:r>
          </a:p>
          <a:p>
            <a:pPr>
              <a:buNone/>
            </a:pPr>
            <a:r>
              <a:rPr lang="en-IN" sz="2000" dirty="0"/>
              <a:t>      Precision: 0.278, Recall: 0.5712, F-measure: 0.37441,AUC: 0.692</a:t>
            </a:r>
          </a:p>
          <a:p>
            <a:endParaRPr lang="en-US" sz="2000" dirty="0"/>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391886"/>
            <a:ext cx="11383617" cy="5894613"/>
          </a:xfrm>
        </p:spPr>
        <p:txBody>
          <a:bodyPr/>
          <a:lstStyle/>
          <a:p>
            <a:r>
              <a:rPr lang="en-IN" sz="2000" b="1" dirty="0"/>
              <a:t>                                                         </a:t>
            </a:r>
            <a:r>
              <a:rPr lang="en-IN" sz="4400" dirty="0">
                <a:latin typeface="+mj-lt"/>
                <a:ea typeface="+mj-ea"/>
                <a:cs typeface="+mj-cs"/>
              </a:rPr>
              <a:t>SVM results:</a:t>
            </a:r>
          </a:p>
          <a:p>
            <a:pPr>
              <a:buNone/>
            </a:pPr>
            <a:r>
              <a:rPr lang="en-IN" sz="2000" b="1" dirty="0"/>
              <a:t> (radial kernel)</a:t>
            </a:r>
          </a:p>
          <a:p>
            <a:r>
              <a:rPr lang="en-IN" sz="2000" dirty="0"/>
              <a:t>Base model : Precision: 0.8125, Recall: 0.147, F-measure: 0.249, AUC: 0.572</a:t>
            </a:r>
          </a:p>
          <a:p>
            <a:r>
              <a:rPr lang="en-IN" sz="2000" dirty="0" err="1"/>
              <a:t>Undersampled</a:t>
            </a:r>
            <a:r>
              <a:rPr lang="en-IN" sz="2000" dirty="0"/>
              <a:t> model:  Precision: 0.341, Recall: 0.670, F-measure: 0.452, AUC: 0.756</a:t>
            </a:r>
          </a:p>
          <a:p>
            <a:r>
              <a:rPr lang="en-IN" sz="2000" dirty="0"/>
              <a:t>Oversampled model: Precision: 0.3617,  Recall: 0.647,  F-measure: 0.459,  AUC: 0.748</a:t>
            </a:r>
          </a:p>
          <a:p>
            <a:r>
              <a:rPr lang="en-IN" sz="2000" dirty="0"/>
              <a:t>SMOTE model :Precision: 0.356, Recall: 0.647, F-measure: 0.459,  AUC: 0.752</a:t>
            </a:r>
          </a:p>
          <a:p>
            <a:endParaRPr lang="en-IN" sz="2000" dirty="0"/>
          </a:p>
          <a:p>
            <a:pPr>
              <a:buNone/>
            </a:pPr>
            <a:r>
              <a:rPr lang="en-IN" sz="2000" b="1" dirty="0"/>
              <a:t>(Polynomial kernel)</a:t>
            </a:r>
          </a:p>
          <a:p>
            <a:r>
              <a:rPr lang="en-IN" sz="2000" dirty="0"/>
              <a:t>Base model : Precision: 1, Recall: 0.056, F-measure: 0.107, AUC: 0.528</a:t>
            </a:r>
          </a:p>
          <a:p>
            <a:r>
              <a:rPr lang="en-IN" sz="2000" dirty="0" err="1"/>
              <a:t>Undersampled</a:t>
            </a:r>
            <a:r>
              <a:rPr lang="en-IN" sz="2000" dirty="0"/>
              <a:t> model:  Precision: 0.472, Recall: 0.193, F-measure: 0.274, AUC: 0.583</a:t>
            </a:r>
          </a:p>
          <a:p>
            <a:r>
              <a:rPr lang="en-IN" sz="2000" dirty="0"/>
              <a:t>Oversampled model: Precision: 0.367,  Recall: 0.534,  F-measure: 0.435,  AUC: 0.715</a:t>
            </a:r>
          </a:p>
          <a:p>
            <a:r>
              <a:rPr lang="en-IN" sz="2000" dirty="0"/>
              <a:t>SMOTE model :Precision: 0.425, Recall: 0.42, F-measure: 0.42,  AUC: 0.65</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4FCFE5-CFEB-4CEE-8656-5EDA52F7BEF4}"/>
              </a:ext>
            </a:extLst>
          </p:cNvPr>
          <p:cNvSpPr>
            <a:spLocks noGrp="1"/>
          </p:cNvSpPr>
          <p:nvPr>
            <p:ph idx="1"/>
          </p:nvPr>
        </p:nvSpPr>
        <p:spPr>
          <a:xfrm>
            <a:off x="609600" y="506185"/>
            <a:ext cx="10972800" cy="5619979"/>
          </a:xfrm>
        </p:spPr>
        <p:txBody>
          <a:bodyPr/>
          <a:lstStyle/>
          <a:p>
            <a:pPr algn="ctr">
              <a:buNone/>
            </a:pPr>
            <a:r>
              <a:rPr lang="en-IN" sz="4400" dirty="0" err="1">
                <a:latin typeface="+mj-lt"/>
                <a:ea typeface="+mj-ea"/>
                <a:cs typeface="+mj-cs"/>
              </a:rPr>
              <a:t>XgBoost</a:t>
            </a:r>
            <a:r>
              <a:rPr lang="en-IN" sz="4400" dirty="0">
                <a:latin typeface="+mj-lt"/>
                <a:ea typeface="+mj-ea"/>
                <a:cs typeface="+mj-cs"/>
              </a:rPr>
              <a:t> results:</a:t>
            </a:r>
          </a:p>
          <a:p>
            <a:endParaRPr lang="en-IN" sz="2000" b="1" dirty="0"/>
          </a:p>
          <a:p>
            <a:r>
              <a:rPr lang="en-IN" sz="2000" dirty="0" err="1"/>
              <a:t>Undersampled</a:t>
            </a:r>
            <a:r>
              <a:rPr lang="en-IN" sz="2000" dirty="0"/>
              <a:t> model :  TP: 545, FP: 1013, 360, TN: 6099</a:t>
            </a:r>
          </a:p>
          <a:p>
            <a:pPr>
              <a:buNone/>
            </a:pPr>
            <a:r>
              <a:rPr lang="en-IN" sz="2000" dirty="0"/>
              <a:t>      Precision: 0.35, Recall: 0.602, F-measure: 0.221, AUC: 0.782</a:t>
            </a:r>
          </a:p>
          <a:p>
            <a:pPr>
              <a:buNone/>
            </a:pPr>
            <a:endParaRPr lang="en-IN" sz="2000" dirty="0"/>
          </a:p>
          <a:p>
            <a:r>
              <a:rPr lang="en-IN" sz="2000" dirty="0"/>
              <a:t>Oversampled model : TP: 521, FP: 1015, FN: 339, TN: 6142</a:t>
            </a:r>
          </a:p>
          <a:p>
            <a:pPr>
              <a:buNone/>
            </a:pPr>
            <a:r>
              <a:rPr lang="en-IN" sz="2000" dirty="0"/>
              <a:t>     Precision: 0.34,  Recall: 0.607,  F-measure: 0.222,  AUC: 0.7828</a:t>
            </a:r>
          </a:p>
          <a:p>
            <a:pPr>
              <a:buNone/>
            </a:pPr>
            <a:endParaRPr lang="en-IN" sz="2000" dirty="0"/>
          </a:p>
          <a:p>
            <a:r>
              <a:rPr lang="en-IN" sz="2000" dirty="0"/>
              <a:t>SMOTE model :  TP: 474, FP: 627, FN: 431, TN: 6485</a:t>
            </a:r>
          </a:p>
          <a:p>
            <a:pPr>
              <a:buNone/>
            </a:pPr>
            <a:r>
              <a:rPr lang="en-IN" sz="2000" dirty="0"/>
              <a:t>      Precision: 0.431, Recall: 0.524, F-measure: 0.236,  AUC: 0.78</a:t>
            </a:r>
          </a:p>
          <a:p>
            <a:pPr>
              <a:buNone/>
            </a:pPr>
            <a:endParaRPr lang="en-IN" sz="2000" dirty="0"/>
          </a:p>
          <a:p>
            <a:pPr marL="0" indent="0">
              <a:buNone/>
            </a:pPr>
            <a:endParaRPr lang="en-US" sz="2000" dirty="0"/>
          </a:p>
          <a:p>
            <a:endParaRPr lang="en-US" sz="2000" dirty="0"/>
          </a:p>
          <a:p>
            <a:endParaRPr lang="en-IN" sz="2000" dirty="0"/>
          </a:p>
        </p:txBody>
      </p:sp>
    </p:spTree>
    <p:extLst>
      <p:ext uri="{BB962C8B-B14F-4D97-AF65-F5344CB8AC3E}">
        <p14:creationId xmlns:p14="http://schemas.microsoft.com/office/powerpoint/2010/main" xmlns="" val="97049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CC817D7-55DB-4679-A730-410FE0D07D20}"/>
              </a:ext>
            </a:extLst>
          </p:cNvPr>
          <p:cNvSpPr>
            <a:spLocks noGrp="1"/>
          </p:cNvSpPr>
          <p:nvPr>
            <p:ph type="title"/>
          </p:nvPr>
        </p:nvSpPr>
        <p:spPr/>
        <p:txBody>
          <a:bodyPr/>
          <a:lstStyle/>
          <a:p>
            <a:r>
              <a:rPr lang="en-IN" dirty="0"/>
              <a:t>Insights</a:t>
            </a:r>
          </a:p>
        </p:txBody>
      </p:sp>
      <p:pic>
        <p:nvPicPr>
          <p:cNvPr id="5" name="Content Placeholder 4">
            <a:extLst>
              <a:ext uri="{FF2B5EF4-FFF2-40B4-BE49-F238E27FC236}">
                <a16:creationId xmlns:a16="http://schemas.microsoft.com/office/drawing/2014/main" xmlns="" id="{45CEA422-2F59-40E7-8218-D60368851194}"/>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405442" y="2622431"/>
            <a:ext cx="5590545" cy="2173856"/>
          </a:xfrm>
        </p:spPr>
      </p:pic>
      <p:sp>
        <p:nvSpPr>
          <p:cNvPr id="9" name="Content Placeholder 8">
            <a:extLst>
              <a:ext uri="{FF2B5EF4-FFF2-40B4-BE49-F238E27FC236}">
                <a16:creationId xmlns:a16="http://schemas.microsoft.com/office/drawing/2014/main" xmlns="" id="{52F5C184-AB98-4FA5-9936-929655FC7DE1}"/>
              </a:ext>
            </a:extLst>
          </p:cNvPr>
          <p:cNvSpPr>
            <a:spLocks noGrp="1"/>
          </p:cNvSpPr>
          <p:nvPr>
            <p:ph sz="quarter" idx="4"/>
          </p:nvPr>
        </p:nvSpPr>
        <p:spPr/>
        <p:txBody>
          <a:bodyPr/>
          <a:lstStyle/>
          <a:p>
            <a:r>
              <a:rPr lang="en-IN" sz="2000" dirty="0"/>
              <a:t>On an average per person, we have considered that the loss faced by the campaign per rejection is 1$ and gain a profit of 10$ per purchase of the product.</a:t>
            </a:r>
          </a:p>
          <a:p>
            <a:r>
              <a:rPr lang="en-IN" sz="2000" dirty="0"/>
              <a:t>On that basis, we have segregated the attributes which the bank should avoid contacting or rethink about in terms of which category of people causes a loss to the bank.</a:t>
            </a:r>
          </a:p>
        </p:txBody>
      </p:sp>
    </p:spTree>
    <p:extLst>
      <p:ext uri="{BB962C8B-B14F-4D97-AF65-F5344CB8AC3E}">
        <p14:creationId xmlns:p14="http://schemas.microsoft.com/office/powerpoint/2010/main" xmlns="" val="203517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342177-E30C-4B5C-8B2A-F0967AFE99C0}"/>
              </a:ext>
            </a:extLst>
          </p:cNvPr>
          <p:cNvSpPr>
            <a:spLocks noGrp="1"/>
          </p:cNvSpPr>
          <p:nvPr>
            <p:ph type="title"/>
          </p:nvPr>
        </p:nvSpPr>
        <p:spPr>
          <a:xfrm>
            <a:off x="609600" y="274638"/>
            <a:ext cx="3256547" cy="736015"/>
          </a:xfrm>
        </p:spPr>
        <p:txBody>
          <a:bodyPr/>
          <a:lstStyle/>
          <a:p>
            <a:r>
              <a:rPr lang="en-IN" dirty="0"/>
              <a:t>Background</a:t>
            </a:r>
          </a:p>
        </p:txBody>
      </p:sp>
      <p:sp>
        <p:nvSpPr>
          <p:cNvPr id="3" name="Content Placeholder 2">
            <a:extLst>
              <a:ext uri="{FF2B5EF4-FFF2-40B4-BE49-F238E27FC236}">
                <a16:creationId xmlns:a16="http://schemas.microsoft.com/office/drawing/2014/main" xmlns="" id="{A27DCF32-6DB2-48B8-B37A-792ECE527077}"/>
              </a:ext>
            </a:extLst>
          </p:cNvPr>
          <p:cNvSpPr>
            <a:spLocks noGrp="1"/>
          </p:cNvSpPr>
          <p:nvPr>
            <p:ph idx="1"/>
          </p:nvPr>
        </p:nvSpPr>
        <p:spPr>
          <a:xfrm>
            <a:off x="609600" y="1010653"/>
            <a:ext cx="10972800" cy="5572709"/>
          </a:xfrm>
        </p:spPr>
        <p:txBody>
          <a:bodyPr/>
          <a:lstStyle/>
          <a:p>
            <a:r>
              <a:rPr lang="en-US" sz="2800" dirty="0"/>
              <a:t>A </a:t>
            </a:r>
            <a:r>
              <a:rPr lang="en-US" sz="2800" dirty="0">
                <a:solidFill>
                  <a:srgbClr val="FF0000"/>
                </a:solidFill>
              </a:rPr>
              <a:t>Marketing Campaign </a:t>
            </a:r>
            <a:r>
              <a:rPr lang="en-US" sz="2800" dirty="0"/>
              <a:t>conducted by a Portuguese Bank based on phone calls to get their Bank Term Deposits approved.</a:t>
            </a:r>
          </a:p>
          <a:p>
            <a:r>
              <a:rPr lang="en-US" sz="2800" dirty="0"/>
              <a:t>The Customers, for this process were contacted more than one time to confirm if the product was Approved.</a:t>
            </a:r>
          </a:p>
          <a:p>
            <a:pPr marL="0" indent="0">
              <a:buNone/>
            </a:pPr>
            <a:endParaRPr lang="en-US" sz="1100" dirty="0"/>
          </a:p>
          <a:p>
            <a:r>
              <a:rPr lang="en-US" b="1" dirty="0"/>
              <a:t>How our model can be beneficial to the bank.</a:t>
            </a:r>
          </a:p>
          <a:p>
            <a:pPr marL="0" indent="0">
              <a:buNone/>
            </a:pPr>
            <a:r>
              <a:rPr lang="en-US" sz="2800" dirty="0"/>
              <a:t>We are trying to build the models without the use of the variable Duration(which contributes greatly to general models) as the duration of a call is not know before making the call. So using this model the bank should be able to decide whether or not to call the customer and minimize its losses.</a:t>
            </a:r>
          </a:p>
          <a:p>
            <a:endParaRPr lang="en-IN" dirty="0"/>
          </a:p>
        </p:txBody>
      </p:sp>
    </p:spTree>
    <p:extLst>
      <p:ext uri="{BB962C8B-B14F-4D97-AF65-F5344CB8AC3E}">
        <p14:creationId xmlns:p14="http://schemas.microsoft.com/office/powerpoint/2010/main" xmlns="" val="219518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2575E-A5F0-4F9D-90B9-F6C20B7054BD}"/>
              </a:ext>
            </a:extLst>
          </p:cNvPr>
          <p:cNvSpPr>
            <a:spLocks noGrp="1"/>
          </p:cNvSpPr>
          <p:nvPr>
            <p:ph type="title"/>
          </p:nvPr>
        </p:nvSpPr>
        <p:spPr>
          <a:xfrm>
            <a:off x="0" y="0"/>
            <a:ext cx="4988943" cy="458607"/>
          </a:xfrm>
        </p:spPr>
        <p:txBody>
          <a:bodyPr/>
          <a:lstStyle/>
          <a:p>
            <a:r>
              <a:rPr lang="en-IN" sz="2400" dirty="0"/>
              <a:t>Age Distribution</a:t>
            </a:r>
          </a:p>
        </p:txBody>
      </p:sp>
      <p:pic>
        <p:nvPicPr>
          <p:cNvPr id="5" name="Content Placeholder 4">
            <a:extLst>
              <a:ext uri="{FF2B5EF4-FFF2-40B4-BE49-F238E27FC236}">
                <a16:creationId xmlns:a16="http://schemas.microsoft.com/office/drawing/2014/main" xmlns="" id="{50CE02E9-BBA9-4A91-9BF4-D9ED8FBF249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504645"/>
            <a:ext cx="5650303" cy="3377242"/>
          </a:xfrm>
        </p:spPr>
      </p:pic>
      <p:pic>
        <p:nvPicPr>
          <p:cNvPr id="4" name="Content Placeholder 4">
            <a:extLst>
              <a:ext uri="{FF2B5EF4-FFF2-40B4-BE49-F238E27FC236}">
                <a16:creationId xmlns:a16="http://schemas.microsoft.com/office/drawing/2014/main" xmlns="" id="{E7993DE2-0DF2-493A-9CC8-97FF3E7EEB9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5619573" y="2064618"/>
            <a:ext cx="657242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a:extLst>
              <a:ext uri="{FF2B5EF4-FFF2-40B4-BE49-F238E27FC236}">
                <a16:creationId xmlns:a16="http://schemas.microsoft.com/office/drawing/2014/main" xmlns="" id="{055AA807-BC57-4350-9A4D-3D2E67C0DCC4}"/>
              </a:ext>
            </a:extLst>
          </p:cNvPr>
          <p:cNvSpPr txBox="1">
            <a:spLocks/>
          </p:cNvSpPr>
          <p:nvPr/>
        </p:nvSpPr>
        <p:spPr bwMode="auto">
          <a:xfrm>
            <a:off x="7039154" y="1587260"/>
            <a:ext cx="3617343" cy="52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800" b="0" i="0" u="none" strike="noStrike" kern="1200" cap="none" spc="0" normalizeH="0" baseline="0" noProof="0" dirty="0">
                <a:ln>
                  <a:noFill/>
                </a:ln>
                <a:solidFill>
                  <a:schemeClr val="tx1"/>
                </a:solidFill>
                <a:effectLst/>
                <a:uLnTx/>
                <a:uFillTx/>
                <a:latin typeface="+mj-lt"/>
                <a:ea typeface="+mj-ea"/>
                <a:cs typeface="+mj-cs"/>
              </a:rPr>
              <a:t>Education distribution</a:t>
            </a:r>
          </a:p>
        </p:txBody>
      </p:sp>
      <p:sp>
        <p:nvSpPr>
          <p:cNvPr id="7" name="TextBox 6"/>
          <p:cNvSpPr txBox="1"/>
          <p:nvPr/>
        </p:nvSpPr>
        <p:spPr>
          <a:xfrm>
            <a:off x="0" y="3890514"/>
            <a:ext cx="5286897" cy="1200329"/>
          </a:xfrm>
          <a:prstGeom prst="rect">
            <a:avLst/>
          </a:prstGeom>
          <a:noFill/>
        </p:spPr>
        <p:txBody>
          <a:bodyPr wrap="none" rtlCol="0">
            <a:spAutoFit/>
          </a:bodyPr>
          <a:lstStyle/>
          <a:p>
            <a:r>
              <a:rPr lang="en-IN" dirty="0"/>
              <a:t>The % of older people (</a:t>
            </a:r>
            <a:r>
              <a:rPr lang="en-IN" dirty="0">
                <a:solidFill>
                  <a:srgbClr val="FF0000"/>
                </a:solidFill>
              </a:rPr>
              <a:t>above 60</a:t>
            </a:r>
            <a:r>
              <a:rPr lang="en-IN" dirty="0"/>
              <a:t>) and people between</a:t>
            </a:r>
          </a:p>
          <a:p>
            <a:r>
              <a:rPr lang="en-IN" dirty="0"/>
              <a:t> the age Of (</a:t>
            </a:r>
            <a:r>
              <a:rPr lang="en-IN" dirty="0">
                <a:solidFill>
                  <a:srgbClr val="FF0000"/>
                </a:solidFill>
              </a:rPr>
              <a:t>17-20</a:t>
            </a:r>
            <a:r>
              <a:rPr lang="en-IN" dirty="0"/>
              <a:t>) years have the higher tendency to</a:t>
            </a:r>
          </a:p>
          <a:p>
            <a:r>
              <a:rPr lang="en-IN" dirty="0"/>
              <a:t> go for the bank deposit. These people should be a </a:t>
            </a:r>
          </a:p>
          <a:p>
            <a:r>
              <a:rPr lang="en-IN" dirty="0"/>
              <a:t>priority target customers for the bank.</a:t>
            </a:r>
          </a:p>
        </p:txBody>
      </p:sp>
    </p:spTree>
    <p:extLst>
      <p:ext uri="{BB962C8B-B14F-4D97-AF65-F5344CB8AC3E}">
        <p14:creationId xmlns:p14="http://schemas.microsoft.com/office/powerpoint/2010/main" xmlns="" val="75935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320D9-6DEA-4891-83B7-078564671CC0}"/>
              </a:ext>
            </a:extLst>
          </p:cNvPr>
          <p:cNvSpPr>
            <a:spLocks noGrp="1"/>
          </p:cNvSpPr>
          <p:nvPr>
            <p:ph type="title"/>
          </p:nvPr>
        </p:nvSpPr>
        <p:spPr>
          <a:xfrm>
            <a:off x="609600" y="42313"/>
            <a:ext cx="10972800" cy="1143000"/>
          </a:xfrm>
        </p:spPr>
        <p:txBody>
          <a:bodyPr/>
          <a:lstStyle/>
          <a:p>
            <a:r>
              <a:rPr lang="en-IN" dirty="0"/>
              <a:t>Job vs Marital Status</a:t>
            </a:r>
          </a:p>
        </p:txBody>
      </p:sp>
      <p:pic>
        <p:nvPicPr>
          <p:cNvPr id="5" name="Content Placeholder 4">
            <a:extLst>
              <a:ext uri="{FF2B5EF4-FFF2-40B4-BE49-F238E27FC236}">
                <a16:creationId xmlns:a16="http://schemas.microsoft.com/office/drawing/2014/main" xmlns="" id="{2ACBD7E0-B3A2-4223-9803-1C08460867A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000970"/>
            <a:ext cx="6156336" cy="3863204"/>
          </a:xfrm>
        </p:spPr>
      </p:pic>
      <p:sp>
        <p:nvSpPr>
          <p:cNvPr id="6" name="TextBox 5"/>
          <p:cNvSpPr txBox="1"/>
          <p:nvPr/>
        </p:nvSpPr>
        <p:spPr>
          <a:xfrm>
            <a:off x="5671156" y="1052757"/>
            <a:ext cx="5044907" cy="923330"/>
          </a:xfrm>
          <a:prstGeom prst="rect">
            <a:avLst/>
          </a:prstGeom>
          <a:noFill/>
        </p:spPr>
        <p:txBody>
          <a:bodyPr wrap="none" rtlCol="0">
            <a:spAutoFit/>
          </a:bodyPr>
          <a:lstStyle/>
          <a:p>
            <a:r>
              <a:rPr lang="en-IN" dirty="0">
                <a:solidFill>
                  <a:srgbClr val="FF0000"/>
                </a:solidFill>
              </a:rPr>
              <a:t>Retired</a:t>
            </a:r>
            <a:r>
              <a:rPr lang="en-IN" dirty="0"/>
              <a:t> and </a:t>
            </a:r>
            <a:r>
              <a:rPr lang="en-IN" dirty="0">
                <a:solidFill>
                  <a:srgbClr val="FF0000"/>
                </a:solidFill>
              </a:rPr>
              <a:t>students</a:t>
            </a:r>
            <a:r>
              <a:rPr lang="en-IN" dirty="0"/>
              <a:t> category have the highest % .</a:t>
            </a:r>
          </a:p>
          <a:p>
            <a:r>
              <a:rPr lang="en-IN" dirty="0"/>
              <a:t>of opting the campaign. This also coincides with our</a:t>
            </a:r>
          </a:p>
          <a:p>
            <a:r>
              <a:rPr lang="en-IN" dirty="0"/>
              <a:t>Age distribution observation.</a:t>
            </a:r>
            <a:endParaRPr lang="en-US" dirty="0"/>
          </a:p>
        </p:txBody>
      </p:sp>
      <p:pic>
        <p:nvPicPr>
          <p:cNvPr id="8" name="Content Placeholder 4">
            <a:extLst>
              <a:ext uri="{FF2B5EF4-FFF2-40B4-BE49-F238E27FC236}">
                <a16:creationId xmlns:a16="http://schemas.microsoft.com/office/drawing/2014/main" xmlns="" id="{FE1469E6-9A19-4869-A3D9-D9453E75CA2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7614249" y="2113471"/>
            <a:ext cx="4390251" cy="3720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2442001" y="5440727"/>
            <a:ext cx="5886933" cy="1200329"/>
          </a:xfrm>
          <a:prstGeom prst="rect">
            <a:avLst/>
          </a:prstGeom>
          <a:noFill/>
        </p:spPr>
        <p:txBody>
          <a:bodyPr wrap="none" rtlCol="0">
            <a:spAutoFit/>
          </a:bodyPr>
          <a:lstStyle/>
          <a:p>
            <a:r>
              <a:rPr lang="en-IN" dirty="0"/>
              <a:t>The month of Oct, Sep, Dec and Mar have the highest</a:t>
            </a:r>
          </a:p>
          <a:p>
            <a:r>
              <a:rPr lang="en-IN" dirty="0"/>
              <a:t>% for the campaign success. This is the time for spring</a:t>
            </a:r>
          </a:p>
          <a:p>
            <a:r>
              <a:rPr lang="en-IN" dirty="0"/>
              <a:t>And fall vacation, this period should be considered for calling</a:t>
            </a:r>
          </a:p>
          <a:p>
            <a:r>
              <a:rPr lang="en-IN" dirty="0"/>
              <a:t>The respective customers.</a:t>
            </a:r>
            <a:endParaRPr lang="en-US" dirty="0"/>
          </a:p>
        </p:txBody>
      </p:sp>
    </p:spTree>
    <p:extLst>
      <p:ext uri="{BB962C8B-B14F-4D97-AF65-F5344CB8AC3E}">
        <p14:creationId xmlns:p14="http://schemas.microsoft.com/office/powerpoint/2010/main" xmlns="" val="397691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8136" y="276044"/>
            <a:ext cx="10550106" cy="6309420"/>
          </a:xfrm>
          <a:prstGeom prst="rect">
            <a:avLst/>
          </a:prstGeom>
          <a:noFill/>
        </p:spPr>
        <p:txBody>
          <a:bodyPr wrap="square" rtlCol="0">
            <a:spAutoFit/>
          </a:bodyPr>
          <a:lstStyle/>
          <a:p>
            <a:pPr marL="0" indent="0" algn="ctr">
              <a:buNone/>
            </a:pPr>
            <a:r>
              <a:rPr lang="en-IN" sz="3200" dirty="0"/>
              <a:t>Result and Interpretation</a:t>
            </a:r>
          </a:p>
          <a:p>
            <a:pPr marL="0" indent="0" algn="ctr">
              <a:buNone/>
            </a:pPr>
            <a:endParaRPr lang="en-IN" sz="3200" dirty="0"/>
          </a:p>
          <a:p>
            <a:pPr marL="0" indent="0">
              <a:buFont typeface="Arial" pitchFamily="34" charset="0"/>
              <a:buChar char="•"/>
            </a:pPr>
            <a:r>
              <a:rPr lang="en-IN" sz="2000" dirty="0"/>
              <a:t> </a:t>
            </a:r>
            <a:r>
              <a:rPr lang="en-IN" sz="2000" dirty="0">
                <a:latin typeface="+mn-lt"/>
                <a:cs typeface="+mn-cs"/>
              </a:rPr>
              <a:t>Evaluating the models based on Precision, Recall, F-measure and AUC.</a:t>
            </a:r>
          </a:p>
          <a:p>
            <a:pPr marL="0" indent="0">
              <a:buFont typeface="Arial" pitchFamily="34" charset="0"/>
              <a:buChar char="•"/>
            </a:pPr>
            <a:endParaRPr lang="en-IN" sz="2000" dirty="0">
              <a:latin typeface="+mn-lt"/>
              <a:cs typeface="+mn-cs"/>
            </a:endParaRPr>
          </a:p>
          <a:p>
            <a:pPr marL="0" indent="0">
              <a:buFont typeface="Arial" pitchFamily="34" charset="0"/>
              <a:buChar char="•"/>
            </a:pPr>
            <a:r>
              <a:rPr lang="en-IN" sz="2000" dirty="0">
                <a:latin typeface="+mn-lt"/>
                <a:cs typeface="+mn-cs"/>
              </a:rPr>
              <a:t> Based on the above metrics the </a:t>
            </a:r>
            <a:r>
              <a:rPr lang="en-IN" sz="2000" dirty="0" err="1">
                <a:latin typeface="+mn-lt"/>
                <a:cs typeface="+mn-cs"/>
              </a:rPr>
              <a:t>XGBoost</a:t>
            </a:r>
            <a:r>
              <a:rPr lang="en-IN" sz="2000" dirty="0">
                <a:latin typeface="+mn-lt"/>
                <a:cs typeface="+mn-cs"/>
              </a:rPr>
              <a:t> model with oversampling should be considered as a better model because it has the highest AUC of 0.7828 and a recall of 0.607.</a:t>
            </a:r>
          </a:p>
          <a:p>
            <a:pPr marL="0" indent="0">
              <a:buFont typeface="Arial" pitchFamily="34" charset="0"/>
              <a:buChar char="•"/>
            </a:pPr>
            <a:endParaRPr lang="en-IN" sz="2000" dirty="0">
              <a:latin typeface="+mn-lt"/>
              <a:cs typeface="+mn-cs"/>
            </a:endParaRPr>
          </a:p>
          <a:p>
            <a:pPr marL="0" indent="0">
              <a:buFont typeface="Arial" pitchFamily="34" charset="0"/>
              <a:buChar char="•"/>
            </a:pPr>
            <a:r>
              <a:rPr lang="en-IN" sz="2000" dirty="0">
                <a:latin typeface="+mn-lt"/>
                <a:cs typeface="+mn-cs"/>
              </a:rPr>
              <a:t> And, the random forest model with Under sampling which has the AUC of 0.78, and the recall of 0.632.</a:t>
            </a:r>
          </a:p>
          <a:p>
            <a:pPr marL="0" indent="0">
              <a:buFont typeface="Arial" pitchFamily="34" charset="0"/>
              <a:buChar char="•"/>
            </a:pPr>
            <a:endParaRPr lang="en-IN" sz="2000" dirty="0">
              <a:latin typeface="+mn-lt"/>
              <a:cs typeface="+mn-cs"/>
            </a:endParaRPr>
          </a:p>
          <a:p>
            <a:pPr marL="0" indent="0">
              <a:buFont typeface="Arial" pitchFamily="34" charset="0"/>
              <a:buChar char="•"/>
            </a:pPr>
            <a:r>
              <a:rPr lang="en-IN" sz="2000" dirty="0">
                <a:latin typeface="+mn-lt"/>
                <a:cs typeface="+mn-cs"/>
              </a:rPr>
              <a:t> Recall is the measure, should try to maximize as it has the FN term in the denominator, which if is a huge value will cause the bank more loss, as it shows the positive class as negative (i.e. The customers who could have bought the product our model will classify them as they will not buy</a:t>
            </a:r>
            <a:r>
              <a:rPr lang="en-IN" sz="2000" dirty="0" smtClean="0">
                <a:latin typeface="+mn-lt"/>
                <a:cs typeface="+mn-cs"/>
              </a:rPr>
              <a:t>).</a:t>
            </a:r>
          </a:p>
          <a:p>
            <a:pPr marL="0" indent="0">
              <a:buFont typeface="Arial" pitchFamily="34" charset="0"/>
              <a:buChar char="•"/>
            </a:pPr>
            <a:endParaRPr lang="en-IN" sz="2000" dirty="0" smtClean="0">
              <a:latin typeface="+mn-lt"/>
              <a:cs typeface="+mn-cs"/>
            </a:endParaRPr>
          </a:p>
          <a:p>
            <a:pPr marL="0" indent="0">
              <a:buFont typeface="Arial" pitchFamily="34" charset="0"/>
              <a:buChar char="•"/>
            </a:pPr>
            <a:r>
              <a:rPr lang="en-IN" sz="2000" dirty="0" smtClean="0">
                <a:latin typeface="+mn-lt"/>
                <a:cs typeface="+mn-cs"/>
              </a:rPr>
              <a:t> </a:t>
            </a:r>
            <a:r>
              <a:rPr lang="en-IN" sz="2000" dirty="0" smtClean="0">
                <a:latin typeface="+mn-lt"/>
                <a:cs typeface="+mn-cs"/>
              </a:rPr>
              <a:t>We tested the above two models on the test set for our final model selection.</a:t>
            </a:r>
          </a:p>
          <a:p>
            <a:pPr marL="0" indent="0">
              <a:buFont typeface="Arial" pitchFamily="34" charset="0"/>
              <a:buChar char="•"/>
            </a:pPr>
            <a:r>
              <a:rPr lang="en-IN" sz="2000" dirty="0" smtClean="0">
                <a:latin typeface="+mn-lt"/>
                <a:cs typeface="+mn-cs"/>
              </a:rPr>
              <a:t>Random Forest – Precision 0.332, Recall 0.645 and AUC 0.799</a:t>
            </a:r>
          </a:p>
          <a:p>
            <a:pPr marL="0" indent="0">
              <a:buFont typeface="Arial" pitchFamily="34" charset="0"/>
              <a:buChar char="•"/>
            </a:pPr>
            <a:r>
              <a:rPr lang="en-IN" sz="2000" dirty="0" err="1" smtClean="0">
                <a:latin typeface="+mn-lt"/>
                <a:cs typeface="+mn-cs"/>
              </a:rPr>
              <a:t>XGBoost</a:t>
            </a:r>
            <a:r>
              <a:rPr lang="en-IN" sz="2000" dirty="0" smtClean="0">
                <a:latin typeface="+mn-lt"/>
                <a:cs typeface="+mn-cs"/>
              </a:rPr>
              <a:t> – precision 0.35, Recall 0.63 and AUC 0.791.</a:t>
            </a:r>
          </a:p>
          <a:p>
            <a:pPr marL="0" indent="0">
              <a:buFont typeface="Arial" pitchFamily="34" charset="0"/>
              <a:buChar char="•"/>
            </a:pPr>
            <a:endParaRPr lang="en-IN" sz="2000" dirty="0" smtClean="0">
              <a:latin typeface="+mn-lt"/>
              <a:cs typeface="+mn-cs"/>
            </a:endParaRPr>
          </a:p>
          <a:p>
            <a:pPr marL="0" indent="0">
              <a:buFont typeface="Arial" pitchFamily="34" charset="0"/>
              <a:buChar char="•"/>
            </a:pPr>
            <a:r>
              <a:rPr lang="en-IN" sz="2000" dirty="0" smtClean="0">
                <a:latin typeface="+mn-lt"/>
                <a:cs typeface="+mn-cs"/>
              </a:rPr>
              <a:t>Turns out Random Forest with </a:t>
            </a:r>
            <a:r>
              <a:rPr lang="en-IN" sz="2000" dirty="0" err="1" smtClean="0">
                <a:latin typeface="+mn-lt"/>
                <a:cs typeface="+mn-cs"/>
              </a:rPr>
              <a:t>undersampling</a:t>
            </a:r>
            <a:r>
              <a:rPr lang="en-IN" sz="2000" dirty="0" smtClean="0">
                <a:latin typeface="+mn-lt"/>
                <a:cs typeface="+mn-cs"/>
              </a:rPr>
              <a:t> has the best results.</a:t>
            </a:r>
            <a:endParaRPr lang="en-IN" sz="2000" dirty="0">
              <a:latin typeface="+mn-lt"/>
              <a:cs typeface="+mn-cs"/>
            </a:endParaRPr>
          </a:p>
        </p:txBody>
      </p:sp>
    </p:spTree>
    <p:extLst>
      <p:ext uri="{BB962C8B-B14F-4D97-AF65-F5344CB8AC3E}">
        <p14:creationId xmlns:p14="http://schemas.microsoft.com/office/powerpoint/2010/main" xmlns="" val="338003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5FF054-754E-466A-B0B0-7717B9A9EFA8}"/>
              </a:ext>
            </a:extLst>
          </p:cNvPr>
          <p:cNvSpPr>
            <a:spLocks noGrp="1"/>
          </p:cNvSpPr>
          <p:nvPr>
            <p:ph idx="1"/>
          </p:nvPr>
        </p:nvSpPr>
        <p:spPr>
          <a:xfrm>
            <a:off x="609600" y="448575"/>
            <a:ext cx="10972800" cy="5677590"/>
          </a:xfrm>
        </p:spPr>
        <p:txBody>
          <a:bodyPr/>
          <a:lstStyle/>
          <a:p>
            <a:pPr marL="0" indent="0" algn="ctr">
              <a:buNone/>
            </a:pPr>
            <a:r>
              <a:rPr lang="en-IN" dirty="0"/>
              <a:t>Result and Interpretation</a:t>
            </a:r>
          </a:p>
          <a:p>
            <a:pPr marL="0" indent="0">
              <a:buNone/>
            </a:pPr>
            <a:r>
              <a:rPr lang="en-IN" sz="2400" b="1" dirty="0"/>
              <a:t>Cost Matrix</a:t>
            </a:r>
            <a:r>
              <a:rPr lang="en-IN" sz="2400" dirty="0"/>
              <a:t>:</a:t>
            </a:r>
          </a:p>
          <a:p>
            <a:pPr marL="0" indent="0">
              <a:buNone/>
            </a:pPr>
            <a:r>
              <a:rPr lang="en-IN" sz="2400" dirty="0"/>
              <a:t>Loss of 1$(average) per customer.</a:t>
            </a:r>
          </a:p>
          <a:p>
            <a:pPr marL="0" indent="0">
              <a:buNone/>
            </a:pPr>
            <a:r>
              <a:rPr lang="en-IN" sz="2400" dirty="0"/>
              <a:t>Profile of 10$ (average) per customer on success.</a:t>
            </a:r>
          </a:p>
          <a:p>
            <a:pPr marL="0" indent="0">
              <a:buNone/>
            </a:pPr>
            <a:endParaRPr lang="en-IN" sz="2400" dirty="0"/>
          </a:p>
          <a:p>
            <a:pPr marL="0" indent="0">
              <a:buNone/>
            </a:pPr>
            <a:r>
              <a:rPr lang="en-IN" sz="2400" dirty="0"/>
              <a:t>For TN there is no loss.</a:t>
            </a:r>
          </a:p>
          <a:p>
            <a:pPr marL="0" indent="0">
              <a:buNone/>
            </a:pPr>
            <a:r>
              <a:rPr lang="en-IN" sz="2400" dirty="0"/>
              <a:t>For FN there is a loss of 10$ per person</a:t>
            </a:r>
          </a:p>
          <a:p>
            <a:pPr marL="0" indent="0">
              <a:buNone/>
            </a:pPr>
            <a:r>
              <a:rPr lang="en-IN" sz="2400" dirty="0"/>
              <a:t>For FP there is a loss of 1$ per person</a:t>
            </a:r>
          </a:p>
          <a:p>
            <a:pPr marL="0" indent="0">
              <a:buNone/>
            </a:pPr>
            <a:r>
              <a:rPr lang="en-IN" sz="2400" dirty="0"/>
              <a:t>For TR there is a profit of 10$ per person</a:t>
            </a:r>
          </a:p>
          <a:p>
            <a:pPr marL="0" indent="0">
              <a:buNone/>
            </a:pPr>
            <a:endParaRPr lang="en-IN" sz="2400" dirty="0"/>
          </a:p>
          <a:p>
            <a:pPr marL="0" indent="0">
              <a:buNone/>
            </a:pPr>
            <a:r>
              <a:rPr lang="en-IN" sz="2400" dirty="0"/>
              <a:t>If we evaluate all the confusion matrix generated against this cost matrix then </a:t>
            </a:r>
            <a:r>
              <a:rPr lang="en-IN" sz="2400" b="1" dirty="0"/>
              <a:t>random forest with </a:t>
            </a:r>
            <a:r>
              <a:rPr lang="en-IN" sz="2400" b="1" dirty="0" err="1"/>
              <a:t>Undersampling</a:t>
            </a:r>
            <a:r>
              <a:rPr lang="en-IN" sz="2400" dirty="0"/>
              <a:t> works the best with the maximum profit.</a:t>
            </a:r>
          </a:p>
          <a:p>
            <a:pPr marL="0" indent="0">
              <a:buNone/>
            </a:pPr>
            <a:endParaRPr lang="en-IN" sz="2800" dirty="0"/>
          </a:p>
        </p:txBody>
      </p:sp>
    </p:spTree>
    <p:extLst>
      <p:ext uri="{BB962C8B-B14F-4D97-AF65-F5344CB8AC3E}">
        <p14:creationId xmlns:p14="http://schemas.microsoft.com/office/powerpoint/2010/main" xmlns="" val="1038631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D66392-5EF0-4B00-A928-E1435012AA68}"/>
              </a:ext>
            </a:extLst>
          </p:cNvPr>
          <p:cNvSpPr>
            <a:spLocks noGrp="1"/>
          </p:cNvSpPr>
          <p:nvPr>
            <p:ph idx="1"/>
          </p:nvPr>
        </p:nvSpPr>
        <p:spPr>
          <a:xfrm>
            <a:off x="609600" y="530087"/>
            <a:ext cx="10972800" cy="5596077"/>
          </a:xfrm>
        </p:spPr>
        <p:txBody>
          <a:bodyPr/>
          <a:lstStyle/>
          <a:p>
            <a:pPr marL="0" indent="0">
              <a:buNone/>
            </a:pPr>
            <a:r>
              <a:rPr lang="en-IN" sz="2000" u="sng" dirty="0" err="1"/>
              <a:t>Honor</a:t>
            </a:r>
            <a:r>
              <a:rPr lang="en-IN" sz="2000" u="sng" dirty="0"/>
              <a:t> Code </a:t>
            </a:r>
            <a:r>
              <a:rPr lang="en-IN" sz="2000" dirty="0"/>
              <a:t>:</a:t>
            </a:r>
          </a:p>
          <a:p>
            <a:r>
              <a:rPr lang="en-US" sz="1800" dirty="0"/>
              <a:t>We pledge to maintain a high level of respect and integrity as students representing Aegis School of Business and Data Science. We understand and will uphold the Honor Code in letter and spirit to help our school advance authentic learning. We will not lie, cheat, plagiarize or be complicit with those who do.</a:t>
            </a:r>
          </a:p>
          <a:p>
            <a:r>
              <a:rPr lang="en-US" sz="1800" dirty="0"/>
              <a:t>I will encourage fellow students who commit honor offenses to acknowledge such offenses to their teacher or the Honor Council. I make this pledge in the spirit of honor and trust.</a:t>
            </a:r>
          </a:p>
          <a:p>
            <a:endParaRPr lang="en-US" sz="1800" dirty="0"/>
          </a:p>
          <a:p>
            <a:endParaRPr lang="en-US" sz="1800" dirty="0"/>
          </a:p>
          <a:p>
            <a:pPr marL="0" indent="0">
              <a:buNone/>
            </a:pPr>
            <a:r>
              <a:rPr lang="en-US" sz="1800" dirty="0"/>
              <a:t>Contribution : All of us have contributed equally to the Project.</a:t>
            </a:r>
          </a:p>
          <a:p>
            <a:endParaRPr lang="en-IN" sz="1100" dirty="0"/>
          </a:p>
        </p:txBody>
      </p:sp>
    </p:spTree>
    <p:extLst>
      <p:ext uri="{BB962C8B-B14F-4D97-AF65-F5344CB8AC3E}">
        <p14:creationId xmlns:p14="http://schemas.microsoft.com/office/powerpoint/2010/main" xmlns="" val="1718140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7BBA5361-024B-451C-A930-CAC9E75B9A24}"/>
              </a:ext>
            </a:extLst>
          </p:cNvPr>
          <p:cNvPicPr>
            <a:picLocks noGrp="1" noChangeAspect="1" noChangeArrowheads="1"/>
          </p:cNvPicPr>
          <p:nvPr>
            <p:ph idx="1"/>
          </p:nvPr>
        </p:nvPicPr>
        <p:blipFill>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400000"/>
                    </a14:imgEffect>
                  </a14:imgLayer>
                </a14:imgProps>
              </a:ext>
            </a:extLst>
          </a:blip>
          <a:srcRect/>
          <a:stretch>
            <a:fillRect/>
          </a:stretch>
        </p:blipFill>
        <p:spPr bwMode="auto">
          <a:xfrm>
            <a:off x="3571522" y="2843908"/>
            <a:ext cx="5048955" cy="1428949"/>
          </a:xfrm>
          <a:prstGeom prst="rect">
            <a:avLst/>
          </a:prstGeom>
          <a:ln>
            <a:noFill/>
          </a:ln>
          <a:effectLst>
            <a:softEdge rad="112500"/>
          </a:effectLst>
        </p:spPr>
      </p:pic>
    </p:spTree>
    <p:extLst>
      <p:ext uri="{BB962C8B-B14F-4D97-AF65-F5344CB8AC3E}">
        <p14:creationId xmlns:p14="http://schemas.microsoft.com/office/powerpoint/2010/main" xmlns="" val="281609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41F561-0376-4B25-A882-9D1BD8BD40C7}"/>
              </a:ext>
            </a:extLst>
          </p:cNvPr>
          <p:cNvSpPr>
            <a:spLocks noGrp="1"/>
          </p:cNvSpPr>
          <p:nvPr>
            <p:ph idx="1"/>
          </p:nvPr>
        </p:nvSpPr>
        <p:spPr>
          <a:xfrm>
            <a:off x="889959" y="1049421"/>
            <a:ext cx="10515600" cy="4799287"/>
          </a:xfrm>
        </p:spPr>
        <p:txBody>
          <a:bodyPr/>
          <a:lstStyle/>
          <a:p>
            <a:endParaRPr lang="en-US" sz="2400" dirty="0"/>
          </a:p>
          <a:p>
            <a:r>
              <a:rPr lang="en-US" sz="2800" dirty="0"/>
              <a:t>As a part of the data set, we have some bank customer Demographics (Age, Education, Marital Status </a:t>
            </a:r>
            <a:r>
              <a:rPr lang="en-US" sz="2800" dirty="0" err="1"/>
              <a:t>etc</a:t>
            </a:r>
            <a:r>
              <a:rPr lang="en-US" sz="2800" dirty="0"/>
              <a:t>), how many times the customer was called during and before the current campaign and some other economic factors(e.g. employment variation rate)</a:t>
            </a:r>
          </a:p>
          <a:p>
            <a:r>
              <a:rPr lang="en-US" sz="2800" dirty="0"/>
              <a:t>Dataset has </a:t>
            </a:r>
            <a:r>
              <a:rPr lang="en-US" sz="2800" b="1" dirty="0"/>
              <a:t>41188</a:t>
            </a:r>
            <a:r>
              <a:rPr lang="en-US" sz="2800" dirty="0"/>
              <a:t> observations and </a:t>
            </a:r>
            <a:r>
              <a:rPr lang="en-US" sz="2800" b="1" dirty="0"/>
              <a:t>21</a:t>
            </a:r>
            <a:r>
              <a:rPr lang="en-US" sz="2800" dirty="0"/>
              <a:t> attributes ordered by date (from May 2008 to November 2010)</a:t>
            </a:r>
            <a:r>
              <a:rPr lang="en-US" sz="2400" dirty="0"/>
              <a:t/>
            </a:r>
            <a:br>
              <a:rPr lang="en-US" sz="2400" dirty="0"/>
            </a:br>
            <a:endParaRPr lang="en-IN" sz="2400" dirty="0"/>
          </a:p>
        </p:txBody>
      </p:sp>
      <p:sp>
        <p:nvSpPr>
          <p:cNvPr id="5" name="Title 1">
            <a:extLst>
              <a:ext uri="{FF2B5EF4-FFF2-40B4-BE49-F238E27FC236}">
                <a16:creationId xmlns:a16="http://schemas.microsoft.com/office/drawing/2014/main" xmlns="" id="{B31B8186-6467-459D-817A-BC114111FB9E}"/>
              </a:ext>
            </a:extLst>
          </p:cNvPr>
          <p:cNvSpPr>
            <a:spLocks noGrp="1"/>
          </p:cNvSpPr>
          <p:nvPr>
            <p:ph type="title"/>
          </p:nvPr>
        </p:nvSpPr>
        <p:spPr>
          <a:xfrm>
            <a:off x="609600" y="274638"/>
            <a:ext cx="10972800" cy="1143000"/>
          </a:xfrm>
        </p:spPr>
        <p:txBody>
          <a:bodyPr/>
          <a:lstStyle/>
          <a:p>
            <a:r>
              <a:rPr lang="en-IN" dirty="0"/>
              <a:t>About the Dataset</a:t>
            </a:r>
            <a:br>
              <a:rPr lang="en-IN" dirty="0"/>
            </a:br>
            <a:endParaRPr lang="en-IN" dirty="0"/>
          </a:p>
        </p:txBody>
      </p:sp>
      <p:pic>
        <p:nvPicPr>
          <p:cNvPr id="4" name="Picture 3" descr="CaptureMLPRoject.PNG"/>
          <p:cNvPicPr>
            <a:picLocks noChangeAspect="1"/>
          </p:cNvPicPr>
          <p:nvPr/>
        </p:nvPicPr>
        <p:blipFill>
          <a:blip r:embed="rId2"/>
          <a:stretch>
            <a:fillRect/>
          </a:stretch>
        </p:blipFill>
        <p:spPr>
          <a:xfrm>
            <a:off x="1523603" y="4307309"/>
            <a:ext cx="9144793" cy="1501270"/>
          </a:xfrm>
          <a:prstGeom prst="rect">
            <a:avLst/>
          </a:prstGeom>
          <a:ln>
            <a:solidFill>
              <a:srgbClr val="C00000"/>
            </a:solidFill>
          </a:ln>
        </p:spPr>
      </p:pic>
    </p:spTree>
    <p:extLst>
      <p:ext uri="{BB962C8B-B14F-4D97-AF65-F5344CB8AC3E}">
        <p14:creationId xmlns:p14="http://schemas.microsoft.com/office/powerpoint/2010/main" xmlns="" val="209977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0E6DB-E0E5-4B29-A214-86F83BB02117}"/>
              </a:ext>
            </a:extLst>
          </p:cNvPr>
          <p:cNvSpPr>
            <a:spLocks noGrp="1"/>
          </p:cNvSpPr>
          <p:nvPr>
            <p:ph type="title"/>
          </p:nvPr>
        </p:nvSpPr>
        <p:spPr>
          <a:xfrm>
            <a:off x="609600" y="503582"/>
            <a:ext cx="10972800" cy="914400"/>
          </a:xfrm>
        </p:spPr>
        <p:txBody>
          <a:bodyPr/>
          <a:lstStyle/>
          <a:p>
            <a:r>
              <a:rPr lang="en-IN" sz="3600" dirty="0"/>
              <a:t>Important Attributes</a:t>
            </a:r>
          </a:p>
        </p:txBody>
      </p:sp>
      <p:sp>
        <p:nvSpPr>
          <p:cNvPr id="3" name="Content Placeholder 2">
            <a:extLst>
              <a:ext uri="{FF2B5EF4-FFF2-40B4-BE49-F238E27FC236}">
                <a16:creationId xmlns:a16="http://schemas.microsoft.com/office/drawing/2014/main" xmlns="" id="{45F5C96B-F7AC-4F10-A7AD-2F12B27E102C}"/>
              </a:ext>
            </a:extLst>
          </p:cNvPr>
          <p:cNvSpPr>
            <a:spLocks noGrp="1"/>
          </p:cNvSpPr>
          <p:nvPr>
            <p:ph idx="1"/>
          </p:nvPr>
        </p:nvSpPr>
        <p:spPr>
          <a:xfrm>
            <a:off x="394736" y="1885060"/>
            <a:ext cx="11691890" cy="5242808"/>
          </a:xfrm>
        </p:spPr>
        <p:txBody>
          <a:bodyPr/>
          <a:lstStyle/>
          <a:p>
            <a:r>
              <a:rPr lang="en-IN" sz="2400" b="1" dirty="0"/>
              <a:t>Demographic attributes</a:t>
            </a:r>
          </a:p>
          <a:p>
            <a:pPr>
              <a:buNone/>
            </a:pPr>
            <a:r>
              <a:rPr lang="en-IN" sz="2400" dirty="0"/>
              <a:t>     Age, Job, Marital, Education and Housing</a:t>
            </a:r>
          </a:p>
          <a:p>
            <a:r>
              <a:rPr lang="en-IN" sz="2400" b="1" dirty="0"/>
              <a:t>Bank campaign related details</a:t>
            </a:r>
          </a:p>
          <a:p>
            <a:pPr>
              <a:buNone/>
            </a:pPr>
            <a:r>
              <a:rPr lang="en-IN" sz="2400" dirty="0"/>
              <a:t>     Contact, Month, </a:t>
            </a:r>
            <a:r>
              <a:rPr lang="en-IN" sz="2400" dirty="0" err="1"/>
              <a:t>Day_of_week</a:t>
            </a:r>
            <a:r>
              <a:rPr lang="en-IN" sz="2400" dirty="0"/>
              <a:t>, Campaign, Previous and </a:t>
            </a:r>
            <a:r>
              <a:rPr lang="en-IN" sz="2400" dirty="0" err="1"/>
              <a:t>Poutcome</a:t>
            </a:r>
            <a:endParaRPr lang="en-IN" sz="2400" dirty="0"/>
          </a:p>
          <a:p>
            <a:r>
              <a:rPr lang="en-IN" sz="2400" b="1" dirty="0"/>
              <a:t>Economic factors</a:t>
            </a:r>
          </a:p>
          <a:p>
            <a:pPr>
              <a:buNone/>
            </a:pPr>
            <a:r>
              <a:rPr lang="en-IN" sz="2400" dirty="0"/>
              <a:t>     </a:t>
            </a:r>
            <a:r>
              <a:rPr lang="en-IN" sz="2400" dirty="0" err="1"/>
              <a:t>Emp.var.rate</a:t>
            </a:r>
            <a:r>
              <a:rPr lang="en-IN" sz="2400" dirty="0"/>
              <a:t>, </a:t>
            </a:r>
            <a:r>
              <a:rPr lang="en-IN" sz="2400" dirty="0" err="1"/>
              <a:t>Cons.price.idx</a:t>
            </a:r>
            <a:r>
              <a:rPr lang="en-IN" sz="2400" dirty="0"/>
              <a:t>, </a:t>
            </a:r>
            <a:r>
              <a:rPr lang="en-IN" sz="2400" dirty="0" err="1"/>
              <a:t>Cons.conf.idx</a:t>
            </a:r>
            <a:endParaRPr lang="en-IN" sz="2400" dirty="0"/>
          </a:p>
          <a:p>
            <a:endParaRPr lang="en-IN" sz="2400" dirty="0"/>
          </a:p>
        </p:txBody>
      </p:sp>
    </p:spTree>
    <p:extLst>
      <p:ext uri="{BB962C8B-B14F-4D97-AF65-F5344CB8AC3E}">
        <p14:creationId xmlns:p14="http://schemas.microsoft.com/office/powerpoint/2010/main" xmlns="" val="403387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43071-2E5E-4041-B6DE-8B85C329C64D}"/>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xmlns="" id="{FF6E8964-2AF6-4FCC-A66C-C29B2FE3FD38}"/>
              </a:ext>
            </a:extLst>
          </p:cNvPr>
          <p:cNvSpPr>
            <a:spLocks noGrp="1"/>
          </p:cNvSpPr>
          <p:nvPr>
            <p:ph idx="1"/>
          </p:nvPr>
        </p:nvSpPr>
        <p:spPr>
          <a:xfrm>
            <a:off x="609600" y="1995608"/>
            <a:ext cx="10972800" cy="2842722"/>
          </a:xfrm>
        </p:spPr>
        <p:txBody>
          <a:bodyPr/>
          <a:lstStyle/>
          <a:p>
            <a:r>
              <a:rPr lang="en-US" sz="2400" dirty="0"/>
              <a:t>Our goal is to predict if the client will subscribe to the Bank Term Deposit(variable y).</a:t>
            </a:r>
          </a:p>
          <a:p>
            <a:endParaRPr lang="en-US" sz="2400" dirty="0"/>
          </a:p>
          <a:p>
            <a:r>
              <a:rPr lang="en-IN" sz="2400" dirty="0"/>
              <a:t>To try and use combination of different ML algorithms and imbalanced data handling techniques to solve the problem.</a:t>
            </a:r>
          </a:p>
          <a:p>
            <a:endParaRPr lang="en-IN" sz="2400" dirty="0"/>
          </a:p>
          <a:p>
            <a:r>
              <a:rPr lang="en-IN" sz="2400" dirty="0"/>
              <a:t>Use different metrics to assess the models created.</a:t>
            </a:r>
            <a:endParaRPr lang="en-US" sz="2400" dirty="0"/>
          </a:p>
          <a:p>
            <a:pPr algn="ctr"/>
            <a:endParaRPr lang="en-IN" sz="2400" dirty="0"/>
          </a:p>
        </p:txBody>
      </p:sp>
    </p:spTree>
    <p:extLst>
      <p:ext uri="{BB962C8B-B14F-4D97-AF65-F5344CB8AC3E}">
        <p14:creationId xmlns:p14="http://schemas.microsoft.com/office/powerpoint/2010/main" xmlns="" val="122446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E6C7F-D719-4308-810D-AA0B255178DB}"/>
              </a:ext>
            </a:extLst>
          </p:cNvPr>
          <p:cNvSpPr>
            <a:spLocks noGrp="1"/>
          </p:cNvSpPr>
          <p:nvPr>
            <p:ph type="title"/>
          </p:nvPr>
        </p:nvSpPr>
        <p:spPr/>
        <p:txBody>
          <a:bodyPr/>
          <a:lstStyle/>
          <a:p>
            <a:r>
              <a:rPr lang="en-IN" dirty="0"/>
              <a:t>Solution Proposed</a:t>
            </a:r>
          </a:p>
        </p:txBody>
      </p:sp>
      <p:sp>
        <p:nvSpPr>
          <p:cNvPr id="6" name="Rectangle 5">
            <a:extLst>
              <a:ext uri="{FF2B5EF4-FFF2-40B4-BE49-F238E27FC236}">
                <a16:creationId xmlns:a16="http://schemas.microsoft.com/office/drawing/2014/main" xmlns="" id="{0D805B77-0228-4CCD-9704-295A21FB57AE}"/>
              </a:ext>
            </a:extLst>
          </p:cNvPr>
          <p:cNvSpPr/>
          <p:nvPr/>
        </p:nvSpPr>
        <p:spPr>
          <a:xfrm>
            <a:off x="993914" y="1747289"/>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 Data</a:t>
            </a:r>
          </a:p>
        </p:txBody>
      </p:sp>
      <p:sp>
        <p:nvSpPr>
          <p:cNvPr id="9" name="Rectangle 8">
            <a:extLst>
              <a:ext uri="{FF2B5EF4-FFF2-40B4-BE49-F238E27FC236}">
                <a16:creationId xmlns:a16="http://schemas.microsoft.com/office/drawing/2014/main" xmlns="" id="{217E3EFC-54F5-4B7D-B64E-CD825D1573C0}"/>
              </a:ext>
            </a:extLst>
          </p:cNvPr>
          <p:cNvSpPr/>
          <p:nvPr/>
        </p:nvSpPr>
        <p:spPr>
          <a:xfrm>
            <a:off x="662609" y="2325794"/>
            <a:ext cx="2604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Understanding Data</a:t>
            </a:r>
          </a:p>
        </p:txBody>
      </p:sp>
      <p:sp>
        <p:nvSpPr>
          <p:cNvPr id="30" name="Rectangle 29">
            <a:extLst>
              <a:ext uri="{FF2B5EF4-FFF2-40B4-BE49-F238E27FC236}">
                <a16:creationId xmlns:a16="http://schemas.microsoft.com/office/drawing/2014/main" xmlns="" id="{830199B6-4D75-408A-87DC-1D7B20710CEE}"/>
              </a:ext>
            </a:extLst>
          </p:cNvPr>
          <p:cNvSpPr/>
          <p:nvPr/>
        </p:nvSpPr>
        <p:spPr>
          <a:xfrm>
            <a:off x="8063948" y="3256722"/>
            <a:ext cx="2445025"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Comparing Results</a:t>
            </a:r>
          </a:p>
        </p:txBody>
      </p:sp>
      <p:sp>
        <p:nvSpPr>
          <p:cNvPr id="31" name="Rectangle 30">
            <a:extLst>
              <a:ext uri="{FF2B5EF4-FFF2-40B4-BE49-F238E27FC236}">
                <a16:creationId xmlns:a16="http://schemas.microsoft.com/office/drawing/2014/main" xmlns="" id="{81BD63E9-A38E-4D8A-AE85-40AD86F7254B}"/>
              </a:ext>
            </a:extLst>
          </p:cNvPr>
          <p:cNvSpPr/>
          <p:nvPr/>
        </p:nvSpPr>
        <p:spPr>
          <a:xfrm>
            <a:off x="4572000" y="5350564"/>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SVM</a:t>
            </a:r>
          </a:p>
        </p:txBody>
      </p:sp>
      <p:sp>
        <p:nvSpPr>
          <p:cNvPr id="32" name="Rectangle 31">
            <a:extLst>
              <a:ext uri="{FF2B5EF4-FFF2-40B4-BE49-F238E27FC236}">
                <a16:creationId xmlns:a16="http://schemas.microsoft.com/office/drawing/2014/main" xmlns="" id="{639ED812-5E61-4302-86F2-906188F1ED7B}"/>
              </a:ext>
            </a:extLst>
          </p:cNvPr>
          <p:cNvSpPr/>
          <p:nvPr/>
        </p:nvSpPr>
        <p:spPr>
          <a:xfrm>
            <a:off x="4538870" y="3114954"/>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a:t>
            </a:r>
          </a:p>
        </p:txBody>
      </p:sp>
      <p:sp>
        <p:nvSpPr>
          <p:cNvPr id="33" name="Rectangle 32">
            <a:extLst>
              <a:ext uri="{FF2B5EF4-FFF2-40B4-BE49-F238E27FC236}">
                <a16:creationId xmlns:a16="http://schemas.microsoft.com/office/drawing/2014/main" xmlns="" id="{C8612FDC-D457-4E30-9F33-7151611D2DEA}"/>
              </a:ext>
            </a:extLst>
          </p:cNvPr>
          <p:cNvSpPr/>
          <p:nvPr/>
        </p:nvSpPr>
        <p:spPr>
          <a:xfrm>
            <a:off x="4538870" y="1851992"/>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Logistic Regression</a:t>
            </a:r>
          </a:p>
        </p:txBody>
      </p:sp>
      <p:sp>
        <p:nvSpPr>
          <p:cNvPr id="34" name="Rectangle 33">
            <a:extLst>
              <a:ext uri="{FF2B5EF4-FFF2-40B4-BE49-F238E27FC236}">
                <a16:creationId xmlns:a16="http://schemas.microsoft.com/office/drawing/2014/main" xmlns="" id="{28AC4AF0-E88A-4F03-B441-2288158FC74D}"/>
              </a:ext>
            </a:extLst>
          </p:cNvPr>
          <p:cNvSpPr/>
          <p:nvPr/>
        </p:nvSpPr>
        <p:spPr>
          <a:xfrm>
            <a:off x="4572000" y="4653169"/>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XgBoost</a:t>
            </a:r>
            <a:endParaRPr lang="en-IN" dirty="0"/>
          </a:p>
        </p:txBody>
      </p:sp>
      <p:sp>
        <p:nvSpPr>
          <p:cNvPr id="35" name="Rectangle 34">
            <a:extLst>
              <a:ext uri="{FF2B5EF4-FFF2-40B4-BE49-F238E27FC236}">
                <a16:creationId xmlns:a16="http://schemas.microsoft.com/office/drawing/2014/main" xmlns="" id="{DFB26801-097B-4F9B-929E-1DB2525FAAEB}"/>
              </a:ext>
            </a:extLst>
          </p:cNvPr>
          <p:cNvSpPr/>
          <p:nvPr/>
        </p:nvSpPr>
        <p:spPr>
          <a:xfrm>
            <a:off x="1013791" y="3001619"/>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EDA</a:t>
            </a:r>
          </a:p>
        </p:txBody>
      </p:sp>
      <p:sp>
        <p:nvSpPr>
          <p:cNvPr id="36" name="Rectangle 35">
            <a:extLst>
              <a:ext uri="{FF2B5EF4-FFF2-40B4-BE49-F238E27FC236}">
                <a16:creationId xmlns:a16="http://schemas.microsoft.com/office/drawing/2014/main" xmlns="" id="{80F3C214-18BD-4611-86AE-CB3950E2FDB1}"/>
              </a:ext>
            </a:extLst>
          </p:cNvPr>
          <p:cNvSpPr/>
          <p:nvPr/>
        </p:nvSpPr>
        <p:spPr>
          <a:xfrm>
            <a:off x="993914" y="3692043"/>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Imputation</a:t>
            </a:r>
          </a:p>
        </p:txBody>
      </p:sp>
      <p:sp>
        <p:nvSpPr>
          <p:cNvPr id="37" name="Rectangle 36">
            <a:extLst>
              <a:ext uri="{FF2B5EF4-FFF2-40B4-BE49-F238E27FC236}">
                <a16:creationId xmlns:a16="http://schemas.microsoft.com/office/drawing/2014/main" xmlns="" id="{020C72EF-F674-4F57-AA70-56AF1A8E7326}"/>
              </a:ext>
            </a:extLst>
          </p:cNvPr>
          <p:cNvSpPr/>
          <p:nvPr/>
        </p:nvSpPr>
        <p:spPr>
          <a:xfrm>
            <a:off x="992258" y="5201476"/>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Building</a:t>
            </a:r>
          </a:p>
        </p:txBody>
      </p:sp>
      <p:sp>
        <p:nvSpPr>
          <p:cNvPr id="38" name="Rectangle 37">
            <a:extLst>
              <a:ext uri="{FF2B5EF4-FFF2-40B4-BE49-F238E27FC236}">
                <a16:creationId xmlns:a16="http://schemas.microsoft.com/office/drawing/2014/main" xmlns="" id="{07463B73-05CD-489D-BE12-9A3B4D0BF643}"/>
              </a:ext>
            </a:extLst>
          </p:cNvPr>
          <p:cNvSpPr/>
          <p:nvPr/>
        </p:nvSpPr>
        <p:spPr>
          <a:xfrm>
            <a:off x="4538870" y="2483473"/>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39" name="Rectangle 38">
            <a:extLst>
              <a:ext uri="{FF2B5EF4-FFF2-40B4-BE49-F238E27FC236}">
                <a16:creationId xmlns:a16="http://schemas.microsoft.com/office/drawing/2014/main" xmlns="" id="{97BB0955-EC78-4974-A8CC-0DE885504FA0}"/>
              </a:ext>
            </a:extLst>
          </p:cNvPr>
          <p:cNvSpPr/>
          <p:nvPr/>
        </p:nvSpPr>
        <p:spPr>
          <a:xfrm>
            <a:off x="993914" y="4373217"/>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Selection</a:t>
            </a:r>
          </a:p>
        </p:txBody>
      </p:sp>
      <p:sp>
        <p:nvSpPr>
          <p:cNvPr id="40" name="Rectangle 39">
            <a:extLst>
              <a:ext uri="{FF2B5EF4-FFF2-40B4-BE49-F238E27FC236}">
                <a16:creationId xmlns:a16="http://schemas.microsoft.com/office/drawing/2014/main" xmlns="" id="{8AC75A62-106C-4C59-A45D-D24FADAFFBAE}"/>
              </a:ext>
            </a:extLst>
          </p:cNvPr>
          <p:cNvSpPr/>
          <p:nvPr/>
        </p:nvSpPr>
        <p:spPr>
          <a:xfrm>
            <a:off x="4572000" y="3864321"/>
            <a:ext cx="1842052"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Naïve Bayes</a:t>
            </a:r>
          </a:p>
        </p:txBody>
      </p:sp>
      <p:cxnSp>
        <p:nvCxnSpPr>
          <p:cNvPr id="42" name="Straight Arrow Connector 41">
            <a:extLst>
              <a:ext uri="{FF2B5EF4-FFF2-40B4-BE49-F238E27FC236}">
                <a16:creationId xmlns:a16="http://schemas.microsoft.com/office/drawing/2014/main" xmlns="" id="{AAF574C9-150A-41F0-8802-DDD426547654}"/>
              </a:ext>
            </a:extLst>
          </p:cNvPr>
          <p:cNvCxnSpPr>
            <a:stCxn id="6" idx="2"/>
          </p:cNvCxnSpPr>
          <p:nvPr/>
        </p:nvCxnSpPr>
        <p:spPr>
          <a:xfrm>
            <a:off x="1914940" y="2091845"/>
            <a:ext cx="0" cy="21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3693DE7A-3690-479A-AB18-C8E85D9ECA3E}"/>
              </a:ext>
            </a:extLst>
          </p:cNvPr>
          <p:cNvCxnSpPr>
            <a:stCxn id="9" idx="2"/>
          </p:cNvCxnSpPr>
          <p:nvPr/>
        </p:nvCxnSpPr>
        <p:spPr>
          <a:xfrm>
            <a:off x="1964635" y="2670350"/>
            <a:ext cx="0" cy="33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92B8007F-5182-4B88-903F-73996979BBCF}"/>
              </a:ext>
            </a:extLst>
          </p:cNvPr>
          <p:cNvCxnSpPr/>
          <p:nvPr/>
        </p:nvCxnSpPr>
        <p:spPr>
          <a:xfrm>
            <a:off x="1815548" y="3355425"/>
            <a:ext cx="0" cy="27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03A74DBB-F417-4A62-A0DA-51A74EA54E52}"/>
              </a:ext>
            </a:extLst>
          </p:cNvPr>
          <p:cNvCxnSpPr/>
          <p:nvPr/>
        </p:nvCxnSpPr>
        <p:spPr>
          <a:xfrm>
            <a:off x="1775791" y="4036599"/>
            <a:ext cx="0" cy="33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966F66CF-6B35-4918-A5B2-5D6E93747778}"/>
              </a:ext>
            </a:extLst>
          </p:cNvPr>
          <p:cNvCxnSpPr>
            <a:stCxn id="39" idx="2"/>
          </p:cNvCxnSpPr>
          <p:nvPr/>
        </p:nvCxnSpPr>
        <p:spPr>
          <a:xfrm>
            <a:off x="1914940" y="4717773"/>
            <a:ext cx="0" cy="46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7684E6EE-FEE1-4AB7-934D-8625EE5B53B4}"/>
              </a:ext>
            </a:extLst>
          </p:cNvPr>
          <p:cNvCxnSpPr>
            <a:cxnSpLocks/>
            <a:endCxn id="33" idx="1"/>
          </p:cNvCxnSpPr>
          <p:nvPr/>
        </p:nvCxnSpPr>
        <p:spPr>
          <a:xfrm flipV="1">
            <a:off x="2999961" y="2024270"/>
            <a:ext cx="1538909" cy="3326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AFCF0B8F-4F89-4843-96A1-26B1BDC31772}"/>
              </a:ext>
            </a:extLst>
          </p:cNvPr>
          <p:cNvCxnSpPr>
            <a:cxnSpLocks/>
            <a:endCxn id="38" idx="1"/>
          </p:cNvCxnSpPr>
          <p:nvPr/>
        </p:nvCxnSpPr>
        <p:spPr>
          <a:xfrm flipV="1">
            <a:off x="2981739" y="2655751"/>
            <a:ext cx="1557131" cy="269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F32B70A9-181B-4D0D-81E6-76F06FBC4BB3}"/>
              </a:ext>
            </a:extLst>
          </p:cNvPr>
          <p:cNvCxnSpPr>
            <a:endCxn id="32" idx="1"/>
          </p:cNvCxnSpPr>
          <p:nvPr/>
        </p:nvCxnSpPr>
        <p:spPr>
          <a:xfrm flipV="1">
            <a:off x="2981740" y="3287232"/>
            <a:ext cx="1557130" cy="212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5C51D6C4-FA4E-4BF0-8D71-8FC5CFDBCC33}"/>
              </a:ext>
            </a:extLst>
          </p:cNvPr>
          <p:cNvCxnSpPr>
            <a:endCxn id="40" idx="1"/>
          </p:cNvCxnSpPr>
          <p:nvPr/>
        </p:nvCxnSpPr>
        <p:spPr>
          <a:xfrm flipV="1">
            <a:off x="2980084" y="4036599"/>
            <a:ext cx="1591916" cy="137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9F7B2E83-46DB-4854-B6F4-374A90801BE3}"/>
              </a:ext>
            </a:extLst>
          </p:cNvPr>
          <p:cNvCxnSpPr>
            <a:endCxn id="34" idx="1"/>
          </p:cNvCxnSpPr>
          <p:nvPr/>
        </p:nvCxnSpPr>
        <p:spPr>
          <a:xfrm flipV="1">
            <a:off x="3024810" y="4825447"/>
            <a:ext cx="1547190" cy="52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CA328ABB-B2A2-4E88-BF01-097C0AC3B085}"/>
              </a:ext>
            </a:extLst>
          </p:cNvPr>
          <p:cNvCxnSpPr>
            <a:endCxn id="31" idx="1"/>
          </p:cNvCxnSpPr>
          <p:nvPr/>
        </p:nvCxnSpPr>
        <p:spPr>
          <a:xfrm>
            <a:off x="3024810" y="5350564"/>
            <a:ext cx="1547190" cy="172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BF253D26-42B3-4C58-B770-24B729BA1314}"/>
              </a:ext>
            </a:extLst>
          </p:cNvPr>
          <p:cNvCxnSpPr>
            <a:cxnSpLocks/>
            <a:stCxn id="33" idx="3"/>
            <a:endCxn id="30" idx="1"/>
          </p:cNvCxnSpPr>
          <p:nvPr/>
        </p:nvCxnSpPr>
        <p:spPr>
          <a:xfrm>
            <a:off x="6380922" y="2024270"/>
            <a:ext cx="1683026" cy="140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D11FC000-AEC8-4C65-A4E0-F95FA2ACEB4C}"/>
              </a:ext>
            </a:extLst>
          </p:cNvPr>
          <p:cNvCxnSpPr>
            <a:cxnSpLocks/>
            <a:stCxn id="38" idx="3"/>
            <a:endCxn id="30" idx="1"/>
          </p:cNvCxnSpPr>
          <p:nvPr/>
        </p:nvCxnSpPr>
        <p:spPr>
          <a:xfrm>
            <a:off x="6380922" y="2655751"/>
            <a:ext cx="1683026" cy="773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8794216C-9727-40D5-8F1A-789832E72DF7}"/>
              </a:ext>
            </a:extLst>
          </p:cNvPr>
          <p:cNvCxnSpPr>
            <a:cxnSpLocks/>
            <a:stCxn id="40" idx="3"/>
            <a:endCxn id="30" idx="1"/>
          </p:cNvCxnSpPr>
          <p:nvPr/>
        </p:nvCxnSpPr>
        <p:spPr>
          <a:xfrm flipV="1">
            <a:off x="6414052" y="3429000"/>
            <a:ext cx="1649896" cy="60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891FEBFD-9975-4973-987F-81FB4136C2C7}"/>
              </a:ext>
            </a:extLst>
          </p:cNvPr>
          <p:cNvCxnSpPr>
            <a:cxnSpLocks/>
            <a:stCxn id="34" idx="3"/>
            <a:endCxn id="30" idx="1"/>
          </p:cNvCxnSpPr>
          <p:nvPr/>
        </p:nvCxnSpPr>
        <p:spPr>
          <a:xfrm flipV="1">
            <a:off x="6414052" y="3429000"/>
            <a:ext cx="1649896" cy="1396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AEEF5ADA-5AEB-4FCE-91E1-98469E091829}"/>
              </a:ext>
            </a:extLst>
          </p:cNvPr>
          <p:cNvCxnSpPr>
            <a:cxnSpLocks/>
            <a:stCxn id="31" idx="3"/>
            <a:endCxn id="30" idx="1"/>
          </p:cNvCxnSpPr>
          <p:nvPr/>
        </p:nvCxnSpPr>
        <p:spPr>
          <a:xfrm flipV="1">
            <a:off x="6414052" y="3429000"/>
            <a:ext cx="1649896" cy="2093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A872F080-6FC2-4E45-AB68-AC2C66F76ED6}"/>
              </a:ext>
            </a:extLst>
          </p:cNvPr>
          <p:cNvCxnSpPr>
            <a:cxnSpLocks/>
            <a:stCxn id="32" idx="3"/>
            <a:endCxn id="30" idx="1"/>
          </p:cNvCxnSpPr>
          <p:nvPr/>
        </p:nvCxnSpPr>
        <p:spPr>
          <a:xfrm>
            <a:off x="6380922" y="3287232"/>
            <a:ext cx="1683026" cy="141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830199B6-4D75-408A-87DC-1D7B20710CEE}"/>
              </a:ext>
            </a:extLst>
          </p:cNvPr>
          <p:cNvSpPr/>
          <p:nvPr/>
        </p:nvSpPr>
        <p:spPr>
          <a:xfrm>
            <a:off x="9536190" y="4772095"/>
            <a:ext cx="2445025" cy="344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Final testing on test set</a:t>
            </a:r>
            <a:endParaRPr lang="en-IN" dirty="0"/>
          </a:p>
        </p:txBody>
      </p:sp>
      <p:cxnSp>
        <p:nvCxnSpPr>
          <p:cNvPr id="44" name="Straight Arrow Connector 43">
            <a:extLst>
              <a:ext uri="{FF2B5EF4-FFF2-40B4-BE49-F238E27FC236}">
                <a16:creationId xmlns:a16="http://schemas.microsoft.com/office/drawing/2014/main" xmlns="" id="{BF253D26-42B3-4C58-B770-24B729BA1314}"/>
              </a:ext>
            </a:extLst>
          </p:cNvPr>
          <p:cNvCxnSpPr>
            <a:cxnSpLocks/>
          </p:cNvCxnSpPr>
          <p:nvPr/>
        </p:nvCxnSpPr>
        <p:spPr>
          <a:xfrm>
            <a:off x="9017730" y="3349863"/>
            <a:ext cx="1683026" cy="140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486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CFC5D-F12B-454E-AA73-02C5F53C15B8}"/>
              </a:ext>
            </a:extLst>
          </p:cNvPr>
          <p:cNvSpPr>
            <a:spLocks noGrp="1"/>
          </p:cNvSpPr>
          <p:nvPr>
            <p:ph type="title"/>
          </p:nvPr>
        </p:nvSpPr>
        <p:spPr>
          <a:xfrm>
            <a:off x="600973" y="655608"/>
            <a:ext cx="10972800" cy="690113"/>
          </a:xfrm>
        </p:spPr>
        <p:txBody>
          <a:bodyPr/>
          <a:lstStyle/>
          <a:p>
            <a:r>
              <a:rPr lang="en-IN" sz="3600" dirty="0"/>
              <a:t>Why Imbalanced Classes is a problem</a:t>
            </a:r>
          </a:p>
        </p:txBody>
      </p:sp>
      <p:sp>
        <p:nvSpPr>
          <p:cNvPr id="3" name="Content Placeholder 2">
            <a:extLst>
              <a:ext uri="{FF2B5EF4-FFF2-40B4-BE49-F238E27FC236}">
                <a16:creationId xmlns:a16="http://schemas.microsoft.com/office/drawing/2014/main" xmlns="" id="{F930FAB8-F709-4705-B65E-8F6934B08CDB}"/>
              </a:ext>
            </a:extLst>
          </p:cNvPr>
          <p:cNvSpPr>
            <a:spLocks noGrp="1"/>
          </p:cNvSpPr>
          <p:nvPr>
            <p:ph idx="1"/>
          </p:nvPr>
        </p:nvSpPr>
        <p:spPr>
          <a:xfrm>
            <a:off x="583721" y="1600201"/>
            <a:ext cx="10972800" cy="4525963"/>
          </a:xfrm>
        </p:spPr>
        <p:txBody>
          <a:bodyPr/>
          <a:lstStyle/>
          <a:p>
            <a:r>
              <a:rPr lang="en-US" sz="2400" dirty="0"/>
              <a:t>Most real-world classification problems display some level of class imbalance, which is when each class does not make up an equal portion of your data-set. </a:t>
            </a:r>
          </a:p>
          <a:p>
            <a:r>
              <a:rPr lang="en-US" sz="2400" dirty="0"/>
              <a:t>For example, suppose you have two classes — A and B. Class A is 90% of your data-set and class B is the other 10%, but you are interested in identifying instances of class B. You can reach an accuracy of 90% by simply predicting class A every time, but this provides a useless classifier for your intended use case.</a:t>
            </a:r>
          </a:p>
          <a:p>
            <a:r>
              <a:rPr lang="en-US" sz="2400" dirty="0"/>
              <a:t>Instead, properly calibrated methods may achieve a lower accuracy, but would have a substantially higher true positive rate, which is really the metric you should have been optimizing for. </a:t>
            </a:r>
            <a:endParaRPr lang="en-IN" sz="2400" dirty="0"/>
          </a:p>
        </p:txBody>
      </p:sp>
    </p:spTree>
    <p:extLst>
      <p:ext uri="{BB962C8B-B14F-4D97-AF65-F5344CB8AC3E}">
        <p14:creationId xmlns:p14="http://schemas.microsoft.com/office/powerpoint/2010/main" xmlns="" val="20956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831AB5-BF1D-41BB-92D2-351673A9876E}"/>
              </a:ext>
            </a:extLst>
          </p:cNvPr>
          <p:cNvSpPr>
            <a:spLocks noGrp="1"/>
          </p:cNvSpPr>
          <p:nvPr>
            <p:ph idx="1"/>
          </p:nvPr>
        </p:nvSpPr>
        <p:spPr>
          <a:xfrm>
            <a:off x="609600" y="579784"/>
            <a:ext cx="10959548" cy="6006546"/>
          </a:xfrm>
        </p:spPr>
        <p:txBody>
          <a:bodyPr/>
          <a:lstStyle/>
          <a:p>
            <a:pPr marL="0" indent="0">
              <a:buNone/>
            </a:pPr>
            <a:r>
              <a:rPr lang="en-IN" sz="2400" b="1" dirty="0"/>
              <a:t>Generally there are two types of methods to deal with imbalanced class problem.</a:t>
            </a:r>
          </a:p>
          <a:p>
            <a:pPr marL="0" indent="0"/>
            <a:r>
              <a:rPr lang="en-IN" sz="2400" dirty="0">
                <a:solidFill>
                  <a:srgbClr val="FF0000"/>
                </a:solidFill>
              </a:rPr>
              <a:t> Cost based learning </a:t>
            </a:r>
            <a:r>
              <a:rPr lang="en-IN" sz="2400" dirty="0"/>
              <a:t>: Where we assign a particular cost for  misclassification to the    model.</a:t>
            </a:r>
          </a:p>
          <a:p>
            <a:pPr marL="0" indent="0"/>
            <a:r>
              <a:rPr lang="en-IN" sz="2400" dirty="0">
                <a:solidFill>
                  <a:srgbClr val="FF0000"/>
                </a:solidFill>
              </a:rPr>
              <a:t> Sampling based methods </a:t>
            </a:r>
            <a:r>
              <a:rPr lang="en-IN" sz="2400" dirty="0"/>
              <a:t>: Where we use different methods to sample the data to make the ratio of positive and negative classes comparable.</a:t>
            </a:r>
          </a:p>
          <a:p>
            <a:pPr marL="0" indent="0"/>
            <a:endParaRPr lang="en-IN" sz="2400" dirty="0"/>
          </a:p>
          <a:p>
            <a:pPr marL="0" indent="0"/>
            <a:r>
              <a:rPr lang="en-IN" sz="2400" dirty="0"/>
              <a:t> In this project we have focused on Sampling based methods to deal with the problem at hand and used the following methods along with different ML algorithms.</a:t>
            </a:r>
          </a:p>
          <a:p>
            <a:pPr marL="0" indent="0"/>
            <a:r>
              <a:rPr lang="en-IN" sz="2400" dirty="0"/>
              <a:t> Under Sampling</a:t>
            </a:r>
          </a:p>
          <a:p>
            <a:pPr marL="0" indent="0"/>
            <a:r>
              <a:rPr lang="en-IN" sz="2400" dirty="0"/>
              <a:t> Over Sampling</a:t>
            </a:r>
          </a:p>
          <a:p>
            <a:pPr marL="0" indent="0"/>
            <a:r>
              <a:rPr lang="en-IN" sz="2400" dirty="0"/>
              <a:t> Synthetic Minority Oversampling </a:t>
            </a:r>
            <a:r>
              <a:rPr lang="en-IN" sz="2400" dirty="0" err="1"/>
              <a:t>TEchnique</a:t>
            </a:r>
            <a:r>
              <a:rPr lang="en-IN" sz="2400" dirty="0"/>
              <a:t>(SMOTE)</a:t>
            </a:r>
          </a:p>
        </p:txBody>
      </p:sp>
    </p:spTree>
    <p:extLst>
      <p:ext uri="{BB962C8B-B14F-4D97-AF65-F5344CB8AC3E}">
        <p14:creationId xmlns:p14="http://schemas.microsoft.com/office/powerpoint/2010/main" xmlns="" val="257540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8F4A38-9EA3-4D80-97D4-6B89D5B3D46F}"/>
              </a:ext>
            </a:extLst>
          </p:cNvPr>
          <p:cNvSpPr>
            <a:spLocks noGrp="1"/>
          </p:cNvSpPr>
          <p:nvPr>
            <p:ph type="title"/>
          </p:nvPr>
        </p:nvSpPr>
        <p:spPr>
          <a:xfrm>
            <a:off x="609600" y="274638"/>
            <a:ext cx="10972800" cy="622007"/>
          </a:xfrm>
        </p:spPr>
        <p:txBody>
          <a:bodyPr/>
          <a:lstStyle/>
          <a:p>
            <a:r>
              <a:rPr lang="en-IN" sz="3600" dirty="0"/>
              <a:t>Design and Implementation</a:t>
            </a:r>
          </a:p>
        </p:txBody>
      </p:sp>
      <p:sp>
        <p:nvSpPr>
          <p:cNvPr id="3" name="Content Placeholder 2">
            <a:extLst>
              <a:ext uri="{FF2B5EF4-FFF2-40B4-BE49-F238E27FC236}">
                <a16:creationId xmlns:a16="http://schemas.microsoft.com/office/drawing/2014/main" xmlns="" id="{6082AD47-5F5F-4ED0-846F-43ECA759B8F5}"/>
              </a:ext>
            </a:extLst>
          </p:cNvPr>
          <p:cNvSpPr>
            <a:spLocks noGrp="1"/>
          </p:cNvSpPr>
          <p:nvPr>
            <p:ph idx="1"/>
          </p:nvPr>
        </p:nvSpPr>
        <p:spPr>
          <a:xfrm>
            <a:off x="609600" y="1083077"/>
            <a:ext cx="10972800" cy="5043088"/>
          </a:xfrm>
        </p:spPr>
        <p:txBody>
          <a:bodyPr/>
          <a:lstStyle/>
          <a:p>
            <a:r>
              <a:rPr lang="en-IN" sz="2400" b="1" dirty="0"/>
              <a:t>Unknown values imputation</a:t>
            </a:r>
          </a:p>
          <a:p>
            <a:pPr>
              <a:buNone/>
            </a:pPr>
            <a:r>
              <a:rPr lang="en-IN" sz="2400" dirty="0"/>
              <a:t>      attributes Job, education, marital and housing were having unknown values which were imputed using the </a:t>
            </a:r>
            <a:r>
              <a:rPr lang="en-IN" sz="2400" dirty="0">
                <a:solidFill>
                  <a:srgbClr val="FF0000"/>
                </a:solidFill>
              </a:rPr>
              <a:t>mode</a:t>
            </a:r>
            <a:r>
              <a:rPr lang="en-IN" sz="2400" dirty="0"/>
              <a:t> of each attribute.</a:t>
            </a:r>
          </a:p>
          <a:p>
            <a:r>
              <a:rPr lang="en-IN" sz="2400" b="1" dirty="0"/>
              <a:t>Correlation analysis</a:t>
            </a:r>
          </a:p>
          <a:p>
            <a:pPr>
              <a:buNone/>
            </a:pPr>
            <a:r>
              <a:rPr lang="en-IN" sz="2400" b="1" dirty="0"/>
              <a:t>      </a:t>
            </a:r>
            <a:r>
              <a:rPr lang="en-IN" sz="2400" dirty="0"/>
              <a:t>Based on correlation analysis attributes </a:t>
            </a:r>
            <a:r>
              <a:rPr lang="en-IN" sz="2400" dirty="0" err="1"/>
              <a:t>nr.employed</a:t>
            </a:r>
            <a:r>
              <a:rPr lang="en-IN" sz="2400" dirty="0"/>
              <a:t> and eurobor3 were dropped as they were highly correlated(&gt;</a:t>
            </a:r>
            <a:r>
              <a:rPr lang="en-IN" sz="2400" dirty="0">
                <a:solidFill>
                  <a:srgbClr val="FF0000"/>
                </a:solidFill>
              </a:rPr>
              <a:t>0.90</a:t>
            </a:r>
            <a:r>
              <a:rPr lang="en-IN" sz="2400" dirty="0"/>
              <a:t>) with the attribute </a:t>
            </a:r>
            <a:r>
              <a:rPr lang="en-IN" sz="2400" dirty="0" err="1"/>
              <a:t>emp.var.rate</a:t>
            </a:r>
            <a:r>
              <a:rPr lang="en-IN" sz="2400" dirty="0"/>
              <a:t> .</a:t>
            </a:r>
          </a:p>
          <a:p>
            <a:r>
              <a:rPr lang="en-IN" sz="2400" dirty="0"/>
              <a:t>Attributes </a:t>
            </a:r>
            <a:r>
              <a:rPr lang="en-IN" sz="2400" b="1" dirty="0"/>
              <a:t>Loan</a:t>
            </a:r>
            <a:r>
              <a:rPr lang="en-IN" sz="2400" dirty="0"/>
              <a:t> and </a:t>
            </a:r>
            <a:r>
              <a:rPr lang="en-IN" sz="2400" b="1" dirty="0"/>
              <a:t>Default</a:t>
            </a:r>
            <a:r>
              <a:rPr lang="en-IN" sz="2400" dirty="0"/>
              <a:t> were dropped because one of the class in each attributed was distributed over more than </a:t>
            </a:r>
            <a:r>
              <a:rPr lang="en-IN" sz="2400" dirty="0">
                <a:solidFill>
                  <a:srgbClr val="FF0000"/>
                </a:solidFill>
              </a:rPr>
              <a:t>80% </a:t>
            </a:r>
            <a:r>
              <a:rPr lang="en-IN" sz="2400" dirty="0"/>
              <a:t>of the attribute, hence not much of the variance was explained by these variables.</a:t>
            </a:r>
          </a:p>
          <a:p>
            <a:r>
              <a:rPr lang="en-IN" sz="2400" dirty="0"/>
              <a:t>Attribute </a:t>
            </a:r>
            <a:r>
              <a:rPr lang="en-IN" sz="2400" b="1" dirty="0"/>
              <a:t>Duration</a:t>
            </a:r>
            <a:r>
              <a:rPr lang="en-IN" sz="2400" dirty="0"/>
              <a:t> is dropped because from business point of view the duration of a call is not known before making the call, and usually the result is know after the call.</a:t>
            </a:r>
          </a:p>
          <a:p>
            <a:endParaRPr lang="en-IN" sz="2400" dirty="0"/>
          </a:p>
          <a:p>
            <a:endParaRPr lang="en-IN" sz="2400" dirty="0"/>
          </a:p>
        </p:txBody>
      </p:sp>
    </p:spTree>
    <p:extLst>
      <p:ext uri="{BB962C8B-B14F-4D97-AF65-F5344CB8AC3E}">
        <p14:creationId xmlns:p14="http://schemas.microsoft.com/office/powerpoint/2010/main" xmlns="" val="1475464655"/>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egis Template PPT.pptx" id="{FA90D603-5D95-41EB-8DCB-6F3F8E67F3AD}" vid="{4EE586D9-26EB-41C7-B56B-4F62AC90E4DF}"/>
    </a:ext>
  </a:extLst>
</a:theme>
</file>

<file path=docProps/app.xml><?xml version="1.0" encoding="utf-8"?>
<Properties xmlns="http://schemas.openxmlformats.org/officeDocument/2006/extended-properties" xmlns:vt="http://schemas.openxmlformats.org/officeDocument/2006/docPropsVTypes">
  <Template>Aegis Template PPT</Template>
  <TotalTime>327</TotalTime>
  <Words>2151</Words>
  <Application>Microsoft Office PowerPoint</Application>
  <PresentationFormat>Custom</PresentationFormat>
  <Paragraphs>223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Presentation3</vt:lpstr>
      <vt:lpstr>Bank Campaign Prediction 23 January 2019</vt:lpstr>
      <vt:lpstr>Background</vt:lpstr>
      <vt:lpstr>About the Dataset </vt:lpstr>
      <vt:lpstr>Important Attributes</vt:lpstr>
      <vt:lpstr>Project Objective</vt:lpstr>
      <vt:lpstr>Solution Proposed</vt:lpstr>
      <vt:lpstr>Why Imbalanced Classes is a problem</vt:lpstr>
      <vt:lpstr>Slide 8</vt:lpstr>
      <vt:lpstr>Design and Implementation</vt:lpstr>
      <vt:lpstr>Slide 10</vt:lpstr>
      <vt:lpstr>ML Algorithms Used</vt:lpstr>
      <vt:lpstr>Slide 12</vt:lpstr>
      <vt:lpstr>Slide 13</vt:lpstr>
      <vt:lpstr>Slide 14</vt:lpstr>
      <vt:lpstr>Random Forest Results</vt:lpstr>
      <vt:lpstr>Naïve Bayes Results</vt:lpstr>
      <vt:lpstr>Slide 17</vt:lpstr>
      <vt:lpstr>Slide 18</vt:lpstr>
      <vt:lpstr>Insights</vt:lpstr>
      <vt:lpstr>Age Distribution</vt:lpstr>
      <vt:lpstr>Job vs Marital Status</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Raj</dc:creator>
  <cp:lastModifiedBy>Windows User</cp:lastModifiedBy>
  <cp:revision>85</cp:revision>
  <dcterms:created xsi:type="dcterms:W3CDTF">2019-01-19T05:22:19Z</dcterms:created>
  <dcterms:modified xsi:type="dcterms:W3CDTF">2019-01-22T12:43:51Z</dcterms:modified>
</cp:coreProperties>
</file>