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9" r:id="rId7"/>
    <p:sldId id="271" r:id="rId8"/>
    <p:sldId id="260" r:id="rId9"/>
    <p:sldId id="261" r:id="rId10"/>
    <p:sldId id="262" r:id="rId11"/>
    <p:sldId id="263" r:id="rId12"/>
    <p:sldId id="270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aralleldots.com/sentiment-analysi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C4C6-37BC-4821-848D-B61A5762D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/>
              <a:t>Senti</a:t>
            </a:r>
            <a:r>
              <a:rPr lang="en-IN" dirty="0">
                <a:solidFill>
                  <a:schemeClr val="bg1"/>
                </a:solidFill>
              </a:rPr>
              <a:t>)</a:t>
            </a:r>
            <a:r>
              <a:rPr lang="en-IN" dirty="0"/>
              <a:t>ment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C309-419D-4E57-8682-DE05CB96F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PYTHON PROJECT</a:t>
            </a:r>
          </a:p>
        </p:txBody>
      </p:sp>
    </p:spTree>
    <p:extLst>
      <p:ext uri="{BB962C8B-B14F-4D97-AF65-F5344CB8AC3E}">
        <p14:creationId xmlns:p14="http://schemas.microsoft.com/office/powerpoint/2010/main" val="184330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A2060E93-C666-4AE6-AAAC-D6554238EC97}"/>
              </a:ext>
            </a:extLst>
          </p:cNvPr>
          <p:cNvSpPr/>
          <p:nvPr/>
        </p:nvSpPr>
        <p:spPr>
          <a:xfrm>
            <a:off x="4833960" y="5777548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1B28847-4EA0-4E48-8329-FB2358E6C7F2}"/>
              </a:ext>
            </a:extLst>
          </p:cNvPr>
          <p:cNvSpPr/>
          <p:nvPr/>
        </p:nvSpPr>
        <p:spPr>
          <a:xfrm>
            <a:off x="4833960" y="4630603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Calculating the sentiment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37FC3-EF20-4234-9A2E-B1D4BE85D30B}"/>
              </a:ext>
            </a:extLst>
          </p:cNvPr>
          <p:cNvSpPr txBox="1"/>
          <p:nvPr/>
        </p:nvSpPr>
        <p:spPr>
          <a:xfrm>
            <a:off x="6906827" y="139135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Exact course name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90564C01-2F5A-4885-B5C8-9800251E9D3B}"/>
              </a:ext>
            </a:extLst>
          </p:cNvPr>
          <p:cNvSpPr/>
          <p:nvPr/>
        </p:nvSpPr>
        <p:spPr>
          <a:xfrm>
            <a:off x="2636735" y="4565697"/>
            <a:ext cx="2220896" cy="944627"/>
          </a:xfrm>
          <a:prstGeom prst="irregularSeal2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  <a:p>
            <a:pPr algn="ctr"/>
            <a:r>
              <a:rPr lang="en-IN" dirty="0"/>
              <a:t>BLOB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EE4DC-212C-416E-B91B-FE3A3E81D17F}"/>
              </a:ext>
            </a:extLst>
          </p:cNvPr>
          <p:cNvSpPr txBox="1"/>
          <p:nvPr/>
        </p:nvSpPr>
        <p:spPr>
          <a:xfrm>
            <a:off x="6540927" y="5005328"/>
            <a:ext cx="1298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&lt;0. Negative</a:t>
            </a:r>
          </a:p>
          <a:p>
            <a:r>
              <a:rPr lang="en-IN" sz="1400" dirty="0"/>
              <a:t> 0. Neutral</a:t>
            </a:r>
          </a:p>
          <a:p>
            <a:r>
              <a:rPr lang="en-IN" sz="1400" dirty="0"/>
              <a:t>&gt;0. Positive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B246FE-93AE-4188-A82D-47D533E30B8C}"/>
              </a:ext>
            </a:extLst>
          </p:cNvPr>
          <p:cNvSpPr/>
          <p:nvPr/>
        </p:nvSpPr>
        <p:spPr>
          <a:xfrm>
            <a:off x="5698868" y="1826940"/>
            <a:ext cx="45719" cy="575557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8C1D6B2-24F6-43F1-89E3-9A21DF44AB0A}"/>
              </a:ext>
            </a:extLst>
          </p:cNvPr>
          <p:cNvSpPr/>
          <p:nvPr/>
        </p:nvSpPr>
        <p:spPr>
          <a:xfrm>
            <a:off x="4857631" y="1346637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8004F6-DF14-47EF-913C-DCF44DBBD81C}"/>
              </a:ext>
            </a:extLst>
          </p:cNvPr>
          <p:cNvSpPr/>
          <p:nvPr/>
        </p:nvSpPr>
        <p:spPr>
          <a:xfrm>
            <a:off x="5687843" y="5267592"/>
            <a:ext cx="45719" cy="485615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7C8F250-67B9-4046-BEF6-5156ABDCB788}"/>
              </a:ext>
            </a:extLst>
          </p:cNvPr>
          <p:cNvSpPr/>
          <p:nvPr/>
        </p:nvSpPr>
        <p:spPr>
          <a:xfrm rot="5400000">
            <a:off x="3907484" y="2607046"/>
            <a:ext cx="45719" cy="1344479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761DE60-39E1-48D0-982F-EEA848EFA72D}"/>
              </a:ext>
            </a:extLst>
          </p:cNvPr>
          <p:cNvSpPr/>
          <p:nvPr/>
        </p:nvSpPr>
        <p:spPr>
          <a:xfrm>
            <a:off x="1643853" y="2721662"/>
            <a:ext cx="1579779" cy="1160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not available message</a:t>
            </a: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03AEB432-C6F4-40E2-96C8-1FEA2D913A56}"/>
              </a:ext>
            </a:extLst>
          </p:cNvPr>
          <p:cNvSpPr/>
          <p:nvPr/>
        </p:nvSpPr>
        <p:spPr>
          <a:xfrm>
            <a:off x="2380547" y="1498594"/>
            <a:ext cx="2442612" cy="1223068"/>
          </a:xfrm>
          <a:prstGeom prst="bentArrow">
            <a:avLst>
              <a:gd name="adj1" fmla="val 2216"/>
              <a:gd name="adj2" fmla="val 2691"/>
              <a:gd name="adj3" fmla="val 23576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98429-503F-4A98-9437-058288DDA67B}"/>
              </a:ext>
            </a:extLst>
          </p:cNvPr>
          <p:cNvSpPr txBox="1"/>
          <p:nvPr/>
        </p:nvSpPr>
        <p:spPr>
          <a:xfrm>
            <a:off x="2065753" y="310442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Udemy Course’s reviews sentiment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6C4F54-788F-4E63-863D-3F8A3DD0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21" y="310442"/>
            <a:ext cx="647468" cy="641635"/>
          </a:xfrm>
          <a:prstGeom prst="rect">
            <a:avLst/>
          </a:prstGeom>
        </p:spPr>
      </p:pic>
      <p:sp>
        <p:nvSpPr>
          <p:cNvPr id="20" name="Diamond 19">
            <a:extLst>
              <a:ext uri="{FF2B5EF4-FFF2-40B4-BE49-F238E27FC236}">
                <a16:creationId xmlns:a16="http://schemas.microsoft.com/office/drawing/2014/main" id="{C7180B90-CB25-4728-8D8E-DC5FA9F89E20}"/>
              </a:ext>
            </a:extLst>
          </p:cNvPr>
          <p:cNvSpPr/>
          <p:nvPr/>
        </p:nvSpPr>
        <p:spPr>
          <a:xfrm>
            <a:off x="4340115" y="2440491"/>
            <a:ext cx="2808941" cy="16558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Checks if the course is available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7D857-22AB-4008-BFA7-51493B7E0B09}"/>
              </a:ext>
            </a:extLst>
          </p:cNvPr>
          <p:cNvSpPr txBox="1"/>
          <p:nvPr/>
        </p:nvSpPr>
        <p:spPr>
          <a:xfrm>
            <a:off x="3693740" y="288327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NO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CD0664C-410F-48EB-90C9-2C6C8DBE74FB}"/>
              </a:ext>
            </a:extLst>
          </p:cNvPr>
          <p:cNvSpPr/>
          <p:nvPr/>
        </p:nvSpPr>
        <p:spPr>
          <a:xfrm rot="16200000">
            <a:off x="7816821" y="2584186"/>
            <a:ext cx="45719" cy="1344479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1DC906-EA53-4F5E-9A46-1BD00D87159B}"/>
              </a:ext>
            </a:extLst>
          </p:cNvPr>
          <p:cNvSpPr txBox="1"/>
          <p:nvPr/>
        </p:nvSpPr>
        <p:spPr>
          <a:xfrm>
            <a:off x="7603077" y="2861808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Yes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C03F3DD3-E5EE-49E2-8804-B5468B1AD25A}"/>
              </a:ext>
            </a:extLst>
          </p:cNvPr>
          <p:cNvSpPr/>
          <p:nvPr/>
        </p:nvSpPr>
        <p:spPr>
          <a:xfrm>
            <a:off x="8582038" y="2575856"/>
            <a:ext cx="1760447" cy="13067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Go to the required course page and fetches the reviews</a:t>
            </a:r>
          </a:p>
          <a:p>
            <a:pPr algn="ctr"/>
            <a:endParaRPr lang="en-IN" dirty="0"/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A7F8CCC2-2FE0-487D-B958-33137749C25B}"/>
              </a:ext>
            </a:extLst>
          </p:cNvPr>
          <p:cNvSpPr/>
          <p:nvPr/>
        </p:nvSpPr>
        <p:spPr>
          <a:xfrm rot="10800000">
            <a:off x="6633164" y="3882629"/>
            <a:ext cx="2918905" cy="1090405"/>
          </a:xfrm>
          <a:prstGeom prst="bentArrow">
            <a:avLst>
              <a:gd name="adj1" fmla="val 1490"/>
              <a:gd name="adj2" fmla="val 2691"/>
              <a:gd name="adj3" fmla="val 23576"/>
              <a:gd name="adj4" fmla="val 46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0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7AD03-5733-4F24-9C5F-7DE37CE7F1CA}"/>
              </a:ext>
            </a:extLst>
          </p:cNvPr>
          <p:cNvSpPr txBox="1"/>
          <p:nvPr/>
        </p:nvSpPr>
        <p:spPr>
          <a:xfrm>
            <a:off x="2083509" y="203910"/>
            <a:ext cx="8159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Visualizations that Senti offers(as of 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B7D5-69FF-455D-9275-3E113019D099}"/>
              </a:ext>
            </a:extLst>
          </p:cNvPr>
          <p:cNvSpPr txBox="1"/>
          <p:nvPr/>
        </p:nvSpPr>
        <p:spPr>
          <a:xfrm>
            <a:off x="248575" y="1296140"/>
            <a:ext cx="612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Scatter plot of the sentiment polarity in chronological</a:t>
            </a:r>
          </a:p>
          <a:p>
            <a:r>
              <a:rPr lang="en-IN" dirty="0"/>
              <a:t>order of the tweets.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914" y="1703178"/>
            <a:ext cx="9144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744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180" y="312169"/>
            <a:ext cx="6729503" cy="308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771" y="3144712"/>
            <a:ext cx="4070769" cy="35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11908-0472-45F9-8151-68483B3004F0}"/>
              </a:ext>
            </a:extLst>
          </p:cNvPr>
          <p:cNvSpPr txBox="1"/>
          <p:nvPr/>
        </p:nvSpPr>
        <p:spPr>
          <a:xfrm>
            <a:off x="7591246" y="2422633"/>
            <a:ext cx="406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Pie chart of the overall sentiment percentages.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7B7D5-69FF-455D-9275-3E113019D099}"/>
              </a:ext>
            </a:extLst>
          </p:cNvPr>
          <p:cNvSpPr txBox="1"/>
          <p:nvPr/>
        </p:nvSpPr>
        <p:spPr>
          <a:xfrm>
            <a:off x="515994" y="3771921"/>
            <a:ext cx="6675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Scatter plot of the tweets with negative </a:t>
            </a:r>
            <a:r>
              <a:rPr lang="en-IN" dirty="0" err="1"/>
              <a:t>plolarity</a:t>
            </a:r>
            <a:endParaRPr lang="en-IN" dirty="0"/>
          </a:p>
          <a:p>
            <a:r>
              <a:rPr lang="en-IN" dirty="0"/>
              <a:t>Which has been clustered(3 clusters) together considering</a:t>
            </a:r>
          </a:p>
          <a:p>
            <a:r>
              <a:rPr lang="en-IN" dirty="0"/>
              <a:t>The document similarity using cosine similarity.</a:t>
            </a:r>
          </a:p>
          <a:p>
            <a:r>
              <a:rPr lang="en-IN" dirty="0"/>
              <a:t>(TFIDF)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80747-98FD-40F6-A578-7EFE39ECDEE1}"/>
              </a:ext>
            </a:extLst>
          </p:cNvPr>
          <p:cNvSpPr txBox="1"/>
          <p:nvPr/>
        </p:nvSpPr>
        <p:spPr>
          <a:xfrm>
            <a:off x="2092387" y="390341"/>
            <a:ext cx="8159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Visualizations that Senti offers(as of now)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455A3-D5DA-40D3-9287-3BD5DEE0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85" y="1462591"/>
            <a:ext cx="4572009" cy="4572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EE116-2EFB-4D96-859A-22BA4D418FEA}"/>
              </a:ext>
            </a:extLst>
          </p:cNvPr>
          <p:cNvSpPr txBox="1"/>
          <p:nvPr/>
        </p:nvSpPr>
        <p:spPr>
          <a:xfrm>
            <a:off x="346229" y="2654423"/>
            <a:ext cx="4806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Word clouds for the entire</a:t>
            </a:r>
          </a:p>
          <a:p>
            <a:r>
              <a:rPr lang="en-IN" dirty="0"/>
              <a:t>Data(tweets, text, reviews) and separate</a:t>
            </a:r>
          </a:p>
          <a:p>
            <a:r>
              <a:rPr lang="en-IN" dirty="0"/>
              <a:t>Word cloud for the data having negative</a:t>
            </a:r>
          </a:p>
          <a:p>
            <a:r>
              <a:rPr lang="en-IN" dirty="0"/>
              <a:t>Sentiment.</a:t>
            </a:r>
          </a:p>
        </p:txBody>
      </p:sp>
    </p:spTree>
    <p:extLst>
      <p:ext uri="{BB962C8B-B14F-4D97-AF65-F5344CB8AC3E}">
        <p14:creationId xmlns:p14="http://schemas.microsoft.com/office/powerpoint/2010/main" val="14106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ED96D-8B65-4A83-BA56-9A3D85F5FDD8}"/>
              </a:ext>
            </a:extLst>
          </p:cNvPr>
          <p:cNvSpPr txBox="1"/>
          <p:nvPr/>
        </p:nvSpPr>
        <p:spPr>
          <a:xfrm>
            <a:off x="3349101" y="339570"/>
            <a:ext cx="5493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Future SCOPE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2EE5A-5EDA-43A4-BA03-30F8B4C2B20D}"/>
              </a:ext>
            </a:extLst>
          </p:cNvPr>
          <p:cNvSpPr txBox="1"/>
          <p:nvPr/>
        </p:nvSpPr>
        <p:spPr>
          <a:xfrm>
            <a:off x="1686758" y="2068497"/>
            <a:ext cx="8495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Interactive Visualizations.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Support for more social medias websites.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Support for more online courses websites.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Including more Modules to perform sentiment analysis on.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Deeper analysis(</a:t>
            </a:r>
            <a:r>
              <a:rPr lang="en-IN" dirty="0" err="1"/>
              <a:t>eg.</a:t>
            </a:r>
            <a:r>
              <a:rPr lang="en-IN" dirty="0"/>
              <a:t> clustering of the tweets, comments pertaining to specific topics inside the data.)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Support for more file types to be analysed.</a:t>
            </a:r>
          </a:p>
        </p:txBody>
      </p:sp>
    </p:spTree>
    <p:extLst>
      <p:ext uri="{BB962C8B-B14F-4D97-AF65-F5344CB8AC3E}">
        <p14:creationId xmlns:p14="http://schemas.microsoft.com/office/powerpoint/2010/main" val="64035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2B3C-0BF9-452E-B586-21E9D5DFDBEB}"/>
              </a:ext>
            </a:extLst>
          </p:cNvPr>
          <p:cNvSpPr txBox="1"/>
          <p:nvPr/>
        </p:nvSpPr>
        <p:spPr>
          <a:xfrm>
            <a:off x="5548544" y="3068546"/>
            <a:ext cx="343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046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89823-3892-4724-AB8E-880CCAAB7FFE}"/>
              </a:ext>
            </a:extLst>
          </p:cNvPr>
          <p:cNvSpPr txBox="1"/>
          <p:nvPr/>
        </p:nvSpPr>
        <p:spPr>
          <a:xfrm>
            <a:off x="1834718" y="390617"/>
            <a:ext cx="85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What </a:t>
            </a:r>
            <a:r>
              <a:rPr lang="en-IN" sz="4000" b="1" dirty="0">
                <a:solidFill>
                  <a:schemeClr val="bg1"/>
                </a:solidFill>
              </a:rPr>
              <a:t>Senti</a:t>
            </a:r>
            <a:r>
              <a:rPr lang="en-IN" sz="4000" b="1" dirty="0"/>
              <a:t> Has to offer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FF128-B7CA-4C3D-85F9-857D4AE8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89" y="1777846"/>
            <a:ext cx="809625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3AF2A-3E35-4DC7-A8C5-17D993D139BF}"/>
              </a:ext>
            </a:extLst>
          </p:cNvPr>
          <p:cNvSpPr txBox="1"/>
          <p:nvPr/>
        </p:nvSpPr>
        <p:spPr>
          <a:xfrm>
            <a:off x="2396970" y="1937538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Twitter 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932E0-F810-45AC-9D43-E7662FFAA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9" y="4503106"/>
            <a:ext cx="809625" cy="802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EA75E-405E-48F8-B44F-A3C097D9D6D5}"/>
              </a:ext>
            </a:extLst>
          </p:cNvPr>
          <p:cNvSpPr txBox="1"/>
          <p:nvPr/>
        </p:nvSpPr>
        <p:spPr>
          <a:xfrm>
            <a:off x="2396970" y="4607511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Udemy Course’s reviews sentiment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B3CF-077B-4B41-AEA7-A769D3A33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89" y="3206244"/>
            <a:ext cx="776380" cy="802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9AFA4-BCB2-4EAD-B34B-01D588979FD0}"/>
              </a:ext>
            </a:extLst>
          </p:cNvPr>
          <p:cNvSpPr txBox="1"/>
          <p:nvPr/>
        </p:nvSpPr>
        <p:spPr>
          <a:xfrm>
            <a:off x="2396970" y="3272524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Text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7548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7C140F-EDF8-471D-A7A6-019ADD199697}"/>
              </a:ext>
            </a:extLst>
          </p:cNvPr>
          <p:cNvSpPr txBox="1"/>
          <p:nvPr/>
        </p:nvSpPr>
        <p:spPr>
          <a:xfrm>
            <a:off x="3349101" y="685799"/>
            <a:ext cx="5493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SCOPE of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2D0C4-6028-4B17-977E-3A324151A6A9}"/>
              </a:ext>
            </a:extLst>
          </p:cNvPr>
          <p:cNvSpPr txBox="1"/>
          <p:nvPr/>
        </p:nvSpPr>
        <p:spPr>
          <a:xfrm>
            <a:off x="1029810" y="2095130"/>
            <a:ext cx="102932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are providing the users with a single platform to perform sentiment analysis</a:t>
            </a:r>
          </a:p>
          <a:p>
            <a:r>
              <a:rPr lang="en-IN" dirty="0"/>
              <a:t>    on various modules(3 at the moment).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Absolutely </a:t>
            </a:r>
            <a:r>
              <a:rPr lang="en-IN" dirty="0">
                <a:solidFill>
                  <a:schemeClr val="bg1"/>
                </a:solidFill>
              </a:rPr>
              <a:t>no coding </a:t>
            </a:r>
            <a:r>
              <a:rPr lang="en-IN" dirty="0"/>
              <a:t>platform for the user, at the very least user has to input the </a:t>
            </a:r>
          </a:p>
          <a:p>
            <a:r>
              <a:rPr lang="en-IN" dirty="0"/>
              <a:t>     topic he want a sentiment analysis to be performed on or at the very most user has</a:t>
            </a:r>
          </a:p>
          <a:p>
            <a:r>
              <a:rPr lang="en-IN" dirty="0"/>
              <a:t>     to upload a text file they need to analyse the sentiment of.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Students who wants to explore online courses and don’t want to go through the </a:t>
            </a:r>
          </a:p>
          <a:p>
            <a:r>
              <a:rPr lang="en-IN" dirty="0"/>
              <a:t>    pain of reading the reviews about the courses can use this platform and with just a click </a:t>
            </a:r>
          </a:p>
          <a:p>
            <a:r>
              <a:rPr lang="en-IN" dirty="0"/>
              <a:t>    they can have  the overall sentiment of  the reviews.</a:t>
            </a:r>
          </a:p>
        </p:txBody>
      </p:sp>
    </p:spTree>
    <p:extLst>
      <p:ext uri="{BB962C8B-B14F-4D97-AF65-F5344CB8AC3E}">
        <p14:creationId xmlns:p14="http://schemas.microsoft.com/office/powerpoint/2010/main" val="201882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DBA11-102F-484D-9E3B-4796B5AA791D}"/>
              </a:ext>
            </a:extLst>
          </p:cNvPr>
          <p:cNvSpPr txBox="1"/>
          <p:nvPr/>
        </p:nvSpPr>
        <p:spPr>
          <a:xfrm>
            <a:off x="781235" y="301841"/>
            <a:ext cx="10440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Business benefit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2333E-6338-4A5A-976F-101CBA4C358D}"/>
              </a:ext>
            </a:extLst>
          </p:cNvPr>
          <p:cNvSpPr txBox="1"/>
          <p:nvPr/>
        </p:nvSpPr>
        <p:spPr>
          <a:xfrm>
            <a:off x="1222156" y="1009727"/>
            <a:ext cx="9264075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Other platforms that provides these kind of services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Tweeter sentiment analysis</a:t>
            </a:r>
          </a:p>
          <a:p>
            <a:r>
              <a:rPr lang="en-US" dirty="0"/>
              <a:t>    NCSU Tweet Sentiment Visualization App, Revealed Context , QuickSearch etc.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Text Analysis</a:t>
            </a:r>
          </a:p>
          <a:p>
            <a:r>
              <a:rPr lang="en-US" dirty="0"/>
              <a:t>    Opentext, RapidMiner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Platforms that provide both the services </a:t>
            </a:r>
            <a:r>
              <a:rPr lang="en-US" sz="2800" b="1" dirty="0"/>
              <a:t>? A lot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Anyone and everyone who want to gain the public sentiment on certain </a:t>
            </a:r>
          </a:p>
          <a:p>
            <a:r>
              <a:rPr lang="en-US" dirty="0"/>
              <a:t>     topics(political, sports, products, latest news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who want to analyze the sentiment of a specific data and doesn't want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write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at last  all the online learners who needs to know how other people</a:t>
            </a:r>
          </a:p>
          <a:p>
            <a:r>
              <a:rPr lang="en-US" dirty="0"/>
              <a:t>    have reacted to the course they want to opt 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36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8EBF0-6A46-488A-ADED-CB0F1C630391}"/>
              </a:ext>
            </a:extLst>
          </p:cNvPr>
          <p:cNvSpPr txBox="1"/>
          <p:nvPr/>
        </p:nvSpPr>
        <p:spPr>
          <a:xfrm>
            <a:off x="2725444" y="514905"/>
            <a:ext cx="6622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What is sentiment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0F18-D511-47B5-82FE-E9628DBD5FBA}"/>
              </a:ext>
            </a:extLst>
          </p:cNvPr>
          <p:cNvSpPr txBox="1"/>
          <p:nvPr/>
        </p:nvSpPr>
        <p:spPr>
          <a:xfrm>
            <a:off x="596283" y="1677879"/>
            <a:ext cx="10999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Sentiment analysis </a:t>
            </a:r>
            <a:r>
              <a:rPr lang="en-US" dirty="0"/>
              <a:t>is contextual mining of text which identifies and extracts subjective information in source material, and helping a business to understand the social sentiment of their brand, product or service while monitoring conversations.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3E34E-0A99-420C-86B7-F6730080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38" y="3666242"/>
            <a:ext cx="744855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EECA4-5EED-4958-B3B9-4D9724456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19" y="5368309"/>
            <a:ext cx="772477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4FB9A-CF93-4DC8-8320-B07204499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82" y="3861504"/>
            <a:ext cx="723900" cy="79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F0-7CC0-4DEA-9AAF-CF19F172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954" y="5335018"/>
            <a:ext cx="733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7B7D5-69FF-455D-9275-3E113019D099}"/>
              </a:ext>
            </a:extLst>
          </p:cNvPr>
          <p:cNvSpPr txBox="1"/>
          <p:nvPr/>
        </p:nvSpPr>
        <p:spPr>
          <a:xfrm>
            <a:off x="4855115" y="346711"/>
            <a:ext cx="2481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TEXTBLOB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1BF41-54F8-43F7-AB9B-4877979C8514}"/>
              </a:ext>
            </a:extLst>
          </p:cNvPr>
          <p:cNvSpPr txBox="1"/>
          <p:nvPr/>
        </p:nvSpPr>
        <p:spPr>
          <a:xfrm>
            <a:off x="2334205" y="1223874"/>
            <a:ext cx="7227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TextBlob calculates 3 things to calculate the sentiment of a text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Polarity</a:t>
            </a:r>
            <a:r>
              <a:rPr lang="en-IN" dirty="0"/>
              <a:t> (-1 to 1)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Subjectivity</a:t>
            </a:r>
            <a:r>
              <a:rPr lang="en-IN" dirty="0"/>
              <a:t> (0 to 1)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Intensity</a:t>
            </a:r>
            <a:r>
              <a:rPr lang="en-IN" dirty="0"/>
              <a:t> (0.5 to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ABB30-2FA8-4264-ABBA-64AB824D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73" y="3833901"/>
            <a:ext cx="8632054" cy="180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EBF6C-C2DC-41CE-B4B1-F74877740274}"/>
              </a:ext>
            </a:extLst>
          </p:cNvPr>
          <p:cNvSpPr txBox="1"/>
          <p:nvPr/>
        </p:nvSpPr>
        <p:spPr>
          <a:xfrm>
            <a:off x="4304489" y="3159206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 of </a:t>
            </a:r>
            <a:r>
              <a:rPr lang="en-IN" dirty="0" err="1"/>
              <a:t>textblob</a:t>
            </a:r>
            <a:r>
              <a:rPr lang="en-IN" dirty="0"/>
              <a:t> lexicon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C5C47-412F-4C9A-A961-8B7DD7285561}"/>
              </a:ext>
            </a:extLst>
          </p:cNvPr>
          <p:cNvSpPr txBox="1"/>
          <p:nvPr/>
        </p:nvSpPr>
        <p:spPr>
          <a:xfrm>
            <a:off x="665203" y="1218577"/>
            <a:ext cx="92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Textblob uses the averaging method while calculating the single word sentiment.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FCE56-3569-49E6-8645-570172F02583}"/>
              </a:ext>
            </a:extLst>
          </p:cNvPr>
          <p:cNvSpPr txBox="1"/>
          <p:nvPr/>
        </p:nvSpPr>
        <p:spPr>
          <a:xfrm>
            <a:off x="4855115" y="346711"/>
            <a:ext cx="2481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TEXTBLOB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93C62-4539-4986-99BD-00F51BA6396D}"/>
              </a:ext>
            </a:extLst>
          </p:cNvPr>
          <p:cNvSpPr txBox="1"/>
          <p:nvPr/>
        </p:nvSpPr>
        <p:spPr>
          <a:xfrm>
            <a:off x="594182" y="1751889"/>
            <a:ext cx="11461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TextBlob doesn't not handle negation, and that </a:t>
            </a:r>
            <a:r>
              <a:rPr lang="en-US" dirty="0" err="1"/>
              <a:t>ain't</a:t>
            </a:r>
            <a:r>
              <a:rPr lang="en-US" dirty="0"/>
              <a:t> nothing!.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Negation multiplies the polarity by -0.5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TextBlob also handles modifier words!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a modifier word, TextBlob will ignore polarity and subjectivity and just use </a:t>
            </a:r>
          </a:p>
          <a:p>
            <a:r>
              <a:rPr lang="en-US" dirty="0"/>
              <a:t>     intensity to modify word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849DC-5C8E-4D5C-9599-B71C926D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37" y="2460172"/>
            <a:ext cx="4361487" cy="52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D1B5E-86AD-4448-B19D-DDB3CF8C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37" y="4120941"/>
            <a:ext cx="5325908" cy="423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72063-E60A-4780-9082-3C82B2B404FC}"/>
              </a:ext>
            </a:extLst>
          </p:cNvPr>
          <p:cNvSpPr txBox="1"/>
          <p:nvPr/>
        </p:nvSpPr>
        <p:spPr>
          <a:xfrm>
            <a:off x="521998" y="4778191"/>
            <a:ext cx="114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Negation combines with modifiers in an interesting way: in addition to multiplying by -0.5 for the polarity, the inverse intensity of the modifier enters for both polarity and subjectivity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581063-E988-4DF7-A72F-4FE277BFA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92" y="5588502"/>
            <a:ext cx="6399043" cy="4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EEC93-8E00-4DBD-8DDA-3EF7B6BDAA01}"/>
              </a:ext>
            </a:extLst>
          </p:cNvPr>
          <p:cNvSpPr/>
          <p:nvPr/>
        </p:nvSpPr>
        <p:spPr>
          <a:xfrm>
            <a:off x="2871399" y="247914"/>
            <a:ext cx="6449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dirty="0"/>
              <a:t>Twitter Sentiment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53744-90AF-417C-8822-28ED2CF4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30" y="363308"/>
            <a:ext cx="614169" cy="592492"/>
          </a:xfrm>
          <a:prstGeom prst="rect">
            <a:avLst/>
          </a:prstGeom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4B83A38-DCC0-477A-B66B-4B1BBF842DDA}"/>
              </a:ext>
            </a:extLst>
          </p:cNvPr>
          <p:cNvSpPr/>
          <p:nvPr/>
        </p:nvSpPr>
        <p:spPr>
          <a:xfrm>
            <a:off x="4833960" y="5777548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D8A7C77-C18E-4228-9E3A-0151C09B7B9D}"/>
              </a:ext>
            </a:extLst>
          </p:cNvPr>
          <p:cNvSpPr/>
          <p:nvPr/>
        </p:nvSpPr>
        <p:spPr>
          <a:xfrm>
            <a:off x="4811100" y="2439562"/>
            <a:ext cx="1775534" cy="16794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Connecting to Twitter and fetching tweets</a:t>
            </a:r>
          </a:p>
          <a:p>
            <a:pPr algn="ctr"/>
            <a:endParaRPr lang="en-IN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1A2F4EE-98BE-44D8-BF29-676BB21528F3}"/>
              </a:ext>
            </a:extLst>
          </p:cNvPr>
          <p:cNvSpPr/>
          <p:nvPr/>
        </p:nvSpPr>
        <p:spPr>
          <a:xfrm>
            <a:off x="4833960" y="4630603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Calculating the sentiment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E9BD8-E80C-42CA-960A-4C728DB2F107}"/>
              </a:ext>
            </a:extLst>
          </p:cNvPr>
          <p:cNvSpPr txBox="1"/>
          <p:nvPr/>
        </p:nvSpPr>
        <p:spPr>
          <a:xfrm>
            <a:off x="6906827" y="1391351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Topic name </a:t>
            </a:r>
          </a:p>
          <a:p>
            <a:r>
              <a:rPr lang="en-IN" sz="1400" dirty="0"/>
              <a:t>2. Number of tweets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D2ED835E-4C9E-4A4F-B59D-2D29AC7B33D3}"/>
              </a:ext>
            </a:extLst>
          </p:cNvPr>
          <p:cNvSpPr/>
          <p:nvPr/>
        </p:nvSpPr>
        <p:spPr>
          <a:xfrm>
            <a:off x="4624371" y="2342691"/>
            <a:ext cx="2148992" cy="1873188"/>
          </a:xfrm>
          <a:prstGeom prst="bracketPair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F2CB0-90AA-4F80-9109-C9A458FAEFD6}"/>
              </a:ext>
            </a:extLst>
          </p:cNvPr>
          <p:cNvSpPr txBox="1"/>
          <p:nvPr/>
        </p:nvSpPr>
        <p:spPr>
          <a:xfrm>
            <a:off x="7054856" y="2842651"/>
            <a:ext cx="1988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English tweets only</a:t>
            </a:r>
          </a:p>
          <a:p>
            <a:r>
              <a:rPr lang="en-IN" sz="1400" dirty="0"/>
              <a:t>2. No retweets</a:t>
            </a:r>
          </a:p>
          <a:p>
            <a:r>
              <a:rPr lang="en-IN" sz="1400" dirty="0"/>
              <a:t>3. Recent tweets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0E093D80-415A-4275-A920-1C805B3FFD5C}"/>
              </a:ext>
            </a:extLst>
          </p:cNvPr>
          <p:cNvSpPr/>
          <p:nvPr/>
        </p:nvSpPr>
        <p:spPr>
          <a:xfrm>
            <a:off x="2521259" y="2370338"/>
            <a:ext cx="2220896" cy="944627"/>
          </a:xfrm>
          <a:prstGeom prst="irregularSeal2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Twitter API</a:t>
            </a:r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48DEF008-80E0-44A7-A922-20AF265476CF}"/>
              </a:ext>
            </a:extLst>
          </p:cNvPr>
          <p:cNvSpPr/>
          <p:nvPr/>
        </p:nvSpPr>
        <p:spPr>
          <a:xfrm>
            <a:off x="2636735" y="4565697"/>
            <a:ext cx="2220896" cy="944627"/>
          </a:xfrm>
          <a:prstGeom prst="irregularSeal2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  <a:p>
            <a:pPr algn="ctr"/>
            <a:r>
              <a:rPr lang="en-IN" dirty="0"/>
              <a:t>BLOB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F9D9A-C970-4AC0-A951-79492C35CCB6}"/>
              </a:ext>
            </a:extLst>
          </p:cNvPr>
          <p:cNvSpPr txBox="1"/>
          <p:nvPr/>
        </p:nvSpPr>
        <p:spPr>
          <a:xfrm>
            <a:off x="7054856" y="4551801"/>
            <a:ext cx="1298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&lt;0. Negative</a:t>
            </a:r>
          </a:p>
          <a:p>
            <a:r>
              <a:rPr lang="en-IN" sz="1400" dirty="0"/>
              <a:t> 0. Neutral</a:t>
            </a:r>
          </a:p>
          <a:p>
            <a:r>
              <a:rPr lang="en-IN" sz="1400" dirty="0"/>
              <a:t>&gt;0. Positive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6D1FA48-7097-4443-A729-AD451799718B}"/>
              </a:ext>
            </a:extLst>
          </p:cNvPr>
          <p:cNvSpPr/>
          <p:nvPr/>
        </p:nvSpPr>
        <p:spPr>
          <a:xfrm>
            <a:off x="5698868" y="1826940"/>
            <a:ext cx="45719" cy="575557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972571-3123-421E-88C3-653273490993}"/>
              </a:ext>
            </a:extLst>
          </p:cNvPr>
          <p:cNvSpPr/>
          <p:nvPr/>
        </p:nvSpPr>
        <p:spPr>
          <a:xfrm>
            <a:off x="5698867" y="4130301"/>
            <a:ext cx="45719" cy="485615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399577B-FF88-4D46-B17C-B0B39D52EBFD}"/>
              </a:ext>
            </a:extLst>
          </p:cNvPr>
          <p:cNvSpPr/>
          <p:nvPr/>
        </p:nvSpPr>
        <p:spPr>
          <a:xfrm>
            <a:off x="4857631" y="1346637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CA093AD-AED6-4CBA-B211-91848A3A8EF3}"/>
              </a:ext>
            </a:extLst>
          </p:cNvPr>
          <p:cNvSpPr/>
          <p:nvPr/>
        </p:nvSpPr>
        <p:spPr>
          <a:xfrm>
            <a:off x="5687843" y="5267592"/>
            <a:ext cx="45719" cy="485615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7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6280A-C971-4389-A5B6-6987920A956C}"/>
              </a:ext>
            </a:extLst>
          </p:cNvPr>
          <p:cNvSpPr/>
          <p:nvPr/>
        </p:nvSpPr>
        <p:spPr>
          <a:xfrm>
            <a:off x="3175969" y="247914"/>
            <a:ext cx="5840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dirty="0"/>
              <a:t>Text Sentiment Analysis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1C37E7D-DC13-462A-BD43-833B74CA4377}"/>
              </a:ext>
            </a:extLst>
          </p:cNvPr>
          <p:cNvSpPr/>
          <p:nvPr/>
        </p:nvSpPr>
        <p:spPr>
          <a:xfrm>
            <a:off x="4833960" y="5777548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5C4B910-02F7-4C46-999F-B8CF4D41D8F6}"/>
              </a:ext>
            </a:extLst>
          </p:cNvPr>
          <p:cNvSpPr/>
          <p:nvPr/>
        </p:nvSpPr>
        <p:spPr>
          <a:xfrm>
            <a:off x="4811100" y="2439562"/>
            <a:ext cx="1775534" cy="16794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Loading the text file in python</a:t>
            </a:r>
          </a:p>
          <a:p>
            <a:pPr algn="ctr"/>
            <a:endParaRPr lang="en-IN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2843F46-458C-426F-B0EE-CB7331E371C1}"/>
              </a:ext>
            </a:extLst>
          </p:cNvPr>
          <p:cNvSpPr/>
          <p:nvPr/>
        </p:nvSpPr>
        <p:spPr>
          <a:xfrm>
            <a:off x="4833960" y="4630603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Calculating the sentiment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B22A3-D89A-4DCC-9B79-E0EBAE274D30}"/>
              </a:ext>
            </a:extLst>
          </p:cNvPr>
          <p:cNvSpPr txBox="1"/>
          <p:nvPr/>
        </p:nvSpPr>
        <p:spPr>
          <a:xfrm>
            <a:off x="6906827" y="1391351"/>
            <a:ext cx="264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Currently limited to csv file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AD7BBC7B-A2AA-41E8-8DD2-87C5F5C78B79}"/>
              </a:ext>
            </a:extLst>
          </p:cNvPr>
          <p:cNvSpPr/>
          <p:nvPr/>
        </p:nvSpPr>
        <p:spPr>
          <a:xfrm>
            <a:off x="4624371" y="2342691"/>
            <a:ext cx="2148992" cy="1873188"/>
          </a:xfrm>
          <a:prstGeom prst="bracketPair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0984B-E90B-4A02-88FF-C625461C2004}"/>
              </a:ext>
            </a:extLst>
          </p:cNvPr>
          <p:cNvSpPr txBox="1"/>
          <p:nvPr/>
        </p:nvSpPr>
        <p:spPr>
          <a:xfrm>
            <a:off x="7054856" y="2842651"/>
            <a:ext cx="30524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/>
              <a:t>Currently limited to csv file</a:t>
            </a:r>
          </a:p>
          <a:p>
            <a:pPr marL="342900" indent="-342900">
              <a:buAutoNum type="arabicPeriod"/>
            </a:pPr>
            <a:r>
              <a:rPr lang="en-IN" sz="1400" dirty="0"/>
              <a:t>Text should be present in the </a:t>
            </a:r>
          </a:p>
          <a:p>
            <a:r>
              <a:rPr lang="en-IN" sz="1400" dirty="0"/>
              <a:t>        first column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083DFF89-BFC5-4FCB-B23A-737DC0B554BC}"/>
              </a:ext>
            </a:extLst>
          </p:cNvPr>
          <p:cNvSpPr/>
          <p:nvPr/>
        </p:nvSpPr>
        <p:spPr>
          <a:xfrm>
            <a:off x="2636735" y="4565697"/>
            <a:ext cx="2220896" cy="944627"/>
          </a:xfrm>
          <a:prstGeom prst="irregularSeal2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</a:t>
            </a:r>
          </a:p>
          <a:p>
            <a:pPr algn="ctr"/>
            <a:r>
              <a:rPr lang="en-IN" dirty="0"/>
              <a:t>BLOB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652E9-942E-4DFF-B8EB-7144DCD459C4}"/>
              </a:ext>
            </a:extLst>
          </p:cNvPr>
          <p:cNvSpPr txBox="1"/>
          <p:nvPr/>
        </p:nvSpPr>
        <p:spPr>
          <a:xfrm>
            <a:off x="7054856" y="4551801"/>
            <a:ext cx="1298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&lt;0. Negative</a:t>
            </a:r>
          </a:p>
          <a:p>
            <a:r>
              <a:rPr lang="en-IN" sz="1400" dirty="0"/>
              <a:t> 0. Neutral</a:t>
            </a:r>
          </a:p>
          <a:p>
            <a:r>
              <a:rPr lang="en-IN" sz="1400" dirty="0"/>
              <a:t>&gt;0. Positive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4F76E0C-9D81-489A-8A1E-F6396CC90FB5}"/>
              </a:ext>
            </a:extLst>
          </p:cNvPr>
          <p:cNvSpPr/>
          <p:nvPr/>
        </p:nvSpPr>
        <p:spPr>
          <a:xfrm>
            <a:off x="5698868" y="1826940"/>
            <a:ext cx="45719" cy="575557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AEEF5F6-559D-4BD8-BB1A-48402D1FAF98}"/>
              </a:ext>
            </a:extLst>
          </p:cNvPr>
          <p:cNvSpPr/>
          <p:nvPr/>
        </p:nvSpPr>
        <p:spPr>
          <a:xfrm>
            <a:off x="5698867" y="4130301"/>
            <a:ext cx="45719" cy="485615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C057B9F7-6539-476C-B551-DF3B0495E47F}"/>
              </a:ext>
            </a:extLst>
          </p:cNvPr>
          <p:cNvSpPr/>
          <p:nvPr/>
        </p:nvSpPr>
        <p:spPr>
          <a:xfrm>
            <a:off x="4857631" y="1346637"/>
            <a:ext cx="177553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uploads a text file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809FB44-4C06-4F16-886F-B79AB2370383}"/>
              </a:ext>
            </a:extLst>
          </p:cNvPr>
          <p:cNvSpPr/>
          <p:nvPr/>
        </p:nvSpPr>
        <p:spPr>
          <a:xfrm>
            <a:off x="5687843" y="5267592"/>
            <a:ext cx="45719" cy="485615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40AF0D-2BEF-40E0-A1F7-1B38535E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35" y="388572"/>
            <a:ext cx="525257" cy="542814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DB9D9945-9111-4EA2-87CA-823F5C5F968B}"/>
              </a:ext>
            </a:extLst>
          </p:cNvPr>
          <p:cNvSpPr/>
          <p:nvPr/>
        </p:nvSpPr>
        <p:spPr>
          <a:xfrm rot="5400000">
            <a:off x="3907484" y="2607046"/>
            <a:ext cx="45719" cy="1344479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D33E5AD9-5166-429A-A05D-61CAE95CA57B}"/>
              </a:ext>
            </a:extLst>
          </p:cNvPr>
          <p:cNvSpPr/>
          <p:nvPr/>
        </p:nvSpPr>
        <p:spPr>
          <a:xfrm>
            <a:off x="1643853" y="2721662"/>
            <a:ext cx="1579779" cy="1160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error message</a:t>
            </a: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B072D617-5CA2-49BF-BDD8-6A45D2CE871B}"/>
              </a:ext>
            </a:extLst>
          </p:cNvPr>
          <p:cNvSpPr/>
          <p:nvPr/>
        </p:nvSpPr>
        <p:spPr>
          <a:xfrm>
            <a:off x="2379216" y="1498594"/>
            <a:ext cx="2443943" cy="1223068"/>
          </a:xfrm>
          <a:prstGeom prst="bentArrow">
            <a:avLst>
              <a:gd name="adj1" fmla="val 2216"/>
              <a:gd name="adj2" fmla="val 2691"/>
              <a:gd name="adj3" fmla="val 23576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FABA7C-04E3-4FCC-A71F-D5DC4A7A98E6}"/>
              </a:ext>
            </a:extLst>
          </p:cNvPr>
          <p:cNvSpPr txBox="1"/>
          <p:nvPr/>
        </p:nvSpPr>
        <p:spPr>
          <a:xfrm>
            <a:off x="2111195" y="3928945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If any of the constraint fails</a:t>
            </a:r>
          </a:p>
        </p:txBody>
      </p:sp>
    </p:spTree>
    <p:extLst>
      <p:ext uri="{BB962C8B-B14F-4D97-AF65-F5344CB8AC3E}">
        <p14:creationId xmlns:p14="http://schemas.microsoft.com/office/powerpoint/2010/main" val="12141189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701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(Senti)ment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(Senti)ment Analysis </dc:title>
  <dc:creator>Ayush Singh</dc:creator>
  <cp:lastModifiedBy>Ayush Singh</cp:lastModifiedBy>
  <cp:revision>55</cp:revision>
  <dcterms:created xsi:type="dcterms:W3CDTF">2019-02-06T04:31:39Z</dcterms:created>
  <dcterms:modified xsi:type="dcterms:W3CDTF">2019-02-10T07:50:56Z</dcterms:modified>
</cp:coreProperties>
</file>