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73" r:id="rId11"/>
    <p:sldId id="265" r:id="rId12"/>
    <p:sldId id="266" r:id="rId13"/>
    <p:sldId id="268" r:id="rId14"/>
    <p:sldId id="269" r:id="rId15"/>
    <p:sldId id="274" r:id="rId16"/>
    <p:sldId id="270" r:id="rId17"/>
    <p:sldId id="275" r:id="rId18"/>
    <p:sldId id="276" r:id="rId19"/>
    <p:sldId id="27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4069D4-5372-45E0-927A-2A1CC83D40E8}">
          <p14:sldIdLst>
            <p14:sldId id="256"/>
            <p14:sldId id="257"/>
            <p14:sldId id="258"/>
            <p14:sldId id="260"/>
            <p14:sldId id="259"/>
            <p14:sldId id="261"/>
            <p14:sldId id="262"/>
            <p14:sldId id="263"/>
            <p14:sldId id="264"/>
            <p14:sldId id="273"/>
            <p14:sldId id="265"/>
            <p14:sldId id="266"/>
            <p14:sldId id="268"/>
            <p14:sldId id="269"/>
            <p14:sldId id="274"/>
            <p14:sldId id="270"/>
            <p14:sldId id="275"/>
            <p14:sldId id="276"/>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52" autoAdjust="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1E06D-CC88-4E81-8E51-E1DCADB5276F}" type="doc">
      <dgm:prSet loTypeId="urn:microsoft.com/office/officeart/2005/8/layout/venn2" loCatId="relationship" qsTypeId="urn:microsoft.com/office/officeart/2005/8/quickstyle/simple1" qsCatId="simple" csTypeId="urn:microsoft.com/office/officeart/2005/8/colors/colorful3" csCatId="colorful" phldr="1"/>
      <dgm:spPr/>
      <dgm:t>
        <a:bodyPr/>
        <a:lstStyle/>
        <a:p>
          <a:endParaRPr lang="en-IN"/>
        </a:p>
      </dgm:t>
    </dgm:pt>
    <dgm:pt modelId="{DC3BDFBE-3EAC-4827-A8CE-467D7F822161}">
      <dgm:prSet phldrT="[Text]"/>
      <dgm:spPr/>
      <dgm:t>
        <a:bodyPr/>
        <a:lstStyle/>
        <a:p>
          <a:r>
            <a:rPr lang="en-IN" dirty="0"/>
            <a:t>TypeScript</a:t>
          </a:r>
        </a:p>
      </dgm:t>
    </dgm:pt>
    <dgm:pt modelId="{6DEA819D-2A6C-41C6-A0DE-676650FA2FB1}" type="parTrans" cxnId="{BA22E3C5-65FC-4E68-A89C-D28FE247F628}">
      <dgm:prSet/>
      <dgm:spPr/>
      <dgm:t>
        <a:bodyPr/>
        <a:lstStyle/>
        <a:p>
          <a:endParaRPr lang="en-IN"/>
        </a:p>
      </dgm:t>
    </dgm:pt>
    <dgm:pt modelId="{D3B56684-70C2-4FB4-B2BF-148F8B1E9751}" type="sibTrans" cxnId="{BA22E3C5-65FC-4E68-A89C-D28FE247F628}">
      <dgm:prSet/>
      <dgm:spPr/>
      <dgm:t>
        <a:bodyPr/>
        <a:lstStyle/>
        <a:p>
          <a:endParaRPr lang="en-IN"/>
        </a:p>
      </dgm:t>
    </dgm:pt>
    <dgm:pt modelId="{63CEA38D-1193-48F5-9CC3-3DC99D4EDCE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t>JavaScript</a:t>
          </a:r>
        </a:p>
      </dgm:t>
    </dgm:pt>
    <dgm:pt modelId="{6B1190D5-EF98-4B1F-933D-9D23B93BA16B}" type="parTrans" cxnId="{389D216D-4A54-4445-92C7-4056A1CD4D0E}">
      <dgm:prSet/>
      <dgm:spPr/>
      <dgm:t>
        <a:bodyPr/>
        <a:lstStyle/>
        <a:p>
          <a:endParaRPr lang="en-IN"/>
        </a:p>
      </dgm:t>
    </dgm:pt>
    <dgm:pt modelId="{690C7456-6346-4A8C-B683-B333BDC9FA47}" type="sibTrans" cxnId="{389D216D-4A54-4445-92C7-4056A1CD4D0E}">
      <dgm:prSet/>
      <dgm:spPr/>
      <dgm:t>
        <a:bodyPr/>
        <a:lstStyle/>
        <a:p>
          <a:endParaRPr lang="en-IN"/>
        </a:p>
      </dgm:t>
    </dgm:pt>
    <dgm:pt modelId="{1B488A2C-4B9A-4907-88B6-46CBC1577BDB}" type="pres">
      <dgm:prSet presAssocID="{6E71E06D-CC88-4E81-8E51-E1DCADB5276F}" presName="Name0" presStyleCnt="0">
        <dgm:presLayoutVars>
          <dgm:chMax val="7"/>
          <dgm:resizeHandles val="exact"/>
        </dgm:presLayoutVars>
      </dgm:prSet>
      <dgm:spPr/>
    </dgm:pt>
    <dgm:pt modelId="{F97DFD68-FDEC-4886-881F-AD7A8C457C6D}" type="pres">
      <dgm:prSet presAssocID="{6E71E06D-CC88-4E81-8E51-E1DCADB5276F}" presName="comp1" presStyleCnt="0"/>
      <dgm:spPr/>
    </dgm:pt>
    <dgm:pt modelId="{A839462C-B26A-4278-B49A-9EB386C53010}" type="pres">
      <dgm:prSet presAssocID="{6E71E06D-CC88-4E81-8E51-E1DCADB5276F}" presName="circle1" presStyleLbl="node1" presStyleIdx="0" presStyleCnt="2"/>
      <dgm:spPr/>
    </dgm:pt>
    <dgm:pt modelId="{DBBA5D7B-A3C5-4452-ADFA-F68D756B1E10}" type="pres">
      <dgm:prSet presAssocID="{6E71E06D-CC88-4E81-8E51-E1DCADB5276F}" presName="c1text" presStyleLbl="node1" presStyleIdx="0" presStyleCnt="2">
        <dgm:presLayoutVars>
          <dgm:bulletEnabled val="1"/>
        </dgm:presLayoutVars>
      </dgm:prSet>
      <dgm:spPr/>
    </dgm:pt>
    <dgm:pt modelId="{EDCCABBA-CD7F-4710-8C12-B1D577A08406}" type="pres">
      <dgm:prSet presAssocID="{6E71E06D-CC88-4E81-8E51-E1DCADB5276F}" presName="comp2" presStyleCnt="0"/>
      <dgm:spPr/>
    </dgm:pt>
    <dgm:pt modelId="{2EFA8B04-5B3A-4C73-84BD-3A39F0CE06E8}" type="pres">
      <dgm:prSet presAssocID="{6E71E06D-CC88-4E81-8E51-E1DCADB5276F}" presName="circle2" presStyleLbl="node1" presStyleIdx="1" presStyleCnt="2" custLinFactNeighborY="-6912"/>
      <dgm:spPr/>
    </dgm:pt>
    <dgm:pt modelId="{7C1C4BE2-92E8-4F33-A554-FF55A30397C7}" type="pres">
      <dgm:prSet presAssocID="{6E71E06D-CC88-4E81-8E51-E1DCADB5276F}" presName="c2text" presStyleLbl="node1" presStyleIdx="1" presStyleCnt="2">
        <dgm:presLayoutVars>
          <dgm:bulletEnabled val="1"/>
        </dgm:presLayoutVars>
      </dgm:prSet>
      <dgm:spPr/>
    </dgm:pt>
  </dgm:ptLst>
  <dgm:cxnLst>
    <dgm:cxn modelId="{ADC1C40C-0FAC-4E77-9B7B-4C846B1103FC}" type="presOf" srcId="{DC3BDFBE-3EAC-4827-A8CE-467D7F822161}" destId="{A839462C-B26A-4278-B49A-9EB386C53010}" srcOrd="0" destOrd="0" presId="urn:microsoft.com/office/officeart/2005/8/layout/venn2"/>
    <dgm:cxn modelId="{2EFBC75B-FE7C-4E93-97F4-C47A058BDA3C}" type="presOf" srcId="{63CEA38D-1193-48F5-9CC3-3DC99D4EDCE7}" destId="{2EFA8B04-5B3A-4C73-84BD-3A39F0CE06E8}" srcOrd="0" destOrd="0" presId="urn:microsoft.com/office/officeart/2005/8/layout/venn2"/>
    <dgm:cxn modelId="{389D216D-4A54-4445-92C7-4056A1CD4D0E}" srcId="{6E71E06D-CC88-4E81-8E51-E1DCADB5276F}" destId="{63CEA38D-1193-48F5-9CC3-3DC99D4EDCE7}" srcOrd="1" destOrd="0" parTransId="{6B1190D5-EF98-4B1F-933D-9D23B93BA16B}" sibTransId="{690C7456-6346-4A8C-B683-B333BDC9FA47}"/>
    <dgm:cxn modelId="{5EEBCB4E-9E35-4C72-96A5-5C2F7BCBA18F}" type="presOf" srcId="{6E71E06D-CC88-4E81-8E51-E1DCADB5276F}" destId="{1B488A2C-4B9A-4907-88B6-46CBC1577BDB}" srcOrd="0" destOrd="0" presId="urn:microsoft.com/office/officeart/2005/8/layout/venn2"/>
    <dgm:cxn modelId="{3B6EA8BE-909F-4C33-986C-DEE1DDA50A65}" type="presOf" srcId="{63CEA38D-1193-48F5-9CC3-3DC99D4EDCE7}" destId="{7C1C4BE2-92E8-4F33-A554-FF55A30397C7}" srcOrd="1" destOrd="0" presId="urn:microsoft.com/office/officeart/2005/8/layout/venn2"/>
    <dgm:cxn modelId="{BA22E3C5-65FC-4E68-A89C-D28FE247F628}" srcId="{6E71E06D-CC88-4E81-8E51-E1DCADB5276F}" destId="{DC3BDFBE-3EAC-4827-A8CE-467D7F822161}" srcOrd="0" destOrd="0" parTransId="{6DEA819D-2A6C-41C6-A0DE-676650FA2FB1}" sibTransId="{D3B56684-70C2-4FB4-B2BF-148F8B1E9751}"/>
    <dgm:cxn modelId="{931CA9DB-B8B0-49E5-9BBE-2B0B979E44F7}" type="presOf" srcId="{DC3BDFBE-3EAC-4827-A8CE-467D7F822161}" destId="{DBBA5D7B-A3C5-4452-ADFA-F68D756B1E10}" srcOrd="1" destOrd="0" presId="urn:microsoft.com/office/officeart/2005/8/layout/venn2"/>
    <dgm:cxn modelId="{12A61FD2-60EB-44C4-9368-911694940066}" type="presParOf" srcId="{1B488A2C-4B9A-4907-88B6-46CBC1577BDB}" destId="{F97DFD68-FDEC-4886-881F-AD7A8C457C6D}" srcOrd="0" destOrd="0" presId="urn:microsoft.com/office/officeart/2005/8/layout/venn2"/>
    <dgm:cxn modelId="{9FE27280-81BC-44B2-B6AA-C9D2C506DB3C}" type="presParOf" srcId="{F97DFD68-FDEC-4886-881F-AD7A8C457C6D}" destId="{A839462C-B26A-4278-B49A-9EB386C53010}" srcOrd="0" destOrd="0" presId="urn:microsoft.com/office/officeart/2005/8/layout/venn2"/>
    <dgm:cxn modelId="{2E29BCB9-20C7-44DF-B232-48DF531738C6}" type="presParOf" srcId="{F97DFD68-FDEC-4886-881F-AD7A8C457C6D}" destId="{DBBA5D7B-A3C5-4452-ADFA-F68D756B1E10}" srcOrd="1" destOrd="0" presId="urn:microsoft.com/office/officeart/2005/8/layout/venn2"/>
    <dgm:cxn modelId="{382F085B-E39B-4C77-BE9B-1E5F1A2366B2}" type="presParOf" srcId="{1B488A2C-4B9A-4907-88B6-46CBC1577BDB}" destId="{EDCCABBA-CD7F-4710-8C12-B1D577A08406}" srcOrd="1" destOrd="0" presId="urn:microsoft.com/office/officeart/2005/8/layout/venn2"/>
    <dgm:cxn modelId="{20E63714-459B-45BF-9A2B-9E8646357F32}" type="presParOf" srcId="{EDCCABBA-CD7F-4710-8C12-B1D577A08406}" destId="{2EFA8B04-5B3A-4C73-84BD-3A39F0CE06E8}" srcOrd="0" destOrd="0" presId="urn:microsoft.com/office/officeart/2005/8/layout/venn2"/>
    <dgm:cxn modelId="{0BDE8E4C-F2A5-459D-BCDA-67CC10AD0752}" type="presParOf" srcId="{EDCCABBA-CD7F-4710-8C12-B1D577A08406}" destId="{7C1C4BE2-92E8-4F33-A554-FF55A30397C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462C-B26A-4278-B49A-9EB386C53010}">
      <dsp:nvSpPr>
        <dsp:cNvPr id="0" name=""/>
        <dsp:cNvSpPr/>
      </dsp:nvSpPr>
      <dsp:spPr>
        <a:xfrm>
          <a:off x="3458368" y="0"/>
          <a:ext cx="3636963" cy="3636963"/>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TypeScript</a:t>
          </a:r>
        </a:p>
      </dsp:txBody>
      <dsp:txXfrm>
        <a:off x="4322147" y="272772"/>
        <a:ext cx="1909405" cy="618283"/>
      </dsp:txXfrm>
    </dsp:sp>
    <dsp:sp modelId="{2EFA8B04-5B3A-4C73-84BD-3A39F0CE06E8}">
      <dsp:nvSpPr>
        <dsp:cNvPr id="0" name=""/>
        <dsp:cNvSpPr/>
      </dsp:nvSpPr>
      <dsp:spPr>
        <a:xfrm>
          <a:off x="3912988" y="720700"/>
          <a:ext cx="2727722" cy="2727722"/>
        </a:xfrm>
        <a:prstGeom prst="ellipse">
          <a:avLst/>
        </a:prstGeom>
        <a:solidFill>
          <a:schemeClr val="accent3">
            <a:hueOff val="6567904"/>
            <a:satOff val="-50632"/>
            <a:lumOff val="1373"/>
            <a:alphaOff val="0"/>
          </a:schemeClr>
        </a:solidFill>
        <a:ln w="19050" cap="rnd"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JavaScript</a:t>
          </a:r>
        </a:p>
      </dsp:txBody>
      <dsp:txXfrm>
        <a:off x="4312454" y="1402631"/>
        <a:ext cx="1928790" cy="136386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580C0-5FED-4ADA-AEAB-FE8C126434BB}" type="datetimeFigureOut">
              <a:rPr lang="en-IN" smtClean="0"/>
              <a:t>29-09-2018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343FA-8AA8-40BC-9293-CB753AC50A8E}" type="slidenum">
              <a:rPr lang="en-IN" smtClean="0"/>
              <a:t>‹#›</a:t>
            </a:fld>
            <a:endParaRPr lang="en-IN"/>
          </a:p>
        </p:txBody>
      </p:sp>
    </p:spTree>
    <p:extLst>
      <p:ext uri="{BB962C8B-B14F-4D97-AF65-F5344CB8AC3E}">
        <p14:creationId xmlns:p14="http://schemas.microsoft.com/office/powerpoint/2010/main" val="3981942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TypeScript is a superset of JavaScript which primarily provides optional static typing, classes and interfaces. One of the big benefits is to enable IDEs to provide a richer environment for spotting common errors as you type the code.</a:t>
            </a:r>
          </a:p>
          <a:p>
            <a:pPr fontAlgn="base"/>
            <a:r>
              <a:rPr lang="en-US" sz="1200" b="0" i="0" kern="1200" dirty="0">
                <a:solidFill>
                  <a:schemeClr val="tx1"/>
                </a:solidFill>
                <a:effectLst/>
                <a:latin typeface="+mn-lt"/>
                <a:ea typeface="+mn-ea"/>
                <a:cs typeface="+mn-cs"/>
              </a:rPr>
              <a:t>TypeScript doesn’t run in the browser. The code written in typescript is compiled to JavaScript, which then runs in the browser.</a:t>
            </a:r>
          </a:p>
          <a:p>
            <a:pPr fontAlgn="base"/>
            <a:r>
              <a:rPr lang="en-US" sz="1200" b="0" i="0" kern="1200" dirty="0">
                <a:solidFill>
                  <a:schemeClr val="tx1"/>
                </a:solidFill>
                <a:effectLst/>
                <a:latin typeface="+mn-lt"/>
                <a:ea typeface="+mn-ea"/>
                <a:cs typeface="+mn-cs"/>
              </a:rPr>
              <a:t>TypeScript is open source</a:t>
            </a:r>
          </a:p>
          <a:p>
            <a:endParaRPr lang="en-IN" dirty="0"/>
          </a:p>
        </p:txBody>
      </p:sp>
      <p:sp>
        <p:nvSpPr>
          <p:cNvPr id="4" name="Slide Number Placeholder 3"/>
          <p:cNvSpPr>
            <a:spLocks noGrp="1"/>
          </p:cNvSpPr>
          <p:nvPr>
            <p:ph type="sldNum" sz="quarter" idx="5"/>
          </p:nvPr>
        </p:nvSpPr>
        <p:spPr/>
        <p:txBody>
          <a:bodyPr/>
          <a:lstStyle/>
          <a:p>
            <a:fld id="{979343FA-8AA8-40BC-9293-CB753AC50A8E}" type="slidenum">
              <a:rPr lang="en-IN" smtClean="0"/>
              <a:t>3</a:t>
            </a:fld>
            <a:endParaRPr lang="en-IN"/>
          </a:p>
        </p:txBody>
      </p:sp>
    </p:spTree>
    <p:extLst>
      <p:ext uri="{BB962C8B-B14F-4D97-AF65-F5344CB8AC3E}">
        <p14:creationId xmlns:p14="http://schemas.microsoft.com/office/powerpoint/2010/main" val="30082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let statement is used to declare a local variable in a block scope.</a:t>
            </a:r>
            <a:endParaRPr lang="en-IN" dirty="0"/>
          </a:p>
        </p:txBody>
      </p:sp>
      <p:sp>
        <p:nvSpPr>
          <p:cNvPr id="4" name="Slide Number Placeholder 3"/>
          <p:cNvSpPr>
            <a:spLocks noGrp="1"/>
          </p:cNvSpPr>
          <p:nvPr>
            <p:ph type="sldNum" sz="quarter" idx="5"/>
          </p:nvPr>
        </p:nvSpPr>
        <p:spPr/>
        <p:txBody>
          <a:bodyPr/>
          <a:lstStyle/>
          <a:p>
            <a:fld id="{979343FA-8AA8-40BC-9293-CB753AC50A8E}" type="slidenum">
              <a:rPr lang="en-IN" smtClean="0"/>
              <a:t>5</a:t>
            </a:fld>
            <a:endParaRPr lang="en-IN"/>
          </a:p>
        </p:txBody>
      </p:sp>
    </p:spTree>
    <p:extLst>
      <p:ext uri="{BB962C8B-B14F-4D97-AF65-F5344CB8AC3E}">
        <p14:creationId xmlns:p14="http://schemas.microsoft.com/office/powerpoint/2010/main" val="331442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Any Type:</a:t>
            </a:r>
            <a:r>
              <a:rPr lang="en-US" sz="1200" b="0" i="0" kern="1200" dirty="0">
                <a:solidFill>
                  <a:schemeClr val="tx1"/>
                </a:solidFill>
                <a:effectLst/>
                <a:latin typeface="+mn-lt"/>
                <a:ea typeface="+mn-ea"/>
                <a:cs typeface="+mn-cs"/>
              </a:rPr>
              <a:t> represents the super type of all data types in TypeScript. TypeScript provides the compile time data type-checking for the variables. In some situation we may not know what type of value for variable will come. These values may come from dynamic content e.g. from the user. In such cases, we want to opt-out of type-checking and let the values pass through compile-time checks. The any type is used for these variables.</a:t>
            </a:r>
          </a:p>
          <a:p>
            <a:pPr rtl="0" fontAlgn="base"/>
            <a:r>
              <a:rPr lang="nn-NO" sz="1200" b="0" i="0" kern="1200" dirty="0">
                <a:solidFill>
                  <a:schemeClr val="tx1"/>
                </a:solidFill>
                <a:effectLst/>
                <a:latin typeface="+mn-lt"/>
                <a:ea typeface="+mn-ea"/>
                <a:cs typeface="+mn-cs"/>
              </a:rPr>
              <a:t>let val: any = 'hello';</a:t>
            </a:r>
          </a:p>
          <a:p>
            <a:pPr rtl="0" fontAlgn="base"/>
            <a:r>
              <a:rPr lang="nn-NO" sz="1200" b="0" i="0" kern="1200" dirty="0">
                <a:solidFill>
                  <a:schemeClr val="tx1"/>
                </a:solidFill>
                <a:effectLst/>
                <a:latin typeface="+mn-lt"/>
                <a:ea typeface="+mn-ea"/>
                <a:cs typeface="+mn-cs"/>
              </a:rPr>
              <a:t> </a:t>
            </a:r>
          </a:p>
          <a:p>
            <a:pPr rtl="0" fontAlgn="base"/>
            <a:r>
              <a:rPr lang="nn-NO" sz="1200" b="0" i="0" kern="1200" dirty="0">
                <a:solidFill>
                  <a:schemeClr val="tx1"/>
                </a:solidFill>
                <a:effectLst/>
                <a:latin typeface="+mn-lt"/>
                <a:ea typeface="+mn-ea"/>
                <a:cs typeface="+mn-cs"/>
              </a:rPr>
              <a:t>val = 123;      // OK</a:t>
            </a:r>
          </a:p>
          <a:p>
            <a:pPr rtl="0" fontAlgn="base"/>
            <a:r>
              <a:rPr lang="nn-NO" sz="1200" b="0" i="0" kern="1200" dirty="0">
                <a:solidFill>
                  <a:schemeClr val="tx1"/>
                </a:solidFill>
                <a:effectLst/>
                <a:latin typeface="+mn-lt"/>
                <a:ea typeface="+mn-ea"/>
                <a:cs typeface="+mn-cs"/>
              </a:rPr>
              <a:t> </a:t>
            </a:r>
          </a:p>
          <a:p>
            <a:pPr rtl="0" fontAlgn="base"/>
            <a:r>
              <a:rPr lang="nn-NO" sz="1200" b="0" i="0" kern="1200" dirty="0">
                <a:solidFill>
                  <a:schemeClr val="tx1"/>
                </a:solidFill>
                <a:effectLst/>
                <a:latin typeface="+mn-lt"/>
                <a:ea typeface="+mn-ea"/>
                <a:cs typeface="+mn-cs"/>
              </a:rPr>
              <a:t>val = true;     // OK</a:t>
            </a:r>
          </a:p>
          <a:p>
            <a:endParaRPr lang="en-IN" dirty="0"/>
          </a:p>
          <a:p>
            <a:endParaRPr lang="en-IN" dirty="0"/>
          </a:p>
          <a:p>
            <a:r>
              <a:rPr lang="en-IN" dirty="0"/>
              <a:t>Generic type:</a:t>
            </a:r>
          </a:p>
          <a:p>
            <a:r>
              <a:rPr lang="en-IN" sz="1200" b="0" kern="1200" dirty="0">
                <a:solidFill>
                  <a:schemeClr val="tx1"/>
                </a:solidFill>
                <a:effectLst/>
                <a:latin typeface="+mn-lt"/>
                <a:ea typeface="+mn-ea"/>
                <a:cs typeface="+mn-cs"/>
              </a:rPr>
              <a:t>function </a:t>
            </a:r>
            <a:r>
              <a:rPr lang="en-IN" sz="1200" b="0" kern="1200" dirty="0" err="1">
                <a:solidFill>
                  <a:schemeClr val="tx1"/>
                </a:solidFill>
                <a:effectLst/>
                <a:latin typeface="+mn-lt"/>
                <a:ea typeface="+mn-ea"/>
                <a:cs typeface="+mn-cs"/>
              </a:rPr>
              <a:t>throwBack</a:t>
            </a:r>
            <a:r>
              <a:rPr lang="en-IN" sz="1200" b="0" kern="1200" dirty="0">
                <a:solidFill>
                  <a:schemeClr val="tx1"/>
                </a:solidFill>
                <a:effectLst/>
                <a:latin typeface="+mn-lt"/>
                <a:ea typeface="+mn-ea"/>
                <a:cs typeface="+mn-cs"/>
              </a:rPr>
              <a:t>&lt;T&gt;(</a:t>
            </a:r>
            <a:r>
              <a:rPr lang="en-IN" sz="1200" b="0" kern="1200" dirty="0" err="1">
                <a:solidFill>
                  <a:schemeClr val="tx1"/>
                </a:solidFill>
                <a:effectLst/>
                <a:latin typeface="+mn-lt"/>
                <a:ea typeface="+mn-ea"/>
                <a:cs typeface="+mn-cs"/>
              </a:rPr>
              <a:t>arg</a:t>
            </a:r>
            <a:r>
              <a:rPr lang="en-IN" sz="1200" b="0" kern="1200" dirty="0">
                <a:solidFill>
                  <a:schemeClr val="tx1"/>
                </a:solidFill>
                <a:effectLst/>
                <a:latin typeface="+mn-lt"/>
                <a:ea typeface="+mn-ea"/>
                <a:cs typeface="+mn-cs"/>
              </a:rPr>
              <a:t>: T): T { //Function return the parameter as it is</a:t>
            </a:r>
          </a:p>
          <a:p>
            <a:r>
              <a:rPr lang="en-IN" sz="1200" b="0" kern="1200" dirty="0">
                <a:solidFill>
                  <a:schemeClr val="tx1"/>
                </a:solidFill>
                <a:effectLst/>
                <a:latin typeface="+mn-lt"/>
                <a:ea typeface="+mn-ea"/>
                <a:cs typeface="+mn-cs"/>
              </a:rPr>
              <a:t>return </a:t>
            </a:r>
            <a:r>
              <a:rPr lang="en-IN" sz="1200" b="0" kern="1200" dirty="0" err="1">
                <a:solidFill>
                  <a:schemeClr val="tx1"/>
                </a:solidFill>
                <a:effectLst/>
                <a:latin typeface="+mn-lt"/>
                <a:ea typeface="+mn-ea"/>
                <a:cs typeface="+mn-cs"/>
              </a:rPr>
              <a:t>arg</a:t>
            </a:r>
            <a:r>
              <a:rPr lang="en-IN" sz="1200" b="0" kern="1200" dirty="0">
                <a:solidFill>
                  <a:schemeClr val="tx1"/>
                </a:solidFill>
                <a:effectLst/>
                <a:latin typeface="+mn-lt"/>
                <a:ea typeface="+mn-ea"/>
                <a:cs typeface="+mn-cs"/>
              </a:rPr>
              <a:t>;</a:t>
            </a:r>
          </a:p>
          <a:p>
            <a:r>
              <a:rPr lang="en-IN" sz="1200" b="0" kern="1200" dirty="0">
                <a:solidFill>
                  <a:schemeClr val="tx1"/>
                </a:solidFill>
                <a:effectLst/>
                <a:latin typeface="+mn-lt"/>
                <a:ea typeface="+mn-ea"/>
                <a:cs typeface="+mn-cs"/>
              </a:rPr>
              <a:t>}</a:t>
            </a:r>
          </a:p>
          <a:p>
            <a:r>
              <a:rPr lang="en-IN" sz="1200" b="0" kern="1200" dirty="0">
                <a:solidFill>
                  <a:schemeClr val="tx1"/>
                </a:solidFill>
                <a:effectLst/>
                <a:latin typeface="+mn-lt"/>
                <a:ea typeface="+mn-ea"/>
                <a:cs typeface="+mn-cs"/>
              </a:rPr>
              <a:t>let </a:t>
            </a:r>
            <a:r>
              <a:rPr lang="en-IN" sz="1200" b="0" kern="1200" dirty="0" err="1">
                <a:solidFill>
                  <a:schemeClr val="tx1"/>
                </a:solidFill>
                <a:effectLst/>
                <a:latin typeface="+mn-lt"/>
                <a:ea typeface="+mn-ea"/>
                <a:cs typeface="+mn-cs"/>
              </a:rPr>
              <a:t>outputStr</a:t>
            </a:r>
            <a:r>
              <a:rPr lang="en-IN" sz="1200" b="0" kern="1200" dirty="0">
                <a:solidFill>
                  <a:schemeClr val="tx1"/>
                </a:solidFill>
                <a:effectLst/>
                <a:latin typeface="+mn-lt"/>
                <a:ea typeface="+mn-ea"/>
                <a:cs typeface="+mn-cs"/>
              </a:rPr>
              <a:t> = </a:t>
            </a:r>
            <a:r>
              <a:rPr lang="en-IN" sz="1200" b="0" kern="1200" dirty="0" err="1">
                <a:solidFill>
                  <a:schemeClr val="tx1"/>
                </a:solidFill>
                <a:effectLst/>
                <a:latin typeface="+mn-lt"/>
                <a:ea typeface="+mn-ea"/>
                <a:cs typeface="+mn-cs"/>
              </a:rPr>
              <a:t>throwBack</a:t>
            </a:r>
            <a:r>
              <a:rPr lang="en-IN" sz="1200" b="0" kern="1200" dirty="0">
                <a:solidFill>
                  <a:schemeClr val="tx1"/>
                </a:solidFill>
                <a:effectLst/>
                <a:latin typeface="+mn-lt"/>
                <a:ea typeface="+mn-ea"/>
                <a:cs typeface="+mn-cs"/>
              </a:rPr>
              <a:t>&lt;string&gt;("</a:t>
            </a:r>
            <a:r>
              <a:rPr lang="en-IN" sz="1200" b="0" kern="1200" dirty="0" err="1">
                <a:solidFill>
                  <a:schemeClr val="tx1"/>
                </a:solidFill>
                <a:effectLst/>
                <a:latin typeface="+mn-lt"/>
                <a:ea typeface="+mn-ea"/>
                <a:cs typeface="+mn-cs"/>
              </a:rPr>
              <a:t>myString</a:t>
            </a:r>
            <a:r>
              <a:rPr lang="en-IN" sz="1200" b="0" kern="1200" dirty="0">
                <a:solidFill>
                  <a:schemeClr val="tx1"/>
                </a:solidFill>
                <a:effectLst/>
                <a:latin typeface="+mn-lt"/>
                <a:ea typeface="+mn-ea"/>
                <a:cs typeface="+mn-cs"/>
              </a:rPr>
              <a:t>"); //OK</a:t>
            </a:r>
          </a:p>
          <a:p>
            <a:r>
              <a:rPr lang="en-IN" sz="1200" b="0" kern="1200" dirty="0">
                <a:solidFill>
                  <a:schemeClr val="tx1"/>
                </a:solidFill>
                <a:effectLst/>
                <a:latin typeface="+mn-lt"/>
                <a:ea typeface="+mn-ea"/>
                <a:cs typeface="+mn-cs"/>
              </a:rPr>
              <a:t>console.log(</a:t>
            </a:r>
            <a:r>
              <a:rPr lang="en-IN" sz="1200" b="0" kern="1200" dirty="0" err="1">
                <a:solidFill>
                  <a:schemeClr val="tx1"/>
                </a:solidFill>
                <a:effectLst/>
                <a:latin typeface="+mn-lt"/>
                <a:ea typeface="+mn-ea"/>
                <a:cs typeface="+mn-cs"/>
              </a:rPr>
              <a:t>outputStr</a:t>
            </a:r>
            <a:r>
              <a:rPr lang="en-IN" sz="1200" b="0" kern="1200" dirty="0">
                <a:solidFill>
                  <a:schemeClr val="tx1"/>
                </a:solidFill>
                <a:effectLst/>
                <a:latin typeface="+mn-lt"/>
                <a:ea typeface="+mn-ea"/>
                <a:cs typeface="+mn-cs"/>
              </a:rPr>
              <a:t>)</a:t>
            </a:r>
          </a:p>
          <a:p>
            <a:r>
              <a:rPr lang="en-IN" sz="1200" b="0" kern="1200" dirty="0">
                <a:solidFill>
                  <a:schemeClr val="tx1"/>
                </a:solidFill>
                <a:effectLst/>
                <a:latin typeface="+mn-lt"/>
                <a:ea typeface="+mn-ea"/>
                <a:cs typeface="+mn-cs"/>
              </a:rPr>
              <a:t>let </a:t>
            </a:r>
            <a:r>
              <a:rPr lang="en-IN" sz="1200" b="0" kern="1200" dirty="0" err="1">
                <a:solidFill>
                  <a:schemeClr val="tx1"/>
                </a:solidFill>
                <a:effectLst/>
                <a:latin typeface="+mn-lt"/>
                <a:ea typeface="+mn-ea"/>
                <a:cs typeface="+mn-cs"/>
              </a:rPr>
              <a:t>outputNum</a:t>
            </a:r>
            <a:r>
              <a:rPr lang="en-IN" sz="1200" b="0" kern="1200" dirty="0">
                <a:solidFill>
                  <a:schemeClr val="tx1"/>
                </a:solidFill>
                <a:effectLst/>
                <a:latin typeface="+mn-lt"/>
                <a:ea typeface="+mn-ea"/>
                <a:cs typeface="+mn-cs"/>
              </a:rPr>
              <a:t> = </a:t>
            </a:r>
            <a:r>
              <a:rPr lang="en-IN" sz="1200" b="0" kern="1200" dirty="0" err="1">
                <a:solidFill>
                  <a:schemeClr val="tx1"/>
                </a:solidFill>
                <a:effectLst/>
                <a:latin typeface="+mn-lt"/>
                <a:ea typeface="+mn-ea"/>
                <a:cs typeface="+mn-cs"/>
              </a:rPr>
              <a:t>throwBack</a:t>
            </a:r>
            <a:r>
              <a:rPr lang="en-IN" sz="1200" b="0" kern="1200" dirty="0">
                <a:solidFill>
                  <a:schemeClr val="tx1"/>
                </a:solidFill>
                <a:effectLst/>
                <a:latin typeface="+mn-lt"/>
                <a:ea typeface="+mn-ea"/>
                <a:cs typeface="+mn-cs"/>
              </a:rPr>
              <a:t>&lt;number&gt;( 100 ); //OK</a:t>
            </a:r>
          </a:p>
          <a:p>
            <a:r>
              <a:rPr lang="en-IN" sz="1200" b="0" kern="1200" dirty="0">
                <a:solidFill>
                  <a:schemeClr val="tx1"/>
                </a:solidFill>
                <a:effectLst/>
                <a:latin typeface="+mn-lt"/>
                <a:ea typeface="+mn-ea"/>
                <a:cs typeface="+mn-cs"/>
              </a:rPr>
              <a:t>console.log(</a:t>
            </a:r>
            <a:r>
              <a:rPr lang="en-IN" sz="1200" b="0" kern="1200" dirty="0" err="1">
                <a:solidFill>
                  <a:schemeClr val="tx1"/>
                </a:solidFill>
                <a:effectLst/>
                <a:latin typeface="+mn-lt"/>
                <a:ea typeface="+mn-ea"/>
                <a:cs typeface="+mn-cs"/>
              </a:rPr>
              <a:t>outputNum</a:t>
            </a:r>
            <a:r>
              <a:rPr lang="en-IN" sz="1200" b="0" kern="1200" dirty="0">
                <a:solidFill>
                  <a:schemeClr val="tx1"/>
                </a:solidFill>
                <a:effectLst/>
                <a:latin typeface="+mn-lt"/>
                <a:ea typeface="+mn-ea"/>
                <a:cs typeface="+mn-cs"/>
              </a:rPr>
              <a:t>)</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979343FA-8AA8-40BC-9293-CB753AC50A8E}" type="slidenum">
              <a:rPr lang="en-IN" smtClean="0"/>
              <a:t>6</a:t>
            </a:fld>
            <a:endParaRPr lang="en-IN"/>
          </a:p>
        </p:txBody>
      </p:sp>
    </p:spTree>
    <p:extLst>
      <p:ext uri="{BB962C8B-B14F-4D97-AF65-F5344CB8AC3E}">
        <p14:creationId xmlns:p14="http://schemas.microsoft.com/office/powerpoint/2010/main" val="68234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when you, as a programmer, might have a better understanding of the type of a variable than what TypeScript can infer on its own. Such a situation can occur when you might be porting over code from JavaScript and you may know a more accurate type of the variable than what is currently assigned. It is similar to type casting in other languages like Java.</a:t>
            </a:r>
          </a:p>
          <a:p>
            <a:endParaRPr lang="en-IN" dirty="0"/>
          </a:p>
        </p:txBody>
      </p:sp>
      <p:sp>
        <p:nvSpPr>
          <p:cNvPr id="4" name="Slide Number Placeholder 3"/>
          <p:cNvSpPr>
            <a:spLocks noGrp="1"/>
          </p:cNvSpPr>
          <p:nvPr>
            <p:ph type="sldNum" sz="quarter" idx="5"/>
          </p:nvPr>
        </p:nvSpPr>
        <p:spPr/>
        <p:txBody>
          <a:bodyPr/>
          <a:lstStyle/>
          <a:p>
            <a:fld id="{979343FA-8AA8-40BC-9293-CB753AC50A8E}" type="slidenum">
              <a:rPr lang="en-IN" smtClean="0"/>
              <a:t>7</a:t>
            </a:fld>
            <a:endParaRPr lang="en-IN"/>
          </a:p>
        </p:txBody>
      </p:sp>
    </p:spTree>
    <p:extLst>
      <p:ext uri="{BB962C8B-B14F-4D97-AF65-F5344CB8AC3E}">
        <p14:creationId xmlns:p14="http://schemas.microsoft.com/office/powerpoint/2010/main" val="123656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4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341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6693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400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81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7427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2479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42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39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19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90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30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5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9/29/2018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50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9/29/2018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81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9/29/2018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10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9/29/2018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57054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9/29/2018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89005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owtodoinjava.com/typescript/typescript-types/" TargetMode="External"/><Relationship Id="rId2" Type="http://schemas.openxmlformats.org/officeDocument/2006/relationships/hyperlink" Target="https://codesjava.com/typescript-variable-declaration" TargetMode="External"/><Relationship Id="rId1" Type="http://schemas.openxmlformats.org/officeDocument/2006/relationships/slideLayout" Target="../slideLayouts/slideLayout2.xml"/><Relationship Id="rId4" Type="http://schemas.openxmlformats.org/officeDocument/2006/relationships/hyperlink" Target="https://tutorialzine.com/2016/07/learn-typescript-in-30-minu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Demos/typescript/scopedifferenceExample.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redeclarationdifferenceExampl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tutorialsteacher.com/type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DE99-20BA-4CF8-AE7F-A0E9B96C5F05}"/>
              </a:ext>
            </a:extLst>
          </p:cNvPr>
          <p:cNvSpPr>
            <a:spLocks noGrp="1"/>
          </p:cNvSpPr>
          <p:nvPr>
            <p:ph type="ctrTitle"/>
          </p:nvPr>
        </p:nvSpPr>
        <p:spPr/>
        <p:txBody>
          <a:bodyPr/>
          <a:lstStyle/>
          <a:p>
            <a:r>
              <a:rPr lang="en-IN" dirty="0"/>
              <a:t>TypeScript</a:t>
            </a:r>
          </a:p>
        </p:txBody>
      </p:sp>
      <p:sp>
        <p:nvSpPr>
          <p:cNvPr id="3" name="Subtitle 2">
            <a:extLst>
              <a:ext uri="{FF2B5EF4-FFF2-40B4-BE49-F238E27FC236}">
                <a16:creationId xmlns:a16="http://schemas.microsoft.com/office/drawing/2014/main" id="{56D921C4-3977-4CD9-95DD-14820C0859DE}"/>
              </a:ext>
            </a:extLst>
          </p:cNvPr>
          <p:cNvSpPr>
            <a:spLocks noGrp="1"/>
          </p:cNvSpPr>
          <p:nvPr>
            <p:ph type="subTitle" idx="1"/>
          </p:nvPr>
        </p:nvSpPr>
        <p:spPr/>
        <p:txBody>
          <a:bodyPr/>
          <a:lstStyle/>
          <a:p>
            <a:r>
              <a:rPr lang="en-IN" dirty="0"/>
              <a:t>By Shalini Gupta</a:t>
            </a:r>
          </a:p>
        </p:txBody>
      </p:sp>
    </p:spTree>
    <p:extLst>
      <p:ext uri="{BB962C8B-B14F-4D97-AF65-F5344CB8AC3E}">
        <p14:creationId xmlns:p14="http://schemas.microsoft.com/office/powerpoint/2010/main" val="198301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52E5-E492-42D1-A394-F69C6CCDD52B}"/>
              </a:ext>
            </a:extLst>
          </p:cNvPr>
          <p:cNvSpPr>
            <a:spLocks noGrp="1"/>
          </p:cNvSpPr>
          <p:nvPr>
            <p:ph type="title"/>
          </p:nvPr>
        </p:nvSpPr>
        <p:spPr/>
        <p:txBody>
          <a:bodyPr/>
          <a:lstStyle/>
          <a:p>
            <a:r>
              <a:rPr lang="en-IN" dirty="0"/>
              <a:t>Interface - Example</a:t>
            </a:r>
          </a:p>
        </p:txBody>
      </p:sp>
      <p:sp>
        <p:nvSpPr>
          <p:cNvPr id="3" name="Content Placeholder 2">
            <a:extLst>
              <a:ext uri="{FF2B5EF4-FFF2-40B4-BE49-F238E27FC236}">
                <a16:creationId xmlns:a16="http://schemas.microsoft.com/office/drawing/2014/main" id="{5FE22634-C944-4517-8A5D-A4CCCE9825A1}"/>
              </a:ext>
            </a:extLst>
          </p:cNvPr>
          <p:cNvSpPr>
            <a:spLocks noGrp="1"/>
          </p:cNvSpPr>
          <p:nvPr>
            <p:ph idx="1"/>
          </p:nvPr>
        </p:nvSpPr>
        <p:spPr>
          <a:xfrm>
            <a:off x="890650" y="1401288"/>
            <a:ext cx="6080166" cy="4847111"/>
          </a:xfrm>
        </p:spPr>
        <p:txBody>
          <a:bodyPr>
            <a:noAutofit/>
          </a:bodyPr>
          <a:lstStyle/>
          <a:p>
            <a:pPr marL="0" indent="0">
              <a:buNone/>
            </a:pPr>
            <a:r>
              <a:rPr lang="en-IN" sz="1600" dirty="0">
                <a:latin typeface="Courier New" panose="02070309020205020404" pitchFamily="49" charset="0"/>
                <a:cs typeface="Courier New" panose="02070309020205020404" pitchFamily="49" charset="0"/>
              </a:rPr>
              <a:t>interface </a:t>
            </a:r>
            <a:r>
              <a:rPr lang="en-IN" sz="1600" dirty="0" err="1">
                <a:latin typeface="Courier New" panose="02070309020205020404" pitchFamily="49" charset="0"/>
                <a:cs typeface="Courier New" panose="02070309020205020404" pitchFamily="49" charset="0"/>
              </a:rPr>
              <a:t>IEmployee</a:t>
            </a:r>
            <a:r>
              <a:rPr lang="en-IN" sz="1600" dirty="0">
                <a:latin typeface="Courier New" panose="02070309020205020404" pitchFamily="49" charset="0"/>
                <a:cs typeface="Courier New" panose="02070309020205020404" pitchFamily="49" charset="0"/>
              </a:rPr>
              <a:t> {</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empCode</a:t>
            </a:r>
            <a:r>
              <a:rPr lang="en-IN" sz="1600" dirty="0">
                <a:latin typeface="Courier New" panose="02070309020205020404" pitchFamily="49" charset="0"/>
                <a:cs typeface="Courier New" panose="02070309020205020404" pitchFamily="49" charset="0"/>
              </a:rPr>
              <a:t>: number;</a:t>
            </a:r>
          </a:p>
          <a:p>
            <a:pPr marL="0" indent="0">
              <a:buNone/>
            </a:pPr>
            <a:r>
              <a:rPr lang="en-IN" sz="1600" dirty="0">
                <a:latin typeface="Courier New" panose="02070309020205020404" pitchFamily="49" charset="0"/>
                <a:cs typeface="Courier New" panose="02070309020205020404" pitchFamily="49" charset="0"/>
              </a:rPr>
              <a:t>    name: string;</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getSalary</a:t>
            </a:r>
            <a:r>
              <a:rPr lang="en-IN" sz="1600" dirty="0">
                <a:latin typeface="Courier New" panose="02070309020205020404" pitchFamily="49" charset="0"/>
                <a:cs typeface="Courier New" panose="02070309020205020404" pitchFamily="49" charset="0"/>
              </a:rPr>
              <a:t>:(number)=&gt;number;</a:t>
            </a:r>
          </a:p>
          <a:p>
            <a:pPr marL="0" indent="0">
              <a:buNone/>
            </a:pPr>
            <a:r>
              <a:rPr lang="en-IN" sz="1600" dirty="0">
                <a:latin typeface="Courier New" panose="02070309020205020404" pitchFamily="49" charset="0"/>
                <a:cs typeface="Courier New" panose="02070309020205020404" pitchFamily="49" charset="0"/>
              </a:rPr>
              <a:t>}</a:t>
            </a:r>
          </a:p>
          <a:p>
            <a:pPr marL="0" indent="0">
              <a:buNone/>
            </a:pPr>
            <a:r>
              <a:rPr lang="en-IN" sz="1600" dirty="0">
                <a:latin typeface="Courier New" panose="02070309020205020404" pitchFamily="49" charset="0"/>
                <a:cs typeface="Courier New" panose="02070309020205020404" pitchFamily="49" charset="0"/>
              </a:rPr>
              <a:t>class Employee implements </a:t>
            </a:r>
            <a:r>
              <a:rPr lang="en-IN" sz="1600" dirty="0" err="1">
                <a:latin typeface="Courier New" panose="02070309020205020404" pitchFamily="49" charset="0"/>
                <a:cs typeface="Courier New" panose="02070309020205020404" pitchFamily="49" charset="0"/>
              </a:rPr>
              <a:t>IEmployee</a:t>
            </a:r>
            <a:r>
              <a:rPr lang="en-IN" sz="1600" dirty="0">
                <a:latin typeface="Courier New" panose="02070309020205020404" pitchFamily="49" charset="0"/>
                <a:cs typeface="Courier New" panose="02070309020205020404" pitchFamily="49" charset="0"/>
              </a:rPr>
              <a:t> { </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empCode</a:t>
            </a:r>
            <a:r>
              <a:rPr lang="en-IN" sz="1600" dirty="0">
                <a:latin typeface="Courier New" panose="02070309020205020404" pitchFamily="49" charset="0"/>
                <a:cs typeface="Courier New" panose="02070309020205020404" pitchFamily="49" charset="0"/>
              </a:rPr>
              <a:t>: number;</a:t>
            </a:r>
          </a:p>
          <a:p>
            <a:pPr marL="0" indent="0">
              <a:buNone/>
            </a:pPr>
            <a:r>
              <a:rPr lang="en-IN" sz="1600" dirty="0">
                <a:latin typeface="Courier New" panose="02070309020205020404" pitchFamily="49" charset="0"/>
                <a:cs typeface="Courier New" panose="02070309020205020404" pitchFamily="49" charset="0"/>
              </a:rPr>
              <a:t>    name: string;</a:t>
            </a:r>
          </a:p>
          <a:p>
            <a:pPr marL="0" indent="0">
              <a:buNone/>
            </a:pPr>
            <a:r>
              <a:rPr lang="en-IN" sz="1600" dirty="0">
                <a:latin typeface="Courier New" panose="02070309020205020404" pitchFamily="49" charset="0"/>
                <a:cs typeface="Courier New" panose="02070309020205020404" pitchFamily="49" charset="0"/>
              </a:rPr>
              <a:t>    constructor(code: number, name: string) { </a:t>
            </a:r>
          </a:p>
          <a:p>
            <a:pPr marL="0" indent="0">
              <a:buNone/>
            </a:pP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this.empCode</a:t>
            </a:r>
            <a:r>
              <a:rPr lang="en-IN" sz="1600" dirty="0">
                <a:latin typeface="Courier New" panose="02070309020205020404" pitchFamily="49" charset="0"/>
                <a:cs typeface="Courier New" panose="02070309020205020404" pitchFamily="49" charset="0"/>
              </a:rPr>
              <a:t> = code;</a:t>
            </a:r>
          </a:p>
          <a:p>
            <a:pPr marL="0" indent="0">
              <a:buNone/>
            </a:pPr>
            <a:r>
              <a:rPr lang="en-IN" sz="1600" dirty="0">
                <a:latin typeface="Courier New" panose="02070309020205020404" pitchFamily="49" charset="0"/>
                <a:cs typeface="Courier New" panose="02070309020205020404" pitchFamily="49" charset="0"/>
              </a:rPr>
              <a:t>                this.name = name;</a:t>
            </a:r>
          </a:p>
          <a:p>
            <a:pPr marL="0" indent="0">
              <a:buNone/>
            </a:pPr>
            <a:r>
              <a:rPr lang="en-IN" sz="1600" dirty="0">
                <a:latin typeface="Courier New" panose="02070309020205020404" pitchFamily="49" charset="0"/>
                <a:cs typeface="Courier New" panose="02070309020205020404" pitchFamily="49" charset="0"/>
              </a:rPr>
              <a:t>    }</a:t>
            </a:r>
          </a:p>
          <a:p>
            <a:pPr marL="0" indent="0">
              <a:buNone/>
            </a:pPr>
            <a:r>
              <a:rPr lang="en-IN" sz="1600" dirty="0">
                <a:latin typeface="Courier New" panose="02070309020205020404" pitchFamily="49" charset="0"/>
                <a:cs typeface="Courier New" panose="02070309020205020404" pitchFamily="49" charset="0"/>
              </a:rPr>
              <a:t>    </a:t>
            </a:r>
          </a:p>
        </p:txBody>
      </p:sp>
      <p:sp>
        <p:nvSpPr>
          <p:cNvPr id="4" name="Rectangle 3">
            <a:extLst>
              <a:ext uri="{FF2B5EF4-FFF2-40B4-BE49-F238E27FC236}">
                <a16:creationId xmlns:a16="http://schemas.microsoft.com/office/drawing/2014/main" id="{2768B3A5-03A0-4603-8D41-77791665BBC1}"/>
              </a:ext>
            </a:extLst>
          </p:cNvPr>
          <p:cNvSpPr/>
          <p:nvPr/>
        </p:nvSpPr>
        <p:spPr>
          <a:xfrm>
            <a:off x="6468093" y="1506809"/>
            <a:ext cx="6096000" cy="1754326"/>
          </a:xfrm>
          <a:prstGeom prst="rect">
            <a:avLst/>
          </a:prstGeom>
        </p:spPr>
        <p:txBody>
          <a:bodyPr>
            <a:spAutoFit/>
          </a:bodyPr>
          <a:lstStyle/>
          <a:p>
            <a:r>
              <a:rPr lang="en-IN" dirty="0" err="1">
                <a:latin typeface="Courier New" panose="02070309020205020404" pitchFamily="49" charset="0"/>
                <a:cs typeface="Courier New" panose="02070309020205020404" pitchFamily="49" charset="0"/>
              </a:rPr>
              <a:t>getSalary</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empCode:number</a:t>
            </a:r>
            <a:r>
              <a:rPr lang="en-IN" dirty="0">
                <a:latin typeface="Courier New" panose="02070309020205020404" pitchFamily="49" charset="0"/>
                <a:cs typeface="Courier New" panose="02070309020205020404" pitchFamily="49" charset="0"/>
              </a:rPr>
              <a:t>):number { </a:t>
            </a:r>
          </a:p>
          <a:p>
            <a:r>
              <a:rPr lang="en-IN" dirty="0">
                <a:latin typeface="Courier New" panose="02070309020205020404" pitchFamily="49" charset="0"/>
                <a:cs typeface="Courier New" panose="02070309020205020404" pitchFamily="49" charset="0"/>
              </a:rPr>
              <a:t>        return 20000;</a:t>
            </a:r>
          </a:p>
          <a:p>
            <a:r>
              <a:rPr lang="en-IN" dirty="0">
                <a:latin typeface="Courier New" panose="02070309020205020404" pitchFamily="49" charset="0"/>
                <a:cs typeface="Courier New" panose="02070309020205020404" pitchFamily="49" charset="0"/>
              </a:rPr>
              <a:t>    }</a:t>
            </a:r>
          </a:p>
          <a:p>
            <a:r>
              <a:rPr lang="en-IN" dirty="0">
                <a:latin typeface="Courier New" panose="02070309020205020404" pitchFamily="49" charset="0"/>
                <a:cs typeface="Courier New" panose="02070309020205020404" pitchFamily="49" charset="0"/>
              </a:rPr>
              <a:t>}</a:t>
            </a:r>
          </a:p>
          <a:p>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let emp = new Employee(1, "Steve");</a:t>
            </a:r>
          </a:p>
        </p:txBody>
      </p:sp>
    </p:spTree>
    <p:extLst>
      <p:ext uri="{BB962C8B-B14F-4D97-AF65-F5344CB8AC3E}">
        <p14:creationId xmlns:p14="http://schemas.microsoft.com/office/powerpoint/2010/main" val="338250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82DE-5700-446F-825B-12C8844DAB73}"/>
              </a:ext>
            </a:extLst>
          </p:cNvPr>
          <p:cNvSpPr>
            <a:spLocks noGrp="1"/>
          </p:cNvSpPr>
          <p:nvPr>
            <p:ph type="title"/>
          </p:nvPr>
        </p:nvSpPr>
        <p:spPr/>
        <p:txBody>
          <a:bodyPr/>
          <a:lstStyle/>
          <a:p>
            <a:r>
              <a:rPr lang="en-IN" dirty="0"/>
              <a:t>Classes</a:t>
            </a:r>
            <a:br>
              <a:rPr lang="en-IN" dirty="0"/>
            </a:br>
            <a:endParaRPr lang="en-IN" dirty="0"/>
          </a:p>
        </p:txBody>
      </p:sp>
      <p:sp>
        <p:nvSpPr>
          <p:cNvPr id="3" name="Content Placeholder 2">
            <a:extLst>
              <a:ext uri="{FF2B5EF4-FFF2-40B4-BE49-F238E27FC236}">
                <a16:creationId xmlns:a16="http://schemas.microsoft.com/office/drawing/2014/main" id="{89164726-B59A-4BAD-BFF1-E1AAE1B6F901}"/>
              </a:ext>
            </a:extLst>
          </p:cNvPr>
          <p:cNvSpPr>
            <a:spLocks noGrp="1"/>
          </p:cNvSpPr>
          <p:nvPr>
            <p:ph idx="1"/>
          </p:nvPr>
        </p:nvSpPr>
        <p:spPr/>
        <p:txBody>
          <a:bodyPr/>
          <a:lstStyle/>
          <a:p>
            <a:r>
              <a:rPr lang="en-US" dirty="0"/>
              <a:t>JavaScript has been primarily a functional programming language where inheritance is prototype-based. Functions are used to build reusable components.</a:t>
            </a:r>
          </a:p>
          <a:p>
            <a:r>
              <a:rPr lang="en-US" dirty="0"/>
              <a:t>TypeScript introduced classes to avail the benefit of object-oriented techniques like encapsulation and abstraction. The class in TypeScript is compiled to plain JavaScript functions by the TypeScript compiler to work across platforms and browsers.</a:t>
            </a:r>
          </a:p>
          <a:p>
            <a:r>
              <a:rPr lang="en-US" dirty="0"/>
              <a:t>A class can include the following:</a:t>
            </a:r>
          </a:p>
          <a:p>
            <a:pPr lvl="1"/>
            <a:r>
              <a:rPr lang="en-US" dirty="0"/>
              <a:t>Constructor</a:t>
            </a:r>
          </a:p>
          <a:p>
            <a:pPr lvl="1"/>
            <a:r>
              <a:rPr lang="en-US" dirty="0"/>
              <a:t>Properties</a:t>
            </a:r>
          </a:p>
          <a:p>
            <a:pPr lvl="1"/>
            <a:r>
              <a:rPr lang="en-US" dirty="0"/>
              <a:t>Methods</a:t>
            </a:r>
          </a:p>
          <a:p>
            <a:endParaRPr lang="en-IN" dirty="0"/>
          </a:p>
        </p:txBody>
      </p:sp>
    </p:spTree>
    <p:extLst>
      <p:ext uri="{BB962C8B-B14F-4D97-AF65-F5344CB8AC3E}">
        <p14:creationId xmlns:p14="http://schemas.microsoft.com/office/powerpoint/2010/main" val="297766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E182-5651-41CD-A948-06D75093C5AE}"/>
              </a:ext>
            </a:extLst>
          </p:cNvPr>
          <p:cNvSpPr>
            <a:spLocks noGrp="1"/>
          </p:cNvSpPr>
          <p:nvPr>
            <p:ph type="title"/>
          </p:nvPr>
        </p:nvSpPr>
        <p:spPr/>
        <p:txBody>
          <a:bodyPr/>
          <a:lstStyle/>
          <a:p>
            <a:r>
              <a:rPr lang="en-IN" dirty="0"/>
              <a:t>Inheritance and Abstract class</a:t>
            </a:r>
          </a:p>
        </p:txBody>
      </p:sp>
      <p:sp>
        <p:nvSpPr>
          <p:cNvPr id="3" name="Content Placeholder 2">
            <a:extLst>
              <a:ext uri="{FF2B5EF4-FFF2-40B4-BE49-F238E27FC236}">
                <a16:creationId xmlns:a16="http://schemas.microsoft.com/office/drawing/2014/main" id="{EA7FA632-70DB-4121-85AD-E4F3A43EAC66}"/>
              </a:ext>
            </a:extLst>
          </p:cNvPr>
          <p:cNvSpPr>
            <a:spLocks noGrp="1"/>
          </p:cNvSpPr>
          <p:nvPr>
            <p:ph idx="1"/>
          </p:nvPr>
        </p:nvSpPr>
        <p:spPr/>
        <p:txBody>
          <a:bodyPr/>
          <a:lstStyle/>
          <a:p>
            <a:r>
              <a:rPr lang="en-IN" dirty="0"/>
              <a:t>Like Java, in typescript, the </a:t>
            </a:r>
            <a:r>
              <a:rPr lang="en-IN" dirty="0">
                <a:latin typeface="Courier New" panose="02070309020205020404" pitchFamily="49" charset="0"/>
                <a:cs typeface="Courier New" panose="02070309020205020404" pitchFamily="49" charset="0"/>
              </a:rPr>
              <a:t>extends</a:t>
            </a:r>
            <a:r>
              <a:rPr lang="en-IN" dirty="0"/>
              <a:t> keyword is used to perform the inheritance.</a:t>
            </a:r>
          </a:p>
          <a:p>
            <a:r>
              <a:rPr lang="en-US" dirty="0"/>
              <a:t>TypeScript allows us to define an abstract class using keyword </a:t>
            </a:r>
            <a:r>
              <a:rPr lang="en-US" dirty="0">
                <a:latin typeface="Courier New" panose="02070309020205020404" pitchFamily="49" charset="0"/>
                <a:cs typeface="Courier New" panose="02070309020205020404" pitchFamily="49" charset="0"/>
              </a:rPr>
              <a:t>abstract</a:t>
            </a:r>
            <a:r>
              <a:rPr lang="en-US" dirty="0"/>
              <a:t>. </a:t>
            </a:r>
          </a:p>
          <a:p>
            <a:r>
              <a:rPr lang="en-US" dirty="0"/>
              <a:t>Abstract classes are mainly for inheritance where other classes may derive from them. We cannot create an instance of an abstract class.</a:t>
            </a:r>
            <a:endParaRPr lang="en-IN" dirty="0"/>
          </a:p>
          <a:p>
            <a:endParaRPr lang="en-IN" dirty="0"/>
          </a:p>
        </p:txBody>
      </p:sp>
    </p:spTree>
    <p:extLst>
      <p:ext uri="{BB962C8B-B14F-4D97-AF65-F5344CB8AC3E}">
        <p14:creationId xmlns:p14="http://schemas.microsoft.com/office/powerpoint/2010/main" val="270180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5C3B-E943-4E14-86D1-93E1198D7F07}"/>
              </a:ext>
            </a:extLst>
          </p:cNvPr>
          <p:cNvSpPr>
            <a:spLocks noGrp="1"/>
          </p:cNvSpPr>
          <p:nvPr>
            <p:ph type="title"/>
          </p:nvPr>
        </p:nvSpPr>
        <p:spPr/>
        <p:txBody>
          <a:bodyPr/>
          <a:lstStyle/>
          <a:p>
            <a:r>
              <a:rPr lang="en-IN" dirty="0"/>
              <a:t>Access Modifier</a:t>
            </a:r>
            <a:br>
              <a:rPr lang="en-IN" dirty="0"/>
            </a:br>
            <a:br>
              <a:rPr lang="en-IN" dirty="0"/>
            </a:br>
            <a:endParaRPr lang="en-IN" dirty="0"/>
          </a:p>
        </p:txBody>
      </p:sp>
      <p:sp>
        <p:nvSpPr>
          <p:cNvPr id="3" name="Content Placeholder 2">
            <a:extLst>
              <a:ext uri="{FF2B5EF4-FFF2-40B4-BE49-F238E27FC236}">
                <a16:creationId xmlns:a16="http://schemas.microsoft.com/office/drawing/2014/main" id="{66FC965C-A5FD-4C34-BFA5-303A76425C9E}"/>
              </a:ext>
            </a:extLst>
          </p:cNvPr>
          <p:cNvSpPr>
            <a:spLocks noGrp="1"/>
          </p:cNvSpPr>
          <p:nvPr>
            <p:ph idx="1"/>
          </p:nvPr>
        </p:nvSpPr>
        <p:spPr/>
        <p:txBody>
          <a:bodyPr/>
          <a:lstStyle/>
          <a:p>
            <a:r>
              <a:rPr lang="en-US" dirty="0"/>
              <a:t>In object-oriented programming, the concept of 'Encapsulation' is used to make class members public or private i.e. a class can control the visibility of its data members. This is done using access modifiers.</a:t>
            </a:r>
          </a:p>
          <a:p>
            <a:r>
              <a:rPr lang="en-US" dirty="0"/>
              <a:t>There are three types of access modifiers in TypeScript: </a:t>
            </a:r>
          </a:p>
          <a:p>
            <a:pPr lvl="1"/>
            <a:r>
              <a:rPr lang="en-US" dirty="0"/>
              <a:t>public</a:t>
            </a:r>
          </a:p>
          <a:p>
            <a:pPr lvl="1"/>
            <a:r>
              <a:rPr lang="en-US" dirty="0"/>
              <a:t>private </a:t>
            </a:r>
          </a:p>
          <a:p>
            <a:pPr lvl="1"/>
            <a:r>
              <a:rPr lang="en-US" dirty="0"/>
              <a:t>Protected</a:t>
            </a:r>
          </a:p>
          <a:p>
            <a:r>
              <a:rPr lang="en-US" dirty="0"/>
              <a:t>Example:</a:t>
            </a:r>
          </a:p>
          <a:p>
            <a:endParaRPr lang="en-IN" dirty="0"/>
          </a:p>
        </p:txBody>
      </p:sp>
      <p:sp>
        <p:nvSpPr>
          <p:cNvPr id="5" name="Rectangle 4">
            <a:extLst>
              <a:ext uri="{FF2B5EF4-FFF2-40B4-BE49-F238E27FC236}">
                <a16:creationId xmlns:a16="http://schemas.microsoft.com/office/drawing/2014/main" id="{8BFE233E-8E9B-4957-96EB-11E536A7CE51}"/>
              </a:ext>
            </a:extLst>
          </p:cNvPr>
          <p:cNvSpPr/>
          <p:nvPr/>
        </p:nvSpPr>
        <p:spPr>
          <a:xfrm>
            <a:off x="5458691" y="4096958"/>
            <a:ext cx="6096000" cy="2308324"/>
          </a:xfrm>
          <a:prstGeom prst="rect">
            <a:avLst/>
          </a:prstGeom>
        </p:spPr>
        <p:txBody>
          <a:bodyPr>
            <a:spAutoFit/>
          </a:bodyPr>
          <a:lstStyle/>
          <a:p>
            <a:r>
              <a:rPr lang="en-IN" dirty="0">
                <a:latin typeface="Courier New" panose="02070309020205020404" pitchFamily="49" charset="0"/>
                <a:cs typeface="Courier New" panose="02070309020205020404" pitchFamily="49" charset="0"/>
              </a:rPr>
              <a:t>class Employee {</a:t>
            </a:r>
          </a:p>
          <a:p>
            <a:r>
              <a:rPr lang="en-IN" dirty="0">
                <a:latin typeface="Courier New" panose="02070309020205020404" pitchFamily="49" charset="0"/>
                <a:cs typeface="Courier New" panose="02070309020205020404" pitchFamily="49" charset="0"/>
              </a:rPr>
              <a:t>    public </a:t>
            </a:r>
            <a:r>
              <a:rPr lang="en-IN" dirty="0" err="1">
                <a:latin typeface="Courier New" panose="02070309020205020404" pitchFamily="49" charset="0"/>
                <a:cs typeface="Courier New" panose="02070309020205020404" pitchFamily="49" charset="0"/>
              </a:rPr>
              <a:t>empCode</a:t>
            </a:r>
            <a:r>
              <a:rPr lang="en-IN" dirty="0">
                <a:latin typeface="Courier New" panose="02070309020205020404" pitchFamily="49" charset="0"/>
                <a:cs typeface="Courier New" panose="02070309020205020404" pitchFamily="49" charset="0"/>
              </a:rPr>
              <a:t>: string;</a:t>
            </a:r>
          </a:p>
          <a:p>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empName</a:t>
            </a:r>
            <a:r>
              <a:rPr lang="en-IN" dirty="0">
                <a:latin typeface="Courier New" panose="02070309020205020404" pitchFamily="49" charset="0"/>
                <a:cs typeface="Courier New" panose="02070309020205020404" pitchFamily="49" charset="0"/>
              </a:rPr>
              <a:t>: string;</a:t>
            </a:r>
          </a:p>
          <a:p>
            <a:r>
              <a:rPr lang="en-IN" dirty="0">
                <a:latin typeface="Courier New" panose="02070309020205020404" pitchFamily="49" charset="0"/>
                <a:cs typeface="Courier New" panose="02070309020205020404" pitchFamily="49" charset="0"/>
              </a:rPr>
              <a:t>}</a:t>
            </a:r>
          </a:p>
          <a:p>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let emp = new Employee();</a:t>
            </a:r>
          </a:p>
          <a:p>
            <a:r>
              <a:rPr lang="en-IN" dirty="0" err="1">
                <a:latin typeface="Courier New" panose="02070309020205020404" pitchFamily="49" charset="0"/>
                <a:cs typeface="Courier New" panose="02070309020205020404" pitchFamily="49" charset="0"/>
              </a:rPr>
              <a:t>emp.empCode</a:t>
            </a:r>
            <a:r>
              <a:rPr lang="en-IN" dirty="0">
                <a:latin typeface="Courier New" panose="02070309020205020404" pitchFamily="49" charset="0"/>
                <a:cs typeface="Courier New" panose="02070309020205020404" pitchFamily="49" charset="0"/>
              </a:rPr>
              <a:t> = 123;</a:t>
            </a:r>
          </a:p>
          <a:p>
            <a:r>
              <a:rPr lang="en-IN" dirty="0" err="1">
                <a:latin typeface="Courier New" panose="02070309020205020404" pitchFamily="49" charset="0"/>
                <a:cs typeface="Courier New" panose="02070309020205020404" pitchFamily="49" charset="0"/>
              </a:rPr>
              <a:t>emp.empName</a:t>
            </a:r>
            <a:r>
              <a:rPr lang="en-IN" dirty="0">
                <a:latin typeface="Courier New" panose="02070309020205020404" pitchFamily="49" charset="0"/>
                <a:cs typeface="Courier New" panose="02070309020205020404" pitchFamily="49" charset="0"/>
              </a:rPr>
              <a:t> = "Swati";</a:t>
            </a:r>
          </a:p>
        </p:txBody>
      </p:sp>
      <p:sp>
        <p:nvSpPr>
          <p:cNvPr id="6" name="Arrow: Right 5">
            <a:extLst>
              <a:ext uri="{FF2B5EF4-FFF2-40B4-BE49-F238E27FC236}">
                <a16:creationId xmlns:a16="http://schemas.microsoft.com/office/drawing/2014/main" id="{5EA0C29A-1302-48D5-8E65-769EBD6970F1}"/>
              </a:ext>
            </a:extLst>
          </p:cNvPr>
          <p:cNvSpPr/>
          <p:nvPr/>
        </p:nvSpPr>
        <p:spPr>
          <a:xfrm>
            <a:off x="3384468" y="5153891"/>
            <a:ext cx="1436914" cy="463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0021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D114-28D5-4821-978A-CC595C661DEC}"/>
              </a:ext>
            </a:extLst>
          </p:cNvPr>
          <p:cNvSpPr>
            <a:spLocks noGrp="1"/>
          </p:cNvSpPr>
          <p:nvPr>
            <p:ph type="title"/>
          </p:nvPr>
        </p:nvSpPr>
        <p:spPr/>
        <p:txBody>
          <a:bodyPr/>
          <a:lstStyle/>
          <a:p>
            <a:r>
              <a:rPr lang="en-IN" dirty="0"/>
              <a:t>Properties</a:t>
            </a:r>
            <a:br>
              <a:rPr lang="en-IN" dirty="0"/>
            </a:br>
            <a:endParaRPr lang="en-IN" dirty="0"/>
          </a:p>
        </p:txBody>
      </p:sp>
      <p:sp>
        <p:nvSpPr>
          <p:cNvPr id="3" name="Content Placeholder 2">
            <a:extLst>
              <a:ext uri="{FF2B5EF4-FFF2-40B4-BE49-F238E27FC236}">
                <a16:creationId xmlns:a16="http://schemas.microsoft.com/office/drawing/2014/main" id="{6954E585-9E37-44AE-9DD7-939EA7CC08F6}"/>
              </a:ext>
            </a:extLst>
          </p:cNvPr>
          <p:cNvSpPr>
            <a:spLocks noGrp="1"/>
          </p:cNvSpPr>
          <p:nvPr>
            <p:ph idx="1"/>
          </p:nvPr>
        </p:nvSpPr>
        <p:spPr/>
        <p:txBody>
          <a:bodyPr/>
          <a:lstStyle/>
          <a:p>
            <a:r>
              <a:rPr lang="en-IN" dirty="0"/>
              <a:t>Properties are created for the purpose to provide an interface to access the private instance members.</a:t>
            </a:r>
          </a:p>
          <a:p>
            <a:r>
              <a:rPr lang="en-IN" dirty="0"/>
              <a:t>Example:</a:t>
            </a:r>
          </a:p>
          <a:p>
            <a:endParaRPr lang="en-IN" dirty="0"/>
          </a:p>
        </p:txBody>
      </p:sp>
      <p:sp>
        <p:nvSpPr>
          <p:cNvPr id="4" name="Rectangle 3">
            <a:extLst>
              <a:ext uri="{FF2B5EF4-FFF2-40B4-BE49-F238E27FC236}">
                <a16:creationId xmlns:a16="http://schemas.microsoft.com/office/drawing/2014/main" id="{7C898D58-9CC2-4BE1-9992-636AF5747A36}"/>
              </a:ext>
            </a:extLst>
          </p:cNvPr>
          <p:cNvSpPr/>
          <p:nvPr/>
        </p:nvSpPr>
        <p:spPr>
          <a:xfrm>
            <a:off x="1385454" y="3193243"/>
            <a:ext cx="8364188" cy="3293209"/>
          </a:xfrm>
          <a:prstGeom prst="rect">
            <a:avLst/>
          </a:prstGeom>
        </p:spPr>
        <p:txBody>
          <a:bodyPr wrap="square">
            <a:spAutoFit/>
          </a:bodyPr>
          <a:lstStyle/>
          <a:p>
            <a:r>
              <a:rPr lang="en-IN" sz="1600" dirty="0">
                <a:latin typeface="Courier New" panose="02070309020205020404" pitchFamily="49" charset="0"/>
                <a:cs typeface="Courier New" panose="02070309020205020404" pitchFamily="49" charset="0"/>
              </a:rPr>
              <a:t>class foo {</a:t>
            </a:r>
          </a:p>
          <a:p>
            <a:r>
              <a:rPr lang="en-IN" sz="1600" dirty="0">
                <a:latin typeface="Courier New" panose="02070309020205020404" pitchFamily="49" charset="0"/>
                <a:cs typeface="Courier New" panose="02070309020205020404" pitchFamily="49" charset="0"/>
              </a:rPr>
              <a:t>    private _</a:t>
            </a:r>
            <a:r>
              <a:rPr lang="en-IN" sz="1600" dirty="0" err="1">
                <a:latin typeface="Courier New" panose="02070309020205020404" pitchFamily="49" charset="0"/>
                <a:cs typeface="Courier New" panose="02070309020205020404" pitchFamily="49" charset="0"/>
              </a:rPr>
              <a:t>bar:boolean</a:t>
            </a:r>
            <a:r>
              <a:rPr lang="en-IN" sz="1600" dirty="0">
                <a:latin typeface="Courier New" panose="02070309020205020404" pitchFamily="49" charset="0"/>
                <a:cs typeface="Courier New" panose="02070309020205020404" pitchFamily="49" charset="0"/>
              </a:rPr>
              <a:t> = false;</a:t>
            </a:r>
          </a:p>
          <a:p>
            <a:r>
              <a:rPr lang="en-IN" sz="1600" dirty="0">
                <a:latin typeface="Courier New" panose="02070309020205020404" pitchFamily="49" charset="0"/>
                <a:cs typeface="Courier New" panose="02070309020205020404" pitchFamily="49" charset="0"/>
              </a:rPr>
              <a:t>    get bar():</a:t>
            </a:r>
            <a:r>
              <a:rPr lang="en-IN" sz="1600" dirty="0" err="1">
                <a:latin typeface="Courier New" panose="02070309020205020404" pitchFamily="49" charset="0"/>
                <a:cs typeface="Courier New" panose="02070309020205020404" pitchFamily="49" charset="0"/>
              </a:rPr>
              <a:t>boolean</a:t>
            </a:r>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return </a:t>
            </a:r>
            <a:r>
              <a:rPr lang="en-IN" sz="1600" dirty="0" err="1">
                <a:latin typeface="Courier New" panose="02070309020205020404" pitchFamily="49" charset="0"/>
                <a:cs typeface="Courier New" panose="02070309020205020404" pitchFamily="49" charset="0"/>
              </a:rPr>
              <a:t>this._bar</a:t>
            </a:r>
            <a:r>
              <a:rPr lang="en-IN" sz="1600" dirty="0">
                <a:latin typeface="Courier New" panose="02070309020205020404" pitchFamily="49" charset="0"/>
                <a:cs typeface="Courier New" panose="02070309020205020404" pitchFamily="49" charset="0"/>
              </a:rPr>
              <a:t>;</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set bar(</a:t>
            </a:r>
            <a:r>
              <a:rPr lang="en-IN" sz="1600" dirty="0" err="1">
                <a:latin typeface="Courier New" panose="02070309020205020404" pitchFamily="49" charset="0"/>
                <a:cs typeface="Courier New" panose="02070309020205020404" pitchFamily="49" charset="0"/>
              </a:rPr>
              <a:t>theBar:boolean</a:t>
            </a:r>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this._bar</a:t>
            </a:r>
            <a:r>
              <a:rPr lang="en-IN" sz="1600" dirty="0">
                <a:latin typeface="Courier New" panose="02070309020205020404" pitchFamily="49" charset="0"/>
                <a:cs typeface="Courier New" panose="02070309020205020404" pitchFamily="49" charset="0"/>
              </a:rPr>
              <a:t> = </a:t>
            </a:r>
            <a:r>
              <a:rPr lang="en-IN" sz="1600" dirty="0" err="1">
                <a:latin typeface="Courier New" panose="02070309020205020404" pitchFamily="49" charset="0"/>
                <a:cs typeface="Courier New" panose="02070309020205020404" pitchFamily="49" charset="0"/>
              </a:rPr>
              <a:t>theBar</a:t>
            </a:r>
            <a:r>
              <a:rPr lang="en-IN" sz="1600" dirty="0">
                <a:latin typeface="Courier New" panose="02070309020205020404" pitchFamily="49" charset="0"/>
                <a:cs typeface="Courier New" panose="02070309020205020404" pitchFamily="49" charset="0"/>
              </a:rPr>
              <a:t>;</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myFoo</a:t>
            </a:r>
            <a:r>
              <a:rPr lang="en-US" sz="1600" dirty="0">
                <a:latin typeface="Courier New" panose="02070309020205020404" pitchFamily="49" charset="0"/>
                <a:cs typeface="Courier New" panose="02070309020205020404" pitchFamily="49" charset="0"/>
              </a:rPr>
              <a:t> = new foo();</a:t>
            </a:r>
          </a:p>
          <a:p>
            <a:r>
              <a:rPr lang="en-US" sz="1600" dirty="0">
                <a:latin typeface="Courier New" panose="02070309020205020404" pitchFamily="49" charset="0"/>
                <a:cs typeface="Courier New" panose="02070309020205020404" pitchFamily="49" charset="0"/>
              </a:rPr>
              <a:t>if(</a:t>
            </a:r>
            <a:r>
              <a:rPr lang="en-US" sz="1600" dirty="0" err="1">
                <a:latin typeface="Courier New" panose="02070309020205020404" pitchFamily="49" charset="0"/>
                <a:cs typeface="Courier New" panose="02070309020205020404" pitchFamily="49" charset="0"/>
              </a:rPr>
              <a:t>myFoo.bar</a:t>
            </a:r>
            <a:r>
              <a:rPr lang="en-US" sz="1600" dirty="0">
                <a:latin typeface="Courier New" panose="02070309020205020404" pitchFamily="49" charset="0"/>
                <a:cs typeface="Courier New" panose="02070309020205020404" pitchFamily="49" charset="0"/>
              </a:rPr>
              <a:t>) {         // calls the getter</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myFoo.bar</a:t>
            </a:r>
            <a:r>
              <a:rPr lang="en-US" sz="1600" dirty="0">
                <a:latin typeface="Courier New" panose="02070309020205020404" pitchFamily="49" charset="0"/>
                <a:cs typeface="Courier New" panose="02070309020205020404" pitchFamily="49" charset="0"/>
              </a:rPr>
              <a:t> = false;  // calls the setter and passes false</a:t>
            </a:r>
          </a:p>
          <a:p>
            <a:r>
              <a:rPr lang="en-US" sz="1600" dirty="0">
                <a:latin typeface="Courier New" panose="02070309020205020404" pitchFamily="49" charset="0"/>
                <a:cs typeface="Courier New" panose="02070309020205020404" pitchFamily="49" charset="0"/>
              </a:rPr>
              <a:t>}</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787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D698-DF39-44C9-AFD0-3E76D3FB3566}"/>
              </a:ext>
            </a:extLst>
          </p:cNvPr>
          <p:cNvSpPr>
            <a:spLocks noGrp="1"/>
          </p:cNvSpPr>
          <p:nvPr>
            <p:ph type="title"/>
          </p:nvPr>
        </p:nvSpPr>
        <p:spPr/>
        <p:txBody>
          <a:bodyPr/>
          <a:lstStyle/>
          <a:p>
            <a:r>
              <a:rPr lang="en-IN" dirty="0"/>
              <a:t>Namespace</a:t>
            </a:r>
          </a:p>
        </p:txBody>
      </p:sp>
      <p:sp>
        <p:nvSpPr>
          <p:cNvPr id="3" name="Content Placeholder 2">
            <a:extLst>
              <a:ext uri="{FF2B5EF4-FFF2-40B4-BE49-F238E27FC236}">
                <a16:creationId xmlns:a16="http://schemas.microsoft.com/office/drawing/2014/main" id="{0E20F01A-8AE6-4460-8943-8B199C355B4E}"/>
              </a:ext>
            </a:extLst>
          </p:cNvPr>
          <p:cNvSpPr>
            <a:spLocks noGrp="1"/>
          </p:cNvSpPr>
          <p:nvPr>
            <p:ph idx="1"/>
          </p:nvPr>
        </p:nvSpPr>
        <p:spPr/>
        <p:txBody>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 All the interfaces, classes etc. can be defined in the curly brackets { }.</a:t>
            </a:r>
          </a:p>
          <a:p>
            <a:r>
              <a:rPr lang="en-US" dirty="0"/>
              <a:t>By default, namespace components cannot be used in other modules or namespaces. You must export each component to make it accessible outside, using the export keyword.</a:t>
            </a:r>
          </a:p>
          <a:p>
            <a:r>
              <a:rPr lang="en-US" dirty="0"/>
              <a:t>In order to use namespace components at other places, first we need to include the namespace using the triple slash reference syntax /// &lt;reference path="path to namespace file" /&gt;. </a:t>
            </a:r>
            <a:endParaRPr lang="en-IN" dirty="0"/>
          </a:p>
        </p:txBody>
      </p:sp>
    </p:spTree>
    <p:extLst>
      <p:ext uri="{BB962C8B-B14F-4D97-AF65-F5344CB8AC3E}">
        <p14:creationId xmlns:p14="http://schemas.microsoft.com/office/powerpoint/2010/main" val="237129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FA02-0E79-4D26-919B-3F9B5CB38AB1}"/>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75E3BD9B-783D-4F36-A521-BBBF28AEE9BF}"/>
              </a:ext>
            </a:extLst>
          </p:cNvPr>
          <p:cNvSpPr>
            <a:spLocks noGrp="1"/>
          </p:cNvSpPr>
          <p:nvPr>
            <p:ph idx="1"/>
          </p:nvPr>
        </p:nvSpPr>
        <p:spPr/>
        <p:txBody>
          <a:bodyPr>
            <a:normAutofit fontScale="92500" lnSpcReduction="20000"/>
          </a:bodyPr>
          <a:lstStyle/>
          <a:p>
            <a:r>
              <a:rPr lang="en-US" dirty="0"/>
              <a:t>The TypeScript code we write is in the global scope by default. If we have multiple files in a project, the variables, functions, etc. written in one file are accessible in all the other files.</a:t>
            </a:r>
          </a:p>
          <a:p>
            <a:r>
              <a:rPr lang="en-US" dirty="0"/>
              <a:t>Anybody can easily override variables declared in the global scope without even knowing they are doing so! This is a dangerous space as it can lead to conflicts/errors in the code.</a:t>
            </a:r>
          </a:p>
          <a:p>
            <a:r>
              <a:rPr lang="en-US" dirty="0"/>
              <a:t>TypeScript provides modules and namespaces in order to prevent the default global scope of the code and also to organize and maintain a large code base.</a:t>
            </a:r>
          </a:p>
          <a:p>
            <a:r>
              <a:rPr lang="en-US" dirty="0"/>
              <a:t>Modules are a way to create a local scope in the file. So, all variables, classes, functions, etc. that are declared in a module are not accessible outside the module. </a:t>
            </a:r>
          </a:p>
          <a:p>
            <a:r>
              <a:rPr lang="en-US" dirty="0"/>
              <a:t>A module can be created using the keyword export and a module can be used in another module using the keyword import.</a:t>
            </a:r>
          </a:p>
          <a:p>
            <a:endParaRPr lang="en-US" dirty="0"/>
          </a:p>
          <a:p>
            <a:endParaRPr lang="en-IN" dirty="0"/>
          </a:p>
        </p:txBody>
      </p:sp>
    </p:spTree>
    <p:extLst>
      <p:ext uri="{BB962C8B-B14F-4D97-AF65-F5344CB8AC3E}">
        <p14:creationId xmlns:p14="http://schemas.microsoft.com/office/powerpoint/2010/main" val="85384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3DD3-3B40-488B-AF75-8CA3C866888C}"/>
              </a:ext>
            </a:extLst>
          </p:cNvPr>
          <p:cNvSpPr>
            <a:spLocks noGrp="1"/>
          </p:cNvSpPr>
          <p:nvPr>
            <p:ph type="title"/>
          </p:nvPr>
        </p:nvSpPr>
        <p:spPr/>
        <p:txBody>
          <a:bodyPr/>
          <a:lstStyle/>
          <a:p>
            <a:r>
              <a:rPr lang="en-IN" dirty="0"/>
              <a:t>Using Export in Module</a:t>
            </a:r>
          </a:p>
        </p:txBody>
      </p:sp>
      <p:sp>
        <p:nvSpPr>
          <p:cNvPr id="3" name="Content Placeholder 2">
            <a:extLst>
              <a:ext uri="{FF2B5EF4-FFF2-40B4-BE49-F238E27FC236}">
                <a16:creationId xmlns:a16="http://schemas.microsoft.com/office/drawing/2014/main" id="{EE6388A9-DD2F-46A7-B3F5-6F56EB210205}"/>
              </a:ext>
            </a:extLst>
          </p:cNvPr>
          <p:cNvSpPr>
            <a:spLocks noGrp="1"/>
          </p:cNvSpPr>
          <p:nvPr>
            <p:ph idx="1"/>
          </p:nvPr>
        </p:nvSpPr>
        <p:spPr>
          <a:xfrm>
            <a:off x="1103312" y="2052918"/>
            <a:ext cx="8946541" cy="4195481"/>
          </a:xfrm>
        </p:spPr>
        <p:txBody>
          <a:bodyPr/>
          <a:lstStyle/>
          <a:p>
            <a:r>
              <a:rPr lang="en-US" dirty="0"/>
              <a:t>A module can be defined in a separate .</a:t>
            </a:r>
            <a:r>
              <a:rPr lang="en-US" dirty="0" err="1"/>
              <a:t>ts</a:t>
            </a:r>
            <a:r>
              <a:rPr lang="en-US" dirty="0"/>
              <a:t> file which can contain functions, variables, interfaces and classes. Use the prefix export with all the definitions you want to include in a module and want to access from other modules.</a:t>
            </a:r>
            <a:endParaRPr lang="en-IN" dirty="0"/>
          </a:p>
        </p:txBody>
      </p:sp>
      <p:sp>
        <p:nvSpPr>
          <p:cNvPr id="4" name="Rectangle 3">
            <a:extLst>
              <a:ext uri="{FF2B5EF4-FFF2-40B4-BE49-F238E27FC236}">
                <a16:creationId xmlns:a16="http://schemas.microsoft.com/office/drawing/2014/main" id="{6F0ACF8B-BFEB-449F-9A8A-6871758A9C29}"/>
              </a:ext>
            </a:extLst>
          </p:cNvPr>
          <p:cNvSpPr/>
          <p:nvPr/>
        </p:nvSpPr>
        <p:spPr>
          <a:xfrm>
            <a:off x="646111" y="3414156"/>
            <a:ext cx="12176166" cy="3539430"/>
          </a:xfrm>
          <a:prstGeom prst="rect">
            <a:avLst/>
          </a:prstGeom>
        </p:spPr>
        <p:txBody>
          <a:bodyPr wrap="square">
            <a:spAutoFit/>
          </a:bodyPr>
          <a:lstStyle/>
          <a:p>
            <a:r>
              <a:rPr lang="en-IN" sz="1600" dirty="0">
                <a:latin typeface="Courier New" panose="02070309020205020404" pitchFamily="49" charset="0"/>
                <a:cs typeface="Courier New" panose="02070309020205020404" pitchFamily="49" charset="0"/>
              </a:rPr>
              <a:t>//filename is </a:t>
            </a:r>
            <a:r>
              <a:rPr lang="en-IN" sz="1600" dirty="0" err="1">
                <a:latin typeface="Courier New" panose="02070309020205020404" pitchFamily="49" charset="0"/>
                <a:cs typeface="Courier New" panose="02070309020205020404" pitchFamily="49" charset="0"/>
              </a:rPr>
              <a:t>Employee.ts</a:t>
            </a:r>
            <a:endParaRPr lang="en-IN" sz="1600" dirty="0">
              <a:latin typeface="Courier New" panose="02070309020205020404" pitchFamily="49" charset="0"/>
              <a:cs typeface="Courier New" panose="02070309020205020404" pitchFamily="49" charset="0"/>
            </a:endParaRPr>
          </a:p>
          <a:p>
            <a:r>
              <a:rPr lang="en-IN" sz="1600" dirty="0">
                <a:latin typeface="Courier New" panose="02070309020205020404" pitchFamily="49" charset="0"/>
                <a:cs typeface="Courier New" panose="02070309020205020404" pitchFamily="49" charset="0"/>
              </a:rPr>
              <a:t>export let age : number = 20;</a:t>
            </a:r>
          </a:p>
          <a:p>
            <a:r>
              <a:rPr lang="en-IN" sz="1600" dirty="0">
                <a:latin typeface="Courier New" panose="02070309020205020404" pitchFamily="49" charset="0"/>
                <a:cs typeface="Courier New" panose="02070309020205020404" pitchFamily="49" charset="0"/>
              </a:rPr>
              <a:t>export class Employee {</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empCode</a:t>
            </a:r>
            <a:r>
              <a:rPr lang="en-IN" sz="1600" dirty="0">
                <a:latin typeface="Courier New" panose="02070309020205020404" pitchFamily="49" charset="0"/>
                <a:cs typeface="Courier New" panose="02070309020205020404" pitchFamily="49" charset="0"/>
              </a:rPr>
              <a:t>: number;</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empName</a:t>
            </a:r>
            <a:r>
              <a:rPr lang="en-IN" sz="1600" dirty="0">
                <a:latin typeface="Courier New" panose="02070309020205020404" pitchFamily="49" charset="0"/>
                <a:cs typeface="Courier New" panose="02070309020205020404" pitchFamily="49" charset="0"/>
              </a:rPr>
              <a:t>: string;</a:t>
            </a:r>
          </a:p>
          <a:p>
            <a:r>
              <a:rPr lang="en-IN" sz="1600" dirty="0">
                <a:latin typeface="Courier New" panose="02070309020205020404" pitchFamily="49" charset="0"/>
                <a:cs typeface="Courier New" panose="02070309020205020404" pitchFamily="49" charset="0"/>
              </a:rPr>
              <a:t>    constructor(name: string, code: number) {</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this.empName</a:t>
            </a:r>
            <a:r>
              <a:rPr lang="en-IN" sz="1600" dirty="0">
                <a:latin typeface="Courier New" panose="02070309020205020404" pitchFamily="49" charset="0"/>
                <a:cs typeface="Courier New" panose="02070309020205020404" pitchFamily="49" charset="0"/>
              </a:rPr>
              <a:t> = name;</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this.empCode</a:t>
            </a:r>
            <a:r>
              <a:rPr lang="en-IN" sz="1600" dirty="0">
                <a:latin typeface="Courier New" panose="02070309020205020404" pitchFamily="49" charset="0"/>
                <a:cs typeface="Courier New" panose="02070309020205020404" pitchFamily="49" charset="0"/>
              </a:rPr>
              <a:t> = code;</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displayEmployee</a:t>
            </a:r>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console.log ("Employee Code: " + </a:t>
            </a:r>
            <a:r>
              <a:rPr lang="en-IN" sz="1600" dirty="0" err="1">
                <a:latin typeface="Courier New" panose="02070309020205020404" pitchFamily="49" charset="0"/>
                <a:cs typeface="Courier New" panose="02070309020205020404" pitchFamily="49" charset="0"/>
              </a:rPr>
              <a:t>this.empCode</a:t>
            </a:r>
            <a:r>
              <a:rPr lang="en-IN" sz="1600" dirty="0">
                <a:latin typeface="Courier New" panose="02070309020205020404" pitchFamily="49" charset="0"/>
                <a:cs typeface="Courier New" panose="02070309020205020404" pitchFamily="49" charset="0"/>
              </a:rPr>
              <a:t> + ", Employee Name: " + </a:t>
            </a:r>
            <a:r>
              <a:rPr lang="en-IN" sz="1600" dirty="0" err="1">
                <a:latin typeface="Courier New" panose="02070309020205020404" pitchFamily="49" charset="0"/>
                <a:cs typeface="Courier New" panose="02070309020205020404" pitchFamily="49" charset="0"/>
              </a:rPr>
              <a:t>this.empName</a:t>
            </a:r>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    }</a:t>
            </a:r>
          </a:p>
          <a:p>
            <a:r>
              <a:rPr lang="en-IN" sz="1600" dirty="0">
                <a:latin typeface="Courier New" panose="02070309020205020404" pitchFamily="49" charset="0"/>
                <a:cs typeface="Courier New" panose="02070309020205020404" pitchFamily="49" charset="0"/>
              </a:rPr>
              <a:t>}</a:t>
            </a:r>
          </a:p>
          <a:p>
            <a:r>
              <a:rPr lang="en-IN" sz="1600" dirty="0">
                <a:latin typeface="Courier New" panose="02070309020205020404" pitchFamily="49" charset="0"/>
                <a:cs typeface="Courier New" panose="02070309020205020404" pitchFamily="49" charset="0"/>
              </a:rPr>
              <a:t>let </a:t>
            </a:r>
            <a:r>
              <a:rPr lang="en-IN" sz="1600" dirty="0" err="1">
                <a:latin typeface="Courier New" panose="02070309020205020404" pitchFamily="49" charset="0"/>
                <a:cs typeface="Courier New" panose="02070309020205020404" pitchFamily="49" charset="0"/>
              </a:rPr>
              <a:t>companyName:string</a:t>
            </a:r>
            <a:r>
              <a:rPr lang="en-IN" sz="1600" dirty="0">
                <a:latin typeface="Courier New" panose="02070309020205020404" pitchFamily="49" charset="0"/>
                <a:cs typeface="Courier New" panose="02070309020205020404" pitchFamily="49" charset="0"/>
              </a:rPr>
              <a:t> = "XYZ";</a:t>
            </a:r>
          </a:p>
        </p:txBody>
      </p:sp>
    </p:spTree>
    <p:extLst>
      <p:ext uri="{BB962C8B-B14F-4D97-AF65-F5344CB8AC3E}">
        <p14:creationId xmlns:p14="http://schemas.microsoft.com/office/powerpoint/2010/main" val="127856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814A-BB8F-4E02-9A44-3A4DE4BD0FAE}"/>
              </a:ext>
            </a:extLst>
          </p:cNvPr>
          <p:cNvSpPr>
            <a:spLocks noGrp="1"/>
          </p:cNvSpPr>
          <p:nvPr>
            <p:ph type="title"/>
          </p:nvPr>
        </p:nvSpPr>
        <p:spPr/>
        <p:txBody>
          <a:bodyPr/>
          <a:lstStyle/>
          <a:p>
            <a:r>
              <a:rPr lang="en-IN" dirty="0"/>
              <a:t>Using Import in Modules</a:t>
            </a:r>
          </a:p>
        </p:txBody>
      </p:sp>
      <p:sp>
        <p:nvSpPr>
          <p:cNvPr id="3" name="Content Placeholder 2">
            <a:extLst>
              <a:ext uri="{FF2B5EF4-FFF2-40B4-BE49-F238E27FC236}">
                <a16:creationId xmlns:a16="http://schemas.microsoft.com/office/drawing/2014/main" id="{3FD61AC0-B22F-4636-827D-40EC4F87C777}"/>
              </a:ext>
            </a:extLst>
          </p:cNvPr>
          <p:cNvSpPr>
            <a:spLocks noGrp="1"/>
          </p:cNvSpPr>
          <p:nvPr>
            <p:ph idx="1"/>
          </p:nvPr>
        </p:nvSpPr>
        <p:spPr>
          <a:xfrm>
            <a:off x="1103312" y="2052918"/>
            <a:ext cx="10035743" cy="4195481"/>
          </a:xfrm>
        </p:spPr>
        <p:txBody>
          <a:bodyPr/>
          <a:lstStyle/>
          <a:p>
            <a:r>
              <a:rPr lang="en-US" dirty="0"/>
              <a:t>A module can be used in another module using an import statement.</a:t>
            </a:r>
          </a:p>
          <a:p>
            <a:r>
              <a:rPr lang="en-US" dirty="0"/>
              <a:t>Syntax:</a:t>
            </a:r>
          </a:p>
          <a:p>
            <a:pPr lvl="1"/>
            <a:r>
              <a:rPr lang="en-US" dirty="0"/>
              <a:t>Import { export name } from "file path without extension“</a:t>
            </a:r>
          </a:p>
          <a:p>
            <a:r>
              <a:rPr lang="en-US" dirty="0"/>
              <a:t>Ways to import an exported module:</a:t>
            </a:r>
          </a:p>
          <a:p>
            <a:pPr lvl="1"/>
            <a:r>
              <a:rPr lang="en-US" dirty="0"/>
              <a:t>Import single export</a:t>
            </a:r>
          </a:p>
          <a:p>
            <a:pPr lvl="2"/>
            <a:r>
              <a:rPr lang="en-US" dirty="0" err="1"/>
              <a:t>Eg</a:t>
            </a:r>
            <a:r>
              <a:rPr lang="en-US" dirty="0"/>
              <a:t>: import { Employee } from "./Employee";</a:t>
            </a:r>
          </a:p>
          <a:p>
            <a:pPr lvl="1"/>
            <a:r>
              <a:rPr lang="en-US" dirty="0"/>
              <a:t>Import complete module into a variable</a:t>
            </a:r>
          </a:p>
          <a:p>
            <a:pPr lvl="2"/>
            <a:r>
              <a:rPr lang="en-US" dirty="0" err="1"/>
              <a:t>Eg</a:t>
            </a:r>
            <a:r>
              <a:rPr lang="en-US" dirty="0"/>
              <a:t>: import * as Emp from "./Employee“</a:t>
            </a:r>
          </a:p>
          <a:p>
            <a:pPr lvl="1"/>
            <a:r>
              <a:rPr lang="en-US" dirty="0"/>
              <a:t>Rename an Export from a Module</a:t>
            </a:r>
          </a:p>
          <a:p>
            <a:pPr lvl="2"/>
            <a:r>
              <a:rPr lang="en-US" dirty="0" err="1"/>
              <a:t>Eg</a:t>
            </a:r>
            <a:r>
              <a:rPr lang="en-US" dirty="0"/>
              <a:t>: import { Employee as Associate } from "./Employee"</a:t>
            </a:r>
          </a:p>
        </p:txBody>
      </p:sp>
    </p:spTree>
    <p:extLst>
      <p:ext uri="{BB962C8B-B14F-4D97-AF65-F5344CB8AC3E}">
        <p14:creationId xmlns:p14="http://schemas.microsoft.com/office/powerpoint/2010/main" val="142837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43A4-4576-4EF4-87BC-8D6E08E37F66}"/>
              </a:ext>
            </a:extLst>
          </p:cNvPr>
          <p:cNvSpPr>
            <a:spLocks noGrp="1"/>
          </p:cNvSpPr>
          <p:nvPr>
            <p:ph type="title"/>
          </p:nvPr>
        </p:nvSpPr>
        <p:spPr/>
        <p:txBody>
          <a:bodyPr/>
          <a:lstStyle/>
          <a:p>
            <a:r>
              <a:rPr lang="en-IN" dirty="0"/>
              <a:t>Reference Links</a:t>
            </a:r>
          </a:p>
        </p:txBody>
      </p:sp>
      <p:sp>
        <p:nvSpPr>
          <p:cNvPr id="3" name="Content Placeholder 2">
            <a:extLst>
              <a:ext uri="{FF2B5EF4-FFF2-40B4-BE49-F238E27FC236}">
                <a16:creationId xmlns:a16="http://schemas.microsoft.com/office/drawing/2014/main" id="{3D825DA3-59A7-42CA-9F88-E24875611C72}"/>
              </a:ext>
            </a:extLst>
          </p:cNvPr>
          <p:cNvSpPr>
            <a:spLocks noGrp="1"/>
          </p:cNvSpPr>
          <p:nvPr>
            <p:ph idx="1"/>
          </p:nvPr>
        </p:nvSpPr>
        <p:spPr/>
        <p:txBody>
          <a:bodyPr/>
          <a:lstStyle/>
          <a:p>
            <a:r>
              <a:rPr lang="en-IN" dirty="0">
                <a:hlinkClick r:id="rId2"/>
              </a:rPr>
              <a:t>https://codesjava.com/typescript-variable-declaration</a:t>
            </a:r>
            <a:endParaRPr lang="en-IN" dirty="0"/>
          </a:p>
          <a:p>
            <a:r>
              <a:rPr lang="en-IN" dirty="0">
                <a:hlinkClick r:id="rId3"/>
              </a:rPr>
              <a:t>https://howtodoinjava.com/typescript/typescript-types/</a:t>
            </a:r>
            <a:endParaRPr lang="en-IN" dirty="0"/>
          </a:p>
          <a:p>
            <a:r>
              <a:rPr lang="en-IN" dirty="0">
                <a:hlinkClick r:id="rId4"/>
              </a:rPr>
              <a:t>https://tutorialzine.com/2016/07/learn-typescript-in-30-minutes</a:t>
            </a:r>
            <a:endParaRPr lang="en-IN" dirty="0"/>
          </a:p>
          <a:p>
            <a:endParaRPr lang="en-IN" dirty="0"/>
          </a:p>
        </p:txBody>
      </p:sp>
    </p:spTree>
    <p:extLst>
      <p:ext uri="{BB962C8B-B14F-4D97-AF65-F5344CB8AC3E}">
        <p14:creationId xmlns:p14="http://schemas.microsoft.com/office/powerpoint/2010/main" val="351585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9037-B473-452C-9891-E576F3EC5BE3}"/>
              </a:ext>
            </a:extLst>
          </p:cNvPr>
          <p:cNvSpPr>
            <a:spLocks noGrp="1"/>
          </p:cNvSpPr>
          <p:nvPr>
            <p:ph type="title"/>
          </p:nvPr>
        </p:nvSpPr>
        <p:spPr/>
        <p:txBody>
          <a:bodyPr/>
          <a:lstStyle/>
          <a:p>
            <a:r>
              <a:rPr lang="en-IN" dirty="0"/>
              <a:t>Takeaway</a:t>
            </a:r>
          </a:p>
        </p:txBody>
      </p:sp>
      <p:sp>
        <p:nvSpPr>
          <p:cNvPr id="3" name="Content Placeholder 2">
            <a:extLst>
              <a:ext uri="{FF2B5EF4-FFF2-40B4-BE49-F238E27FC236}">
                <a16:creationId xmlns:a16="http://schemas.microsoft.com/office/drawing/2014/main" id="{801DB86B-DCC7-4E9F-84D8-6CC3C8D70847}"/>
              </a:ext>
            </a:extLst>
          </p:cNvPr>
          <p:cNvSpPr>
            <a:spLocks noGrp="1"/>
          </p:cNvSpPr>
          <p:nvPr>
            <p:ph idx="1"/>
          </p:nvPr>
        </p:nvSpPr>
        <p:spPr/>
        <p:txBody>
          <a:bodyPr numCol="2">
            <a:normAutofit/>
          </a:bodyPr>
          <a:lstStyle/>
          <a:p>
            <a:r>
              <a:rPr lang="en-IN" dirty="0"/>
              <a:t>What is typescript?</a:t>
            </a:r>
          </a:p>
          <a:p>
            <a:r>
              <a:rPr lang="en-IN" dirty="0"/>
              <a:t>Declare variable</a:t>
            </a:r>
          </a:p>
          <a:p>
            <a:r>
              <a:rPr lang="en-IN" dirty="0"/>
              <a:t>Types</a:t>
            </a:r>
          </a:p>
          <a:p>
            <a:r>
              <a:rPr lang="en-IN" dirty="0"/>
              <a:t>Type Assertion</a:t>
            </a:r>
          </a:p>
          <a:p>
            <a:r>
              <a:rPr lang="en-IN" dirty="0"/>
              <a:t>Arrow Function</a:t>
            </a:r>
          </a:p>
          <a:p>
            <a:r>
              <a:rPr lang="en-IN" dirty="0"/>
              <a:t>Interface</a:t>
            </a:r>
          </a:p>
          <a:p>
            <a:r>
              <a:rPr lang="en-IN" dirty="0"/>
              <a:t>Classes</a:t>
            </a:r>
          </a:p>
          <a:p>
            <a:r>
              <a:rPr lang="en-IN" dirty="0"/>
              <a:t>Objects</a:t>
            </a:r>
          </a:p>
          <a:p>
            <a:r>
              <a:rPr lang="en-IN" dirty="0"/>
              <a:t>Constructors</a:t>
            </a:r>
          </a:p>
          <a:p>
            <a:r>
              <a:rPr lang="en-IN" dirty="0"/>
              <a:t>Access Modifier</a:t>
            </a:r>
          </a:p>
          <a:p>
            <a:r>
              <a:rPr lang="en-IN" dirty="0"/>
              <a:t>Properties</a:t>
            </a:r>
          </a:p>
          <a:p>
            <a:r>
              <a:rPr lang="en-IN" dirty="0"/>
              <a:t>Modules</a:t>
            </a:r>
          </a:p>
          <a:p>
            <a:endParaRPr lang="en-IN" dirty="0"/>
          </a:p>
        </p:txBody>
      </p:sp>
    </p:spTree>
    <p:extLst>
      <p:ext uri="{BB962C8B-B14F-4D97-AF65-F5344CB8AC3E}">
        <p14:creationId xmlns:p14="http://schemas.microsoft.com/office/powerpoint/2010/main" val="278477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E0EED-4034-4E2D-B9F7-F268785051A0}"/>
              </a:ext>
            </a:extLst>
          </p:cNvPr>
          <p:cNvSpPr>
            <a:spLocks noGrp="1"/>
          </p:cNvSpPr>
          <p:nvPr>
            <p:ph type="title"/>
          </p:nvPr>
        </p:nvSpPr>
        <p:spPr>
          <a:xfrm>
            <a:off x="1879351" y="2232341"/>
            <a:ext cx="8825657" cy="1915647"/>
          </a:xfrm>
        </p:spPr>
        <p:txBody>
          <a:bodyPr anchor="ctr"/>
          <a:lstStyle/>
          <a:p>
            <a:pPr algn="ctr"/>
            <a:r>
              <a:rPr lang="en-IN" dirty="0"/>
              <a:t>Thank you!!</a:t>
            </a:r>
          </a:p>
        </p:txBody>
      </p:sp>
    </p:spTree>
    <p:extLst>
      <p:ext uri="{BB962C8B-B14F-4D97-AF65-F5344CB8AC3E}">
        <p14:creationId xmlns:p14="http://schemas.microsoft.com/office/powerpoint/2010/main" val="232793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2AB1-753F-4811-9717-DD6572BFD20E}"/>
              </a:ext>
            </a:extLst>
          </p:cNvPr>
          <p:cNvSpPr>
            <a:spLocks noGrp="1"/>
          </p:cNvSpPr>
          <p:nvPr>
            <p:ph type="title"/>
          </p:nvPr>
        </p:nvSpPr>
        <p:spPr/>
        <p:txBody>
          <a:bodyPr/>
          <a:lstStyle/>
          <a:p>
            <a:r>
              <a:rPr lang="en-IN" dirty="0"/>
              <a:t>TypeScript Introduction</a:t>
            </a:r>
          </a:p>
        </p:txBody>
      </p:sp>
      <p:graphicFrame>
        <p:nvGraphicFramePr>
          <p:cNvPr id="5" name="Content Placeholder 4">
            <a:extLst>
              <a:ext uri="{FF2B5EF4-FFF2-40B4-BE49-F238E27FC236}">
                <a16:creationId xmlns:a16="http://schemas.microsoft.com/office/drawing/2014/main" id="{924B3963-264D-4102-849B-2DBB67C110FC}"/>
              </a:ext>
            </a:extLst>
          </p:cNvPr>
          <p:cNvGraphicFramePr>
            <a:graphicFrameLocks noGrp="1"/>
          </p:cNvGraphicFramePr>
          <p:nvPr>
            <p:ph idx="1"/>
            <p:extLst>
              <p:ext uri="{D42A27DB-BD31-4B8C-83A1-F6EECF244321}">
                <p14:modId xmlns:p14="http://schemas.microsoft.com/office/powerpoint/2010/main" val="1553644032"/>
              </p:ext>
            </p:extLst>
          </p:nvPr>
        </p:nvGraphicFramePr>
        <p:xfrm>
          <a:off x="2959035" y="2345049"/>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a:extLst>
              <a:ext uri="{FF2B5EF4-FFF2-40B4-BE49-F238E27FC236}">
                <a16:creationId xmlns:a16="http://schemas.microsoft.com/office/drawing/2014/main" id="{FB0F3E22-211A-422B-8582-DAFF914717E1}"/>
              </a:ext>
            </a:extLst>
          </p:cNvPr>
          <p:cNvSpPr txBox="1">
            <a:spLocks/>
          </p:cNvSpPr>
          <p:nvPr/>
        </p:nvSpPr>
        <p:spPr>
          <a:xfrm>
            <a:off x="818712" y="2222287"/>
            <a:ext cx="5431259" cy="3636511"/>
          </a:xfrm>
          <a:prstGeom prst="rect">
            <a:avLst/>
          </a:prstGeom>
          <a:effectLst>
            <a:outerShdw blurRad="50800" dir="14400000">
              <a:srgbClr val="000000">
                <a:alpha val="40000"/>
              </a:srgbClr>
            </a:outerShdw>
          </a:effectLst>
        </p:spPr>
        <p:txBody>
          <a:bodyPr vert="horz" lIns="91440" tIns="45720" rIns="91440" bIns="45720" numCol="1"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Superset of JavaScript</a:t>
            </a:r>
          </a:p>
          <a:p>
            <a:r>
              <a:rPr lang="en-IN" dirty="0"/>
              <a:t>Statically typed</a:t>
            </a:r>
          </a:p>
          <a:p>
            <a:r>
              <a:rPr lang="en-IN" dirty="0"/>
              <a:t>Supports object oriented concepts, such as classes and interface</a:t>
            </a:r>
          </a:p>
          <a:p>
            <a:r>
              <a:rPr lang="en-IN" dirty="0"/>
              <a:t>Gets converted into JavaScript</a:t>
            </a:r>
          </a:p>
          <a:p>
            <a:r>
              <a:rPr lang="en-IN" dirty="0"/>
              <a:t>Open Sources</a:t>
            </a:r>
          </a:p>
          <a:p>
            <a:endParaRPr lang="en-IN" dirty="0"/>
          </a:p>
          <a:p>
            <a:endParaRPr lang="en-IN" dirty="0"/>
          </a:p>
          <a:p>
            <a:endParaRPr lang="en-IN" dirty="0"/>
          </a:p>
        </p:txBody>
      </p:sp>
    </p:spTree>
    <p:extLst>
      <p:ext uri="{BB962C8B-B14F-4D97-AF65-F5344CB8AC3E}">
        <p14:creationId xmlns:p14="http://schemas.microsoft.com/office/powerpoint/2010/main" val="28856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0B3A-B8CA-46ED-B4C5-604FECEDB29B}"/>
              </a:ext>
            </a:extLst>
          </p:cNvPr>
          <p:cNvSpPr>
            <a:spLocks noGrp="1"/>
          </p:cNvSpPr>
          <p:nvPr>
            <p:ph type="title"/>
          </p:nvPr>
        </p:nvSpPr>
        <p:spPr/>
        <p:txBody>
          <a:bodyPr/>
          <a:lstStyle/>
          <a:p>
            <a:r>
              <a:rPr lang="en-IN" dirty="0"/>
              <a:t>Compiling and running the program</a:t>
            </a:r>
          </a:p>
        </p:txBody>
      </p:sp>
      <p:sp>
        <p:nvSpPr>
          <p:cNvPr id="3" name="Content Placeholder 2">
            <a:extLst>
              <a:ext uri="{FF2B5EF4-FFF2-40B4-BE49-F238E27FC236}">
                <a16:creationId xmlns:a16="http://schemas.microsoft.com/office/drawing/2014/main" id="{C794C16F-5012-497E-8095-52117194F3DC}"/>
              </a:ext>
            </a:extLst>
          </p:cNvPr>
          <p:cNvSpPr>
            <a:spLocks noGrp="1"/>
          </p:cNvSpPr>
          <p:nvPr>
            <p:ph idx="1"/>
          </p:nvPr>
        </p:nvSpPr>
        <p:spPr/>
        <p:txBody>
          <a:bodyPr/>
          <a:lstStyle/>
          <a:p>
            <a:r>
              <a:rPr lang="en-IN" dirty="0"/>
              <a:t>Install the typescript if not available:</a:t>
            </a:r>
          </a:p>
          <a:p>
            <a:pPr lvl="1"/>
            <a:r>
              <a:rPr lang="en-IN" dirty="0" err="1">
                <a:latin typeface="Courier New" panose="02070309020205020404" pitchFamily="49" charset="0"/>
                <a:cs typeface="Courier New" panose="02070309020205020404" pitchFamily="49" charset="0"/>
              </a:rPr>
              <a:t>npm</a:t>
            </a:r>
            <a:r>
              <a:rPr lang="en-IN" dirty="0">
                <a:latin typeface="Courier New" panose="02070309020205020404" pitchFamily="49" charset="0"/>
                <a:cs typeface="Courier New" panose="02070309020205020404" pitchFamily="49" charset="0"/>
              </a:rPr>
              <a:t> install –g typescript</a:t>
            </a:r>
          </a:p>
          <a:p>
            <a:r>
              <a:rPr lang="en-IN" dirty="0" err="1"/>
              <a:t>Transpiling</a:t>
            </a:r>
            <a:r>
              <a:rPr lang="en-IN" dirty="0"/>
              <a:t> the program:</a:t>
            </a:r>
          </a:p>
          <a:p>
            <a:pPr lvl="1"/>
            <a:r>
              <a:rPr lang="en-IN" dirty="0" err="1">
                <a:latin typeface="Courier New" panose="02070309020205020404" pitchFamily="49" charset="0"/>
                <a:cs typeface="Courier New" panose="02070309020205020404" pitchFamily="49" charset="0"/>
              </a:rPr>
              <a:t>tsc</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program.ts</a:t>
            </a:r>
            <a:endParaRPr lang="en-IN" dirty="0">
              <a:latin typeface="Courier New" panose="02070309020205020404" pitchFamily="49" charset="0"/>
              <a:cs typeface="Courier New" panose="02070309020205020404" pitchFamily="49" charset="0"/>
            </a:endParaRPr>
          </a:p>
          <a:p>
            <a:pPr lvl="1"/>
            <a:r>
              <a:rPr lang="en-IN" dirty="0"/>
              <a:t>It will generate a JS file.</a:t>
            </a:r>
          </a:p>
          <a:p>
            <a:r>
              <a:rPr lang="en-IN" dirty="0"/>
              <a:t>Run the program:</a:t>
            </a:r>
          </a:p>
          <a:p>
            <a:pPr lvl="1"/>
            <a:r>
              <a:rPr lang="en-IN" dirty="0">
                <a:latin typeface="Courier New" panose="02070309020205020404" pitchFamily="49" charset="0"/>
                <a:cs typeface="Courier New" panose="02070309020205020404" pitchFamily="49" charset="0"/>
              </a:rPr>
              <a:t>node program.js</a:t>
            </a:r>
          </a:p>
        </p:txBody>
      </p:sp>
    </p:spTree>
    <p:extLst>
      <p:ext uri="{BB962C8B-B14F-4D97-AF65-F5344CB8AC3E}">
        <p14:creationId xmlns:p14="http://schemas.microsoft.com/office/powerpoint/2010/main" val="80873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AAD9-10FE-4D40-9571-71E6342E7F56}"/>
              </a:ext>
            </a:extLst>
          </p:cNvPr>
          <p:cNvSpPr>
            <a:spLocks noGrp="1"/>
          </p:cNvSpPr>
          <p:nvPr>
            <p:ph type="title"/>
          </p:nvPr>
        </p:nvSpPr>
        <p:spPr/>
        <p:txBody>
          <a:bodyPr/>
          <a:lstStyle/>
          <a:p>
            <a:r>
              <a:rPr lang="en-IN" dirty="0"/>
              <a:t>Declaring Variables</a:t>
            </a:r>
          </a:p>
        </p:txBody>
      </p:sp>
      <p:sp>
        <p:nvSpPr>
          <p:cNvPr id="3" name="Content Placeholder 2">
            <a:extLst>
              <a:ext uri="{FF2B5EF4-FFF2-40B4-BE49-F238E27FC236}">
                <a16:creationId xmlns:a16="http://schemas.microsoft.com/office/drawing/2014/main" id="{30C7CA98-05EA-4D02-906A-155E82A75776}"/>
              </a:ext>
            </a:extLst>
          </p:cNvPr>
          <p:cNvSpPr>
            <a:spLocks noGrp="1"/>
          </p:cNvSpPr>
          <p:nvPr>
            <p:ph idx="1"/>
          </p:nvPr>
        </p:nvSpPr>
        <p:spPr/>
        <p:txBody>
          <a:bodyPr/>
          <a:lstStyle/>
          <a:p>
            <a:r>
              <a:rPr lang="en-IN" dirty="0"/>
              <a:t>There are two ways to declare a variable:</a:t>
            </a:r>
          </a:p>
          <a:p>
            <a:pPr lvl="1"/>
            <a:r>
              <a:rPr lang="en-IN" dirty="0">
                <a:latin typeface="Courier New" panose="02070309020205020404" pitchFamily="49" charset="0"/>
                <a:cs typeface="Courier New" panose="02070309020205020404" pitchFamily="49" charset="0"/>
              </a:rPr>
              <a:t>var</a:t>
            </a:r>
          </a:p>
          <a:p>
            <a:pPr lvl="1"/>
            <a:r>
              <a:rPr lang="en-IN" dirty="0">
                <a:latin typeface="Courier New" panose="02070309020205020404" pitchFamily="49" charset="0"/>
                <a:cs typeface="Courier New" panose="02070309020205020404" pitchFamily="49" charset="0"/>
              </a:rPr>
              <a:t>let</a:t>
            </a:r>
          </a:p>
          <a:p>
            <a:r>
              <a:rPr lang="en-IN" dirty="0"/>
              <a:t>Difference between var and let:</a:t>
            </a:r>
          </a:p>
          <a:p>
            <a:pPr lvl="1"/>
            <a:r>
              <a:rPr lang="en-IN" dirty="0"/>
              <a:t>Scope difference: </a:t>
            </a:r>
            <a:r>
              <a:rPr lang="en-IN" dirty="0">
                <a:hlinkClick r:id="rId3" action="ppaction://hlinkfile"/>
              </a:rPr>
              <a:t>Example Link</a:t>
            </a:r>
            <a:endParaRPr lang="en-IN" dirty="0"/>
          </a:p>
          <a:p>
            <a:pPr lvl="1"/>
            <a:r>
              <a:rPr lang="en-IN" dirty="0"/>
              <a:t>Redeclaration difference: </a:t>
            </a:r>
            <a:r>
              <a:rPr lang="en-IN" dirty="0">
                <a:hlinkClick r:id="rId4" action="ppaction://hlinkfile"/>
              </a:rPr>
              <a:t>Example Link</a:t>
            </a:r>
            <a:endParaRPr lang="en-IN" dirty="0"/>
          </a:p>
          <a:p>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703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65FF-3A36-414E-AA94-FC1E8458816B}"/>
              </a:ext>
            </a:extLst>
          </p:cNvPr>
          <p:cNvSpPr>
            <a:spLocks noGrp="1"/>
          </p:cNvSpPr>
          <p:nvPr>
            <p:ph type="title"/>
          </p:nvPr>
        </p:nvSpPr>
        <p:spPr/>
        <p:txBody>
          <a:bodyPr/>
          <a:lstStyle/>
          <a:p>
            <a:r>
              <a:rPr lang="en-IN" dirty="0"/>
              <a:t>Types</a:t>
            </a:r>
            <a:br>
              <a:rPr lang="en-IN" dirty="0"/>
            </a:br>
            <a:endParaRPr lang="en-IN" dirty="0"/>
          </a:p>
        </p:txBody>
      </p:sp>
      <p:sp>
        <p:nvSpPr>
          <p:cNvPr id="3" name="Content Placeholder 2">
            <a:extLst>
              <a:ext uri="{FF2B5EF4-FFF2-40B4-BE49-F238E27FC236}">
                <a16:creationId xmlns:a16="http://schemas.microsoft.com/office/drawing/2014/main" id="{8D5EE874-7EA9-4040-9F9F-08FCD6D0F110}"/>
              </a:ext>
            </a:extLst>
          </p:cNvPr>
          <p:cNvSpPr>
            <a:spLocks noGrp="1"/>
          </p:cNvSpPr>
          <p:nvPr>
            <p:ph idx="1"/>
          </p:nvPr>
        </p:nvSpPr>
        <p:spPr/>
        <p:txBody>
          <a:bodyPr/>
          <a:lstStyle/>
          <a:p>
            <a:r>
              <a:rPr lang="en-IN" dirty="0"/>
              <a:t>The following types are supported in typescript:</a:t>
            </a:r>
          </a:p>
          <a:p>
            <a:pPr lvl="1"/>
            <a:r>
              <a:rPr lang="en-IN" dirty="0"/>
              <a:t>Static type:</a:t>
            </a:r>
          </a:p>
          <a:p>
            <a:pPr lvl="2"/>
            <a:r>
              <a:rPr lang="en-IN" dirty="0"/>
              <a:t>Primitive: number, string, </a:t>
            </a:r>
            <a:r>
              <a:rPr lang="en-IN" dirty="0" err="1"/>
              <a:t>boolean</a:t>
            </a:r>
            <a:r>
              <a:rPr lang="en-IN" dirty="0"/>
              <a:t>, void, any</a:t>
            </a:r>
          </a:p>
          <a:p>
            <a:pPr lvl="2"/>
            <a:r>
              <a:rPr lang="en-IN" dirty="0"/>
              <a:t>Object: Array, tuple, interface, class, </a:t>
            </a:r>
            <a:r>
              <a:rPr lang="en-IN" dirty="0" err="1"/>
              <a:t>enum</a:t>
            </a:r>
            <a:r>
              <a:rPr lang="en-IN" dirty="0"/>
              <a:t>, and Functions</a:t>
            </a:r>
          </a:p>
          <a:p>
            <a:pPr lvl="1"/>
            <a:r>
              <a:rPr lang="en-IN" dirty="0"/>
              <a:t>Generics</a:t>
            </a:r>
          </a:p>
        </p:txBody>
      </p:sp>
      <p:sp>
        <p:nvSpPr>
          <p:cNvPr id="4" name="Rectangle 3">
            <a:extLst>
              <a:ext uri="{FF2B5EF4-FFF2-40B4-BE49-F238E27FC236}">
                <a16:creationId xmlns:a16="http://schemas.microsoft.com/office/drawing/2014/main" id="{1B46C853-E6C9-4E09-95EC-F67AE7FB06BB}"/>
              </a:ext>
            </a:extLst>
          </p:cNvPr>
          <p:cNvSpPr/>
          <p:nvPr/>
        </p:nvSpPr>
        <p:spPr>
          <a:xfrm>
            <a:off x="3396340" y="4697129"/>
            <a:ext cx="5367647" cy="646331"/>
          </a:xfrm>
          <a:prstGeom prst="rect">
            <a:avLst/>
          </a:prstGeom>
        </p:spPr>
        <p:txBody>
          <a:bodyPr wrap="square">
            <a:spAutoFit/>
          </a:bodyPr>
          <a:lstStyle/>
          <a:p>
            <a:r>
              <a:rPr lang="en-IN" dirty="0">
                <a:hlinkClick r:id="rId3"/>
              </a:rPr>
              <a:t>http://www.tutorialsteacher.com/typescript/</a:t>
            </a:r>
            <a:endParaRPr lang="en-IN" dirty="0"/>
          </a:p>
          <a:p>
            <a:endParaRPr lang="en-IN" dirty="0"/>
          </a:p>
        </p:txBody>
      </p:sp>
    </p:spTree>
    <p:extLst>
      <p:ext uri="{BB962C8B-B14F-4D97-AF65-F5344CB8AC3E}">
        <p14:creationId xmlns:p14="http://schemas.microsoft.com/office/powerpoint/2010/main" val="381958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9F20-10D8-4EB7-BC94-AD74EB948AC5}"/>
              </a:ext>
            </a:extLst>
          </p:cNvPr>
          <p:cNvSpPr>
            <a:spLocks noGrp="1"/>
          </p:cNvSpPr>
          <p:nvPr>
            <p:ph type="title"/>
          </p:nvPr>
        </p:nvSpPr>
        <p:spPr/>
        <p:txBody>
          <a:bodyPr/>
          <a:lstStyle/>
          <a:p>
            <a:r>
              <a:rPr lang="en-IN" dirty="0"/>
              <a:t>Type Assertion</a:t>
            </a:r>
            <a:br>
              <a:rPr lang="en-IN" dirty="0"/>
            </a:br>
            <a:endParaRPr lang="en-IN" dirty="0"/>
          </a:p>
        </p:txBody>
      </p:sp>
      <p:sp>
        <p:nvSpPr>
          <p:cNvPr id="3" name="Content Placeholder 2">
            <a:extLst>
              <a:ext uri="{FF2B5EF4-FFF2-40B4-BE49-F238E27FC236}">
                <a16:creationId xmlns:a16="http://schemas.microsoft.com/office/drawing/2014/main" id="{3640EE7C-78A1-4BD0-AAA9-7918D5D8BF03}"/>
              </a:ext>
            </a:extLst>
          </p:cNvPr>
          <p:cNvSpPr>
            <a:spLocks noGrp="1"/>
          </p:cNvSpPr>
          <p:nvPr>
            <p:ph idx="1"/>
          </p:nvPr>
        </p:nvSpPr>
        <p:spPr/>
        <p:txBody>
          <a:bodyPr/>
          <a:lstStyle/>
          <a:p>
            <a:r>
              <a:rPr lang="en-US" dirty="0"/>
              <a:t>Type assertion allows to set the type of a value and tell the compiler not to infer it.</a:t>
            </a:r>
          </a:p>
          <a:p>
            <a:r>
              <a:rPr lang="en-US" dirty="0"/>
              <a:t>Example 1:</a:t>
            </a:r>
          </a:p>
          <a:p>
            <a:endParaRPr lang="en-US" dirty="0"/>
          </a:p>
          <a:p>
            <a:endParaRPr lang="en-US" dirty="0"/>
          </a:p>
          <a:p>
            <a:endParaRPr lang="en-US" dirty="0"/>
          </a:p>
          <a:p>
            <a:r>
              <a:rPr lang="en-US" dirty="0"/>
              <a:t>Example 2:</a:t>
            </a:r>
          </a:p>
          <a:p>
            <a:endParaRPr lang="en-IN" dirty="0"/>
          </a:p>
        </p:txBody>
      </p:sp>
      <p:sp>
        <p:nvSpPr>
          <p:cNvPr id="8" name="TextBox 7">
            <a:extLst>
              <a:ext uri="{FF2B5EF4-FFF2-40B4-BE49-F238E27FC236}">
                <a16:creationId xmlns:a16="http://schemas.microsoft.com/office/drawing/2014/main" id="{9103AA8D-557B-4C8D-B3B9-75CBF37B0BA1}"/>
              </a:ext>
            </a:extLst>
          </p:cNvPr>
          <p:cNvSpPr txBox="1"/>
          <p:nvPr/>
        </p:nvSpPr>
        <p:spPr>
          <a:xfrm>
            <a:off x="2376788" y="3335470"/>
            <a:ext cx="87119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let code: any = 123; </a:t>
            </a:r>
          </a:p>
          <a:p>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employeeCode</a:t>
            </a:r>
            <a:r>
              <a:rPr lang="en-US" dirty="0">
                <a:latin typeface="Courier New" panose="02070309020205020404" pitchFamily="49" charset="0"/>
                <a:cs typeface="Courier New" panose="02070309020205020404" pitchFamily="49" charset="0"/>
              </a:rPr>
              <a:t> = &lt;number&gt; code; //Type Assertion</a:t>
            </a:r>
          </a:p>
          <a:p>
            <a:r>
              <a:rPr lang="en-US" dirty="0">
                <a:latin typeface="Courier New" panose="02070309020205020404" pitchFamily="49" charset="0"/>
                <a:cs typeface="Courier New" panose="02070309020205020404" pitchFamily="49" charset="0"/>
              </a:rPr>
              <a:t>console.log(</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employeeCode</a:t>
            </a:r>
            <a:r>
              <a:rPr lang="en-US" dirty="0">
                <a:latin typeface="Courier New" panose="02070309020205020404" pitchFamily="49" charset="0"/>
                <a:cs typeface="Courier New" panose="02070309020205020404" pitchFamily="49" charset="0"/>
              </a:rPr>
              <a:t>)); //Output: number</a:t>
            </a:r>
            <a:endParaRPr lang="en-IN"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EC2C8061-263E-4E01-A5B2-5741284E7E40}"/>
              </a:ext>
            </a:extLst>
          </p:cNvPr>
          <p:cNvSpPr txBox="1"/>
          <p:nvPr/>
        </p:nvSpPr>
        <p:spPr>
          <a:xfrm>
            <a:off x="2446063" y="5102915"/>
            <a:ext cx="8711900"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let code: any = 123; </a:t>
            </a:r>
          </a:p>
          <a:p>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employeeCode</a:t>
            </a:r>
            <a:r>
              <a:rPr lang="en-US" dirty="0">
                <a:latin typeface="Courier New" panose="02070309020205020404" pitchFamily="49" charset="0"/>
                <a:cs typeface="Courier New" panose="02070309020205020404" pitchFamily="49" charset="0"/>
              </a:rPr>
              <a:t> = code as number;</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077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608C-06FD-4473-8F3A-B6A1025F428D}"/>
              </a:ext>
            </a:extLst>
          </p:cNvPr>
          <p:cNvSpPr>
            <a:spLocks noGrp="1"/>
          </p:cNvSpPr>
          <p:nvPr>
            <p:ph type="title"/>
          </p:nvPr>
        </p:nvSpPr>
        <p:spPr/>
        <p:txBody>
          <a:bodyPr/>
          <a:lstStyle/>
          <a:p>
            <a:r>
              <a:rPr lang="en-IN" dirty="0"/>
              <a:t>Arrow Function or Lambda Expression</a:t>
            </a:r>
          </a:p>
        </p:txBody>
      </p:sp>
      <p:sp>
        <p:nvSpPr>
          <p:cNvPr id="3" name="Content Placeholder 2">
            <a:extLst>
              <a:ext uri="{FF2B5EF4-FFF2-40B4-BE49-F238E27FC236}">
                <a16:creationId xmlns:a16="http://schemas.microsoft.com/office/drawing/2014/main" id="{9ED3A644-D1DA-4304-88CD-EDD1E19B6681}"/>
              </a:ext>
            </a:extLst>
          </p:cNvPr>
          <p:cNvSpPr>
            <a:spLocks noGrp="1"/>
          </p:cNvSpPr>
          <p:nvPr>
            <p:ph idx="1"/>
          </p:nvPr>
        </p:nvSpPr>
        <p:spPr/>
        <p:txBody>
          <a:bodyPr/>
          <a:lstStyle/>
          <a:p>
            <a:r>
              <a:rPr lang="en-US" dirty="0"/>
              <a:t>Arrow notations are used for anonymous functions </a:t>
            </a:r>
            <a:r>
              <a:rPr lang="en-US" dirty="0" err="1"/>
              <a:t>i.e</a:t>
            </a:r>
            <a:r>
              <a:rPr lang="en-US" dirty="0"/>
              <a:t> for function expressions. They are also called lambda functions in other languages.</a:t>
            </a:r>
          </a:p>
          <a:p>
            <a:r>
              <a:rPr lang="en-US" dirty="0"/>
              <a:t>Example:</a:t>
            </a:r>
          </a:p>
          <a:p>
            <a:endParaRPr lang="en-US" dirty="0"/>
          </a:p>
          <a:p>
            <a:endParaRPr lang="en-IN" dirty="0"/>
          </a:p>
        </p:txBody>
      </p:sp>
      <p:sp>
        <p:nvSpPr>
          <p:cNvPr id="5" name="TextBox 4">
            <a:extLst>
              <a:ext uri="{FF2B5EF4-FFF2-40B4-BE49-F238E27FC236}">
                <a16:creationId xmlns:a16="http://schemas.microsoft.com/office/drawing/2014/main" id="{24621CE1-3922-4952-B955-FFFE7D69B134}"/>
              </a:ext>
            </a:extLst>
          </p:cNvPr>
          <p:cNvSpPr txBox="1"/>
          <p:nvPr/>
        </p:nvSpPr>
        <p:spPr>
          <a:xfrm>
            <a:off x="2966852" y="3429000"/>
            <a:ext cx="6438405"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let sum = (x: number, y: number): number =&gt; {</a:t>
            </a:r>
          </a:p>
          <a:p>
            <a:r>
              <a:rPr lang="en-US" dirty="0">
                <a:latin typeface="Courier New" panose="02070309020205020404" pitchFamily="49" charset="0"/>
                <a:cs typeface="Courier New" panose="02070309020205020404" pitchFamily="49" charset="0"/>
              </a:rPr>
              <a:t>            return x + y;</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sum(10, 20); //returns 30</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88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3308-9327-46D5-AD7E-759E68E8E177}"/>
              </a:ext>
            </a:extLst>
          </p:cNvPr>
          <p:cNvSpPr>
            <a:spLocks noGrp="1"/>
          </p:cNvSpPr>
          <p:nvPr>
            <p:ph type="title"/>
          </p:nvPr>
        </p:nvSpPr>
        <p:spPr/>
        <p:txBody>
          <a:bodyPr/>
          <a:lstStyle/>
          <a:p>
            <a:r>
              <a:rPr lang="en-IN" dirty="0"/>
              <a:t>Interface</a:t>
            </a:r>
            <a:br>
              <a:rPr lang="en-IN" dirty="0"/>
            </a:br>
            <a:endParaRPr lang="en-IN" dirty="0"/>
          </a:p>
        </p:txBody>
      </p:sp>
      <p:sp>
        <p:nvSpPr>
          <p:cNvPr id="3" name="Content Placeholder 2">
            <a:extLst>
              <a:ext uri="{FF2B5EF4-FFF2-40B4-BE49-F238E27FC236}">
                <a16:creationId xmlns:a16="http://schemas.microsoft.com/office/drawing/2014/main" id="{13BD3494-4E77-4049-9FC1-A9F5BF247700}"/>
              </a:ext>
            </a:extLst>
          </p:cNvPr>
          <p:cNvSpPr>
            <a:spLocks noGrp="1"/>
          </p:cNvSpPr>
          <p:nvPr>
            <p:ph idx="1"/>
          </p:nvPr>
        </p:nvSpPr>
        <p:spPr/>
        <p:txBody>
          <a:bodyPr/>
          <a:lstStyle/>
          <a:p>
            <a:r>
              <a:rPr lang="en-US" dirty="0"/>
              <a:t>Interface is a structure that defines the contract in your application. It defines the syntax for classes to follow. Classes that are derived from an interface must follow the structure provided by their interface.</a:t>
            </a:r>
          </a:p>
          <a:p>
            <a:r>
              <a:rPr lang="en-US" dirty="0"/>
              <a:t>The TypeScript compiler does not convert interface to JavaScript. It uses interface for type checking. This is also known as "duck typing" or "structural subtyping".</a:t>
            </a:r>
          </a:p>
          <a:p>
            <a:r>
              <a:rPr lang="en-US" dirty="0"/>
              <a:t>An interface is defined with the keyword interface and it can include properties and method declarations using a function or an arrow function.</a:t>
            </a:r>
          </a:p>
          <a:p>
            <a:endParaRPr lang="en-IN" dirty="0"/>
          </a:p>
        </p:txBody>
      </p:sp>
    </p:spTree>
    <p:extLst>
      <p:ext uri="{BB962C8B-B14F-4D97-AF65-F5344CB8AC3E}">
        <p14:creationId xmlns:p14="http://schemas.microsoft.com/office/powerpoint/2010/main" val="925279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1513</Words>
  <Application>Microsoft Office PowerPoint</Application>
  <PresentationFormat>Widescreen</PresentationFormat>
  <Paragraphs>201</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Courier New</vt:lpstr>
      <vt:lpstr>Wingdings 2</vt:lpstr>
      <vt:lpstr>Wingdings 3</vt:lpstr>
      <vt:lpstr>Ion</vt:lpstr>
      <vt:lpstr>TypeScript</vt:lpstr>
      <vt:lpstr>Takeaway</vt:lpstr>
      <vt:lpstr>TypeScript Introduction</vt:lpstr>
      <vt:lpstr>Compiling and running the program</vt:lpstr>
      <vt:lpstr>Declaring Variables</vt:lpstr>
      <vt:lpstr>Types </vt:lpstr>
      <vt:lpstr>Type Assertion </vt:lpstr>
      <vt:lpstr>Arrow Function or Lambda Expression</vt:lpstr>
      <vt:lpstr>Interface </vt:lpstr>
      <vt:lpstr>Interface - Example</vt:lpstr>
      <vt:lpstr>Classes </vt:lpstr>
      <vt:lpstr>Inheritance and Abstract class</vt:lpstr>
      <vt:lpstr>Access Modifier  </vt:lpstr>
      <vt:lpstr>Properties </vt:lpstr>
      <vt:lpstr>Namespace</vt:lpstr>
      <vt:lpstr>Modules</vt:lpstr>
      <vt:lpstr>Using Export in Module</vt:lpstr>
      <vt:lpstr>Using Import in Modules</vt:lpstr>
      <vt:lpstr>Reference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Shalini Gupta</dc:creator>
  <cp:lastModifiedBy>Shalini Gupta</cp:lastModifiedBy>
  <cp:revision>44</cp:revision>
  <dcterms:created xsi:type="dcterms:W3CDTF">2018-09-23T12:26:45Z</dcterms:created>
  <dcterms:modified xsi:type="dcterms:W3CDTF">2018-09-30T16:31:26Z</dcterms:modified>
</cp:coreProperties>
</file>