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5.xml" ContentType="application/vnd.openxmlformats-officedocument.presentationml.slideLayout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6.xml" ContentType="application/vnd.openxmlformats-officedocument.presentationml.slideLayou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17.xml" ContentType="application/vnd.openxmlformats-officedocument.presentationml.slideLayou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18.xml" ContentType="application/vnd.openxmlformats-officedocument.presentationml.slideLayou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9.xml" ContentType="application/vnd.openxmlformats-officedocument.presentationml.slideLayout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slideLayouts/slideLayout20.xml" ContentType="application/vnd.openxmlformats-officedocument.presentationml.slideLayou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slideLayouts/slideLayout21.xml" ContentType="application/vnd.openxmlformats-officedocument.presentationml.slideLayout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22.xml" ContentType="application/vnd.openxmlformats-officedocument.presentationml.slideLayou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tags/tag69.xml" ContentType="application/vnd.openxmlformats-officedocument.presentationml.tag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70.xml" ContentType="application/vnd.openxmlformats-officedocument.presentationml.tags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732" r:id="rId1"/>
    <p:sldMasterId id="2147483733" r:id="rId2"/>
  </p:sldMasterIdLst>
  <p:notesMasterIdLst>
    <p:notesMasterId r:id="rId3"/>
  </p:notesMasterIdLst>
  <p:sldIdLst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45" compatLnSpc="1" lIns="91492" numCol="1" rIns="91492" tIns="45745" vert="horz" wrap="square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45" compatLnSpc="1" lIns="91492" numCol="1" rIns="91492" tIns="45745" vert="horz" wrap="square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45" compatLnSpc="1" lIns="91492" numCol="1" rIns="91492" tIns="45745" vert="horz" wrap="square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45" compatLnSpc="1" lIns="91492" numCol="1" rIns="91492" tIns="45745" vert="horz" wrap="square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45" compatLnSpc="1" lIns="91492" numCol="1" rIns="91492" tIns="45745" vert="horz" wrap="square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/>
      </p:grpSpPr>
      <p:sp>
        <p:nvSpPr>
          <p:cNvPr id="1048609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1048610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tags" Target="../tags/tag57.xml"/><Relationship Id="rId6" Type="http://schemas.openxmlformats.org/officeDocument/2006/relationships/tags" Target="../tags/tag58.xml"/><Relationship Id="rId7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图片 7" descr="C:/Users/kingsoft/AppData/Local/Temp/fig2wpp/@svg_Union_#color-2113&amp;609.svg"/>
          <p:cNvSpPr/>
          <p:nvPr userDrawn="1">
            <p:custDataLst>
              <p:tags r:id="rId1"/>
            </p:custDataLst>
          </p:nvPr>
        </p:nvSpPr>
        <p:spPr>
          <a:xfrm>
            <a:off x="0" y="1359108"/>
            <a:ext cx="9141619" cy="254105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anchor="ctr" rtlCol="0"/>
          <a:p>
            <a:endParaRPr sz="1350" lang="en-US">
              <a:cs typeface="Arial" panose="020B0604020202020204" pitchFamily="34" charset="0"/>
            </a:endParaRPr>
          </a:p>
        </p:txBody>
      </p:sp>
      <p:sp>
        <p:nvSpPr>
          <p:cNvPr id="1048647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20388" y="3456430"/>
            <a:ext cx="7532342" cy="1350000"/>
          </a:xfrm>
        </p:spPr>
        <p:txBody>
          <a:bodyPr anchor="b" wrap="square">
            <a:normAutofit/>
          </a:bodyPr>
          <a:lstStyle>
            <a:lvl1pPr algn="l">
              <a:lnSpc>
                <a:spcPct val="100000"/>
              </a:lnSpc>
              <a:defRPr sz="405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48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49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50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48651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820388" y="5114542"/>
            <a:ext cx="7532342" cy="434724"/>
          </a:xfrm>
        </p:spPr>
        <p:txBody>
          <a:bodyPr anchor="t" wrap="square">
            <a:normAutofit/>
          </a:bodyPr>
          <a:lstStyle>
            <a:lvl1pPr algn="l" indent="0" marL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1127250"/>
            <a:ext cx="8100000" cy="540000"/>
          </a:xfrm>
        </p:spPr>
        <p:txBody>
          <a:bodyPr anchor="b" bIns="0" lIns="0" rIns="0" tIns="0" wrap="square">
            <a:normAutofit/>
          </a:bodyPr>
          <a:lstStyle>
            <a:lvl1pPr algn="l">
              <a:defRPr sz="2700">
                <a:latin typeface="+mj-lt"/>
                <a:sym typeface="+mj-ea"/>
              </a:defRPr>
            </a:lvl1pPr>
          </a:lstStyle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42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4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4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4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图片 3" descr="C:/Users/kingsoft/AppData/Local/Temp/fig2wpp/@svg_Union_#color-2113&amp;611.svg"/>
          <p:cNvSpPr/>
          <p:nvPr userDrawn="1">
            <p:custDataLst>
              <p:tags r:id="rId1"/>
            </p:custDataLst>
          </p:nvPr>
        </p:nvSpPr>
        <p:spPr>
          <a:xfrm>
            <a:off x="0" y="857250"/>
            <a:ext cx="9141619" cy="3286586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anchor="ctr" rtlCol="0"/>
          <a:p>
            <a:endParaRPr sz="1350" lang="en-US">
              <a:cs typeface="Arial" panose="020B0604020202020204" pitchFamily="34" charset="0"/>
            </a:endParaRPr>
          </a:p>
        </p:txBody>
      </p:sp>
      <p:sp>
        <p:nvSpPr>
          <p:cNvPr id="1048668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45741" y="4021854"/>
            <a:ext cx="3973909" cy="810816"/>
          </a:xfrm>
        </p:spPr>
        <p:txBody>
          <a:bodyPr anchor="b" wrap="square">
            <a:normAutofit/>
          </a:bodyPr>
          <a:lstStyle>
            <a:lvl1pPr>
              <a:defRPr sz="3375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69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70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71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Intersect_#color-2113&amp;632"/>
          <p:cNvSpPr/>
          <p:nvPr userDrawn="1">
            <p:custDataLst>
              <p:tags r:id="rId1"/>
            </p:custDataLst>
          </p:nvPr>
        </p:nvSpPr>
        <p:spPr>
          <a:xfrm>
            <a:off x="2702052" y="857250"/>
            <a:ext cx="6185916" cy="5143500"/>
          </a:xfrm>
          <a:custGeom>
            <a:avLst/>
            <a:ah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p>
            <a:endParaRPr sz="1350" lang="en-US">
              <a:cs typeface="Arial" panose="020B0604020202020204" pitchFamily="34" charset="0"/>
            </a:endParaRPr>
          </a:p>
        </p:txBody>
      </p:sp>
      <p:sp>
        <p:nvSpPr>
          <p:cNvPr id="104866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7446" y="3779666"/>
            <a:ext cx="6185916" cy="1559049"/>
          </a:xfrm>
        </p:spPr>
        <p:txBody>
          <a:bodyPr anchor="t" wrap="square">
            <a:normAutofit/>
          </a:bodyPr>
          <a:lstStyle>
            <a:lvl1pPr algn="l">
              <a:defRPr sz="345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63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837446" y="1868973"/>
            <a:ext cx="2965010" cy="1607157"/>
          </a:xfrm>
        </p:spPr>
        <p:txBody>
          <a:bodyPr anchor="b" wrap="none">
            <a:normAutofit fontScale="59259" lnSpcReduction="20000"/>
          </a:bodyPr>
          <a:lstStyle>
            <a:lvl1pPr algn="l" indent="0" marL="0">
              <a:buNone/>
              <a:defRPr sz="540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6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1127250"/>
            <a:ext cx="8100000" cy="540000"/>
          </a:xfrm>
        </p:spPr>
        <p:txBody>
          <a:bodyPr anchor="b" bIns="0" lIns="0" rIns="0" rtlCol="0" tIns="0" vert="horz" wrap="square">
            <a:normAutofit/>
          </a:bodyPr>
          <a:lstStyle>
            <a:lvl1pPr algn="l">
              <a:defRPr dirty="0" sz="2700" lang="en-US">
                <a:latin typeface="+mj-lt"/>
                <a:sym typeface="+mj-ea"/>
              </a:defRPr>
            </a:lvl1pPr>
          </a:lstStyle>
          <a:p>
            <a:pPr lvl="0"/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84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521970" y="1833563"/>
            <a:ext cx="3992880" cy="3656888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85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29150" y="1833563"/>
            <a:ext cx="3992880" cy="3656888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8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87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88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1127250"/>
            <a:ext cx="8100000" cy="540000"/>
          </a:xfrm>
        </p:spPr>
        <p:txBody>
          <a:bodyPr anchor="b" bIns="0" lIns="0" rIns="0" rtlCol="0" tIns="0" vert="horz" wrap="square">
            <a:normAutofit/>
          </a:bodyPr>
          <a:lstStyle>
            <a:lvl1pPr algn="l">
              <a:defRPr dirty="0" sz="2700" lang="en-US">
                <a:latin typeface="+mj-lt"/>
                <a:sym typeface="+mj-ea"/>
              </a:defRPr>
            </a:lvl1pPr>
          </a:lstStyle>
          <a:p>
            <a:pPr lvl="0"/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76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833563"/>
            <a:ext cx="3992880" cy="308477"/>
          </a:xfrm>
        </p:spPr>
        <p:txBody>
          <a:bodyPr anchor="b" wrap="square">
            <a:normAutofit fontScale="94444"/>
          </a:bodyPr>
          <a:lstStyle>
            <a:lvl1pPr indent="0" marL="0">
              <a:buNone/>
              <a:defRPr b="1" sz="1800">
                <a:latin typeface="+mj-lt"/>
                <a:sym typeface="+mn-ea"/>
              </a:defRPr>
            </a:lvl1pPr>
            <a:lvl2pPr indent="0" marL="342900">
              <a:buNone/>
              <a:defRPr b="1" sz="1500">
                <a:latin typeface="+mj-lt"/>
              </a:defRPr>
            </a:lvl2pPr>
            <a:lvl3pPr indent="0" marL="685800">
              <a:buNone/>
              <a:defRPr b="1" sz="1350">
                <a:latin typeface="+mj-lt"/>
              </a:defRPr>
            </a:lvl3pPr>
            <a:lvl4pPr indent="0" marL="1028700">
              <a:buNone/>
              <a:defRPr b="1" sz="1200">
                <a:latin typeface="+mj-lt"/>
              </a:defRPr>
            </a:lvl4pPr>
            <a:lvl5pPr indent="0" marL="1371600">
              <a:buNone/>
              <a:defRPr b="1" sz="1200">
                <a:latin typeface="+mj-lt"/>
              </a:defRPr>
            </a:lvl5pPr>
            <a:lvl6pPr indent="0" marL="1714500">
              <a:buNone/>
              <a:defRPr b="1" sz="1200">
                <a:latin typeface="+mj-lt"/>
              </a:defRPr>
            </a:lvl6pPr>
            <a:lvl7pPr indent="0" marL="2057400">
              <a:buNone/>
              <a:defRPr b="1" sz="1200">
                <a:latin typeface="+mj-lt"/>
              </a:defRPr>
            </a:lvl7pPr>
            <a:lvl8pPr indent="0" marL="2400300">
              <a:buNone/>
              <a:defRPr b="1" sz="1200">
                <a:latin typeface="+mj-lt"/>
              </a:defRPr>
            </a:lvl8pPr>
            <a:lvl9pPr indent="0" marL="2743200">
              <a:buNone/>
              <a:defRPr b="1" sz="1200">
                <a:latin typeface="+mj-lt"/>
              </a:defRPr>
            </a:lvl9pPr>
          </a:lstStyle>
          <a:p>
            <a:pPr lvl="0"/>
            <a:r>
              <a:rPr dirty="0" lang="en-US">
                <a:latin typeface="+mj-lt"/>
              </a:rPr>
              <a:t>Click to add text</a:t>
            </a:r>
            <a:endParaRPr dirty="0" lang="en-US"/>
          </a:p>
        </p:txBody>
      </p:sp>
      <p:sp>
        <p:nvSpPr>
          <p:cNvPr id="1048677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521970" y="226357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78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29150" y="1833563"/>
            <a:ext cx="3992880" cy="308477"/>
          </a:xfrm>
        </p:spPr>
        <p:txBody>
          <a:bodyPr anchor="b" wrap="square">
            <a:normAutofit fontScale="94444"/>
          </a:bodyPr>
          <a:lstStyle>
            <a:lvl1pPr indent="0" marL="0">
              <a:buNone/>
              <a:defRPr b="1" sz="1800">
                <a:latin typeface="+mj-lt"/>
                <a:sym typeface="+mn-ea"/>
              </a:defRPr>
            </a:lvl1pPr>
            <a:lvl2pPr indent="0" marL="342900">
              <a:buNone/>
              <a:defRPr b="1" sz="1500">
                <a:latin typeface="+mj-lt"/>
              </a:defRPr>
            </a:lvl2pPr>
            <a:lvl3pPr indent="0" marL="685800">
              <a:buNone/>
              <a:defRPr b="1" sz="1350">
                <a:latin typeface="+mj-lt"/>
              </a:defRPr>
            </a:lvl3pPr>
            <a:lvl4pPr indent="0" marL="1028700">
              <a:buNone/>
              <a:defRPr b="1" sz="1200">
                <a:latin typeface="+mj-lt"/>
              </a:defRPr>
            </a:lvl4pPr>
            <a:lvl5pPr indent="0" marL="1371600">
              <a:buNone/>
              <a:defRPr b="1" sz="1200">
                <a:latin typeface="+mj-lt"/>
              </a:defRPr>
            </a:lvl5pPr>
            <a:lvl6pPr indent="0" marL="1714500">
              <a:buNone/>
              <a:defRPr b="1" sz="1200">
                <a:latin typeface="+mj-lt"/>
              </a:defRPr>
            </a:lvl6pPr>
            <a:lvl7pPr indent="0" marL="2057400">
              <a:buNone/>
              <a:defRPr b="1" sz="1200">
                <a:latin typeface="+mj-lt"/>
              </a:defRPr>
            </a:lvl7pPr>
            <a:lvl8pPr indent="0" marL="2400300">
              <a:buNone/>
              <a:defRPr b="1" sz="1200">
                <a:latin typeface="+mj-lt"/>
              </a:defRPr>
            </a:lvl8pPr>
            <a:lvl9pPr indent="0" marL="2743200">
              <a:buNone/>
              <a:defRPr b="1" sz="1200">
                <a:latin typeface="+mj-lt"/>
              </a:defRPr>
            </a:lvl9pPr>
          </a:lstStyle>
          <a:p>
            <a:pPr lvl="0"/>
            <a:r>
              <a:rPr dirty="0" lang="en-US">
                <a:latin typeface="+mj-lt"/>
              </a:rPr>
              <a:t>Click to add text</a:t>
            </a:r>
            <a:endParaRPr dirty="0" lang="en-US"/>
          </a:p>
        </p:txBody>
      </p:sp>
      <p:sp>
        <p:nvSpPr>
          <p:cNvPr id="1048679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4629150" y="226357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80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81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82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sym typeface="+mj-ea"/>
              </a:defRPr>
            </a:lvl1pPr>
          </a:lstStyle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38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39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40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7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内容占位符 1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521970" y="1127284"/>
            <a:ext cx="8101489" cy="4363403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sym typeface="+mn-ea"/>
              </a:defRPr>
            </a:lvl1pPr>
            <a:lvl2pPr>
              <a:defRPr>
                <a:latin typeface="+mn-lt"/>
                <a:sym typeface="+mn-ea"/>
              </a:defRPr>
            </a:lvl2pPr>
            <a:lvl3pPr>
              <a:defRPr>
                <a:latin typeface="+mn-lt"/>
                <a:sym typeface="+mn-ea"/>
              </a:defRPr>
            </a:lvl3pPr>
            <a:lvl4pPr>
              <a:defRPr>
                <a:latin typeface="+mn-lt"/>
                <a:sym typeface="+mn-ea"/>
              </a:defRPr>
            </a:lvl4pPr>
            <a:lvl5pPr>
              <a:defRPr>
                <a:latin typeface="+mn-lt"/>
                <a:sym typeface="+mn-ea"/>
              </a:defRPr>
            </a:lvl5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5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5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5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1127250"/>
            <a:ext cx="8100000" cy="540000"/>
          </a:xfrm>
        </p:spPr>
        <p:txBody>
          <a:bodyPr anchor="b" bIns="0" lIns="0" rIns="0" rtlCol="0" tIns="0" vert="horz" wrap="square">
            <a:normAutofit/>
          </a:bodyPr>
          <a:lstStyle>
            <a:lvl1pPr>
              <a:defRPr dirty="0" lang="en-US">
                <a:latin typeface="+mj-lt"/>
                <a:sym typeface="+mj-ea"/>
              </a:defRPr>
            </a:lvl1pPr>
          </a:lstStyle>
          <a:p>
            <a:pPr lvl="0"/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57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833563"/>
            <a:ext cx="8099316" cy="304165"/>
          </a:xfrm>
        </p:spPr>
        <p:txBody>
          <a:bodyPr anchor="t" wrap="square">
            <a:normAutofit fontScale="94444" lnSpcReduction="20000"/>
          </a:bodyPr>
          <a:lstStyle>
            <a:lvl1pPr indent="0" marL="0">
              <a:buNone/>
              <a:defRPr b="0" sz="1800">
                <a:latin typeface="+mj-lt"/>
                <a:sym typeface="+mn-ea"/>
              </a:defRPr>
            </a:lvl1pPr>
            <a:lvl2pPr indent="0" marL="342900">
              <a:buNone/>
              <a:defRPr b="1" sz="1500">
                <a:latin typeface="+mj-lt"/>
              </a:defRPr>
            </a:lvl2pPr>
            <a:lvl3pPr indent="0" marL="685800">
              <a:buNone/>
              <a:defRPr b="1" sz="1350">
                <a:latin typeface="+mj-lt"/>
              </a:defRPr>
            </a:lvl3pPr>
            <a:lvl4pPr indent="0" marL="1028700">
              <a:buNone/>
              <a:defRPr b="1" sz="1200">
                <a:latin typeface="+mj-lt"/>
              </a:defRPr>
            </a:lvl4pPr>
            <a:lvl5pPr indent="0" marL="1371600">
              <a:buNone/>
              <a:defRPr b="1" sz="1200">
                <a:latin typeface="+mj-lt"/>
              </a:defRPr>
            </a:lvl5pPr>
            <a:lvl6pPr indent="0" marL="1714500">
              <a:buNone/>
              <a:defRPr b="1" sz="1200">
                <a:latin typeface="+mj-lt"/>
              </a:defRPr>
            </a:lvl6pPr>
            <a:lvl7pPr indent="0" marL="2057400">
              <a:buNone/>
              <a:defRPr b="1" sz="1200">
                <a:latin typeface="+mj-lt"/>
              </a:defRPr>
            </a:lvl7pPr>
            <a:lvl8pPr indent="0" marL="2400300">
              <a:buNone/>
              <a:defRPr b="1" sz="1200">
                <a:latin typeface="+mj-lt"/>
              </a:defRPr>
            </a:lvl8pPr>
            <a:lvl9pPr indent="0" marL="2743200">
              <a:buNone/>
              <a:defRPr b="1" sz="1200">
                <a:latin typeface="+mj-lt"/>
              </a:defRPr>
            </a:lvl9pPr>
          </a:lstStyle>
          <a:p>
            <a:r>
              <a:rPr dirty="0" lang="en-US">
                <a:latin typeface="+mj-lt"/>
              </a:rPr>
              <a:t>Click to add text</a:t>
            </a:r>
            <a:endParaRPr dirty="0" lang="en-US"/>
          </a:p>
        </p:txBody>
      </p:sp>
      <p:sp>
        <p:nvSpPr>
          <p:cNvPr id="1048658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59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60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图片 6" descr="C:/Users/kingsoft/AppData/Local/Temp/fig2wpp/@svg_UnionUnion_#color-2113&amp;620.svg"/>
          <p:cNvSpPr/>
          <p:nvPr userDrawn="1">
            <p:custDataLst>
              <p:tags r:id="rId1"/>
            </p:custDataLst>
          </p:nvPr>
        </p:nvSpPr>
        <p:spPr>
          <a:xfrm>
            <a:off x="0" y="960636"/>
            <a:ext cx="9141619" cy="2458871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anchor="ctr" rtlCol="0"/>
          <a:p>
            <a:endParaRPr sz="1350" lang="en-US">
              <a:cs typeface="Arial" panose="020B0604020202020204" pitchFamily="34" charset="0"/>
            </a:endParaRPr>
          </a:p>
        </p:txBody>
      </p:sp>
      <p:sp>
        <p:nvSpPr>
          <p:cNvPr id="1048631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34729" y="3465653"/>
            <a:ext cx="7383581" cy="1350000"/>
          </a:xfrm>
        </p:spPr>
        <p:txBody>
          <a:bodyPr anchor="b" wrap="square">
            <a:normAutofit/>
          </a:bodyPr>
          <a:lstStyle>
            <a:lvl1pPr algn="l">
              <a:lnSpc>
                <a:spcPct val="100000"/>
              </a:lnSpc>
              <a:defRPr sz="4050">
                <a:solidFill>
                  <a:schemeClr val="accent1"/>
                </a:solidFill>
                <a:latin typeface="+mj-lt"/>
                <a:sym typeface="+mj-ea"/>
              </a:defRPr>
            </a:lvl1pPr>
          </a:lstStyle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5624513"/>
            <a:ext cx="2057400" cy="273844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  <a:sym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48635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820388" y="5003099"/>
            <a:ext cx="7532342" cy="434724"/>
          </a:xfrm>
        </p:spPr>
        <p:txBody>
          <a:bodyPr anchor="t" wrap="square">
            <a:normAutofit/>
          </a:bodyPr>
          <a:lstStyle>
            <a:lvl1pPr algn="l" indent="0" marL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2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ags" Target="../tags/tag59.xml"/><Relationship Id="rId13" Type="http://schemas.openxmlformats.org/officeDocument/2006/relationships/tags" Target="../tags/tag60.xml"/><Relationship Id="rId14" Type="http://schemas.openxmlformats.org/officeDocument/2006/relationships/tags" Target="../tags/tag61.xml"/><Relationship Id="rId15" Type="http://schemas.openxmlformats.org/officeDocument/2006/relationships/tags" Target="../tags/tag62.xml"/><Relationship Id="rId16" Type="http://schemas.openxmlformats.org/officeDocument/2006/relationships/tags" Target="../tags/tag63.xml"/><Relationship Id="rId17" Type="http://schemas.openxmlformats.org/officeDocument/2006/relationships/tags" Target="../tags/tag64.xml"/><Relationship Id="rId18" Type="http://schemas.openxmlformats.org/officeDocument/2006/relationships/tags" Target="../tags/tag65.xml"/><Relationship Id="rId19" Type="http://schemas.openxmlformats.org/officeDocument/2006/relationships/tags" Target="../tags/tag66.xml"/><Relationship Id="rId2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857250"/>
            <a:ext cx="1088015" cy="527351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anchor="ctr" rtlCol="0"/>
          <a:p>
            <a:endParaRPr sz="1350"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3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7453429" y="2574014"/>
            <a:ext cx="1690571" cy="3426736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anchor="ctr" rtlCol="0"/>
          <a:p>
            <a:endParaRPr sz="1350"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4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21970" y="1127250"/>
            <a:ext cx="8100000" cy="540000"/>
          </a:xfrm>
          <a:prstGeom prst="rect"/>
        </p:spPr>
        <p:txBody>
          <a:bodyPr anchor="b" bIns="0" lIns="0" rIns="0" rtlCol="0" tIns="0" vert="horz" wrap="square">
            <a:normAutofit/>
          </a:bodyPr>
          <a:p>
            <a:r>
              <a:rPr dirty="0" lang="en-US">
                <a:latin typeface="+mj-lt"/>
              </a:rPr>
              <a:t>Click to add title</a:t>
            </a:r>
            <a:endParaRPr dirty="0" lang="en-US"/>
          </a:p>
        </p:txBody>
      </p:sp>
      <p:sp>
        <p:nvSpPr>
          <p:cNvPr id="1048625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521970" y="1833562"/>
            <a:ext cx="8100000" cy="3655219"/>
          </a:xfrm>
          <a:prstGeom prst="rect"/>
        </p:spPr>
        <p:txBody>
          <a:bodyPr bIns="0" lIns="0" rIns="0" rtlCol="0" tIns="0" vert="horz" wrap="square">
            <a:normAutofit/>
          </a:bodyPr>
          <a:p>
            <a:pPr lvl="0"/>
            <a:r>
              <a:rPr dirty="0" lang="en-US">
                <a:latin typeface="+mn-lt"/>
              </a:rPr>
              <a:t>Click to add text</a:t>
            </a:r>
            <a:endParaRPr dirty="0" lang="en-US"/>
          </a:p>
        </p:txBody>
      </p:sp>
      <p:sp>
        <p:nvSpPr>
          <p:cNvPr id="1048626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521970" y="5624513"/>
            <a:ext cx="2057400" cy="273844"/>
          </a:xfrm>
          <a:prstGeom prst="rect"/>
        </p:spPr>
        <p:txBody>
          <a:bodyPr anchor="ctr" bIns="45720" lIns="91440" rIns="91440" rtlCol="0" tIns="45720" vert="horz" wrap="square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48627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28950" y="5624513"/>
            <a:ext cx="3086100" cy="273844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 lang="en-US"/>
          </a:p>
        </p:txBody>
      </p:sp>
      <p:sp>
        <p:nvSpPr>
          <p:cNvPr id="1048628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565487" y="5624513"/>
            <a:ext cx="2057400" cy="273844"/>
          </a:xfrm>
          <a:prstGeom prst="rect"/>
        </p:spPr>
        <p:txBody>
          <a:bodyPr anchor="ctr" bIns="45720" lIns="91440" rIns="91440" rtlCol="0" tIns="45720" vert="horz" wrap="square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48629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85725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685800" eaLnBrk="1" hangingPunct="1" latinLnBrk="0" rtl="0">
        <a:lnSpc>
          <a:spcPct val="100000"/>
        </a:lnSpc>
        <a:spcBef>
          <a:spcPct val="0"/>
        </a:spcBef>
        <a:buNone/>
        <a:defRPr b="1" sz="2400" kern="1200">
          <a:solidFill>
            <a:schemeClr val="accent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algn="l" defTabSz="685800" eaLnBrk="1" hangingPunct="1" indent="-171450" latinLnBrk="0" marL="171450" rtl="0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algn="l" defTabSz="685800" eaLnBrk="1" hangingPunct="1" indent="-154940" latinLnBrk="0" marL="403860" rtl="0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algn="l" defTabSz="685800" eaLnBrk="1" hangingPunct="1" indent="-121285" latinLnBrk="0" marL="599440" rtl="0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algn="l" defTabSz="685800" eaLnBrk="1" hangingPunct="1" indent="-111760" latinLnBrk="0" marL="772795" rtl="0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algn="l" defTabSz="685800" eaLnBrk="1" hangingPunct="1" indent="-95250" latinLnBrk="0" marL="926465" rtl="0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tags" Target="../tags/tag67.xml"/><Relationship Id="rId3" Type="http://schemas.openxmlformats.org/officeDocument/2006/relationships/tags" Target="../tags/tag68.xm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tags" Target="../tags/tag69.xml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tags" Target="../tags/tag70.xml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tags" Target="../tags/tag72.xml"/><Relationship Id="rId3" Type="http://schemas.openxmlformats.org/officeDocument/2006/relationships/slideLayout" Target="../slideLayouts/slideLayout2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Unemployment Trends Among Educated Youth in India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</p:spPr>
        <p:txBody>
          <a:bodyPr>
            <a:normAutofit lnSpcReduction="10000"/>
          </a:bodyPr>
          <a:p>
            <a:r>
              <a:rPr b="1" sz="2000">
                <a:solidFill>
                  <a:srgbClr val="404040"/>
                </a:solidFill>
                <a:latin typeface="Calibri" panose="020F0502020204030204"/>
              </a:rPr>
              <a:t>A Data-Driven Analysis</a:t>
            </a:r>
            <a:endParaRPr b="1"/>
          </a:p>
          <a:p>
            <a:r>
              <a:rPr b="1" sz="2000">
                <a:solidFill>
                  <a:srgbClr val="404040"/>
                </a:solidFill>
                <a:latin typeface="Calibri" panose="020F0502020204030204"/>
              </a:rPr>
              <a:t>Karan Singh</a:t>
            </a:r>
            <a:endParaRPr b="1"/>
          </a:p>
          <a:p>
            <a:r>
              <a:rPr b="1" sz="2000">
                <a:solidFill>
                  <a:srgbClr val="404040"/>
                </a:solidFill>
                <a:latin typeface="Calibri" panose="020F0502020204030204"/>
              </a:rPr>
              <a:t>June 2025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pic>
        <p:nvPicPr>
          <p:cNvPr id="2097159" name="Picture 1" descr="unemployment_rate_distribution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b="4300"/>
          <a:stretch>
            <a:fillRect/>
          </a:stretch>
        </p:blipFill>
        <p:spPr>
          <a:xfrm>
            <a:off x="192405" y="205105"/>
            <a:ext cx="8350885" cy="3589655"/>
          </a:xfrm>
          <a:prstGeom prst="rect"/>
        </p:spPr>
      </p:pic>
      <p:graphicFrame>
        <p:nvGraphicFramePr>
          <p:cNvPr id="4194304" name="Table 3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4667885" y="4269740"/>
          <a:ext cx="4315460" cy="253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7730"/>
                <a:gridCol w="2157730"/>
              </a:tblGrid>
              <a:tr h="564515"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Y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ear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U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nemployment_rate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497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2000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22.011905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497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2001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22.095571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497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2002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22.062450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4335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2003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22.065728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497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2004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22.048860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</a:tbl>
          </a:graphicData>
        </a:graphic>
      </p:graphicFrame>
      <p:graphicFrame>
        <p:nvGraphicFramePr>
          <p:cNvPr id="4194305" name="Table 10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192405" y="4269740"/>
          <a:ext cx="4324350" cy="253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1990090"/>
              </a:tblGrid>
              <a:tr h="557530"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Y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ear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U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nemployment_rate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624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2020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26.995139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624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2021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27.157972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624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2022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27.059377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624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2023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22.072651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396240"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2024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0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21.903124</a:t>
                      </a:r>
                      <a:endParaRPr b="0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</a:tbl>
          </a:graphicData>
        </a:graphic>
      </p:graphicFrame>
      <p:sp>
        <p:nvSpPr>
          <p:cNvPr id="1048608" name="Text Box 4"/>
          <p:cNvSpPr txBox="1"/>
          <p:nvPr/>
        </p:nvSpPr>
        <p:spPr>
          <a:xfrm>
            <a:off x="2838449" y="3848100"/>
            <a:ext cx="3000461" cy="358140"/>
          </a:xfrm>
          <a:prstGeom prst="rect"/>
          <a:noFill/>
        </p:spPr>
        <p:txBody>
          <a:bodyPr rtlCol="0" wrap="square">
            <a:spAutoFit/>
          </a:bodyPr>
          <a:p>
            <a:pPr algn="ctr" fontAlgn="ctr" indent="0" marL="0"/>
            <a:r>
              <a:rPr b="1" lang="en-US">
                <a:latin typeface="Calibri" panose="020F0502020204030204" charset="0"/>
                <a:ea typeface="system-ui"/>
                <a:cs typeface="Calibri" panose="020F0502020204030204" charset="0"/>
                <a:sym typeface="+mn-ea"/>
              </a:rPr>
              <a:t>U</a:t>
            </a:r>
            <a:r>
              <a:rPr b="1">
                <a:latin typeface="Calibri" panose="020F0502020204030204" charset="0"/>
                <a:ea typeface="system-ui"/>
                <a:cs typeface="Calibri" panose="020F0502020204030204" charset="0"/>
                <a:sym typeface="+mn-ea"/>
              </a:rPr>
              <a:t>nemployment_rate</a:t>
            </a:r>
            <a:r>
              <a:rPr b="1" lang="en-US">
                <a:latin typeface="Calibri" panose="020F0502020204030204" charset="0"/>
                <a:ea typeface="system-ui"/>
                <a:cs typeface="Calibri" panose="020F0502020204030204" charset="0"/>
                <a:sym typeface="+mn-ea"/>
              </a:rPr>
              <a:t> %</a:t>
            </a:r>
            <a:endParaRPr b="1" lang="en-US">
              <a:latin typeface="Calibri" panose="020F0502020204030204" charset="0"/>
              <a:ea typeface="system-ui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/>
      </p:grpSpPr>
      <p:pic>
        <p:nvPicPr>
          <p:cNvPr id="2097160" name="Picture 3" descr="Unemployment Rate by Education Level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365" cy="4137025"/>
          </a:xfrm>
          <a:prstGeom prst="rect"/>
        </p:spPr>
      </p:pic>
      <p:graphicFrame>
        <p:nvGraphicFramePr>
          <p:cNvPr id="4194306" name="Table 5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2129790" y="4408170"/>
          <a:ext cx="4574540" cy="217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270"/>
                <a:gridCol w="2287270"/>
              </a:tblGrid>
              <a:tr h="712470"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E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ducation_level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U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nemployment_rate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728980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Postgraduate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25.383768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728980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Graduate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23.403557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Regional Analysis</a:t>
            </a:r>
            <a:endParaRPr b="1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18665"/>
          </a:xfrm>
        </p:spPr>
        <p:txBody>
          <a:bodyPr/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Highest unemployment in North India.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Lowest in South India.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Pie chart shows average unemployment rate by region.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</p:txBody>
      </p:sp>
      <p:graphicFrame>
        <p:nvGraphicFramePr>
          <p:cNvPr id="4194307" name="Table 3"/>
          <p:cNvGraphicFramePr>
            <a:graphicFrameLocks/>
          </p:cNvGraphicFramePr>
          <p:nvPr/>
        </p:nvGraphicFramePr>
        <p:xfrm>
          <a:off x="4768850" y="3618865"/>
          <a:ext cx="3917950" cy="269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975"/>
                <a:gridCol w="1958975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Region</a:t>
                      </a:r>
                      <a:endParaRPr lang="en-US"/>
                    </a:p>
                  </a:txBody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Unemployment rate</a:t>
                      </a:r>
                      <a:endParaRPr lang="en-US"/>
                    </a:p>
                  </a:txBody>
                </a:tc>
              </a:tr>
              <a:tr h="374015">
                <a:tc>
                  <a:txBody>
                    <a:bodyPr/>
                    <a:p>
                      <a:pPr algn="r" fontAlgn="ctr" indent="0" marL="0"/>
                      <a:r>
                        <a:rPr b="1" sz="1400" i="0" lang="en-US">
                          <a:latin typeface="+mj-lt"/>
                          <a:ea typeface="system-ui"/>
                          <a:cs typeface="+mj-lt"/>
                        </a:rPr>
                        <a:t>N</a:t>
                      </a:r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orth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28.170267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</a:tr>
              <a:tr h="374650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East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27.638901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</a:tr>
              <a:tr h="375285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Central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25.183196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</a:tr>
              <a:tr h="374650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West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19.635830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</a:tr>
              <a:tr h="374015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South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+mj-lt"/>
                          <a:ea typeface="system-ui"/>
                          <a:cs typeface="+mj-lt"/>
                        </a:rPr>
                        <a:t>16.812847</a:t>
                      </a:r>
                      <a:endParaRPr b="1" sz="1400" i="0">
                        <a:latin typeface="+mj-lt"/>
                        <a:ea typeface="system-ui"/>
                        <a:cs typeface="+mj-lt"/>
                      </a:endParaRPr>
                    </a:p>
                  </a:txBody>
                  <a:tcPr marL="66675" marR="66675" marT="66675" marB="66675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l" isContent="1" isInverted="0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 Box 1"/>
          <p:cNvSpPr txBox="1"/>
          <p:nvPr/>
        </p:nvSpPr>
        <p:spPr>
          <a:xfrm>
            <a:off x="5894070" y="3429000"/>
            <a:ext cx="3048000" cy="628650"/>
          </a:xfrm>
          <a:prstGeom prst="rect"/>
          <a:noFill/>
        </p:spPr>
        <p:txBody>
          <a:bodyPr rtlCol="0" wrap="square">
            <a:noAutofit/>
          </a:bodyPr>
          <a:p>
            <a:endParaRPr lang="en-US"/>
          </a:p>
        </p:txBody>
      </p:sp>
      <p:pic>
        <p:nvPicPr>
          <p:cNvPr id="2097161" name="Picture 6" descr="Share of Average Unemployment Rate by Region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4847" b="4847"/>
          <a:stretch>
            <a:fillRect/>
          </a:stretch>
        </p:blipFill>
        <p:spPr>
          <a:xfrm>
            <a:off x="930813" y="163676"/>
            <a:ext cx="7030802" cy="636730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heel spokes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/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Gender and Education Level</a:t>
            </a:r>
            <a:endParaRPr b="1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5880"/>
          </a:xfrm>
        </p:spPr>
        <p:txBody>
          <a:bodyPr/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Female youth face slightly higher unemployment than males.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</p:txBody>
      </p:sp>
      <p:pic>
        <p:nvPicPr>
          <p:cNvPr id="2097162" name="Picture 3" descr="Bar Chart - Average Unemployment Rate by Gender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" y="2714625"/>
            <a:ext cx="5093335" cy="4029075"/>
          </a:xfrm>
          <a:prstGeom prst="rect"/>
        </p:spPr>
      </p:pic>
      <p:graphicFrame>
        <p:nvGraphicFramePr>
          <p:cNvPr id="4194308" name="Table 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5622290" y="3222625"/>
          <a:ext cx="3342640" cy="252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55"/>
                <a:gridCol w="1810385"/>
              </a:tblGrid>
              <a:tr h="1019175"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G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ender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ctr" fontAlgn="ctr" indent="0" marL="0"/>
                      <a:r>
                        <a:rPr b="1" sz="1400" i="0" lang="en-US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U</a:t>
                      </a:r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nemployment_rate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751205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Female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23.907426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  <a:tr h="750570"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Male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  <a:tc>
                  <a:txBody>
                    <a:bodyPr/>
                    <a:p>
                      <a:pPr algn="r" fontAlgn="ctr" indent="0" marL="0"/>
                      <a:r>
                        <a:rPr b="1" sz="1400" i="0">
                          <a:latin typeface="Calibri" panose="020F0502020204030204" charset="0"/>
                          <a:ea typeface="system-ui"/>
                          <a:cs typeface="Calibri" panose="020F0502020204030204" charset="0"/>
                        </a:rPr>
                        <a:t>21.816640</a:t>
                      </a:r>
                      <a:endParaRPr b="1" sz="1400" i="0">
                        <a:latin typeface="Calibri" panose="020F0502020204030204" charset="0"/>
                        <a:ea typeface="system-ui"/>
                        <a:cs typeface="Calibri" panose="020F0502020204030204" charset="0"/>
                      </a:endParaRPr>
                    </a:p>
                  </a:txBody>
                  <a:tcPr marL="66675" marR="66675" marT="66675" marB="66675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/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Impact Factors</a:t>
            </a:r>
            <a:endParaRPr b="1" sz="2600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Top dropout reasons: Financial issues, Family issues, Lack of interest.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Higher unemployment linked to: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No internet access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No training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High salary expectations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/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Key Insights</a:t>
            </a:r>
            <a:endParaRPr b="1" sz="2600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Rural youth have higher unemployment.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Higher education alone does not ensure jobs.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Skill development and digital access are key.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</p:txBody>
      </p:sp>
      <p:pic>
        <p:nvPicPr>
          <p:cNvPr id="2097163" name="Picture 3" descr="Share of Average Unemployment Rate rural_urban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32325" y="3157220"/>
            <a:ext cx="4054475" cy="361251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/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 lang="en-US">
                <a:solidFill>
                  <a:srgbClr val="1F497D"/>
                </a:solidFill>
                <a:latin typeface="Calibri" panose="020F0502020204030204"/>
              </a:rPr>
              <a:t>Conclusion</a:t>
            </a:r>
            <a:endParaRPr b="1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sz="280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Promote vocational training and internships.</a:t>
            </a:r>
            <a:endParaRPr altLang="en-US" sz="2800"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r>
              <a:rPr altLang="en-US" sz="2800" lang="en-US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While improving internet access and digital literacy opens doors to modern employment opportunities.</a:t>
            </a:r>
            <a:r>
              <a:rPr sz="280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sz="2800">
              <a:solidFill>
                <a:srgbClr val="404040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30000"/>
              </a:lnSpc>
            </a:pPr>
            <a:r>
              <a:rPr altLang="en-US" sz="2800" lang="en-US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 focused policy push towards rural job creation ensures inclusive and balanced development</a:t>
            </a:r>
            <a:r>
              <a:rPr sz="280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sz="2800">
              <a:solidFill>
                <a:srgbClr val="40404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4729" y="2997023"/>
            <a:ext cx="7383581" cy="1350000"/>
          </a:xfrm>
        </p:spPr>
        <p:txBody>
          <a:bodyPr wrap="square">
            <a:normAutofit/>
          </a:bodyPr>
          <a:p>
            <a:pPr algn="ctr"/>
            <a:r>
              <a:rPr b="1" sz="3200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Thank</a:t>
            </a:r>
            <a:r>
              <a:rPr b="1" sz="3200" lang="en-US">
                <a:solidFill>
                  <a:srgbClr val="1F497D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’s For Watching</a:t>
            </a:r>
            <a:endParaRPr dirty="0" sz="3200"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Introduction</a:t>
            </a:r>
            <a:endParaRPr b="1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Unemployment among educated youth is a major concern in India.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The analysis uses a dataset with 200,000 entries across multiple states.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Goal: Explore patterns and provide actionable insights.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595" name=""/>
          <p:cNvSpPr txBox="1"/>
          <p:nvPr/>
        </p:nvSpPr>
        <p:spPr>
          <a:xfrm>
            <a:off x="2571999" y="51986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6" name="Title 1"/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 defTabSz="457200" eaLnBrk="1" hangingPunct="1" latinLnBrk="0" rtl="0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b="1"/>
          </a:p>
        </p:txBody>
      </p:sp>
      <p:sp>
        <p:nvSpPr>
          <p:cNvPr id="1048597" name="Title 1"/>
          <p:cNvSpPr>
            <a:spLocks noGrp="1"/>
          </p:cNvSpPr>
          <p:nvPr/>
        </p:nvSpPr>
        <p:spPr>
          <a:xfrm>
            <a:off x="457200" y="203636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 defTabSz="457200" eaLnBrk="1" hangingPunct="1" latinLnBrk="0" rtl="0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Dataset Overview</a:t>
            </a:r>
            <a:endParaRPr b="1"/>
          </a:p>
        </p:txBody>
      </p:sp>
      <p:sp>
        <p:nvSpPr>
          <p:cNvPr id="1048598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/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Rows: 200,000 | Columns: 20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Key Features: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State, Age group, Gender, Education level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 lang="en-US">
                <a:solidFill>
                  <a:srgbClr val="404040"/>
                </a:solidFill>
                <a:latin typeface="Calibri" panose="020F0502020204030204"/>
              </a:rPr>
              <a:t>(Labour force partion rate)</a:t>
            </a:r>
            <a:r>
              <a:rPr sz="2800">
                <a:solidFill>
                  <a:srgbClr val="404040"/>
                </a:solidFill>
                <a:latin typeface="Calibri" panose="020F0502020204030204"/>
              </a:rPr>
              <a:t>LFPR, Unemployment rate, Salary expectation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/>
              </a:rPr>
              <a:t>Training received, Internet access, Dropout reason</a:t>
            </a:r>
            <a:endParaRPr sz="2800">
              <a:solidFill>
                <a:srgbClr val="40404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00" name="Text Box 3"/>
          <p:cNvSpPr txBox="1"/>
          <p:nvPr/>
        </p:nvSpPr>
        <p:spPr>
          <a:xfrm>
            <a:off x="160655" y="643255"/>
            <a:ext cx="8763000" cy="1350010"/>
          </a:xfrm>
          <a:prstGeom prst="rect"/>
          <a:noFill/>
        </p:spPr>
        <p:txBody>
          <a:bodyPr rtlCol="0" wrap="square">
            <a:noAutofit/>
          </a:bodyPr>
          <a:p>
            <a:pPr algn="ctr"/>
            <a:r>
              <a:rPr altLang="en-US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Top 10 States 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by 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P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e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a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k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 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m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o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n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t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h</a:t>
            </a:r>
            <a:r>
              <a:rPr altLang="en-GB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ly </a:t>
            </a:r>
            <a:r>
              <a:rPr altLang="en-US" b="1" sz="2600" lang="en-US">
                <a:solidFill>
                  <a:srgbClr val="1F497D"/>
                </a:solidFill>
                <a:latin typeface="Calibri" panose="020F0502020204030204"/>
                <a:cs typeface="+mj-lt"/>
              </a:rPr>
              <a:t>Unemployment Rate</a:t>
            </a:r>
            <a:endParaRPr altLang="en-US" b="1" sz="4400" lang="en-US">
              <a:latin typeface="+mj-lt"/>
              <a:cs typeface="+mj-lt"/>
            </a:endParaRPr>
          </a:p>
        </p:txBody>
      </p:sp>
      <p:sp>
        <p:nvSpPr>
          <p:cNvPr id="1048601" name="Text Box 4"/>
          <p:cNvSpPr txBox="1"/>
          <p:nvPr/>
        </p:nvSpPr>
        <p:spPr>
          <a:xfrm>
            <a:off x="681355" y="1776095"/>
            <a:ext cx="7941945" cy="3767455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altLang="en-US" sz="2800" lang="en-US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Bihar and Uttar Pradesh show the highest unemployment rates exceeding 30%</a:t>
            </a:r>
            <a:endParaRPr altLang="en-US" sz="2800" lang="en-US">
              <a:latin typeface="Calibri" panose="020F0502020204030204" charset="0"/>
              <a:cs typeface="Calibri" panose="020F0502020204030204" charset="0"/>
            </a:endParaRPr>
          </a:p>
          <a:p>
            <a:pPr indent="-457200"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altLang="en-US" sz="2800" lang="en-US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Maharashtra, Gujarat, and Karnataka appear on the list, emphasizing that growth does not always translate into employment.</a:t>
            </a:r>
            <a:endParaRPr altLang="en-US" sz="2800" lang="en-US">
              <a:latin typeface="Calibri" panose="020F0502020204030204" charset="0"/>
              <a:cs typeface="Calibri" panose="020F0502020204030204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endParaRPr altLang="en-US" sz="3200" lang="en-US"/>
          </a:p>
          <a:p>
            <a:pPr indent="-457200" marL="457200">
              <a:buFont typeface="Arial" panose="020B0604020202020204" pitchFamily="34" charset="0"/>
              <a:buChar char="•"/>
            </a:pPr>
            <a:endParaRPr altLang="en-US" sz="3200" lang="en-US"/>
          </a:p>
          <a:p>
            <a:pPr indent="-457200" marL="457200">
              <a:buFont typeface="Arial" panose="020B0604020202020204" pitchFamily="34" charset="0"/>
              <a:buChar char="•"/>
            </a:pPr>
            <a:endParaRPr altLang="en-US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l"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pic>
        <p:nvPicPr>
          <p:cNvPr id="2097152" name="Picture 3" descr="statewise_average Unemployment Rate (2000–2024)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0" t="7249" r="0" b="0"/>
          <a:stretch>
            <a:fillRect/>
          </a:stretch>
        </p:blipFill>
        <p:spPr>
          <a:xfrm>
            <a:off x="13122" y="1059478"/>
            <a:ext cx="9117755" cy="5798522"/>
          </a:xfrm>
          <a:prstGeom prst="rect"/>
        </p:spPr>
      </p:pic>
      <p:sp>
        <p:nvSpPr>
          <p:cNvPr id="1048602" name=""/>
          <p:cNvSpPr txBox="1"/>
          <p:nvPr/>
        </p:nvSpPr>
        <p:spPr>
          <a:xfrm>
            <a:off x="198840" y="0"/>
            <a:ext cx="8736219" cy="13487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GB">
                <a:solidFill>
                  <a:srgbClr val="002060"/>
                </a:solidFill>
              </a:rPr>
              <a:t>Top 10 States by Peak Monthly Unemployment Rate (2000–2024)</a:t>
            </a:r>
            <a:endParaRPr b="1" sz="2800" lang="en-GB">
              <a:solidFill>
                <a:srgbClr val="002060"/>
              </a:solidFill>
            </a:endParaRPr>
          </a:p>
          <a:p>
            <a:pPr algn="ctr"/>
            <a:endParaRPr b="1" sz="2800" lang="en-GB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invert_l_15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6317">
            <a:off x="-2307" y="-25830"/>
            <a:ext cx="9144000" cy="683935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pic>
        <p:nvPicPr>
          <p:cNvPr id="2097154" name="Picture 3" descr="unemployment_rate,LFPR and salary_exceptation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3365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pic>
        <p:nvPicPr>
          <p:cNvPr id="2097155" name="Picture 5" descr="Average Unemployment Rate by Dropout Reason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39920" y="148590"/>
            <a:ext cx="4442460" cy="3280410"/>
          </a:xfrm>
          <a:prstGeom prst="rect"/>
        </p:spPr>
      </p:pic>
      <p:pic>
        <p:nvPicPr>
          <p:cNvPr id="2097156" name="Picture 4" descr="Average Unemployment Rate by Training Received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7810" y="156210"/>
            <a:ext cx="4128135" cy="3272790"/>
          </a:xfrm>
          <a:prstGeom prst="rect"/>
        </p:spPr>
      </p:pic>
      <p:pic>
        <p:nvPicPr>
          <p:cNvPr id="2097157" name="Picture 3" descr="Average Unemployment Rate by Internet Access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200910" y="3521710"/>
            <a:ext cx="4742815" cy="333629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/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2600">
                <a:solidFill>
                  <a:srgbClr val="1F497D"/>
                </a:solidFill>
                <a:latin typeface="Calibri" panose="020F0502020204030204"/>
              </a:rPr>
              <a:t>National Trends</a:t>
            </a:r>
            <a:endParaRPr b="1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96060"/>
          </a:xfrm>
        </p:spPr>
        <p:txBody>
          <a:bodyPr/>
          <a:p>
            <a:r>
              <a:rPr altLang="en-US" sz="2800" lang="en-US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Average Unemployment Rate Among Educated Youth (2000–2024)</a:t>
            </a:r>
            <a:endParaRPr altLang="en-US" sz="2800"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rPr>
              <a:t>Visualization: Unemployment by education level</a:t>
            </a:r>
            <a:endParaRPr sz="2800" lang="en-US">
              <a:solidFill>
                <a:srgbClr val="40404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097158" name="Picture 8" descr="Average Unemployment Rate Among Educated Youth (2000–2024)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835" y="3278505"/>
            <a:ext cx="8394065" cy="415353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SUBTYPE" val="a"/>
  <p:tag name="KSO_WM_UNIT_PRESET_TEXT" val="单击此处编辑母版文本样式 二级 三级 四级 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SUBTYPE" val="a"/>
  <p:tag name="KSO_WM_UNIT_PRESET_TEXT" val="单击此处编辑母版文本样式 二级 三级 四级 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 二级 三级 四级 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SUBTYPE" val="a"/>
  <p:tag name="KSO_WM_UNIT_PRESET_TEXT" val="单击此处编辑母版文本样式 二级 三级 四级 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299"/>
</p:tagLst>
</file>

<file path=ppt/tags/tag62.xml><?xml version="1.0" encoding="utf-8"?>
<p:tagLst xmlns:p="http://schemas.openxmlformats.org/presentationml/2006/main">
  <p:tag name="KSO_WM_UNIT_SUBTYPE" val="a"/>
  <p:tag name="KSO_WM_UNIT_PRESET_TEXT" val="单击此处编辑母版文本样式 第二级 第三级 第四级 第五级"/>
  <p:tag name="KSO_WM_UNIT_NOCLEAR" val="0"/>
  <p:tag name="KSO_WM_UNIT_VALUE" val="3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299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67.xml><?xml version="1.0" encoding="utf-8"?>
<p:tagLst xmlns:p="http://schemas.openxmlformats.org/presentationml/2006/main">
  <p:tag name="TABLE_ENDDRAG_ORIGIN_RECT" val="339*199"/>
  <p:tag name="TABLE_ENDDRAG_RECT" val="358*336*339*199"/>
</p:tagLst>
</file>

<file path=ppt/tags/tag68.xml><?xml version="1.0" encoding="utf-8"?>
<p:tagLst xmlns:p="http://schemas.openxmlformats.org/presentationml/2006/main">
  <p:tag name="TABLE_ENDDRAG_ORIGIN_RECT" val="340*200"/>
  <p:tag name="TABLE_ENDDRAG_RECT" val="3*336*340*200"/>
</p:tagLst>
</file>

<file path=ppt/tags/tag69.xml><?xml version="1.0" encoding="utf-8"?>
<p:tagLst xmlns:p="http://schemas.openxmlformats.org/presentationml/2006/main">
  <p:tag name="TABLE_ENDDRAG_ORIGIN_RECT" val="360*170"/>
  <p:tag name="TABLE_ENDDRAG_RECT" val="167*324*360*170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TABLE_ENDDRAG_ORIGIN_RECT" val="241*198"/>
  <p:tag name="TABLE_ENDDRAG_RECT" val="458*320*241*198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THANKS"/>
</p:tagLst>
</file>

<file path=ppt/tags/tag72.xml><?xml version="1.0" encoding="utf-8"?>
<p:tagLst xmlns:p="http://schemas.openxmlformats.org/presentationml/2006/main">
  <p:tag name="KSO_WM_SPECIAL_SOURCE" val="bdnull"/>
  <p:tag name="KSO_WM_SLIDE_ID" val="custom20233299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UNIT_SUBTYPE" val="a"/>
  <p:tag name="KSO_WM_UNIT_PRESET_TEXT" val="单击此处编辑母版文本样式 二级 三级 四级 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Unemployment Trends Among Educated Youth in India</dc:title>
  <dc:creator>CPH2467</dc:creator>
  <cp:lastModifiedBy>karan</cp:lastModifiedBy>
  <dcterms:created xsi:type="dcterms:W3CDTF">2025-06-27T01:22:00Z</dcterms:created>
  <dcterms:modified xsi:type="dcterms:W3CDTF">2025-06-30T05:32:57Z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4915f144c5394e7b875909198e8ab3c7</vt:lpwstr>
  </property>
  <property fmtid="{D5CDD505-2E9C-101B-9397-08002B2CF9AE}" pid="3" name="KSOProductBuildVer">
    <vt:lpwstr>1033-12.2.0.21546</vt:lpwstr>
  </property>
</Properties>
</file>