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8AA"/>
    <a:srgbClr val="F0941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3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0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8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6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6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2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9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2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9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1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7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4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2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E5BA-565F-4A50-BCE0-7F7A9481EE9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7294-2DC0-47C5-B2BA-676D38E3A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58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8.04667.pdf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0273-0720-784D-7EBE-B04849B4F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SUMMER TRAINING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4FD08-D3DB-172C-B8E8-83896AFB4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KARAN YADAV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89177-3F21-DC8A-2C64-DCA3C4A9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45" y="2607906"/>
            <a:ext cx="2030963" cy="16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1391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5F98-1B21-961F-0CAC-E38541D64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80914" y="1082092"/>
            <a:ext cx="1679510" cy="588963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5A19B-9481-3A51-EA03-4AF03F95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3" y="4698800"/>
            <a:ext cx="8590383" cy="1976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131CC7-E548-713B-1FBE-6DEE843C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1" y="2300833"/>
            <a:ext cx="8590383" cy="1976416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E11673C4-C6C6-9C3C-D117-96FA6C1FC2F5}"/>
              </a:ext>
            </a:extLst>
          </p:cNvPr>
          <p:cNvSpPr/>
          <p:nvPr/>
        </p:nvSpPr>
        <p:spPr>
          <a:xfrm>
            <a:off x="9016482" y="2369975"/>
            <a:ext cx="2581469" cy="6904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DEC20D3-5C07-1C39-AFF5-7FA1145F9C1B}"/>
              </a:ext>
            </a:extLst>
          </p:cNvPr>
          <p:cNvSpPr/>
          <p:nvPr/>
        </p:nvSpPr>
        <p:spPr>
          <a:xfrm>
            <a:off x="9016482" y="3429000"/>
            <a:ext cx="2581469" cy="6904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E3A3E485-CDCC-5136-AB74-38F4C69B14A2}"/>
              </a:ext>
            </a:extLst>
          </p:cNvPr>
          <p:cNvSpPr/>
          <p:nvPr/>
        </p:nvSpPr>
        <p:spPr>
          <a:xfrm rot="10800000">
            <a:off x="475859" y="4771052"/>
            <a:ext cx="2740091" cy="6904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205265F-8808-4836-B0ED-22AB9F0EFBD7}"/>
              </a:ext>
            </a:extLst>
          </p:cNvPr>
          <p:cNvSpPr/>
          <p:nvPr/>
        </p:nvSpPr>
        <p:spPr>
          <a:xfrm rot="10800000">
            <a:off x="475860" y="5763208"/>
            <a:ext cx="2740089" cy="6904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10861-7A57-9B53-29F9-A416D992D4D2}"/>
              </a:ext>
            </a:extLst>
          </p:cNvPr>
          <p:cNvSpPr txBox="1"/>
          <p:nvPr/>
        </p:nvSpPr>
        <p:spPr>
          <a:xfrm>
            <a:off x="3329865" y="87790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About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B26B90-DC7E-3BD2-EC1A-87BD941866A7}"/>
              </a:ext>
            </a:extLst>
          </p:cNvPr>
          <p:cNvSpPr txBox="1"/>
          <p:nvPr/>
        </p:nvSpPr>
        <p:spPr>
          <a:xfrm>
            <a:off x="9741160" y="2530541"/>
            <a:ext cx="13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Test Images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17272-B623-B7FB-EA23-ECFCC73503A3}"/>
              </a:ext>
            </a:extLst>
          </p:cNvPr>
          <p:cNvSpPr txBox="1"/>
          <p:nvPr/>
        </p:nvSpPr>
        <p:spPr>
          <a:xfrm>
            <a:off x="9339943" y="3590741"/>
            <a:ext cx="22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Predicted Images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79883-520F-48B0-FB6A-02E49D5AF2B0}"/>
              </a:ext>
            </a:extLst>
          </p:cNvPr>
          <p:cNvSpPr txBox="1"/>
          <p:nvPr/>
        </p:nvSpPr>
        <p:spPr>
          <a:xfrm>
            <a:off x="475859" y="4931619"/>
            <a:ext cx="245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Noisy Test Images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4AF1D-DA12-1686-40B0-F29C664DFE2F}"/>
              </a:ext>
            </a:extLst>
          </p:cNvPr>
          <p:cNvSpPr txBox="1"/>
          <p:nvPr/>
        </p:nvSpPr>
        <p:spPr>
          <a:xfrm>
            <a:off x="699796" y="5923775"/>
            <a:ext cx="223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Predicted Images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CDEB71-08E6-CAE9-0F39-1CC3FED3B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59" y="522515"/>
            <a:ext cx="3223539" cy="15138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311B36-FDFE-FEFF-DEC1-37C6063E9269}"/>
              </a:ext>
            </a:extLst>
          </p:cNvPr>
          <p:cNvSpPr txBox="1"/>
          <p:nvPr/>
        </p:nvSpPr>
        <p:spPr>
          <a:xfrm>
            <a:off x="9535886" y="2921555"/>
            <a:ext cx="2497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To check regeneration power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BB9CC5-DC35-1539-EDF2-AE7A040B1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918" y="522515"/>
            <a:ext cx="4458086" cy="15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5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3514F-7C08-537C-CE06-0DE81C6D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FE97A-C5A4-187A-74F7-96D1900FB003}"/>
              </a:ext>
            </a:extLst>
          </p:cNvPr>
          <p:cNvSpPr txBox="1"/>
          <p:nvPr/>
        </p:nvSpPr>
        <p:spPr>
          <a:xfrm>
            <a:off x="680320" y="2537926"/>
            <a:ext cx="5415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Paper on image denoising using CAE</a:t>
            </a:r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  <a:p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2. Dataset: Kaggle</a:t>
            </a:r>
          </a:p>
          <a:p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3. Google </a:t>
            </a:r>
            <a:r>
              <a:rPr lang="en-IN" b="1" dirty="0" err="1">
                <a:solidFill>
                  <a:schemeClr val="tx2">
                    <a:lumMod val="10000"/>
                  </a:schemeClr>
                </a:solidFill>
              </a:rPr>
              <a:t>Colab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 for running code</a:t>
            </a:r>
          </a:p>
          <a:p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4. All customs functions in code are made by me</a:t>
            </a:r>
          </a:p>
        </p:txBody>
      </p:sp>
    </p:spTree>
    <p:extLst>
      <p:ext uri="{BB962C8B-B14F-4D97-AF65-F5344CB8AC3E}">
        <p14:creationId xmlns:p14="http://schemas.microsoft.com/office/powerpoint/2010/main" val="4648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A298-64CD-B8F8-20E2-C7CACDAF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CT-KIDNEY IMAGE DENOISING USING </a:t>
            </a:r>
            <a:b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AUTO-ENCODER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BE197-0B07-04CD-DFE0-CB2E63E975D1}"/>
              </a:ext>
            </a:extLst>
          </p:cNvPr>
          <p:cNvSpPr txBox="1"/>
          <p:nvPr/>
        </p:nvSpPr>
        <p:spPr>
          <a:xfrm>
            <a:off x="10755086" y="979715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PROBLEM</a:t>
            </a:r>
          </a:p>
          <a:p>
            <a:pPr algn="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72C19-24A0-9293-9A21-F978614B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92" y="4116451"/>
            <a:ext cx="1937142" cy="129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ADA31-BE34-7E80-08B1-21EC0E7D6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148" y="4116451"/>
            <a:ext cx="2958849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CA23DC-B396-0D49-DDE8-5B925FC6E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3" y="4116452"/>
            <a:ext cx="2143125" cy="2143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CD880-FAC0-9F2E-6DDB-8F018A80F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90" y="4116451"/>
            <a:ext cx="1665191" cy="1297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86405A-94D7-558E-8BA9-B3C5085A4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99" y="4125782"/>
            <a:ext cx="1798981" cy="129795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9A999-BBBD-542E-1965-793516E43344}"/>
              </a:ext>
            </a:extLst>
          </p:cNvPr>
          <p:cNvCxnSpPr>
            <a:stCxn id="2" idx="2"/>
          </p:cNvCxnSpPr>
          <p:nvPr/>
        </p:nvCxnSpPr>
        <p:spPr>
          <a:xfrm flipH="1">
            <a:off x="1259633" y="1834166"/>
            <a:ext cx="4227619" cy="1954063"/>
          </a:xfrm>
          <a:prstGeom prst="straightConnector1">
            <a:avLst/>
          </a:prstGeom>
          <a:ln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62E899-8338-D0B1-B8E5-4B5C6DC96E16}"/>
              </a:ext>
            </a:extLst>
          </p:cNvPr>
          <p:cNvCxnSpPr>
            <a:stCxn id="2" idx="2"/>
          </p:cNvCxnSpPr>
          <p:nvPr/>
        </p:nvCxnSpPr>
        <p:spPr>
          <a:xfrm flipH="1">
            <a:off x="3862873" y="1834166"/>
            <a:ext cx="1624379" cy="2028707"/>
          </a:xfrm>
          <a:prstGeom prst="straightConnector1">
            <a:avLst/>
          </a:prstGeom>
          <a:ln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96AA67-4545-8B4B-0613-16AC43B39F30}"/>
              </a:ext>
            </a:extLst>
          </p:cNvPr>
          <p:cNvCxnSpPr>
            <a:stCxn id="2" idx="2"/>
          </p:cNvCxnSpPr>
          <p:nvPr/>
        </p:nvCxnSpPr>
        <p:spPr>
          <a:xfrm>
            <a:off x="5487252" y="1834166"/>
            <a:ext cx="475009" cy="2028707"/>
          </a:xfrm>
          <a:prstGeom prst="straightConnector1">
            <a:avLst/>
          </a:prstGeom>
          <a:ln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C1CB6E-76F9-752B-C6AD-C047AA22124C}"/>
              </a:ext>
            </a:extLst>
          </p:cNvPr>
          <p:cNvCxnSpPr>
            <a:stCxn id="2" idx="2"/>
          </p:cNvCxnSpPr>
          <p:nvPr/>
        </p:nvCxnSpPr>
        <p:spPr>
          <a:xfrm>
            <a:off x="5487252" y="1834166"/>
            <a:ext cx="2247826" cy="1991385"/>
          </a:xfrm>
          <a:prstGeom prst="straightConnector1">
            <a:avLst/>
          </a:prstGeom>
          <a:ln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2EB82F-EA42-64DF-C9CB-8C1D8A8A592F}"/>
              </a:ext>
            </a:extLst>
          </p:cNvPr>
          <p:cNvCxnSpPr>
            <a:stCxn id="2" idx="2"/>
          </p:cNvCxnSpPr>
          <p:nvPr/>
        </p:nvCxnSpPr>
        <p:spPr>
          <a:xfrm>
            <a:off x="5487252" y="1834166"/>
            <a:ext cx="5112324" cy="2028707"/>
          </a:xfrm>
          <a:prstGeom prst="straightConnector1">
            <a:avLst/>
          </a:prstGeom>
          <a:ln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51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634D-197A-5BF8-5776-3AD14ECB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DENOISING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84EBB-4ED5-3830-FB86-537A3693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9" y="3257521"/>
            <a:ext cx="2849644" cy="2939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B70F29-3C5A-7F2F-9E35-02E3A61F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503" y="3257521"/>
            <a:ext cx="2849644" cy="2939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0D891-99E6-586D-0174-546D9A00D1CA}"/>
              </a:ext>
            </a:extLst>
          </p:cNvPr>
          <p:cNvSpPr txBox="1"/>
          <p:nvPr/>
        </p:nvSpPr>
        <p:spPr>
          <a:xfrm>
            <a:off x="1897819" y="6298163"/>
            <a:ext cx="284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NOISY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1D920-8E1A-4769-E92C-FE31ED259CCF}"/>
              </a:ext>
            </a:extLst>
          </p:cNvPr>
          <p:cNvSpPr txBox="1"/>
          <p:nvPr/>
        </p:nvSpPr>
        <p:spPr>
          <a:xfrm>
            <a:off x="6893503" y="6298163"/>
            <a:ext cx="284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DENOISED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FDF9C-895E-5F82-290A-DED40E15EA78}"/>
              </a:ext>
            </a:extLst>
          </p:cNvPr>
          <p:cNvSpPr txBox="1"/>
          <p:nvPr/>
        </p:nvSpPr>
        <p:spPr>
          <a:xfrm>
            <a:off x="680321" y="2116503"/>
            <a:ext cx="10095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Due to various reasons noise can be added in the images [ENVIRONMENTAL, MACHINERY, etc…]</a:t>
            </a:r>
          </a:p>
          <a:p>
            <a:r>
              <a:rPr lang="en-IN" dirty="0"/>
              <a:t>So we use Denoisers to get the clear image</a:t>
            </a:r>
          </a:p>
          <a:p>
            <a:r>
              <a:rPr lang="en-IN" dirty="0"/>
              <a:t>Not only for images, they can be used in voice denoising</a:t>
            </a:r>
          </a:p>
        </p:txBody>
      </p:sp>
    </p:spTree>
    <p:extLst>
      <p:ext uri="{BB962C8B-B14F-4D97-AF65-F5344CB8AC3E}">
        <p14:creationId xmlns:p14="http://schemas.microsoft.com/office/powerpoint/2010/main" val="158924240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8257-7C71-DAD8-A5EA-0EDBBE7C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NOISE IS ADDED TO OUR DATASET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06689C-9C8E-19DC-103B-9A584B88FAB4}"/>
              </a:ext>
            </a:extLst>
          </p:cNvPr>
          <p:cNvSpPr/>
          <p:nvPr/>
        </p:nvSpPr>
        <p:spPr>
          <a:xfrm>
            <a:off x="792288" y="4142792"/>
            <a:ext cx="10767527" cy="236064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0079A-D1F3-83CF-A582-03F0D8CD8439}"/>
              </a:ext>
            </a:extLst>
          </p:cNvPr>
          <p:cNvSpPr txBox="1"/>
          <p:nvPr/>
        </p:nvSpPr>
        <p:spPr>
          <a:xfrm>
            <a:off x="1334278" y="4350446"/>
            <a:ext cx="108577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add_noise</a:t>
            </a:r>
            <a:r>
              <a:rPr lang="en-IN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data_set</a:t>
            </a:r>
            <a:r>
              <a:rPr lang="en-IN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noise_factor</a:t>
            </a:r>
            <a:r>
              <a:rPr lang="en-IN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IN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0.0</a:t>
            </a:r>
            <a:endParaRPr lang="en-IN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1.0</a:t>
            </a:r>
            <a:endParaRPr lang="en-IN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GAUSS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N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N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IN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IN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IN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data_set</a:t>
            </a:r>
            <a:r>
              <a:rPr lang="en-IN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data_set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data_set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noise_factor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GAUSS</a:t>
            </a:r>
            <a:endParaRPr lang="en-IN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N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clip</a:t>
            </a:r>
            <a:r>
              <a:rPr lang="en-IN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data_set</a:t>
            </a:r>
            <a:r>
              <a:rPr lang="en-IN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i="1" dirty="0"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# limiting the values between 0 and 1</a:t>
            </a:r>
            <a:endParaRPr lang="en-IN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E6F00-3B6E-2A3E-93BD-F93A870739AD}"/>
              </a:ext>
            </a:extLst>
          </p:cNvPr>
          <p:cNvSpPr txBox="1"/>
          <p:nvPr/>
        </p:nvSpPr>
        <p:spPr>
          <a:xfrm>
            <a:off x="1175657" y="2829194"/>
            <a:ext cx="59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custom function</a:t>
            </a:r>
          </a:p>
        </p:txBody>
      </p:sp>
    </p:spTree>
    <p:extLst>
      <p:ext uri="{BB962C8B-B14F-4D97-AF65-F5344CB8AC3E}">
        <p14:creationId xmlns:p14="http://schemas.microsoft.com/office/powerpoint/2010/main" val="162312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23B9-EE93-40F0-174F-DE47AB71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???</a:t>
            </a:r>
            <a:r>
              <a:rPr lang="en-IN" dirty="0"/>
              <a:t> AUTO-ENCODERS </a:t>
            </a:r>
            <a:r>
              <a:rPr lang="en-IN" u="sng" dirty="0"/>
              <a:t>???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C56F1-6EB0-ABE3-559E-B372A9F1E5D5}"/>
              </a:ext>
            </a:extLst>
          </p:cNvPr>
          <p:cNvSpPr txBox="1"/>
          <p:nvPr/>
        </p:nvSpPr>
        <p:spPr>
          <a:xfrm>
            <a:off x="10534261" y="970531"/>
            <a:ext cx="165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Convolutional</a:t>
            </a:r>
          </a:p>
          <a:p>
            <a:pPr algn="ctr"/>
            <a:r>
              <a:rPr lang="en-IN" dirty="0"/>
              <a:t>Auto-Encoders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3FF788B-3F94-594A-4AF8-CD43432E8FF6}"/>
              </a:ext>
            </a:extLst>
          </p:cNvPr>
          <p:cNvSpPr/>
          <p:nvPr/>
        </p:nvSpPr>
        <p:spPr>
          <a:xfrm>
            <a:off x="447869" y="3429000"/>
            <a:ext cx="1315617" cy="82575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370AD5A-4D70-A51A-0466-867B5552776A}"/>
              </a:ext>
            </a:extLst>
          </p:cNvPr>
          <p:cNvSpPr/>
          <p:nvPr/>
        </p:nvSpPr>
        <p:spPr>
          <a:xfrm>
            <a:off x="298580" y="5113176"/>
            <a:ext cx="1922106" cy="1455575"/>
          </a:xfrm>
          <a:prstGeom prst="irregularSeal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D7D40E-A57C-DFFD-4DA9-9D94AA6692F7}"/>
              </a:ext>
            </a:extLst>
          </p:cNvPr>
          <p:cNvSpPr/>
          <p:nvPr/>
        </p:nvSpPr>
        <p:spPr>
          <a:xfrm>
            <a:off x="2780523" y="2995127"/>
            <a:ext cx="1996751" cy="347098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F252A-7F40-526E-4550-8CBD00CF39C0}"/>
              </a:ext>
            </a:extLst>
          </p:cNvPr>
          <p:cNvSpPr/>
          <p:nvPr/>
        </p:nvSpPr>
        <p:spPr>
          <a:xfrm>
            <a:off x="7641509" y="2995127"/>
            <a:ext cx="1996751" cy="347098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D6449D-B431-6112-D67D-BDD3ACE41646}"/>
              </a:ext>
            </a:extLst>
          </p:cNvPr>
          <p:cNvSpPr/>
          <p:nvPr/>
        </p:nvSpPr>
        <p:spPr>
          <a:xfrm>
            <a:off x="10677067" y="4102566"/>
            <a:ext cx="1436914" cy="9624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7A61-2BF3-2830-DB5F-BBCA6E061A39}"/>
              </a:ext>
            </a:extLst>
          </p:cNvPr>
          <p:cNvSpPr/>
          <p:nvPr/>
        </p:nvSpPr>
        <p:spPr>
          <a:xfrm>
            <a:off x="5598368" y="3429000"/>
            <a:ext cx="1231641" cy="2675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allout: Left-Right Arrow 13">
            <a:extLst>
              <a:ext uri="{FF2B5EF4-FFF2-40B4-BE49-F238E27FC236}">
                <a16:creationId xmlns:a16="http://schemas.microsoft.com/office/drawing/2014/main" id="{51B0C5C1-6C19-B979-1F67-F26513430261}"/>
              </a:ext>
            </a:extLst>
          </p:cNvPr>
          <p:cNvSpPr/>
          <p:nvPr/>
        </p:nvSpPr>
        <p:spPr>
          <a:xfrm rot="5400000">
            <a:off x="979714" y="4647986"/>
            <a:ext cx="727788" cy="202593"/>
          </a:xfrm>
          <a:prstGeom prst="leftRightArrowCallou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308709-2EA6-5701-9ACB-65ECB0513F3A}"/>
              </a:ext>
            </a:extLst>
          </p:cNvPr>
          <p:cNvSpPr/>
          <p:nvPr/>
        </p:nvSpPr>
        <p:spPr>
          <a:xfrm>
            <a:off x="1464906" y="4674638"/>
            <a:ext cx="1166327" cy="158620"/>
          </a:xfrm>
          <a:prstGeom prst="rightArrow">
            <a:avLst/>
          </a:prstGeom>
          <a:solidFill>
            <a:srgbClr val="2626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4B50F69-09D4-18DD-7EA8-38B2087374E5}"/>
              </a:ext>
            </a:extLst>
          </p:cNvPr>
          <p:cNvSpPr/>
          <p:nvPr/>
        </p:nvSpPr>
        <p:spPr>
          <a:xfrm>
            <a:off x="4889242" y="4650036"/>
            <a:ext cx="615820" cy="143785"/>
          </a:xfrm>
          <a:prstGeom prst="rightArrow">
            <a:avLst/>
          </a:prstGeom>
          <a:solidFill>
            <a:srgbClr val="2626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8662015-B22A-1352-2646-AFDDAB40448D}"/>
              </a:ext>
            </a:extLst>
          </p:cNvPr>
          <p:cNvSpPr/>
          <p:nvPr/>
        </p:nvSpPr>
        <p:spPr>
          <a:xfrm>
            <a:off x="6909318" y="4658091"/>
            <a:ext cx="672930" cy="142510"/>
          </a:xfrm>
          <a:prstGeom prst="rightArrow">
            <a:avLst/>
          </a:prstGeom>
          <a:solidFill>
            <a:srgbClr val="2626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AAF2AC1-16E6-E036-47BE-0A969F9B9CB9}"/>
              </a:ext>
            </a:extLst>
          </p:cNvPr>
          <p:cNvSpPr/>
          <p:nvPr/>
        </p:nvSpPr>
        <p:spPr>
          <a:xfrm>
            <a:off x="9716709" y="4595328"/>
            <a:ext cx="859540" cy="158620"/>
          </a:xfrm>
          <a:prstGeom prst="rightArrow">
            <a:avLst/>
          </a:prstGeom>
          <a:solidFill>
            <a:srgbClr val="2626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2A21D329-F8C5-F0B7-5D58-97442CA177C3}"/>
              </a:ext>
            </a:extLst>
          </p:cNvPr>
          <p:cNvSpPr/>
          <p:nvPr/>
        </p:nvSpPr>
        <p:spPr>
          <a:xfrm>
            <a:off x="1035699" y="2470093"/>
            <a:ext cx="10468946" cy="646331"/>
          </a:xfrm>
          <a:prstGeom prst="uturn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DFFF9D-EE71-DB7F-7350-5CAA24A0A993}"/>
              </a:ext>
            </a:extLst>
          </p:cNvPr>
          <p:cNvSpPr txBox="1"/>
          <p:nvPr/>
        </p:nvSpPr>
        <p:spPr>
          <a:xfrm>
            <a:off x="587829" y="3536302"/>
            <a:ext cx="105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INPUT</a:t>
            </a:r>
          </a:p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(x)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C9CB2-3EE2-FFDE-C7F5-789813367F4D}"/>
              </a:ext>
            </a:extLst>
          </p:cNvPr>
          <p:cNvSpPr txBox="1"/>
          <p:nvPr/>
        </p:nvSpPr>
        <p:spPr>
          <a:xfrm>
            <a:off x="755780" y="5607698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F3A428-77ED-E116-DFCE-EF1965DE3595}"/>
                  </a:ext>
                </a:extLst>
              </p:cNvPr>
              <p:cNvSpPr txBox="1"/>
              <p:nvPr/>
            </p:nvSpPr>
            <p:spPr>
              <a:xfrm>
                <a:off x="1761649" y="4394720"/>
                <a:ext cx="4326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b="1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F3A428-77ED-E116-DFCE-EF1965DE3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49" y="4394720"/>
                <a:ext cx="432616" cy="276999"/>
              </a:xfrm>
              <a:prstGeom prst="rect">
                <a:avLst/>
              </a:prstGeom>
              <a:blipFill>
                <a:blip r:embed="rId2"/>
                <a:stretch>
                  <a:fillRect t="-8889" r="-49296" b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E7A73AF-6C69-374D-E514-94496C751E60}"/>
              </a:ext>
            </a:extLst>
          </p:cNvPr>
          <p:cNvSpPr txBox="1"/>
          <p:nvPr/>
        </p:nvSpPr>
        <p:spPr>
          <a:xfrm rot="16200000">
            <a:off x="2716374" y="4564616"/>
            <a:ext cx="125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ENCODER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82A4F-DBCD-9B66-B83B-1E8E90AB18ED}"/>
              </a:ext>
            </a:extLst>
          </p:cNvPr>
          <p:cNvSpPr txBox="1"/>
          <p:nvPr/>
        </p:nvSpPr>
        <p:spPr>
          <a:xfrm rot="16200000">
            <a:off x="7406052" y="4537262"/>
            <a:ext cx="143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55C14C-9FB2-5437-10F3-6DEC450ED094}"/>
                  </a:ext>
                </a:extLst>
              </p:cNvPr>
              <p:cNvSpPr txBox="1"/>
              <p:nvPr/>
            </p:nvSpPr>
            <p:spPr>
              <a:xfrm>
                <a:off x="10833964" y="4343265"/>
                <a:ext cx="1138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>
                        <a:lumMod val="10000"/>
                      </a:schemeClr>
                    </a:solidFill>
                  </a:rPr>
                  <a:t>OUTPUT</a:t>
                </a:r>
              </a:p>
              <a:p>
                <a:pPr algn="ctr"/>
                <a:r>
                  <a:rPr lang="en-IN" b="1" dirty="0">
                    <a:solidFill>
                      <a:schemeClr val="tx2">
                        <a:lumMod val="1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IN" b="1" dirty="0">
                    <a:solidFill>
                      <a:schemeClr val="tx2">
                        <a:lumMod val="1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55C14C-9FB2-5437-10F3-6DEC450E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964" y="4343265"/>
                <a:ext cx="1138335" cy="646331"/>
              </a:xfrm>
              <a:prstGeom prst="rect">
                <a:avLst/>
              </a:prstGeom>
              <a:blipFill>
                <a:blip r:embed="rId3"/>
                <a:stretch>
                  <a:fillRect l="-1604" t="-5607" r="-2139" b="-12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9273C14-9A15-6161-8B90-D7B84957E637}"/>
              </a:ext>
            </a:extLst>
          </p:cNvPr>
          <p:cNvSpPr txBox="1"/>
          <p:nvPr/>
        </p:nvSpPr>
        <p:spPr>
          <a:xfrm rot="16200000">
            <a:off x="5346241" y="4325258"/>
            <a:ext cx="181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LATENT SPACE</a:t>
            </a:r>
          </a:p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compressed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31CDB4-E6D9-0694-3FED-CC899191C6B1}"/>
              </a:ext>
            </a:extLst>
          </p:cNvPr>
          <p:cNvSpPr txBox="1"/>
          <p:nvPr/>
        </p:nvSpPr>
        <p:spPr>
          <a:xfrm rot="16200000">
            <a:off x="7978398" y="4481764"/>
            <a:ext cx="16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Reconstructs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06BBEB-5A6B-7A77-03D8-E783C7731B87}"/>
              </a:ext>
            </a:extLst>
          </p:cNvPr>
          <p:cNvSpPr txBox="1"/>
          <p:nvPr/>
        </p:nvSpPr>
        <p:spPr>
          <a:xfrm rot="16200000">
            <a:off x="3140046" y="4493220"/>
            <a:ext cx="188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Compress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E7773F-59E4-37B3-1B5D-02177D09DEDB}"/>
              </a:ext>
            </a:extLst>
          </p:cNvPr>
          <p:cNvSpPr txBox="1"/>
          <p:nvPr/>
        </p:nvSpPr>
        <p:spPr>
          <a:xfrm>
            <a:off x="5057192" y="2425787"/>
            <a:ext cx="2313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A37B1-7BCA-A4C6-C4E6-15F2B169F199}"/>
                  </a:ext>
                </a:extLst>
              </p:cNvPr>
              <p:cNvSpPr txBox="1"/>
              <p:nvPr/>
            </p:nvSpPr>
            <p:spPr>
              <a:xfrm>
                <a:off x="5066466" y="4163973"/>
                <a:ext cx="278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A37B1-7BCA-A4C6-C4E6-15F2B169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66" y="4163973"/>
                <a:ext cx="278175" cy="276999"/>
              </a:xfrm>
              <a:prstGeom prst="rect">
                <a:avLst/>
              </a:prstGeom>
              <a:blipFill>
                <a:blip r:embed="rId4"/>
                <a:stretch>
                  <a:fillRect l="-4348" r="-6522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83F879-F996-5F6D-725E-C6493A6270C1}"/>
                  </a:ext>
                </a:extLst>
              </p:cNvPr>
              <p:cNvSpPr txBox="1"/>
              <p:nvPr/>
            </p:nvSpPr>
            <p:spPr>
              <a:xfrm>
                <a:off x="5084152" y="4926532"/>
                <a:ext cx="214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IN" b="1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83F879-F996-5F6D-725E-C6493A627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152" y="4926532"/>
                <a:ext cx="214802" cy="276999"/>
              </a:xfrm>
              <a:prstGeom prst="rect">
                <a:avLst/>
              </a:prstGeom>
              <a:blipFill>
                <a:blip r:embed="rId5"/>
                <a:stretch>
                  <a:fillRect l="-11429" r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46505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DC6-90E5-A515-1883-61C0A074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2445B-0451-A226-AD2C-806AA573D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We want to 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  <a:highlight>
                  <a:srgbClr val="F09415"/>
                </a:highlight>
              </a:rPr>
              <a:t>train a deep learning model</a:t>
            </a:r>
            <a:r>
              <a:rPr lang="en-IN" dirty="0">
                <a:highlight>
                  <a:srgbClr val="F09415"/>
                </a:highlight>
              </a:rPr>
              <a:t> </a:t>
            </a:r>
            <a:r>
              <a:rPr lang="en-IN" dirty="0"/>
              <a:t> which can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highlight>
                  <a:srgbClr val="F09415"/>
                </a:highlight>
              </a:rPr>
              <a:t>regenerate</a:t>
            </a:r>
            <a:r>
              <a:rPr lang="en-IN" dirty="0"/>
              <a:t> the image from noisy images</a:t>
            </a:r>
          </a:p>
          <a:p>
            <a:r>
              <a:rPr lang="en-IN" b="1" u="sng" dirty="0">
                <a:solidFill>
                  <a:srgbClr val="002060"/>
                </a:solidFill>
                <a:highlight>
                  <a:srgbClr val="FFFF00"/>
                </a:highlight>
              </a:rPr>
              <a:t>AUTO MATICALLY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366487-6B1C-1003-9B9D-AA84E3C56130}"/>
              </a:ext>
            </a:extLst>
          </p:cNvPr>
          <p:cNvSpPr/>
          <p:nvPr/>
        </p:nvSpPr>
        <p:spPr>
          <a:xfrm>
            <a:off x="5148840" y="568976"/>
            <a:ext cx="947160" cy="822379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52BE0C-AB23-493D-71FD-2FE70B8FDC73}"/>
              </a:ext>
            </a:extLst>
          </p:cNvPr>
          <p:cNvGrpSpPr/>
          <p:nvPr/>
        </p:nvGrpSpPr>
        <p:grpSpPr>
          <a:xfrm>
            <a:off x="5303029" y="1062403"/>
            <a:ext cx="947160" cy="822379"/>
            <a:chOff x="3093057" y="493427"/>
            <a:chExt cx="947160" cy="82237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D724BB-50B3-64BB-C249-CC3BD0FCD8D2}"/>
                </a:ext>
              </a:extLst>
            </p:cNvPr>
            <p:cNvSpPr/>
            <p:nvPr/>
          </p:nvSpPr>
          <p:spPr>
            <a:xfrm>
              <a:off x="3093057" y="493427"/>
              <a:ext cx="947160" cy="8223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5">
              <a:extLst>
                <a:ext uri="{FF2B5EF4-FFF2-40B4-BE49-F238E27FC236}">
                  <a16:creationId xmlns:a16="http://schemas.microsoft.com/office/drawing/2014/main" id="{2D5C47FF-DDEE-1064-CC3D-A2A4EE9EBAB5}"/>
                </a:ext>
              </a:extLst>
            </p:cNvPr>
            <p:cNvSpPr txBox="1"/>
            <p:nvPr/>
          </p:nvSpPr>
          <p:spPr>
            <a:xfrm>
              <a:off x="3117144" y="517514"/>
              <a:ext cx="898986" cy="774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6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6C6B4F-61E1-AF3B-7FC9-477068791055}"/>
              </a:ext>
            </a:extLst>
          </p:cNvPr>
          <p:cNvGrpSpPr/>
          <p:nvPr/>
        </p:nvGrpSpPr>
        <p:grpSpPr>
          <a:xfrm>
            <a:off x="4753862" y="858901"/>
            <a:ext cx="182444" cy="227589"/>
            <a:chOff x="2600043" y="297394"/>
            <a:chExt cx="182444" cy="22758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31E83DE-5F05-739B-DFA1-3CE4713D71A7}"/>
                </a:ext>
              </a:extLst>
            </p:cNvPr>
            <p:cNvSpPr/>
            <p:nvPr/>
          </p:nvSpPr>
          <p:spPr>
            <a:xfrm>
              <a:off x="2600043" y="297394"/>
              <a:ext cx="182444" cy="22758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FB186298-3F7C-92DC-F10B-D041829B2B86}"/>
                </a:ext>
              </a:extLst>
            </p:cNvPr>
            <p:cNvSpPr txBox="1"/>
            <p:nvPr/>
          </p:nvSpPr>
          <p:spPr>
            <a:xfrm>
              <a:off x="2600043" y="342912"/>
              <a:ext cx="127711" cy="1365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6BD24E-0A81-086A-5C6B-6F0278768327}"/>
              </a:ext>
            </a:extLst>
          </p:cNvPr>
          <p:cNvSpPr/>
          <p:nvPr/>
        </p:nvSpPr>
        <p:spPr>
          <a:xfrm>
            <a:off x="6611954" y="568976"/>
            <a:ext cx="947160" cy="822379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59800F-1A2D-194E-3671-EB637EFBC451}"/>
              </a:ext>
            </a:extLst>
          </p:cNvPr>
          <p:cNvGrpSpPr/>
          <p:nvPr/>
        </p:nvGrpSpPr>
        <p:grpSpPr>
          <a:xfrm>
            <a:off x="6766143" y="1062403"/>
            <a:ext cx="947160" cy="822379"/>
            <a:chOff x="3093057" y="493427"/>
            <a:chExt cx="947160" cy="82237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48B8B7E-BC96-78A8-4BAD-9864CEEC021F}"/>
                </a:ext>
              </a:extLst>
            </p:cNvPr>
            <p:cNvSpPr/>
            <p:nvPr/>
          </p:nvSpPr>
          <p:spPr>
            <a:xfrm>
              <a:off x="3093057" y="493427"/>
              <a:ext cx="947160" cy="8223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5">
              <a:extLst>
                <a:ext uri="{FF2B5EF4-FFF2-40B4-BE49-F238E27FC236}">
                  <a16:creationId xmlns:a16="http://schemas.microsoft.com/office/drawing/2014/main" id="{D26C3033-BECA-2F39-D259-B71C68C957D5}"/>
                </a:ext>
              </a:extLst>
            </p:cNvPr>
            <p:cNvSpPr txBox="1"/>
            <p:nvPr/>
          </p:nvSpPr>
          <p:spPr>
            <a:xfrm>
              <a:off x="3117144" y="517514"/>
              <a:ext cx="898986" cy="774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6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4092A8-2F1E-C6F8-FF64-CDF56539FA85}"/>
              </a:ext>
            </a:extLst>
          </p:cNvPr>
          <p:cNvGrpSpPr/>
          <p:nvPr/>
        </p:nvGrpSpPr>
        <p:grpSpPr>
          <a:xfrm>
            <a:off x="6262755" y="858900"/>
            <a:ext cx="182444" cy="227589"/>
            <a:chOff x="2600043" y="297394"/>
            <a:chExt cx="182444" cy="227589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636A5ADC-9C16-3F21-2490-EBE71B8C2078}"/>
                </a:ext>
              </a:extLst>
            </p:cNvPr>
            <p:cNvSpPr/>
            <p:nvPr/>
          </p:nvSpPr>
          <p:spPr>
            <a:xfrm>
              <a:off x="2600043" y="297394"/>
              <a:ext cx="182444" cy="22758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Right 4">
              <a:extLst>
                <a:ext uri="{FF2B5EF4-FFF2-40B4-BE49-F238E27FC236}">
                  <a16:creationId xmlns:a16="http://schemas.microsoft.com/office/drawing/2014/main" id="{4E0FBED3-E770-A6F1-61A3-D980904C64A5}"/>
                </a:ext>
              </a:extLst>
            </p:cNvPr>
            <p:cNvSpPr txBox="1"/>
            <p:nvPr/>
          </p:nvSpPr>
          <p:spPr>
            <a:xfrm>
              <a:off x="2600043" y="342912"/>
              <a:ext cx="127711" cy="1365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A84BA5-D065-B726-9CD2-F9F14DA95701}"/>
              </a:ext>
            </a:extLst>
          </p:cNvPr>
          <p:cNvGrpSpPr/>
          <p:nvPr/>
        </p:nvGrpSpPr>
        <p:grpSpPr>
          <a:xfrm>
            <a:off x="6516469" y="2965692"/>
            <a:ext cx="190970" cy="238225"/>
            <a:chOff x="1184499" y="261490"/>
            <a:chExt cx="190970" cy="238225"/>
          </a:xfrm>
        </p:grpSpPr>
        <p:sp>
          <p:nvSpPr>
            <p:cNvPr id="28" name="Arrow: Left 27">
              <a:extLst>
                <a:ext uri="{FF2B5EF4-FFF2-40B4-BE49-F238E27FC236}">
                  <a16:creationId xmlns:a16="http://schemas.microsoft.com/office/drawing/2014/main" id="{FDEB5C99-743E-B4A0-14AF-B5E190EC7EA1}"/>
                </a:ext>
              </a:extLst>
            </p:cNvPr>
            <p:cNvSpPr/>
            <p:nvPr/>
          </p:nvSpPr>
          <p:spPr>
            <a:xfrm>
              <a:off x="1184499" y="261490"/>
              <a:ext cx="190970" cy="238225"/>
            </a:xfrm>
            <a:prstGeom prst="lef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Left 4">
              <a:extLst>
                <a:ext uri="{FF2B5EF4-FFF2-40B4-BE49-F238E27FC236}">
                  <a16:creationId xmlns:a16="http://schemas.microsoft.com/office/drawing/2014/main" id="{1BCC7195-7AE0-1C20-1F47-47A7AD3779E3}"/>
                </a:ext>
              </a:extLst>
            </p:cNvPr>
            <p:cNvSpPr txBox="1"/>
            <p:nvPr/>
          </p:nvSpPr>
          <p:spPr>
            <a:xfrm>
              <a:off x="1232242" y="321046"/>
              <a:ext cx="143227" cy="11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800" kern="1200" dirty="0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4103CA3-97F3-625B-1390-A7E630E50C4E}"/>
              </a:ext>
            </a:extLst>
          </p:cNvPr>
          <p:cNvSpPr/>
          <p:nvPr/>
        </p:nvSpPr>
        <p:spPr>
          <a:xfrm>
            <a:off x="5258765" y="2680093"/>
            <a:ext cx="991424" cy="76120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8ED9BD-D898-EB9D-734F-09C450B080A7}"/>
              </a:ext>
            </a:extLst>
          </p:cNvPr>
          <p:cNvGrpSpPr/>
          <p:nvPr/>
        </p:nvGrpSpPr>
        <p:grpSpPr>
          <a:xfrm>
            <a:off x="5420160" y="3136817"/>
            <a:ext cx="991424" cy="761206"/>
            <a:chOff x="163499" y="456724"/>
            <a:chExt cx="991424" cy="76120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7E76723-DEE9-8841-2819-F11B9D62E45A}"/>
                </a:ext>
              </a:extLst>
            </p:cNvPr>
            <p:cNvSpPr/>
            <p:nvPr/>
          </p:nvSpPr>
          <p:spPr>
            <a:xfrm>
              <a:off x="163499" y="456724"/>
              <a:ext cx="991424" cy="7612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: Rounded Corners 5">
              <a:extLst>
                <a:ext uri="{FF2B5EF4-FFF2-40B4-BE49-F238E27FC236}">
                  <a16:creationId xmlns:a16="http://schemas.microsoft.com/office/drawing/2014/main" id="{D01C31B7-679E-B13D-22B7-67823A1CCC6E}"/>
                </a:ext>
              </a:extLst>
            </p:cNvPr>
            <p:cNvSpPr txBox="1"/>
            <p:nvPr/>
          </p:nvSpPr>
          <p:spPr>
            <a:xfrm>
              <a:off x="185794" y="479019"/>
              <a:ext cx="946834" cy="716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1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100" kern="120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3E56873-936D-009F-DB7F-1CFBA625AE03}"/>
              </a:ext>
            </a:extLst>
          </p:cNvPr>
          <p:cNvSpPr/>
          <p:nvPr/>
        </p:nvSpPr>
        <p:spPr>
          <a:xfrm>
            <a:off x="2113917" y="2698373"/>
            <a:ext cx="991424" cy="76120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1E640D-0542-D095-05B1-E189A3EBCFBB}"/>
              </a:ext>
            </a:extLst>
          </p:cNvPr>
          <p:cNvGrpSpPr/>
          <p:nvPr/>
        </p:nvGrpSpPr>
        <p:grpSpPr>
          <a:xfrm>
            <a:off x="2275312" y="3155097"/>
            <a:ext cx="991424" cy="761206"/>
            <a:chOff x="163499" y="456724"/>
            <a:chExt cx="991424" cy="76120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04AA567-51CF-1BD4-D100-C7E5C831C9A5}"/>
                </a:ext>
              </a:extLst>
            </p:cNvPr>
            <p:cNvSpPr/>
            <p:nvPr/>
          </p:nvSpPr>
          <p:spPr>
            <a:xfrm>
              <a:off x="163499" y="456724"/>
              <a:ext cx="991424" cy="7612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5">
              <a:extLst>
                <a:ext uri="{FF2B5EF4-FFF2-40B4-BE49-F238E27FC236}">
                  <a16:creationId xmlns:a16="http://schemas.microsoft.com/office/drawing/2014/main" id="{7FEC9A8E-0C76-97F4-DDDA-E71B19691A31}"/>
                </a:ext>
              </a:extLst>
            </p:cNvPr>
            <p:cNvSpPr txBox="1"/>
            <p:nvPr/>
          </p:nvSpPr>
          <p:spPr>
            <a:xfrm>
              <a:off x="185794" y="479019"/>
              <a:ext cx="946834" cy="716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1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100" kern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F1720C4-0432-387F-C06D-E4EB14E4F4A4}"/>
              </a:ext>
            </a:extLst>
          </p:cNvPr>
          <p:cNvGrpSpPr/>
          <p:nvPr/>
        </p:nvGrpSpPr>
        <p:grpSpPr>
          <a:xfrm>
            <a:off x="3510721" y="2970791"/>
            <a:ext cx="1474222" cy="253917"/>
            <a:chOff x="1184499" y="261490"/>
            <a:chExt cx="190970" cy="238225"/>
          </a:xfrm>
        </p:grpSpPr>
        <p:sp>
          <p:nvSpPr>
            <p:cNvPr id="47" name="Arrow: Left 46">
              <a:extLst>
                <a:ext uri="{FF2B5EF4-FFF2-40B4-BE49-F238E27FC236}">
                  <a16:creationId xmlns:a16="http://schemas.microsoft.com/office/drawing/2014/main" id="{7A2E739A-4347-9CEC-CB30-BD867B285907}"/>
                </a:ext>
              </a:extLst>
            </p:cNvPr>
            <p:cNvSpPr/>
            <p:nvPr/>
          </p:nvSpPr>
          <p:spPr>
            <a:xfrm>
              <a:off x="1184499" y="261490"/>
              <a:ext cx="190970" cy="238225"/>
            </a:xfrm>
            <a:prstGeom prst="lef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Left 4">
              <a:extLst>
                <a:ext uri="{FF2B5EF4-FFF2-40B4-BE49-F238E27FC236}">
                  <a16:creationId xmlns:a16="http://schemas.microsoft.com/office/drawing/2014/main" id="{967204A9-8846-7754-57CA-1E3B59E65FCA}"/>
                </a:ext>
              </a:extLst>
            </p:cNvPr>
            <p:cNvSpPr txBox="1"/>
            <p:nvPr/>
          </p:nvSpPr>
          <p:spPr>
            <a:xfrm>
              <a:off x="1232242" y="321046"/>
              <a:ext cx="143227" cy="11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800" kern="1200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8560AA8-39A4-4360-D49D-77A404A14498}"/>
              </a:ext>
            </a:extLst>
          </p:cNvPr>
          <p:cNvSpPr txBox="1"/>
          <p:nvPr/>
        </p:nvSpPr>
        <p:spPr>
          <a:xfrm>
            <a:off x="5258765" y="1329232"/>
            <a:ext cx="108267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1300" dirty="0"/>
              <a:t>MaxPool2D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CCCC60-7FFF-E75B-A11A-083A8AA4705E}"/>
              </a:ext>
            </a:extLst>
          </p:cNvPr>
          <p:cNvSpPr txBox="1"/>
          <p:nvPr/>
        </p:nvSpPr>
        <p:spPr>
          <a:xfrm>
            <a:off x="6766143" y="1329232"/>
            <a:ext cx="96806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1300" dirty="0"/>
              <a:t>Conv2D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4F0A1C-5C38-665E-B6EB-656B60A36769}"/>
              </a:ext>
            </a:extLst>
          </p:cNvPr>
          <p:cNvSpPr txBox="1"/>
          <p:nvPr/>
        </p:nvSpPr>
        <p:spPr>
          <a:xfrm>
            <a:off x="5453602" y="3382710"/>
            <a:ext cx="96913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30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Conv2D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D9F769-6F66-E552-8542-3A11AEFF7709}"/>
              </a:ext>
            </a:extLst>
          </p:cNvPr>
          <p:cNvSpPr txBox="1"/>
          <p:nvPr/>
        </p:nvSpPr>
        <p:spPr>
          <a:xfrm>
            <a:off x="2353765" y="3370902"/>
            <a:ext cx="9352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Conv2D</a:t>
            </a:r>
          </a:p>
        </p:txBody>
      </p:sp>
      <p:sp>
        <p:nvSpPr>
          <p:cNvPr id="56" name="Arrow: Circular 55">
            <a:extLst>
              <a:ext uri="{FF2B5EF4-FFF2-40B4-BE49-F238E27FC236}">
                <a16:creationId xmlns:a16="http://schemas.microsoft.com/office/drawing/2014/main" id="{43339F16-8A21-61F2-11B2-88BC675CDCB4}"/>
              </a:ext>
            </a:extLst>
          </p:cNvPr>
          <p:cNvSpPr/>
          <p:nvPr/>
        </p:nvSpPr>
        <p:spPr>
          <a:xfrm rot="2301922">
            <a:off x="7969284" y="644379"/>
            <a:ext cx="2783241" cy="2101475"/>
          </a:xfrm>
          <a:prstGeom prst="circularArrow">
            <a:avLst/>
          </a:prstGeom>
          <a:solidFill>
            <a:srgbClr val="F6C8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2BF768-B347-54D5-4A8D-710AA7334F01}"/>
              </a:ext>
            </a:extLst>
          </p:cNvPr>
          <p:cNvSpPr txBox="1"/>
          <p:nvPr/>
        </p:nvSpPr>
        <p:spPr>
          <a:xfrm>
            <a:off x="783770" y="-39130"/>
            <a:ext cx="67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ENCODER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598277-6DBD-A052-FE9D-FCD0D47E509D}"/>
              </a:ext>
            </a:extLst>
          </p:cNvPr>
          <p:cNvSpPr txBox="1"/>
          <p:nvPr/>
        </p:nvSpPr>
        <p:spPr>
          <a:xfrm>
            <a:off x="5258765" y="4045233"/>
            <a:ext cx="58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DECODER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16605B0-0740-8B72-09D6-2EE3207DBA63}"/>
              </a:ext>
            </a:extLst>
          </p:cNvPr>
          <p:cNvSpPr/>
          <p:nvPr/>
        </p:nvSpPr>
        <p:spPr>
          <a:xfrm>
            <a:off x="2174565" y="571769"/>
            <a:ext cx="947160" cy="822379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B410DEE-F149-1A37-B4CC-23FA8D955001}"/>
              </a:ext>
            </a:extLst>
          </p:cNvPr>
          <p:cNvGrpSpPr/>
          <p:nvPr/>
        </p:nvGrpSpPr>
        <p:grpSpPr>
          <a:xfrm>
            <a:off x="2328754" y="1065196"/>
            <a:ext cx="947160" cy="822379"/>
            <a:chOff x="3093057" y="493427"/>
            <a:chExt cx="947160" cy="822379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B270C1C-8329-4851-012E-E8088F83AF22}"/>
                </a:ext>
              </a:extLst>
            </p:cNvPr>
            <p:cNvSpPr/>
            <p:nvPr/>
          </p:nvSpPr>
          <p:spPr>
            <a:xfrm>
              <a:off x="3093057" y="493427"/>
              <a:ext cx="947160" cy="8223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5">
              <a:extLst>
                <a:ext uri="{FF2B5EF4-FFF2-40B4-BE49-F238E27FC236}">
                  <a16:creationId xmlns:a16="http://schemas.microsoft.com/office/drawing/2014/main" id="{5734C821-0DC5-1B1E-65C5-15B575A702A2}"/>
                </a:ext>
              </a:extLst>
            </p:cNvPr>
            <p:cNvSpPr txBox="1"/>
            <p:nvPr/>
          </p:nvSpPr>
          <p:spPr>
            <a:xfrm>
              <a:off x="3117144" y="517514"/>
              <a:ext cx="898986" cy="774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6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/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39AD606-034C-8B99-E565-E2B3923BD9E1}"/>
              </a:ext>
            </a:extLst>
          </p:cNvPr>
          <p:cNvSpPr/>
          <p:nvPr/>
        </p:nvSpPr>
        <p:spPr>
          <a:xfrm>
            <a:off x="3637679" y="571769"/>
            <a:ext cx="947160" cy="822379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1CA7F0-05D7-56F4-0DE9-35E1A9C2AFE4}"/>
              </a:ext>
            </a:extLst>
          </p:cNvPr>
          <p:cNvGrpSpPr/>
          <p:nvPr/>
        </p:nvGrpSpPr>
        <p:grpSpPr>
          <a:xfrm>
            <a:off x="3791868" y="1065196"/>
            <a:ext cx="947160" cy="822379"/>
            <a:chOff x="3093057" y="493427"/>
            <a:chExt cx="947160" cy="82237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2CFAF52-FC5B-F328-08D7-2CE5597492AB}"/>
                </a:ext>
              </a:extLst>
            </p:cNvPr>
            <p:cNvSpPr/>
            <p:nvPr/>
          </p:nvSpPr>
          <p:spPr>
            <a:xfrm>
              <a:off x="3093057" y="493427"/>
              <a:ext cx="947160" cy="8223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angle: Rounded Corners 5">
              <a:extLst>
                <a:ext uri="{FF2B5EF4-FFF2-40B4-BE49-F238E27FC236}">
                  <a16:creationId xmlns:a16="http://schemas.microsoft.com/office/drawing/2014/main" id="{5036BEBF-9D5E-DEDD-01B9-A65F98EEA7A2}"/>
                </a:ext>
              </a:extLst>
            </p:cNvPr>
            <p:cNvSpPr txBox="1"/>
            <p:nvPr/>
          </p:nvSpPr>
          <p:spPr>
            <a:xfrm>
              <a:off x="3117144" y="517514"/>
              <a:ext cx="898986" cy="774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6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0ADE8C9-1F80-3C2F-BE5D-AFC13AFF842C}"/>
              </a:ext>
            </a:extLst>
          </p:cNvPr>
          <p:cNvGrpSpPr/>
          <p:nvPr/>
        </p:nvGrpSpPr>
        <p:grpSpPr>
          <a:xfrm>
            <a:off x="3288480" y="861693"/>
            <a:ext cx="182444" cy="227589"/>
            <a:chOff x="2600043" y="297394"/>
            <a:chExt cx="182444" cy="227589"/>
          </a:xfrm>
        </p:grpSpPr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F0415AD4-5333-3C32-8CE5-FD5E4819B3D8}"/>
                </a:ext>
              </a:extLst>
            </p:cNvPr>
            <p:cNvSpPr/>
            <p:nvPr/>
          </p:nvSpPr>
          <p:spPr>
            <a:xfrm>
              <a:off x="2600043" y="297394"/>
              <a:ext cx="182444" cy="22758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Arrow: Right 4">
              <a:extLst>
                <a:ext uri="{FF2B5EF4-FFF2-40B4-BE49-F238E27FC236}">
                  <a16:creationId xmlns:a16="http://schemas.microsoft.com/office/drawing/2014/main" id="{388D8795-3FDB-EC0C-B524-2D1E19E97B4E}"/>
                </a:ext>
              </a:extLst>
            </p:cNvPr>
            <p:cNvSpPr txBox="1"/>
            <p:nvPr/>
          </p:nvSpPr>
          <p:spPr>
            <a:xfrm>
              <a:off x="2600043" y="342912"/>
              <a:ext cx="127711" cy="1365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7A6543-6F4E-E7C2-3366-A2C76E20237F}"/>
              </a:ext>
            </a:extLst>
          </p:cNvPr>
          <p:cNvSpPr txBox="1"/>
          <p:nvPr/>
        </p:nvSpPr>
        <p:spPr>
          <a:xfrm>
            <a:off x="2284490" y="1332025"/>
            <a:ext cx="108267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1300" dirty="0"/>
              <a:t>MaxPool2D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7068A5-93B0-9226-7701-CB8E189B7609}"/>
              </a:ext>
            </a:extLst>
          </p:cNvPr>
          <p:cNvSpPr txBox="1"/>
          <p:nvPr/>
        </p:nvSpPr>
        <p:spPr>
          <a:xfrm>
            <a:off x="3791868" y="1332025"/>
            <a:ext cx="96806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1300" dirty="0"/>
              <a:t>Conv2D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9EAD903-770A-ECFD-E3A5-E699D19979C3}"/>
              </a:ext>
            </a:extLst>
          </p:cNvPr>
          <p:cNvSpPr/>
          <p:nvPr/>
        </p:nvSpPr>
        <p:spPr>
          <a:xfrm>
            <a:off x="691692" y="573556"/>
            <a:ext cx="947160" cy="822379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A674303-ED31-CF03-712F-980C43394AD5}"/>
              </a:ext>
            </a:extLst>
          </p:cNvPr>
          <p:cNvGrpSpPr/>
          <p:nvPr/>
        </p:nvGrpSpPr>
        <p:grpSpPr>
          <a:xfrm>
            <a:off x="845881" y="1066983"/>
            <a:ext cx="947160" cy="822379"/>
            <a:chOff x="3093057" y="493427"/>
            <a:chExt cx="947160" cy="82237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DEE1B71A-0F78-9809-5077-78C580555040}"/>
                </a:ext>
              </a:extLst>
            </p:cNvPr>
            <p:cNvSpPr/>
            <p:nvPr/>
          </p:nvSpPr>
          <p:spPr>
            <a:xfrm>
              <a:off x="3093057" y="493427"/>
              <a:ext cx="947160" cy="8223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angle: Rounded Corners 5">
              <a:extLst>
                <a:ext uri="{FF2B5EF4-FFF2-40B4-BE49-F238E27FC236}">
                  <a16:creationId xmlns:a16="http://schemas.microsoft.com/office/drawing/2014/main" id="{42BD67B4-C231-E00E-4F5B-6D5E0B25A08E}"/>
                </a:ext>
              </a:extLst>
            </p:cNvPr>
            <p:cNvSpPr txBox="1"/>
            <p:nvPr/>
          </p:nvSpPr>
          <p:spPr>
            <a:xfrm>
              <a:off x="3117144" y="517514"/>
              <a:ext cx="898986" cy="774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6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FAC9E6-3091-527F-060F-6BCA911C290F}"/>
              </a:ext>
            </a:extLst>
          </p:cNvPr>
          <p:cNvSpPr txBox="1"/>
          <p:nvPr/>
        </p:nvSpPr>
        <p:spPr>
          <a:xfrm>
            <a:off x="845881" y="1333812"/>
            <a:ext cx="96806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1300" dirty="0"/>
              <a:t>Conv2D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A36B6B5-F80E-80B5-6A84-8925C2180D3D}"/>
              </a:ext>
            </a:extLst>
          </p:cNvPr>
          <p:cNvGrpSpPr/>
          <p:nvPr/>
        </p:nvGrpSpPr>
        <p:grpSpPr>
          <a:xfrm>
            <a:off x="1826950" y="864788"/>
            <a:ext cx="182444" cy="227589"/>
            <a:chOff x="2600043" y="297394"/>
            <a:chExt cx="182444" cy="227589"/>
          </a:xfrm>
        </p:grpSpPr>
        <p:sp>
          <p:nvSpPr>
            <p:cNvPr id="78" name="Arrow: Right 77">
              <a:extLst>
                <a:ext uri="{FF2B5EF4-FFF2-40B4-BE49-F238E27FC236}">
                  <a16:creationId xmlns:a16="http://schemas.microsoft.com/office/drawing/2014/main" id="{D53CA88B-1774-5C6E-1E00-31D7306F4D99}"/>
                </a:ext>
              </a:extLst>
            </p:cNvPr>
            <p:cNvSpPr/>
            <p:nvPr/>
          </p:nvSpPr>
          <p:spPr>
            <a:xfrm>
              <a:off x="2600043" y="297394"/>
              <a:ext cx="182444" cy="22758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Arrow: Right 4">
              <a:extLst>
                <a:ext uri="{FF2B5EF4-FFF2-40B4-BE49-F238E27FC236}">
                  <a16:creationId xmlns:a16="http://schemas.microsoft.com/office/drawing/2014/main" id="{41650F01-1261-0FB2-C86D-347F4ECECF1E}"/>
                </a:ext>
              </a:extLst>
            </p:cNvPr>
            <p:cNvSpPr txBox="1"/>
            <p:nvPr/>
          </p:nvSpPr>
          <p:spPr>
            <a:xfrm>
              <a:off x="2600043" y="342912"/>
              <a:ext cx="127711" cy="1365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8C50589-FAB6-143C-7093-5E968EE4768B}"/>
              </a:ext>
            </a:extLst>
          </p:cNvPr>
          <p:cNvGrpSpPr/>
          <p:nvPr/>
        </p:nvGrpSpPr>
        <p:grpSpPr>
          <a:xfrm>
            <a:off x="8070028" y="2953393"/>
            <a:ext cx="190970" cy="238225"/>
            <a:chOff x="1184499" y="261490"/>
            <a:chExt cx="190970" cy="238225"/>
          </a:xfrm>
        </p:grpSpPr>
        <p:sp>
          <p:nvSpPr>
            <p:cNvPr id="81" name="Arrow: Left 80">
              <a:extLst>
                <a:ext uri="{FF2B5EF4-FFF2-40B4-BE49-F238E27FC236}">
                  <a16:creationId xmlns:a16="http://schemas.microsoft.com/office/drawing/2014/main" id="{3288B49E-2103-2753-AE8F-1142566B342E}"/>
                </a:ext>
              </a:extLst>
            </p:cNvPr>
            <p:cNvSpPr/>
            <p:nvPr/>
          </p:nvSpPr>
          <p:spPr>
            <a:xfrm>
              <a:off x="1184499" y="261490"/>
              <a:ext cx="190970" cy="238225"/>
            </a:xfrm>
            <a:prstGeom prst="lef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Arrow: Left 4">
              <a:extLst>
                <a:ext uri="{FF2B5EF4-FFF2-40B4-BE49-F238E27FC236}">
                  <a16:creationId xmlns:a16="http://schemas.microsoft.com/office/drawing/2014/main" id="{36208C99-E10C-3847-82BE-7846209EF322}"/>
                </a:ext>
              </a:extLst>
            </p:cNvPr>
            <p:cNvSpPr txBox="1"/>
            <p:nvPr/>
          </p:nvSpPr>
          <p:spPr>
            <a:xfrm>
              <a:off x="1232242" y="321046"/>
              <a:ext cx="143227" cy="11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800" kern="1200" dirty="0"/>
            </a:p>
          </p:txBody>
        </p: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838527B-0215-B008-BE03-F60EA28B6B58}"/>
              </a:ext>
            </a:extLst>
          </p:cNvPr>
          <p:cNvSpPr/>
          <p:nvPr/>
        </p:nvSpPr>
        <p:spPr>
          <a:xfrm>
            <a:off x="6812324" y="2667794"/>
            <a:ext cx="991424" cy="76120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D4E304-8CD0-40F0-54BA-5949FF483B59}"/>
              </a:ext>
            </a:extLst>
          </p:cNvPr>
          <p:cNvGrpSpPr/>
          <p:nvPr/>
        </p:nvGrpSpPr>
        <p:grpSpPr>
          <a:xfrm>
            <a:off x="6973719" y="3124518"/>
            <a:ext cx="991424" cy="761206"/>
            <a:chOff x="163499" y="456724"/>
            <a:chExt cx="991424" cy="76120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25C093-A7E4-110F-76C7-DAAA4778E414}"/>
                </a:ext>
              </a:extLst>
            </p:cNvPr>
            <p:cNvSpPr/>
            <p:nvPr/>
          </p:nvSpPr>
          <p:spPr>
            <a:xfrm>
              <a:off x="163499" y="456724"/>
              <a:ext cx="991424" cy="7612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Rectangle: Rounded Corners 5">
              <a:extLst>
                <a:ext uri="{FF2B5EF4-FFF2-40B4-BE49-F238E27FC236}">
                  <a16:creationId xmlns:a16="http://schemas.microsoft.com/office/drawing/2014/main" id="{0A14435D-D73D-45C3-ACCD-CEFF4B14F0EC}"/>
                </a:ext>
              </a:extLst>
            </p:cNvPr>
            <p:cNvSpPr txBox="1"/>
            <p:nvPr/>
          </p:nvSpPr>
          <p:spPr>
            <a:xfrm>
              <a:off x="185794" y="479019"/>
              <a:ext cx="946834" cy="716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1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100" kern="120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09E0AD09-88DC-0586-190C-304A71D64583}"/>
              </a:ext>
            </a:extLst>
          </p:cNvPr>
          <p:cNvSpPr txBox="1"/>
          <p:nvPr/>
        </p:nvSpPr>
        <p:spPr>
          <a:xfrm>
            <a:off x="7007161" y="3370411"/>
            <a:ext cx="96913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30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Conv2DTranspose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7F9DEDC-9FF9-9BB1-D85D-4B5E7E48D7D0}"/>
              </a:ext>
            </a:extLst>
          </p:cNvPr>
          <p:cNvGrpSpPr/>
          <p:nvPr/>
        </p:nvGrpSpPr>
        <p:grpSpPr>
          <a:xfrm>
            <a:off x="9664251" y="2929868"/>
            <a:ext cx="190970" cy="238225"/>
            <a:chOff x="1184499" y="261490"/>
            <a:chExt cx="190970" cy="238225"/>
          </a:xfrm>
        </p:grpSpPr>
        <p:sp>
          <p:nvSpPr>
            <p:cNvPr id="89" name="Arrow: Left 88">
              <a:extLst>
                <a:ext uri="{FF2B5EF4-FFF2-40B4-BE49-F238E27FC236}">
                  <a16:creationId xmlns:a16="http://schemas.microsoft.com/office/drawing/2014/main" id="{2EB2E429-5A01-492D-DCC5-A470FB978579}"/>
                </a:ext>
              </a:extLst>
            </p:cNvPr>
            <p:cNvSpPr/>
            <p:nvPr/>
          </p:nvSpPr>
          <p:spPr>
            <a:xfrm>
              <a:off x="1184499" y="261490"/>
              <a:ext cx="190970" cy="238225"/>
            </a:xfrm>
            <a:prstGeom prst="lef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Arrow: Left 4">
              <a:extLst>
                <a:ext uri="{FF2B5EF4-FFF2-40B4-BE49-F238E27FC236}">
                  <a16:creationId xmlns:a16="http://schemas.microsoft.com/office/drawing/2014/main" id="{471EFF89-FD6A-C5C5-45CD-E77FAFF62ADF}"/>
                </a:ext>
              </a:extLst>
            </p:cNvPr>
            <p:cNvSpPr txBox="1"/>
            <p:nvPr/>
          </p:nvSpPr>
          <p:spPr>
            <a:xfrm>
              <a:off x="1232242" y="321046"/>
              <a:ext cx="143227" cy="11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800" kern="1200" dirty="0"/>
            </a:p>
          </p:txBody>
        </p:sp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09F5F57-B22B-058C-1AF4-A92AA14E9359}"/>
              </a:ext>
            </a:extLst>
          </p:cNvPr>
          <p:cNvSpPr/>
          <p:nvPr/>
        </p:nvSpPr>
        <p:spPr>
          <a:xfrm>
            <a:off x="8406547" y="2644269"/>
            <a:ext cx="991424" cy="76120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ED42CA-F224-7120-3477-D6E0D814F8A4}"/>
              </a:ext>
            </a:extLst>
          </p:cNvPr>
          <p:cNvGrpSpPr/>
          <p:nvPr/>
        </p:nvGrpSpPr>
        <p:grpSpPr>
          <a:xfrm>
            <a:off x="8567942" y="3100993"/>
            <a:ext cx="991424" cy="761206"/>
            <a:chOff x="163499" y="456724"/>
            <a:chExt cx="991424" cy="761206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67810A2-9FD2-E9C6-E1CD-A850BA4FA999}"/>
                </a:ext>
              </a:extLst>
            </p:cNvPr>
            <p:cNvSpPr/>
            <p:nvPr/>
          </p:nvSpPr>
          <p:spPr>
            <a:xfrm>
              <a:off x="163499" y="456724"/>
              <a:ext cx="991424" cy="7612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ectangle: Rounded Corners 5">
              <a:extLst>
                <a:ext uri="{FF2B5EF4-FFF2-40B4-BE49-F238E27FC236}">
                  <a16:creationId xmlns:a16="http://schemas.microsoft.com/office/drawing/2014/main" id="{22FDB56B-D51B-7E78-2243-E0D33789D781}"/>
                </a:ext>
              </a:extLst>
            </p:cNvPr>
            <p:cNvSpPr txBox="1"/>
            <p:nvPr/>
          </p:nvSpPr>
          <p:spPr>
            <a:xfrm>
              <a:off x="185794" y="479019"/>
              <a:ext cx="946834" cy="716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1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100" kern="120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B9A3787-CEF6-6CC1-3B23-1669A4F35A5D}"/>
              </a:ext>
            </a:extLst>
          </p:cNvPr>
          <p:cNvSpPr txBox="1"/>
          <p:nvPr/>
        </p:nvSpPr>
        <p:spPr>
          <a:xfrm>
            <a:off x="8601384" y="3346886"/>
            <a:ext cx="96913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30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Conv2D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A7618E6-577E-F6D7-51DD-6A4B8005B74E}"/>
              </a:ext>
            </a:extLst>
          </p:cNvPr>
          <p:cNvSpPr/>
          <p:nvPr/>
        </p:nvSpPr>
        <p:spPr>
          <a:xfrm>
            <a:off x="9953698" y="2627133"/>
            <a:ext cx="991424" cy="76120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516CBD2-478F-B9D0-239D-BEF214A78C3A}"/>
              </a:ext>
            </a:extLst>
          </p:cNvPr>
          <p:cNvGrpSpPr/>
          <p:nvPr/>
        </p:nvGrpSpPr>
        <p:grpSpPr>
          <a:xfrm>
            <a:off x="10115093" y="3083857"/>
            <a:ext cx="991424" cy="761206"/>
            <a:chOff x="163499" y="456724"/>
            <a:chExt cx="991424" cy="761206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5ABA91AD-F492-19D2-CC3E-B2E26AB86C49}"/>
                </a:ext>
              </a:extLst>
            </p:cNvPr>
            <p:cNvSpPr/>
            <p:nvPr/>
          </p:nvSpPr>
          <p:spPr>
            <a:xfrm>
              <a:off x="163499" y="456724"/>
              <a:ext cx="991424" cy="7612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ectangle: Rounded Corners 5">
              <a:extLst>
                <a:ext uri="{FF2B5EF4-FFF2-40B4-BE49-F238E27FC236}">
                  <a16:creationId xmlns:a16="http://schemas.microsoft.com/office/drawing/2014/main" id="{F69099CC-06F6-09CB-B942-B1686F9974B5}"/>
                </a:ext>
              </a:extLst>
            </p:cNvPr>
            <p:cNvSpPr txBox="1"/>
            <p:nvPr/>
          </p:nvSpPr>
          <p:spPr>
            <a:xfrm>
              <a:off x="185794" y="479019"/>
              <a:ext cx="946834" cy="716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1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100" kern="120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8726F9D-4002-2EB0-6E40-E5B18E7ADABF}"/>
              </a:ext>
            </a:extLst>
          </p:cNvPr>
          <p:cNvSpPr txBox="1"/>
          <p:nvPr/>
        </p:nvSpPr>
        <p:spPr>
          <a:xfrm>
            <a:off x="10148535" y="3329750"/>
            <a:ext cx="96913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30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Conv2DTranspose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73D2ABD-5906-87A9-026E-2305F9ABB686}"/>
              </a:ext>
            </a:extLst>
          </p:cNvPr>
          <p:cNvSpPr txBox="1"/>
          <p:nvPr/>
        </p:nvSpPr>
        <p:spPr>
          <a:xfrm rot="2611562">
            <a:off x="9447456" y="613752"/>
            <a:ext cx="161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Compressed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5527FF-0D4D-BE9E-9C50-BFD481CCC85B}"/>
              </a:ext>
            </a:extLst>
          </p:cNvPr>
          <p:cNvSpPr txBox="1"/>
          <p:nvPr/>
        </p:nvSpPr>
        <p:spPr>
          <a:xfrm>
            <a:off x="1826950" y="4028408"/>
            <a:ext cx="189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2486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982664-4BBC-B8F7-DAA5-DF70E574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136766"/>
            <a:ext cx="5365102" cy="6644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BABA56-F7DD-4DCA-E853-BDF2937311C0}"/>
              </a:ext>
            </a:extLst>
          </p:cNvPr>
          <p:cNvSpPr/>
          <p:nvPr/>
        </p:nvSpPr>
        <p:spPr>
          <a:xfrm>
            <a:off x="8907446" y="795253"/>
            <a:ext cx="3284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SUMMARY</a:t>
            </a:r>
            <a:endParaRPr lang="en-IN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96A06-E216-54B9-0EEA-445C4B822B7F}"/>
              </a:ext>
            </a:extLst>
          </p:cNvPr>
          <p:cNvSpPr txBox="1"/>
          <p:nvPr/>
        </p:nvSpPr>
        <p:spPr>
          <a:xfrm>
            <a:off x="5579705" y="1299555"/>
            <a:ext cx="65034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build_model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():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model 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tf</a:t>
            </a:r>
            <a:r>
              <a:rPr lang="en-IN" sz="96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keras</a:t>
            </a:r>
            <a:r>
              <a:rPr lang="en-IN" sz="96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Sequential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([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sz="960" b="0" i="1" dirty="0">
                <a:solidFill>
                  <a:srgbClr val="72707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Encoder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tf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keras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layers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Conv2D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kernel_size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padding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activation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 err="1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relu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use_bias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C1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"),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tf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keras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layers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MaxPool2D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pool_size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padding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M1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"),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tf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keras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layers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Conv2D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kernel_size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padding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activation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 err="1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relu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use_bias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C2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"),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tf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keras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layers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MaxPool2D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pool_size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padding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M2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"),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tf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keras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layers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Conv2D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kernel_size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padding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activation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 err="1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relu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use_bias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"),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sz="960" b="0" i="1" dirty="0">
                <a:solidFill>
                  <a:srgbClr val="72707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Decoder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tf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keras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layers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Conv2DTranspose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kernel_size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strides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padding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activation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 err="1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relu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CDT1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"),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tf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keras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layers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Conv2D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kernel_size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padding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activation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 err="1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relu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use_bias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CD1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"),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tf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keras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layers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Conv2DTranspose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kernel_size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strides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padding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activation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 err="1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relu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CDT2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"),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tf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keras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layers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Conv2D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kernel_size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padding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activation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 err="1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relu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use_bias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CD2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"),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sz="960" b="0" i="1" dirty="0">
                <a:solidFill>
                  <a:srgbClr val="72707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Output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tf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keras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layers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96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Conv2D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filters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kernel_size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padding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activation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sigmoid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",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96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sz="96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96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</a:t>
            </a:r>
            <a:endParaRPr lang="en-IN" sz="96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sz="96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IN" sz="96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255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4453E0A-D2F6-FCEA-CF41-6A3B518E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MATTERS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225E185-786A-71F6-99DB-FEAF4B60B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6" y="2151046"/>
            <a:ext cx="4021592" cy="25559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CC66473-35E6-9F4F-4DAF-31DD80631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7" y="4842588"/>
            <a:ext cx="8571722" cy="1943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A7B4E6-2FB0-ECB3-8892-F73A3B5F8C33}"/>
              </a:ext>
            </a:extLst>
          </p:cNvPr>
          <p:cNvSpPr txBox="1"/>
          <p:nvPr/>
        </p:nvSpPr>
        <p:spPr>
          <a:xfrm>
            <a:off x="5085184" y="2151046"/>
            <a:ext cx="680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DATA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increases</a:t>
            </a:r>
            <a:r>
              <a:rPr lang="en-IN" dirty="0"/>
              <a:t>, 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performance</a:t>
            </a:r>
            <a:r>
              <a:rPr lang="en-IN" dirty="0"/>
              <a:t> of our DEEP LEARNING MODEL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increases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74C1F-67BE-35F0-C4C7-207507867F47}"/>
              </a:ext>
            </a:extLst>
          </p:cNvPr>
          <p:cNvSpPr txBox="1"/>
          <p:nvPr/>
        </p:nvSpPr>
        <p:spPr>
          <a:xfrm>
            <a:off x="5980922" y="4152122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289102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42798-16C8-F511-36F7-5F5018CA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8" y="349606"/>
            <a:ext cx="4184391" cy="3214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9B1C3-80EF-490A-8497-EAB3EFA1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47" y="349607"/>
            <a:ext cx="3526971" cy="3214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7BBE0-55AB-5ED0-6B01-F2CB8C8A3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88" y="3722914"/>
            <a:ext cx="4184391" cy="2976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81CD7-A043-DB21-37C8-DB2E41D8A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347" y="3722914"/>
            <a:ext cx="3526971" cy="29764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091E55-447B-F104-9B5D-9E9B685BB4B1}"/>
              </a:ext>
            </a:extLst>
          </p:cNvPr>
          <p:cNvSpPr/>
          <p:nvPr/>
        </p:nvSpPr>
        <p:spPr>
          <a:xfrm>
            <a:off x="10554284" y="914800"/>
            <a:ext cx="17075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PLOTS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443C6-A789-2180-1D1F-BE54CEFB0140}"/>
              </a:ext>
            </a:extLst>
          </p:cNvPr>
          <p:cNvSpPr txBox="1"/>
          <p:nvPr/>
        </p:nvSpPr>
        <p:spPr>
          <a:xfrm>
            <a:off x="8007610" y="1956950"/>
            <a:ext cx="418439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LEARNING_RATE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1e-1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OPTIMIZER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tf</a:t>
            </a:r>
            <a:r>
              <a:rPr lang="en-IN" sz="120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optimizers</a:t>
            </a:r>
            <a:r>
              <a:rPr lang="en-IN" sz="120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SGD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learning_rate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LEARNING_RATE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LOSS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tf</a:t>
            </a:r>
            <a:r>
              <a:rPr lang="en-IN" sz="120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losses</a:t>
            </a:r>
            <a:r>
              <a:rPr lang="en-IN" sz="120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binary_crossentropy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METRICS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['</a:t>
            </a:r>
            <a:r>
              <a:rPr lang="en-IN" sz="120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accuracy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']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IN" sz="120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compile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optimizer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OPTIMIZER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loss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LOSS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metrics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METRICS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FFD8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[+] Compiled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AB9DF2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AB9DF2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BATCH_SIZE</a:t>
            </a:r>
            <a:r>
              <a:rPr lang="en-US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endParaRPr lang="en-US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EPOCHS</a:t>
            </a:r>
            <a:r>
              <a:rPr lang="en-US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</a:p>
          <a:p>
            <a:endParaRPr lang="en-US" sz="1200" dirty="0">
              <a:solidFill>
                <a:srgbClr val="AB9DF2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HISTORY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IN" sz="120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fit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noisy_train_images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IN" sz="12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train_images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IN" sz="12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batch_size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BATCH_SIZE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IN" sz="12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epochs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EPOCHS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IN" sz="12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shuffle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B9D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IN" sz="12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validation_data</a:t>
            </a:r>
            <a:r>
              <a:rPr lang="en-IN" sz="12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</a:p>
          <a:p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noisy_test_images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test_images</a:t>
            </a:r>
            <a:r>
              <a:rPr lang="en-IN" sz="12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</a:t>
            </a:r>
            <a:endParaRPr lang="en-IN" sz="12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4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254</TotalTime>
  <Words>796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Consolas</vt:lpstr>
      <vt:lpstr>Trebuchet MS</vt:lpstr>
      <vt:lpstr>Berlin</vt:lpstr>
      <vt:lpstr>SUMMER TRAINING PROJECT</vt:lpstr>
      <vt:lpstr>CT-KIDNEY IMAGE DENOISING USING  AUTO-ENCODER</vt:lpstr>
      <vt:lpstr>WHY DENOISING ?</vt:lpstr>
      <vt:lpstr>HOW NOISE IS ADDED TO OUR DATASET ?</vt:lpstr>
      <vt:lpstr>??? AUTO-ENCODERS ???</vt:lpstr>
      <vt:lpstr>MODEL</vt:lpstr>
      <vt:lpstr>PowerPoint Presentation</vt:lpstr>
      <vt:lpstr>DATA MATTERS</vt:lpstr>
      <vt:lpstr>PowerPoint Presentation</vt:lpstr>
      <vt:lpstr>RESULTS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 PROJECT</dc:title>
  <dc:creator>Karan Yadav</dc:creator>
  <cp:lastModifiedBy>Karan Yadav</cp:lastModifiedBy>
  <cp:revision>2</cp:revision>
  <dcterms:created xsi:type="dcterms:W3CDTF">2023-07-08T07:02:05Z</dcterms:created>
  <dcterms:modified xsi:type="dcterms:W3CDTF">2023-07-09T09:14:29Z</dcterms:modified>
</cp:coreProperties>
</file>