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4" r:id="rId1"/>
    <p:sldMasterId id="2147483686" r:id="rId2"/>
  </p:sldMasterIdLst>
  <p:notesMasterIdLst>
    <p:notesMasterId r:id="rId24"/>
  </p:notesMasterIdLst>
  <p:handoutMasterIdLst>
    <p:handoutMasterId r:id="rId25"/>
  </p:handoutMasterIdLst>
  <p:sldIdLst>
    <p:sldId id="953" r:id="rId3"/>
    <p:sldId id="950" r:id="rId4"/>
    <p:sldId id="909" r:id="rId5"/>
    <p:sldId id="910" r:id="rId6"/>
    <p:sldId id="915" r:id="rId7"/>
    <p:sldId id="918" r:id="rId8"/>
    <p:sldId id="922" r:id="rId9"/>
    <p:sldId id="923" r:id="rId10"/>
    <p:sldId id="925" r:id="rId11"/>
    <p:sldId id="926" r:id="rId12"/>
    <p:sldId id="928" r:id="rId13"/>
    <p:sldId id="929" r:id="rId14"/>
    <p:sldId id="930" r:id="rId15"/>
    <p:sldId id="932" r:id="rId16"/>
    <p:sldId id="933" r:id="rId17"/>
    <p:sldId id="935" r:id="rId18"/>
    <p:sldId id="936" r:id="rId19"/>
    <p:sldId id="947" r:id="rId20"/>
    <p:sldId id="951" r:id="rId21"/>
    <p:sldId id="952" r:id="rId22"/>
    <p:sldId id="94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B3F5B"/>
    <a:srgbClr val="ED8137"/>
    <a:srgbClr val="BC8F00"/>
    <a:srgbClr val="860000"/>
    <a:srgbClr val="00B0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3235" autoAdjust="0"/>
    <p:restoredTop sz="94660"/>
  </p:normalViewPr>
  <p:slideViewPr>
    <p:cSldViewPr snapToGrid="0">
      <p:cViewPr varScale="1">
        <p:scale>
          <a:sx n="57" d="100"/>
          <a:sy n="57" d="100"/>
        </p:scale>
        <p:origin x="-96" y="-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0964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15955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37814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operating-system/multithreading" TargetMode="External"/><Relationship Id="rId2" Type="http://schemas.openxmlformats.org/officeDocument/2006/relationships/hyperlink" Target="https://www.includehelp.com/c-programming-questions/compiling-program-with-pthread-library-linux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puting.llnl.gov/tutorials/pthread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p:oleObj spid="_x0000_s38914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95344" y="1576600"/>
            <a:ext cx="9063318" cy="515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latin typeface="Arial Black" panose="020B0A04020102020204" pitchFamily="34" charset="0"/>
              </a:rPr>
              <a:t>Bachelor of Engineering (Computer Science &amp; Engineering)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latin typeface="Arial Black" panose="020B0A04020102020204" pitchFamily="34" charset="0"/>
              </a:rPr>
              <a:t>Operating System (CST-328)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latin typeface="Arial Black" panose="020B0A04020102020204" pitchFamily="34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latin typeface="Arial Black" panose="020B0A04020102020204" pitchFamily="34" charset="0"/>
              </a:rPr>
              <a:t>Subject Coordinator: </a:t>
            </a:r>
            <a:r>
              <a:rPr lang="en-US" b="1" dirty="0" err="1" smtClean="0">
                <a:latin typeface="Arial Black" panose="020B0A04020102020204" pitchFamily="34" charset="0"/>
              </a:rPr>
              <a:t>Er</a:t>
            </a:r>
            <a:r>
              <a:rPr lang="en-US" b="1" dirty="0" smtClean="0">
                <a:latin typeface="Arial Black" panose="020B0A04020102020204" pitchFamily="34" charset="0"/>
              </a:rPr>
              <a:t>. Kulvinder Singh(E8770)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514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object 8"/>
          <p:cNvSpPr txBox="1">
            <a:spLocks noGrp="1"/>
          </p:cNvSpPr>
          <p:nvPr>
            <p:ph type="title"/>
          </p:nvPr>
        </p:nvSpPr>
        <p:spPr>
          <a:xfrm>
            <a:off x="799011" y="299258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>
                <a:solidFill>
                  <a:srgbClr val="C00000"/>
                </a:solidFill>
              </a:rPr>
              <a:t>Disadvantages </a:t>
            </a:r>
            <a:r>
              <a:rPr spc="-5" dirty="0">
                <a:solidFill>
                  <a:srgbClr val="C00000"/>
                </a:solidFill>
              </a:rPr>
              <a:t>of</a:t>
            </a:r>
            <a:r>
              <a:rPr spc="310" dirty="0">
                <a:solidFill>
                  <a:srgbClr val="C00000"/>
                </a:solidFill>
              </a:rPr>
              <a:t> </a:t>
            </a:r>
            <a:r>
              <a:rPr spc="-145" dirty="0">
                <a:solidFill>
                  <a:srgbClr val="C00000"/>
                </a:solidFill>
              </a:rPr>
              <a:t>ULTs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6" name="object 9"/>
          <p:cNvSpPr txBox="1">
            <a:spLocks noGrp="1"/>
          </p:cNvSpPr>
          <p:nvPr>
            <p:ph idx="1"/>
          </p:nvPr>
        </p:nvSpPr>
        <p:spPr>
          <a:xfrm>
            <a:off x="235131" y="1379913"/>
            <a:ext cx="11131731" cy="284436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4640" indent="-281940" algn="just">
              <a:lnSpc>
                <a:spcPct val="100000"/>
              </a:lnSpc>
              <a:spcBef>
                <a:spcPts val="700"/>
              </a:spcBef>
              <a:buClr>
                <a:srgbClr val="990000"/>
              </a:buClr>
              <a:buSzPct val="75000"/>
              <a:buFont typeface="Wingdings"/>
              <a:buChar char=""/>
              <a:tabLst>
                <a:tab pos="29464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40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typical </a:t>
            </a:r>
            <a:r>
              <a:rPr sz="240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OS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many system </a:t>
            </a:r>
            <a:r>
              <a:rPr sz="240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calls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400" spc="-4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blocking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873760" marR="5080" lvl="1" indent="-283845" algn="just"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Font typeface="Wingdings"/>
              <a:buChar char=""/>
              <a:tabLst>
                <a:tab pos="874394" algn="l"/>
              </a:tabLst>
            </a:pPr>
            <a:r>
              <a:rPr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a result, when a </a:t>
            </a:r>
            <a:r>
              <a:rPr spc="-7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ULT </a:t>
            </a:r>
            <a:r>
              <a:rPr spc="-1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executes </a:t>
            </a:r>
            <a:r>
              <a:rPr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system  call, </a:t>
            </a:r>
            <a:r>
              <a:rPr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not </a:t>
            </a:r>
            <a:r>
              <a:rPr spc="-1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only </a:t>
            </a:r>
            <a:r>
              <a:rPr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is that thread blocked, but all  of </a:t>
            </a:r>
            <a:r>
              <a:rPr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threads </a:t>
            </a:r>
            <a:r>
              <a:rPr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within </a:t>
            </a:r>
            <a:r>
              <a:rPr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the process are</a:t>
            </a:r>
            <a:r>
              <a:rPr spc="14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blocked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294640" marR="1369060" indent="-281940" algn="just">
              <a:lnSpc>
                <a:spcPct val="100000"/>
              </a:lnSpc>
              <a:spcBef>
                <a:spcPts val="1805"/>
              </a:spcBef>
              <a:buClr>
                <a:srgbClr val="990000"/>
              </a:buClr>
              <a:buSzPct val="75000"/>
              <a:buFont typeface="Wingdings"/>
              <a:buChar char=""/>
              <a:tabLst>
                <a:tab pos="29464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40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a pure </a:t>
            </a:r>
            <a:r>
              <a:rPr sz="2400" spc="-7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ULT </a:t>
            </a:r>
            <a:r>
              <a:rPr sz="2400" spc="-3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strategy, </a:t>
            </a:r>
            <a:r>
              <a:rPr sz="240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multithreaded  </a:t>
            </a:r>
            <a:r>
              <a:rPr sz="240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cannot </a:t>
            </a:r>
            <a:r>
              <a:rPr sz="240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take </a:t>
            </a:r>
            <a:r>
              <a:rPr sz="2400" spc="-2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advantage </a:t>
            </a:r>
            <a:r>
              <a:rPr sz="240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of  </a:t>
            </a:r>
            <a:r>
              <a:rPr sz="2400" spc="-10" dirty="0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multiprocessing</a:t>
            </a:r>
            <a:endParaRPr lang="en-US" sz="2400" spc="-10" dirty="0" smtClean="0">
              <a:solidFill>
                <a:srgbClr val="252525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4640" marR="1369060" indent="-281940" algn="just">
              <a:lnSpc>
                <a:spcPct val="100000"/>
              </a:lnSpc>
              <a:spcBef>
                <a:spcPts val="1805"/>
              </a:spcBef>
              <a:buClr>
                <a:srgbClr val="990000"/>
              </a:buClr>
              <a:buSzPct val="75000"/>
              <a:buFont typeface="Wingdings"/>
              <a:buChar char=""/>
              <a:tabLst>
                <a:tab pos="294640" algn="l"/>
              </a:tabLst>
            </a:pPr>
            <a:r>
              <a:rPr lang="en-US" sz="2400" spc="-30" dirty="0" smtClean="0"/>
              <a:t>Overcoming </a:t>
            </a:r>
            <a:r>
              <a:rPr lang="en-US" sz="2400" spc="-130" dirty="0" smtClean="0"/>
              <a:t>ULT  </a:t>
            </a:r>
            <a:r>
              <a:rPr lang="en-US" sz="2400" spc="-35" dirty="0" smtClean="0"/>
              <a:t>Disadvantages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6057" y="3396341"/>
            <a:ext cx="7184571" cy="2982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 smtClean="0">
                <a:solidFill>
                  <a:srgbClr val="C00000"/>
                </a:solidFill>
              </a:rPr>
              <a:t>Kernel-Level </a:t>
            </a:r>
            <a:r>
              <a:rPr lang="en-US" spc="-5" dirty="0" smtClean="0">
                <a:solidFill>
                  <a:srgbClr val="C00000"/>
                </a:solidFill>
              </a:rPr>
              <a:t>Threads</a:t>
            </a:r>
            <a:r>
              <a:rPr lang="en-US" spc="-30" dirty="0" smtClean="0">
                <a:solidFill>
                  <a:srgbClr val="C00000"/>
                </a:solidFill>
              </a:rPr>
              <a:t> </a:t>
            </a:r>
            <a:r>
              <a:rPr lang="en-US" spc="-90" dirty="0" smtClean="0">
                <a:solidFill>
                  <a:srgbClr val="C00000"/>
                </a:solidFill>
              </a:rPr>
              <a:t>(KLTs)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001" y="1533832"/>
            <a:ext cx="9892328" cy="486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0" dirty="0" smtClean="0">
                <a:solidFill>
                  <a:srgbClr val="C00000"/>
                </a:solidFill>
              </a:rPr>
              <a:t>Advantages </a:t>
            </a:r>
            <a:r>
              <a:rPr lang="en-US" spc="-5" dirty="0" smtClean="0">
                <a:solidFill>
                  <a:srgbClr val="C00000"/>
                </a:solidFill>
              </a:rPr>
              <a:t>of</a:t>
            </a:r>
            <a:r>
              <a:rPr lang="en-US" spc="300" dirty="0" smtClean="0">
                <a:solidFill>
                  <a:srgbClr val="C00000"/>
                </a:solidFill>
              </a:rPr>
              <a:t> </a:t>
            </a:r>
            <a:r>
              <a:rPr lang="en-US" spc="-150" dirty="0" smtClean="0">
                <a:solidFill>
                  <a:srgbClr val="C00000"/>
                </a:solidFill>
              </a:rPr>
              <a:t>KLTs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object 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3205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640" marR="5080" indent="-282575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75000"/>
              <a:buFont typeface="Wingdings"/>
              <a:buChar char=""/>
              <a:tabLst>
                <a:tab pos="295275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1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kernel </a:t>
            </a:r>
            <a:r>
              <a:rPr sz="2400" spc="-1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2400" spc="-1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simultaneously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schedule </a:t>
            </a:r>
            <a:r>
              <a:rPr sz="2400" spc="-1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multiple 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threads from the same process </a:t>
            </a:r>
            <a:r>
              <a:rPr sz="2400" spc="-1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on </a:t>
            </a:r>
            <a:r>
              <a:rPr sz="2400" spc="-1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multiple 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processors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94640" marR="53340" indent="-282575">
              <a:lnSpc>
                <a:spcPct val="100000"/>
              </a:lnSpc>
              <a:spcBef>
                <a:spcPts val="1800"/>
              </a:spcBef>
              <a:buClr>
                <a:srgbClr val="990000"/>
              </a:buClr>
              <a:buSzPct val="75000"/>
              <a:buFont typeface="Wingdings"/>
              <a:buChar char=""/>
              <a:tabLst>
                <a:tab pos="295275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If one thread in a process </a:t>
            </a:r>
            <a:r>
              <a:rPr sz="2400" spc="-1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blocked, the </a:t>
            </a:r>
            <a:r>
              <a:rPr sz="2400" spc="1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kernel  </a:t>
            </a:r>
            <a:r>
              <a:rPr sz="2400" spc="-1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schedule another thread of the same</a:t>
            </a:r>
            <a:r>
              <a:rPr sz="2400" spc="-30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84810" indent="-372745">
              <a:lnSpc>
                <a:spcPct val="100000"/>
              </a:lnSpc>
              <a:spcBef>
                <a:spcPts val="1805"/>
              </a:spcBef>
              <a:buClr>
                <a:srgbClr val="990000"/>
              </a:buClr>
              <a:buSzPct val="75000"/>
              <a:buFont typeface="Wingdings"/>
              <a:buChar char=""/>
              <a:tabLst>
                <a:tab pos="384175" algn="l"/>
                <a:tab pos="385445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Kernel routines </a:t>
            </a:r>
            <a:r>
              <a:rPr sz="2400" spc="-1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sz="2400" spc="6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multithreaded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5" dirty="0" smtClean="0">
                <a:solidFill>
                  <a:srgbClr val="C00000"/>
                </a:solidFill>
              </a:rPr>
              <a:t>Disadvantage </a:t>
            </a:r>
            <a:r>
              <a:rPr lang="en-US" spc="-5" dirty="0" smtClean="0">
                <a:solidFill>
                  <a:srgbClr val="C00000"/>
                </a:solidFill>
              </a:rPr>
              <a:t>of</a:t>
            </a:r>
            <a:r>
              <a:rPr lang="en-US" spc="295" dirty="0" smtClean="0">
                <a:solidFill>
                  <a:srgbClr val="C00000"/>
                </a:solidFill>
              </a:rPr>
              <a:t> </a:t>
            </a:r>
            <a:r>
              <a:rPr lang="en-US" spc="-150" dirty="0" smtClean="0">
                <a:solidFill>
                  <a:srgbClr val="C00000"/>
                </a:solidFill>
              </a:rPr>
              <a:t>KLTs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object 1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99770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94005" marR="5080" indent="-281940" algn="just">
              <a:lnSpc>
                <a:spcPts val="2400"/>
              </a:lnSpc>
              <a:spcBef>
                <a:spcPts val="280"/>
              </a:spcBef>
            </a:pPr>
            <a:r>
              <a:rPr sz="2100" dirty="0">
                <a:solidFill>
                  <a:srgbClr val="4D0000"/>
                </a:solidFill>
                <a:latin typeface="Wingdings"/>
                <a:cs typeface="Wingdings"/>
              </a:rPr>
              <a:t></a:t>
            </a:r>
            <a:r>
              <a:rPr sz="2100" dirty="0">
                <a:solidFill>
                  <a:srgbClr val="4D00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52525"/>
                </a:solidFill>
                <a:latin typeface="Calisto MT"/>
                <a:cs typeface="Calisto MT"/>
              </a:rPr>
              <a:t>The </a:t>
            </a:r>
            <a:r>
              <a:rPr sz="2000" b="1" spc="-10" dirty="0">
                <a:solidFill>
                  <a:srgbClr val="252525"/>
                </a:solidFill>
                <a:latin typeface="Calisto MT"/>
                <a:cs typeface="Calisto MT"/>
              </a:rPr>
              <a:t>transfer </a:t>
            </a:r>
            <a:r>
              <a:rPr sz="2000" b="1" dirty="0">
                <a:solidFill>
                  <a:srgbClr val="252525"/>
                </a:solidFill>
                <a:latin typeface="Calisto MT"/>
                <a:cs typeface="Calisto MT"/>
              </a:rPr>
              <a:t>of </a:t>
            </a:r>
            <a:r>
              <a:rPr sz="2000" b="1" spc="-10" dirty="0">
                <a:solidFill>
                  <a:srgbClr val="252525"/>
                </a:solidFill>
                <a:latin typeface="Calisto MT"/>
                <a:cs typeface="Calisto MT"/>
              </a:rPr>
              <a:t>control </a:t>
            </a:r>
            <a:r>
              <a:rPr sz="2000" b="1" spc="-5" dirty="0">
                <a:solidFill>
                  <a:srgbClr val="252525"/>
                </a:solidFill>
                <a:latin typeface="Calisto MT"/>
                <a:cs typeface="Calisto MT"/>
              </a:rPr>
              <a:t>from one </a:t>
            </a:r>
            <a:r>
              <a:rPr sz="2000" b="1" spc="-10" dirty="0">
                <a:solidFill>
                  <a:srgbClr val="252525"/>
                </a:solidFill>
                <a:latin typeface="Calisto MT"/>
                <a:cs typeface="Calisto MT"/>
              </a:rPr>
              <a:t>thread to another  within the </a:t>
            </a:r>
            <a:r>
              <a:rPr sz="2000" b="1" dirty="0">
                <a:solidFill>
                  <a:srgbClr val="252525"/>
                </a:solidFill>
                <a:latin typeface="Calisto MT"/>
                <a:cs typeface="Calisto MT"/>
              </a:rPr>
              <a:t>same process </a:t>
            </a:r>
            <a:r>
              <a:rPr sz="2000" b="1" spc="-5" dirty="0">
                <a:solidFill>
                  <a:srgbClr val="252525"/>
                </a:solidFill>
                <a:latin typeface="Calisto MT"/>
                <a:cs typeface="Calisto MT"/>
              </a:rPr>
              <a:t>requires </a:t>
            </a:r>
            <a:r>
              <a:rPr sz="2000" b="1" dirty="0">
                <a:solidFill>
                  <a:srgbClr val="252525"/>
                </a:solidFill>
                <a:latin typeface="Calisto MT"/>
                <a:cs typeface="Calisto MT"/>
              </a:rPr>
              <a:t>a mode </a:t>
            </a:r>
            <a:r>
              <a:rPr sz="2000" b="1" spc="-15" dirty="0">
                <a:solidFill>
                  <a:srgbClr val="252525"/>
                </a:solidFill>
                <a:latin typeface="Calisto MT"/>
                <a:cs typeface="Calisto MT"/>
              </a:rPr>
              <a:t>switch </a:t>
            </a:r>
            <a:r>
              <a:rPr sz="2000" b="1" spc="-10" dirty="0">
                <a:solidFill>
                  <a:srgbClr val="252525"/>
                </a:solidFill>
                <a:latin typeface="Calisto MT"/>
                <a:cs typeface="Calisto MT"/>
              </a:rPr>
              <a:t>to  the</a:t>
            </a:r>
            <a:r>
              <a:rPr sz="2000" b="1" spc="10" dirty="0">
                <a:solidFill>
                  <a:srgbClr val="252525"/>
                </a:solidFill>
                <a:latin typeface="Calisto MT"/>
                <a:cs typeface="Calisto MT"/>
              </a:rPr>
              <a:t> </a:t>
            </a:r>
            <a:r>
              <a:rPr sz="2000" b="1" spc="10" dirty="0" smtClean="0">
                <a:solidFill>
                  <a:srgbClr val="252525"/>
                </a:solidFill>
                <a:latin typeface="Calisto MT"/>
                <a:cs typeface="Calisto MT"/>
              </a:rPr>
              <a:t>kernel</a:t>
            </a:r>
            <a:endParaRPr lang="en-US" sz="2000" b="1" spc="10" dirty="0" smtClean="0">
              <a:solidFill>
                <a:srgbClr val="252525"/>
              </a:solidFill>
              <a:latin typeface="Calisto MT"/>
              <a:cs typeface="Calisto MT"/>
            </a:endParaRPr>
          </a:p>
          <a:p>
            <a:pPr marL="294005" marR="5080" indent="-281940" algn="just">
              <a:lnSpc>
                <a:spcPts val="2400"/>
              </a:lnSpc>
              <a:spcBef>
                <a:spcPts val="280"/>
              </a:spcBef>
            </a:pPr>
            <a:r>
              <a:rPr lang="en-US" sz="2000" b="1" spc="10" dirty="0" smtClean="0">
                <a:solidFill>
                  <a:srgbClr val="252525"/>
                </a:solidFill>
                <a:latin typeface="Calisto MT"/>
                <a:cs typeface="Calisto MT"/>
              </a:rPr>
              <a:t>Thread and process Operation Latencies :</a:t>
            </a:r>
            <a:endParaRPr sz="2000" dirty="0">
              <a:latin typeface="Calisto MT"/>
              <a:cs typeface="Calisto MT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9977" y="3174274"/>
            <a:ext cx="9509759" cy="19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0"/>
            <a:ext cx="10515600" cy="1018903"/>
          </a:xfrm>
        </p:spPr>
        <p:txBody>
          <a:bodyPr/>
          <a:lstStyle/>
          <a:p>
            <a:r>
              <a:rPr lang="en-US" dirty="0" smtClean="0"/>
              <a:t>Concept of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8974"/>
            <a:ext cx="10515600" cy="43513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Multithreading Models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Some operating system provide a combined user level thread and Kernel level thread facility. Solaris is a good example of this combined approach. In a combined system, multiple threads within the same application can run in parallel on multiple processors and a blocking system call need not block the entire process. 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Multithreading models are three types: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Many to many relationship.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8184" y="3135086"/>
            <a:ext cx="4389119" cy="348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           Many to One Model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2058" y="1018903"/>
            <a:ext cx="4506686" cy="514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744" y="274320"/>
            <a:ext cx="4762500" cy="594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Difference between User-Level &amp; Kernel-Level Thread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463" y="1881051"/>
            <a:ext cx="10515600" cy="401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Linux Thread Management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object 119"/>
          <p:cNvSpPr txBox="1"/>
          <p:nvPr/>
        </p:nvSpPr>
        <p:spPr>
          <a:xfrm>
            <a:off x="897652" y="1132617"/>
            <a:ext cx="9944519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5" dirty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threads 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implemented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Unix 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Linux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(posix) 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systems? 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ideas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223"/>
          <p:cNvSpPr txBox="1"/>
          <p:nvPr/>
        </p:nvSpPr>
        <p:spPr>
          <a:xfrm>
            <a:off x="871527" y="1653691"/>
            <a:ext cx="9226062" cy="2324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8115" indent="-133350">
              <a:lnSpc>
                <a:spcPct val="100000"/>
              </a:lnSpc>
              <a:spcBef>
                <a:spcPts val="130"/>
              </a:spcBef>
              <a:buClr>
                <a:srgbClr val="009FE4"/>
              </a:buClr>
              <a:buSzPct val="105263"/>
              <a:buChar char="•"/>
              <a:tabLst>
                <a:tab pos="158750" algn="l"/>
              </a:tabLst>
            </a:pPr>
            <a:r>
              <a:rPr sz="2400" spc="-5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same </a:t>
            </a:r>
            <a:r>
              <a:rPr sz="2400" spc="30" dirty="0">
                <a:latin typeface="Times New Roman" pitchFamily="18" charset="0"/>
                <a:cs typeface="Times New Roman" pitchFamily="18" charset="0"/>
              </a:rPr>
              <a:t>way that we </a:t>
            </a:r>
            <a:r>
              <a:rPr sz="2400" spc="25" dirty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POSIX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4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calls...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58115" indent="-133350">
              <a:lnSpc>
                <a:spcPct val="100000"/>
              </a:lnSpc>
              <a:spcBef>
                <a:spcPts val="890"/>
              </a:spcBef>
              <a:buClr>
                <a:srgbClr val="009FE4"/>
              </a:buClr>
              <a:buSzPct val="105263"/>
              <a:buChar char="•"/>
              <a:tabLst>
                <a:tab pos="158750" algn="l"/>
              </a:tabLst>
            </a:pPr>
            <a:r>
              <a:rPr sz="2400" spc="-15" dirty="0">
                <a:latin typeface="Times New Roman" pitchFamily="18" charset="0"/>
                <a:cs typeface="Times New Roman" pitchFamily="18" charset="0"/>
              </a:rPr>
              <a:t>...We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sz="2400" spc="25" dirty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POSIX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threads...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400" spc="25" dirty="0" smtClean="0">
                <a:latin typeface="Times New Roman" pitchFamily="18" charset="0"/>
                <a:cs typeface="Times New Roman" pitchFamily="18" charset="0"/>
              </a:rPr>
              <a:t>Care 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guess </a:t>
            </a:r>
            <a:r>
              <a:rPr sz="2400" spc="25" dirty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POSIX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threads 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named 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ideas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Answer 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Pthreads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15"/>
          <p:cNvSpPr/>
          <p:nvPr/>
        </p:nvSpPr>
        <p:spPr>
          <a:xfrm>
            <a:off x="2651759" y="3814354"/>
            <a:ext cx="9000309" cy="2599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0898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Pthread_create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275" y="979714"/>
            <a:ext cx="6858098" cy="563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306831" y="448884"/>
            <a:ext cx="5553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Then, how to compile C program with </a:t>
            </a:r>
            <a:r>
              <a:rPr lang="en-US" b="1" dirty="0" err="1" smtClean="0"/>
              <a:t>pthread.h</a:t>
            </a:r>
            <a:r>
              <a:rPr lang="en-US" b="1" dirty="0" smtClean="0"/>
              <a:t> library?</a:t>
            </a:r>
            <a:endParaRPr lang="en-US" b="1" dirty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9170894" y="804064"/>
            <a:ext cx="3021106" cy="8546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 command is: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gcc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thread.c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-o  thread  -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lpthread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4834" y="1815354"/>
            <a:ext cx="4151683" cy="4715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Thread Argument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Passing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4113" y="1"/>
            <a:ext cx="72278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446" y="3252651"/>
            <a:ext cx="3905794" cy="3605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326572" y="2090057"/>
            <a:ext cx="1920240" cy="1136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Output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b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	Lecture 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Threads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2953" y="2610195"/>
            <a:ext cx="8510846" cy="3566767"/>
          </a:xfrm>
        </p:spPr>
        <p:txBody>
          <a:bodyPr/>
          <a:lstStyle/>
          <a:p>
            <a:r>
              <a:rPr lang="en-US" dirty="0" smtClean="0"/>
              <a:t>Processes and Threads</a:t>
            </a:r>
          </a:p>
          <a:p>
            <a:r>
              <a:rPr lang="en-US" dirty="0" smtClean="0"/>
              <a:t>fork() system call</a:t>
            </a:r>
          </a:p>
          <a:p>
            <a:r>
              <a:rPr lang="en-US" dirty="0" smtClean="0"/>
              <a:t>Thread Approaches</a:t>
            </a:r>
          </a:p>
          <a:p>
            <a:r>
              <a:rPr lang="en-US" dirty="0" smtClean="0"/>
              <a:t>Types of threads</a:t>
            </a:r>
          </a:p>
          <a:p>
            <a:r>
              <a:rPr lang="en-US" dirty="0" smtClean="0"/>
              <a:t> Benefits of thread</a:t>
            </a:r>
          </a:p>
          <a:p>
            <a:r>
              <a:rPr lang="en-US" dirty="0" smtClean="0"/>
              <a:t>Concept of multithreading</a:t>
            </a:r>
          </a:p>
          <a:p>
            <a:r>
              <a:rPr lang="en-US" dirty="0" smtClean="0"/>
              <a:t>Linux thread management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097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Conclusion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0778" y="2310938"/>
            <a:ext cx="89777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Topic enables students to understand  What is difference between a thread and  a process, thread types, multithreading, thread argument passing etc.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https://www.includehelp.com/c-programming-questions/compiling-program-with-pthread-library-linux.aspx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https://www.studytonight.com/operating-system/multithreading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https://computing.llnl.gov/tutorials/pthreads/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object 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C00000"/>
                </a:solidFill>
              </a:rPr>
              <a:t>Processes and</a:t>
            </a:r>
            <a:r>
              <a:rPr spc="-15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Threads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6" name="object 9"/>
          <p:cNvSpPr txBox="1"/>
          <p:nvPr/>
        </p:nvSpPr>
        <p:spPr>
          <a:xfrm>
            <a:off x="535940" y="2023872"/>
            <a:ext cx="11142254" cy="26830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640" indent="-281940" algn="just">
              <a:lnSpc>
                <a:spcPts val="3354"/>
              </a:lnSpc>
              <a:spcBef>
                <a:spcPts val="95"/>
              </a:spcBef>
              <a:buClr>
                <a:srgbClr val="990000"/>
              </a:buClr>
              <a:buSzPct val="75000"/>
              <a:buFont typeface="Wingdings"/>
              <a:buChar char=""/>
              <a:tabLst>
                <a:tab pos="29464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The unit of dispatching is </a:t>
            </a:r>
            <a:r>
              <a:rPr sz="240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referred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to as a </a:t>
            </a:r>
            <a:r>
              <a:rPr sz="2400" b="1" i="1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thread</a:t>
            </a:r>
            <a:r>
              <a:rPr sz="2400" b="1" i="1" spc="-24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i="1" spc="-5" dirty="0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lightweight</a:t>
            </a:r>
            <a:r>
              <a:rPr sz="2400" b="1" i="1" spc="10" dirty="0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94640" indent="-281940" algn="just">
              <a:lnSpc>
                <a:spcPts val="3340"/>
              </a:lnSpc>
              <a:spcBef>
                <a:spcPts val="1845"/>
              </a:spcBef>
              <a:buClr>
                <a:srgbClr val="990000"/>
              </a:buClr>
              <a:buSzPct val="75000"/>
              <a:buFont typeface="Wingdings"/>
              <a:buChar char=""/>
              <a:tabLst>
                <a:tab pos="29464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The unit of resource </a:t>
            </a:r>
            <a:r>
              <a:rPr sz="2400" spc="-1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ownership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referred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to as</a:t>
            </a:r>
            <a:r>
              <a:rPr sz="2400" spc="-34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i="1" spc="-5" dirty="0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sz="2400" spc="3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94640" marR="356870" indent="-281940" algn="just">
              <a:lnSpc>
                <a:spcPct val="100600"/>
              </a:lnSpc>
              <a:spcBef>
                <a:spcPts val="1785"/>
              </a:spcBef>
              <a:buClr>
                <a:srgbClr val="990000"/>
              </a:buClr>
              <a:buSzPct val="75000"/>
              <a:buFont typeface="Wingdings"/>
              <a:buChar char=""/>
              <a:tabLst>
                <a:tab pos="294640" algn="l"/>
              </a:tabLst>
            </a:pPr>
            <a:r>
              <a:rPr sz="2400" b="1" i="1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Multithreading -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The ability of an OS to </a:t>
            </a:r>
            <a:r>
              <a:rPr sz="2400" spc="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support  </a:t>
            </a:r>
            <a:r>
              <a:rPr sz="2400" spc="-2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multiple,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concurrent paths of </a:t>
            </a:r>
            <a:r>
              <a:rPr sz="2400" spc="-1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execution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within a  single</a:t>
            </a:r>
            <a:r>
              <a:rPr sz="2400" spc="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2400" spc="-5" dirty="0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94640" marR="356870" indent="-281940" algn="just">
              <a:lnSpc>
                <a:spcPct val="100600"/>
              </a:lnSpc>
              <a:spcBef>
                <a:spcPts val="1785"/>
              </a:spcBef>
              <a:buClr>
                <a:srgbClr val="990000"/>
              </a:buClr>
              <a:buSzPct val="75000"/>
              <a:buFont typeface="Wingdings"/>
              <a:buChar char=""/>
              <a:tabLst>
                <a:tab pos="294640" algn="l"/>
              </a:tabLst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13"/>
          <p:cNvSpPr txBox="1">
            <a:spLocks noGrp="1"/>
          </p:cNvSpPr>
          <p:nvPr>
            <p:ph idx="1"/>
          </p:nvPr>
        </p:nvSpPr>
        <p:spPr>
          <a:xfrm>
            <a:off x="720634" y="4336869"/>
            <a:ext cx="10515600" cy="16863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5" dirty="0"/>
              <a:t>A </a:t>
            </a:r>
            <a:r>
              <a:rPr spc="-5" dirty="0"/>
              <a:t>running </a:t>
            </a:r>
            <a:r>
              <a:rPr spc="-15" dirty="0"/>
              <a:t>process </a:t>
            </a:r>
            <a:r>
              <a:rPr spc="25" dirty="0"/>
              <a:t>may </a:t>
            </a:r>
            <a:r>
              <a:rPr spc="-60" dirty="0"/>
              <a:t>issue </a:t>
            </a:r>
            <a:r>
              <a:rPr spc="-35" dirty="0"/>
              <a:t>system </a:t>
            </a:r>
            <a:r>
              <a:rPr spc="-10" dirty="0"/>
              <a:t>calls </a:t>
            </a:r>
            <a:r>
              <a:rPr spc="35" dirty="0"/>
              <a:t>to </a:t>
            </a:r>
            <a:r>
              <a:rPr spc="30" dirty="0"/>
              <a:t>create </a:t>
            </a:r>
            <a:r>
              <a:rPr spc="20" dirty="0"/>
              <a:t>new</a:t>
            </a:r>
            <a:r>
              <a:rPr spc="-155" dirty="0"/>
              <a:t> </a:t>
            </a:r>
            <a:r>
              <a:rPr spc="-25" dirty="0" smtClean="0"/>
              <a:t>processes:</a:t>
            </a:r>
            <a:endParaRPr lang="en-US" spc="-25" dirty="0" smtClean="0"/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950" spc="-2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buNone/>
            </a:pPr>
            <a:endParaRPr lang="en-US" sz="950" spc="-2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950" spc="-2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950" spc="-2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950" spc="-2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pc="-25" dirty="0"/>
          </a:p>
        </p:txBody>
      </p:sp>
      <p:sp>
        <p:nvSpPr>
          <p:cNvPr id="9" name="Rectangle 8"/>
          <p:cNvSpPr/>
          <p:nvPr/>
        </p:nvSpPr>
        <p:spPr>
          <a:xfrm>
            <a:off x="933274" y="5007819"/>
            <a:ext cx="264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130"/>
              </a:spcBef>
              <a:buClr>
                <a:srgbClr val="009FE4"/>
              </a:buClr>
              <a:buSzPct val="105263"/>
              <a:tabLst>
                <a:tab pos="145415" algn="l"/>
              </a:tabLst>
            </a:pPr>
            <a:r>
              <a:rPr lang="en-US" spc="-30" dirty="0" smtClean="0">
                <a:latin typeface="Arial"/>
                <a:cs typeface="Arial"/>
              </a:rPr>
              <a:t>In </a:t>
            </a:r>
            <a:r>
              <a:rPr lang="en-US" spc="-60" dirty="0" smtClean="0">
                <a:latin typeface="Arial"/>
                <a:cs typeface="Arial"/>
              </a:rPr>
              <a:t>UNIX: </a:t>
            </a:r>
            <a:r>
              <a:rPr lang="en-US" i="1" spc="-35" dirty="0" smtClean="0">
                <a:latin typeface="Century Gothic"/>
                <a:cs typeface="Century Gothic"/>
              </a:rPr>
              <a:t>fork </a:t>
            </a:r>
            <a:r>
              <a:rPr lang="en-US" spc="-35" dirty="0" smtClean="0">
                <a:latin typeface="Arial"/>
                <a:cs typeface="Arial"/>
              </a:rPr>
              <a:t>system</a:t>
            </a:r>
            <a:r>
              <a:rPr lang="en-US" spc="-60" dirty="0" smtClean="0">
                <a:latin typeface="Arial"/>
                <a:cs typeface="Arial"/>
              </a:rPr>
              <a:t> </a:t>
            </a:r>
            <a:r>
              <a:rPr lang="en-US" spc="20" dirty="0" smtClean="0">
                <a:latin typeface="Arial"/>
                <a:cs typeface="Arial"/>
              </a:rPr>
              <a:t>call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object 7"/>
          <p:cNvSpPr txBox="1">
            <a:spLocks noGrp="1"/>
          </p:cNvSpPr>
          <p:nvPr>
            <p:ph type="title"/>
          </p:nvPr>
        </p:nvSpPr>
        <p:spPr>
          <a:xfrm>
            <a:off x="838200" y="775592"/>
            <a:ext cx="518377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Single </a:t>
            </a:r>
            <a:r>
              <a:rPr sz="3200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Threaded</a:t>
            </a:r>
            <a:r>
              <a:rPr sz="3200" spc="-1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Approaches</a:t>
            </a:r>
            <a:endParaRPr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8"/>
          <p:cNvSpPr txBox="1">
            <a:spLocks noGrp="1"/>
          </p:cNvSpPr>
          <p:nvPr>
            <p:ph idx="1"/>
          </p:nvPr>
        </p:nvSpPr>
        <p:spPr>
          <a:xfrm>
            <a:off x="498565" y="1420677"/>
            <a:ext cx="105156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005" marR="5080" indent="-281940">
              <a:lnSpc>
                <a:spcPct val="100000"/>
              </a:lnSpc>
              <a:spcBef>
                <a:spcPts val="105"/>
              </a:spcBef>
              <a:buClr>
                <a:srgbClr val="990000"/>
              </a:buClr>
              <a:buSzPct val="75000"/>
              <a:buFont typeface="Wingdings"/>
              <a:buChar char=""/>
              <a:tabLst>
                <a:tab pos="294640" algn="l"/>
              </a:tabLst>
            </a:pPr>
            <a:r>
              <a:rPr sz="240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A single thread of  </a:t>
            </a:r>
            <a:r>
              <a:rPr sz="2400" spc="-1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execution </a:t>
            </a:r>
            <a:r>
              <a:rPr sz="240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per</a:t>
            </a:r>
            <a:r>
              <a:rPr sz="2400" spc="-10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process,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561703" y="1828800"/>
            <a:ext cx="3751990" cy="24602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005" marR="5080" algn="just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in which the concept  of a thread is not  recognized, is referred  to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sz="240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8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single-threaded 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94005" marR="1067435" indent="-281940" algn="just">
              <a:lnSpc>
                <a:spcPct val="100000"/>
              </a:lnSpc>
              <a:spcBef>
                <a:spcPts val="1800"/>
              </a:spcBef>
              <a:buClr>
                <a:srgbClr val="990000"/>
              </a:buClr>
              <a:buSzPct val="75000"/>
              <a:buFont typeface="Wingdings"/>
              <a:buChar char=""/>
              <a:tabLst>
                <a:tab pos="294640" algn="l"/>
              </a:tabLst>
            </a:pPr>
            <a:r>
              <a:rPr sz="240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MS-DOS is</a:t>
            </a:r>
            <a:r>
              <a:rPr sz="2400" spc="-9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an  </a:t>
            </a:r>
            <a:r>
              <a:rPr sz="2400" spc="-10" dirty="0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spc="-10" dirty="0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128" y="4049487"/>
            <a:ext cx="4663712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ject 7"/>
          <p:cNvSpPr txBox="1">
            <a:spLocks/>
          </p:cNvSpPr>
          <p:nvPr/>
        </p:nvSpPr>
        <p:spPr>
          <a:xfrm>
            <a:off x="6531428" y="775592"/>
            <a:ext cx="4822371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-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Multithreaded</a:t>
            </a:r>
            <a:r>
              <a:rPr kumimoji="0" lang="en-US" sz="3200" i="0" u="none" strike="noStrike" kern="1200" cap="none" spc="-3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200" i="0" u="none" strike="noStrike" kern="1200" cap="none" spc="-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Approaches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7302136" y="1386768"/>
            <a:ext cx="3435531" cy="2090316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294005" marR="5080" indent="-281940" algn="just">
              <a:lnSpc>
                <a:spcPct val="100000"/>
              </a:lnSpc>
              <a:spcBef>
                <a:spcPts val="1800"/>
              </a:spcBef>
              <a:buClr>
                <a:srgbClr val="990000"/>
              </a:buClr>
              <a:buSzPct val="75000"/>
              <a:buFont typeface="Wingdings"/>
              <a:buChar char=""/>
              <a:tabLst>
                <a:tab pos="294640" algn="l"/>
              </a:tabLst>
            </a:pPr>
            <a:r>
              <a:rPr sz="2400" dirty="0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7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sz="2400" spc="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run-time  </a:t>
            </a:r>
            <a:r>
              <a:rPr sz="2400" spc="-1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environment </a:t>
            </a:r>
            <a:r>
              <a:rPr sz="240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an  </a:t>
            </a:r>
            <a:r>
              <a:rPr sz="2400" spc="-1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sz="240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of a system  of one process with  </a:t>
            </a:r>
            <a:r>
              <a:rPr sz="2400" spc="-1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sz="2400" spc="-3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threads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sto MT"/>
                <a:cs typeface="Calisto MT"/>
              </a:rPr>
              <a:t>Benefits of</a:t>
            </a:r>
            <a:r>
              <a:rPr lang="en-US" spc="535" dirty="0" smtClean="0">
                <a:solidFill>
                  <a:srgbClr val="000000"/>
                </a:solidFill>
                <a:latin typeface="Calisto MT"/>
                <a:cs typeface="Calisto M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sto MT"/>
                <a:cs typeface="Calisto MT"/>
              </a:rPr>
              <a:t>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2387" y="1843548"/>
            <a:ext cx="10205884" cy="4055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" name="object 7"/>
          <p:cNvGrpSpPr>
            <a:grpSpLocks noGrp="1"/>
          </p:cNvGrpSpPr>
          <p:nvPr>
            <p:ph type="title"/>
          </p:nvPr>
        </p:nvGrpSpPr>
        <p:grpSpPr>
          <a:xfrm>
            <a:off x="838200" y="365125"/>
            <a:ext cx="10514926" cy="1325334"/>
            <a:chOff x="719327" y="589787"/>
            <a:chExt cx="7929372" cy="1469136"/>
          </a:xfrm>
        </p:grpSpPr>
        <p:sp>
          <p:nvSpPr>
            <p:cNvPr id="6" name="object 8"/>
            <p:cNvSpPr/>
            <p:nvPr/>
          </p:nvSpPr>
          <p:spPr>
            <a:xfrm>
              <a:off x="719327" y="589787"/>
              <a:ext cx="7929372" cy="14691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/>
            <p:cNvSpPr/>
            <p:nvPr/>
          </p:nvSpPr>
          <p:spPr>
            <a:xfrm>
              <a:off x="1146924" y="969517"/>
              <a:ext cx="7026922" cy="492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C00000"/>
                </a:solidFill>
              </a:endParaRPr>
            </a:p>
          </p:txBody>
        </p:sp>
      </p:grpSp>
      <p:sp>
        <p:nvSpPr>
          <p:cNvPr id="8" name="object 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3217606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marR="5080" indent="-28257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52525"/>
                </a:solidFill>
                <a:latin typeface="Calisto MT"/>
                <a:cs typeface="Calisto MT"/>
              </a:rPr>
              <a:t>The key </a:t>
            </a:r>
            <a:r>
              <a:rPr sz="3200" spc="-5" dirty="0">
                <a:solidFill>
                  <a:srgbClr val="252525"/>
                </a:solidFill>
                <a:latin typeface="Calisto MT"/>
                <a:cs typeface="Calisto MT"/>
              </a:rPr>
              <a:t>states </a:t>
            </a:r>
            <a:r>
              <a:rPr sz="3200" dirty="0">
                <a:solidFill>
                  <a:srgbClr val="252525"/>
                </a:solidFill>
                <a:latin typeface="Calisto MT"/>
                <a:cs typeface="Calisto MT"/>
              </a:rPr>
              <a:t>for</a:t>
            </a:r>
            <a:r>
              <a:rPr sz="3200" spc="-95" dirty="0">
                <a:solidFill>
                  <a:srgbClr val="252525"/>
                </a:solidFill>
                <a:latin typeface="Calisto MT"/>
                <a:cs typeface="Calisto MT"/>
              </a:rPr>
              <a:t> </a:t>
            </a:r>
            <a:r>
              <a:rPr sz="3200" dirty="0">
                <a:solidFill>
                  <a:srgbClr val="252525"/>
                </a:solidFill>
                <a:latin typeface="Calisto MT"/>
                <a:cs typeface="Calisto MT"/>
              </a:rPr>
              <a:t>a  thread</a:t>
            </a:r>
            <a:r>
              <a:rPr sz="3200" spc="-30" dirty="0">
                <a:solidFill>
                  <a:srgbClr val="252525"/>
                </a:solidFill>
                <a:latin typeface="Calisto MT"/>
                <a:cs typeface="Calisto MT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Calisto MT"/>
                <a:cs typeface="Calisto MT"/>
              </a:rPr>
              <a:t>are:</a:t>
            </a:r>
            <a:endParaRPr sz="3200" dirty="0">
              <a:latin typeface="Calisto MT"/>
              <a:cs typeface="Calisto MT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1778254" y="3347884"/>
            <a:ext cx="1614805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75000"/>
              <a:buFont typeface="Wingdings"/>
              <a:buChar char=""/>
              <a:tabLst>
                <a:tab pos="294640" algn="l"/>
              </a:tabLst>
            </a:pPr>
            <a:r>
              <a:rPr sz="2800" spc="-60" dirty="0">
                <a:solidFill>
                  <a:srgbClr val="252525"/>
                </a:solidFill>
                <a:latin typeface="Calisto MT"/>
                <a:cs typeface="Calisto MT"/>
              </a:rPr>
              <a:t>R</a:t>
            </a:r>
            <a:r>
              <a:rPr sz="2800" spc="-5" dirty="0">
                <a:solidFill>
                  <a:srgbClr val="252525"/>
                </a:solidFill>
                <a:latin typeface="Calisto MT"/>
                <a:cs typeface="Calisto MT"/>
              </a:rPr>
              <a:t>u</a:t>
            </a:r>
            <a:r>
              <a:rPr sz="2800" dirty="0">
                <a:solidFill>
                  <a:srgbClr val="252525"/>
                </a:solidFill>
                <a:latin typeface="Calisto MT"/>
                <a:cs typeface="Calisto MT"/>
              </a:rPr>
              <a:t>n</a:t>
            </a:r>
            <a:r>
              <a:rPr sz="2800" spc="-5" dirty="0">
                <a:solidFill>
                  <a:srgbClr val="252525"/>
                </a:solidFill>
                <a:latin typeface="Calisto MT"/>
                <a:cs typeface="Calisto MT"/>
              </a:rPr>
              <a:t>ning</a:t>
            </a:r>
            <a:endParaRPr sz="2800" dirty="0">
              <a:latin typeface="Calisto MT"/>
              <a:cs typeface="Calisto MT"/>
            </a:endParaRPr>
          </a:p>
          <a:p>
            <a:pPr marL="294640" indent="-281940">
              <a:lnSpc>
                <a:spcPct val="100000"/>
              </a:lnSpc>
              <a:buClr>
                <a:srgbClr val="990000"/>
              </a:buClr>
              <a:buSzPct val="75000"/>
              <a:buFont typeface="Wingdings"/>
              <a:buChar char=""/>
              <a:tabLst>
                <a:tab pos="294640" algn="l"/>
              </a:tabLst>
            </a:pPr>
            <a:r>
              <a:rPr sz="2800" spc="-30" dirty="0">
                <a:solidFill>
                  <a:srgbClr val="252525"/>
                </a:solidFill>
                <a:latin typeface="Calisto MT"/>
                <a:cs typeface="Calisto MT"/>
              </a:rPr>
              <a:t>Ready</a:t>
            </a:r>
            <a:endParaRPr sz="2800" dirty="0">
              <a:latin typeface="Calisto MT"/>
              <a:cs typeface="Calisto MT"/>
            </a:endParaRPr>
          </a:p>
          <a:p>
            <a:pPr marL="294640" indent="-281940">
              <a:lnSpc>
                <a:spcPct val="100000"/>
              </a:lnSpc>
              <a:buClr>
                <a:srgbClr val="990000"/>
              </a:buClr>
              <a:buSzPct val="75000"/>
              <a:buFont typeface="Wingdings"/>
              <a:buChar char=""/>
              <a:tabLst>
                <a:tab pos="294640" algn="l"/>
              </a:tabLst>
            </a:pPr>
            <a:r>
              <a:rPr sz="2800" spc="-5" dirty="0">
                <a:solidFill>
                  <a:srgbClr val="252525"/>
                </a:solidFill>
                <a:latin typeface="Calisto MT"/>
                <a:cs typeface="Calisto MT"/>
              </a:rPr>
              <a:t>Blocked</a:t>
            </a:r>
            <a:endParaRPr sz="2800" dirty="0">
              <a:latin typeface="Calisto MT"/>
              <a:cs typeface="Calisto MT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6120580" y="1563330"/>
            <a:ext cx="5279923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225" marR="5080" indent="-13716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sto MT"/>
                <a:cs typeface="Calisto MT"/>
              </a:rPr>
              <a:t>Thread</a:t>
            </a:r>
            <a:r>
              <a:rPr sz="3200" spc="-65" dirty="0">
                <a:latin typeface="Calisto MT"/>
                <a:cs typeface="Calisto MT"/>
              </a:rPr>
              <a:t> </a:t>
            </a:r>
            <a:r>
              <a:rPr sz="3200" dirty="0">
                <a:latin typeface="Calisto MT"/>
                <a:cs typeface="Calisto MT"/>
              </a:rPr>
              <a:t>operations  </a:t>
            </a:r>
            <a:r>
              <a:rPr sz="3200" spc="-5" dirty="0">
                <a:latin typeface="Calisto MT"/>
                <a:cs typeface="Calisto MT"/>
              </a:rPr>
              <a:t>associated </a:t>
            </a:r>
            <a:r>
              <a:rPr sz="3200" dirty="0">
                <a:latin typeface="Calisto MT"/>
                <a:cs typeface="Calisto MT"/>
              </a:rPr>
              <a:t>with a  </a:t>
            </a:r>
            <a:r>
              <a:rPr sz="3200" spc="-10" dirty="0">
                <a:latin typeface="Calisto MT"/>
                <a:cs typeface="Calisto MT"/>
              </a:rPr>
              <a:t>change </a:t>
            </a:r>
            <a:r>
              <a:rPr sz="3200" dirty="0">
                <a:latin typeface="Calisto MT"/>
                <a:cs typeface="Calisto MT"/>
              </a:rPr>
              <a:t>in thread  state</a:t>
            </a:r>
            <a:r>
              <a:rPr sz="3200" spc="-35" dirty="0">
                <a:latin typeface="Calisto MT"/>
                <a:cs typeface="Calisto MT"/>
              </a:rPr>
              <a:t> </a:t>
            </a:r>
            <a:r>
              <a:rPr sz="3200" spc="-5" dirty="0">
                <a:latin typeface="Calisto MT"/>
                <a:cs typeface="Calisto MT"/>
              </a:rPr>
              <a:t>are:</a:t>
            </a:r>
            <a:endParaRPr sz="3200" dirty="0">
              <a:latin typeface="Calisto MT"/>
              <a:cs typeface="Calisto MT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6312309" y="3318388"/>
            <a:ext cx="2123767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75000"/>
              <a:buFont typeface="Wingdings"/>
              <a:buChar char=""/>
              <a:tabLst>
                <a:tab pos="295275" algn="l"/>
              </a:tabLst>
            </a:pPr>
            <a:r>
              <a:rPr sz="2400" spc="-25" dirty="0">
                <a:solidFill>
                  <a:srgbClr val="252525"/>
                </a:solidFill>
                <a:latin typeface="Calisto MT"/>
                <a:cs typeface="Calisto MT"/>
              </a:rPr>
              <a:t>Spawn</a:t>
            </a:r>
            <a:endParaRPr sz="2400" dirty="0">
              <a:latin typeface="Calisto MT"/>
              <a:cs typeface="Calisto MT"/>
            </a:endParaRPr>
          </a:p>
          <a:p>
            <a:pPr marL="294640" indent="-282575">
              <a:lnSpc>
                <a:spcPct val="100000"/>
              </a:lnSpc>
              <a:buClr>
                <a:srgbClr val="990000"/>
              </a:buClr>
              <a:buSzPct val="75000"/>
              <a:buFont typeface="Wingdings"/>
              <a:buChar char=""/>
              <a:tabLst>
                <a:tab pos="295275" algn="l"/>
              </a:tabLst>
            </a:pPr>
            <a:r>
              <a:rPr sz="2400" spc="-5" dirty="0">
                <a:solidFill>
                  <a:srgbClr val="252525"/>
                </a:solidFill>
                <a:latin typeface="Calisto MT"/>
                <a:cs typeface="Calisto MT"/>
              </a:rPr>
              <a:t>Block</a:t>
            </a:r>
            <a:endParaRPr sz="2400" dirty="0">
              <a:latin typeface="Calisto MT"/>
              <a:cs typeface="Calisto MT"/>
            </a:endParaRPr>
          </a:p>
          <a:p>
            <a:pPr marL="294640" indent="-282575">
              <a:lnSpc>
                <a:spcPct val="100000"/>
              </a:lnSpc>
              <a:buClr>
                <a:srgbClr val="990000"/>
              </a:buClr>
              <a:buSzPct val="75000"/>
              <a:buFont typeface="Wingdings"/>
              <a:buChar char=""/>
              <a:tabLst>
                <a:tab pos="295275" algn="l"/>
              </a:tabLst>
            </a:pPr>
            <a:r>
              <a:rPr sz="2400" dirty="0">
                <a:solidFill>
                  <a:srgbClr val="252525"/>
                </a:solidFill>
                <a:latin typeface="Calisto MT"/>
                <a:cs typeface="Calisto MT"/>
              </a:rPr>
              <a:t>U</a:t>
            </a:r>
            <a:r>
              <a:rPr sz="2400" spc="-15" dirty="0">
                <a:solidFill>
                  <a:srgbClr val="252525"/>
                </a:solidFill>
                <a:latin typeface="Calisto MT"/>
                <a:cs typeface="Calisto MT"/>
              </a:rPr>
              <a:t>n</a:t>
            </a:r>
            <a:r>
              <a:rPr sz="2400" dirty="0">
                <a:solidFill>
                  <a:srgbClr val="252525"/>
                </a:solidFill>
                <a:latin typeface="Calisto MT"/>
                <a:cs typeface="Calisto MT"/>
              </a:rPr>
              <a:t>bl</a:t>
            </a:r>
            <a:r>
              <a:rPr sz="2400" spc="-10" dirty="0">
                <a:solidFill>
                  <a:srgbClr val="252525"/>
                </a:solidFill>
                <a:latin typeface="Calisto MT"/>
                <a:cs typeface="Calisto MT"/>
              </a:rPr>
              <a:t>o</a:t>
            </a:r>
            <a:r>
              <a:rPr sz="2400" spc="-5" dirty="0">
                <a:solidFill>
                  <a:srgbClr val="252525"/>
                </a:solidFill>
                <a:latin typeface="Calisto MT"/>
                <a:cs typeface="Calisto MT"/>
              </a:rPr>
              <a:t>ck</a:t>
            </a:r>
            <a:endParaRPr sz="2400" dirty="0">
              <a:latin typeface="Calisto MT"/>
              <a:cs typeface="Calisto MT"/>
            </a:endParaRPr>
          </a:p>
          <a:p>
            <a:pPr marL="294640" indent="-282575">
              <a:lnSpc>
                <a:spcPct val="100000"/>
              </a:lnSpc>
              <a:buClr>
                <a:srgbClr val="990000"/>
              </a:buClr>
              <a:buSzPct val="75000"/>
              <a:buFont typeface="Wingdings"/>
              <a:buChar char=""/>
              <a:tabLst>
                <a:tab pos="295275" algn="l"/>
              </a:tabLst>
            </a:pPr>
            <a:r>
              <a:rPr sz="2400" spc="-5" dirty="0">
                <a:solidFill>
                  <a:srgbClr val="252525"/>
                </a:solidFill>
                <a:latin typeface="Calisto MT"/>
                <a:cs typeface="Calisto MT"/>
              </a:rPr>
              <a:t>Finish</a:t>
            </a:r>
            <a:endParaRPr sz="2400" dirty="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C00000"/>
                </a:solidFill>
              </a:rPr>
              <a:t>Types of</a:t>
            </a:r>
            <a:r>
              <a:rPr sz="4800" spc="240" dirty="0">
                <a:solidFill>
                  <a:srgbClr val="C00000"/>
                </a:solidFill>
              </a:rPr>
              <a:t> </a:t>
            </a:r>
            <a:r>
              <a:rPr sz="4800" dirty="0">
                <a:solidFill>
                  <a:srgbClr val="C00000"/>
                </a:solidFill>
              </a:rPr>
              <a:t>Threads</a:t>
            </a:r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652" y="1725561"/>
            <a:ext cx="9763431" cy="363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 smtClean="0">
                <a:solidFill>
                  <a:srgbClr val="C00000"/>
                </a:solidFill>
              </a:rPr>
              <a:t>User-Level </a:t>
            </a:r>
            <a:r>
              <a:rPr lang="en-US" spc="-5" dirty="0" smtClean="0">
                <a:solidFill>
                  <a:srgbClr val="C00000"/>
                </a:solidFill>
              </a:rPr>
              <a:t>Threads</a:t>
            </a:r>
            <a:r>
              <a:rPr lang="en-US" spc="-20" dirty="0" smtClean="0">
                <a:solidFill>
                  <a:srgbClr val="C00000"/>
                </a:solidFill>
              </a:rPr>
              <a:t> </a:t>
            </a:r>
            <a:r>
              <a:rPr lang="en-US" spc="-100" dirty="0" smtClean="0">
                <a:solidFill>
                  <a:srgbClr val="C00000"/>
                </a:solidFill>
              </a:rPr>
              <a:t>(ULTs)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object 10"/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3446417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640" marR="5080" indent="-282575" algn="just">
              <a:lnSpc>
                <a:spcPct val="100000"/>
              </a:lnSpc>
              <a:spcBef>
                <a:spcPts val="95"/>
              </a:spcBef>
              <a:buClr>
                <a:srgbClr val="990000"/>
              </a:buClr>
              <a:buSzPct val="75000"/>
              <a:buFont typeface="Wingdings"/>
              <a:buChar char=""/>
              <a:tabLst>
                <a:tab pos="295275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400" spc="-5" dirty="0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400" spc="-5" dirty="0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management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is  done </a:t>
            </a:r>
            <a:r>
              <a:rPr sz="240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sz="2400" spc="-2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940526" y="2481943"/>
            <a:ext cx="3039018" cy="1951816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294640" algn="just">
              <a:lnSpc>
                <a:spcPct val="100000"/>
              </a:lnSpc>
              <a:spcBef>
                <a:spcPts val="1900"/>
              </a:spcBef>
            </a:pPr>
            <a:r>
              <a:rPr sz="2400" spc="-1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94640" marR="5080" indent="-282575" algn="just">
              <a:lnSpc>
                <a:spcPct val="100000"/>
              </a:lnSpc>
              <a:spcBef>
                <a:spcPts val="1805"/>
              </a:spcBef>
              <a:buClr>
                <a:srgbClr val="990000"/>
              </a:buClr>
              <a:buSzPct val="75000"/>
              <a:buFont typeface="Wingdings"/>
              <a:buChar char=""/>
              <a:tabLst>
                <a:tab pos="295275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1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kernel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is not  </a:t>
            </a:r>
            <a:r>
              <a:rPr sz="2400" spc="-4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aware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of the  </a:t>
            </a:r>
            <a:r>
              <a:rPr sz="2400" spc="-10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existence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27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threads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25" y="1504336"/>
            <a:ext cx="5704246" cy="452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object 9"/>
          <p:cNvSpPr/>
          <p:nvPr/>
        </p:nvSpPr>
        <p:spPr>
          <a:xfrm>
            <a:off x="1772792" y="816101"/>
            <a:ext cx="7321332" cy="617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C00000"/>
              </a:solidFill>
            </a:endParaRPr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0155" y="1696066"/>
            <a:ext cx="10058399" cy="45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2456</TotalTime>
  <Words>582</Words>
  <Application>Microsoft Office PowerPoint</Application>
  <PresentationFormat>Custom</PresentationFormat>
  <Paragraphs>114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1_Office Theme</vt:lpstr>
      <vt:lpstr>Contents Slide Master</vt:lpstr>
      <vt:lpstr>CorelDRAW</vt:lpstr>
      <vt:lpstr>Slide 1</vt:lpstr>
      <vt:lpstr>         Lecture 7                                   Threads</vt:lpstr>
      <vt:lpstr>Processes and Threads</vt:lpstr>
      <vt:lpstr>Single Threaded Approaches</vt:lpstr>
      <vt:lpstr>Benefits of Threads</vt:lpstr>
      <vt:lpstr>Slide 6</vt:lpstr>
      <vt:lpstr>Types of Threads</vt:lpstr>
      <vt:lpstr>User-Level Threads (ULTs)</vt:lpstr>
      <vt:lpstr>Slide 9</vt:lpstr>
      <vt:lpstr>Disadvantages of ULTs</vt:lpstr>
      <vt:lpstr>Kernel-Level Threads (KLTs)</vt:lpstr>
      <vt:lpstr>Advantages of KLTs</vt:lpstr>
      <vt:lpstr>Disadvantage of KLTs</vt:lpstr>
      <vt:lpstr>Concept of Multithreading</vt:lpstr>
      <vt:lpstr>                                                  Many to One Model  </vt:lpstr>
      <vt:lpstr>Difference between User-Level &amp; Kernel-Level Thread </vt:lpstr>
      <vt:lpstr>Linux Thread Management</vt:lpstr>
      <vt:lpstr>Pthread_create</vt:lpstr>
      <vt:lpstr>Thread Argument  Passing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hp</cp:lastModifiedBy>
  <cp:revision>244</cp:revision>
  <dcterms:created xsi:type="dcterms:W3CDTF">2019-01-09T10:33:58Z</dcterms:created>
  <dcterms:modified xsi:type="dcterms:W3CDTF">2020-06-27T10:21:09Z</dcterms:modified>
</cp:coreProperties>
</file>