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9" r:id="rId2"/>
  </p:sldMasterIdLst>
  <p:notesMasterIdLst>
    <p:notesMasterId r:id="rId20"/>
  </p:notesMasterIdLst>
  <p:sldIdLst>
    <p:sldId id="328" r:id="rId3"/>
    <p:sldId id="337" r:id="rId4"/>
    <p:sldId id="338" r:id="rId5"/>
    <p:sldId id="290" r:id="rId6"/>
    <p:sldId id="291" r:id="rId7"/>
    <p:sldId id="293" r:id="rId8"/>
    <p:sldId id="336" r:id="rId9"/>
    <p:sldId id="261" r:id="rId10"/>
    <p:sldId id="294" r:id="rId11"/>
    <p:sldId id="303" r:id="rId12"/>
    <p:sldId id="306" r:id="rId13"/>
    <p:sldId id="307" r:id="rId14"/>
    <p:sldId id="339" r:id="rId15"/>
    <p:sldId id="340" r:id="rId16"/>
    <p:sldId id="341" r:id="rId17"/>
    <p:sldId id="330" r:id="rId18"/>
    <p:sldId id="33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lvinder Singh" initials="KS" lastIdx="1" clrIdx="0">
    <p:extLst>
      <p:ext uri="{19B8F6BF-5375-455C-9EA6-DF929625EA0E}">
        <p15:presenceInfo xmlns:p15="http://schemas.microsoft.com/office/powerpoint/2012/main" userId="8ab99ac9ae8244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7" autoAdjust="0"/>
  </p:normalViewPr>
  <p:slideViewPr>
    <p:cSldViewPr>
      <p:cViewPr varScale="1">
        <p:scale>
          <a:sx n="61" d="100"/>
          <a:sy n="61" d="100"/>
        </p:scale>
        <p:origin x="14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1800-8745-41CE-98C4-1A8E9683EFA4}" type="datetimeFigureOut">
              <a:rPr lang="en-US" smtClean="0"/>
              <a:pPr/>
              <a:t>10/27/2022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1827B-6B51-4CBA-A430-640550FD218B}" type="slidenum">
              <a:rPr lang="en-US" smtClean="0"/>
              <a:pPr/>
              <a:t>‹#›</a:t>
            </a:fld>
            <a:endParaRPr lang="en-US"/>
          </a:p>
        </p:txBody>
      </p:sp>
    </p:spTree>
    <p:extLst>
      <p:ext uri="{BB962C8B-B14F-4D97-AF65-F5344CB8AC3E}">
        <p14:creationId xmlns:p14="http://schemas.microsoft.com/office/powerpoint/2010/main" val="400601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8E7B5A8D-BAF4-4818-AA81-8BDF63081474}" type="slidenum">
              <a:rPr lang="he-IL" sz="1200" smtClean="0"/>
              <a:pPr/>
              <a:t>2</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dirty="0"/>
          </a:p>
        </p:txBody>
      </p:sp>
    </p:spTree>
    <p:extLst>
      <p:ext uri="{BB962C8B-B14F-4D97-AF65-F5344CB8AC3E}">
        <p14:creationId xmlns:p14="http://schemas.microsoft.com/office/powerpoint/2010/main" val="274853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8E7B5A8D-BAF4-4818-AA81-8BDF63081474}" type="slidenum">
              <a:rPr lang="he-IL" sz="1200" smtClean="0"/>
              <a:pPr/>
              <a:t>3</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dirty="0"/>
          </a:p>
        </p:txBody>
      </p:sp>
    </p:spTree>
    <p:extLst>
      <p:ext uri="{BB962C8B-B14F-4D97-AF65-F5344CB8AC3E}">
        <p14:creationId xmlns:p14="http://schemas.microsoft.com/office/powerpoint/2010/main" val="216703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8E7B5A8D-BAF4-4818-AA81-8BDF63081474}" type="slidenum">
              <a:rPr lang="he-IL" sz="1200" smtClean="0"/>
              <a:pPr/>
              <a:t>4</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dirty="0"/>
          </a:p>
        </p:txBody>
      </p:sp>
    </p:spTree>
    <p:extLst>
      <p:ext uri="{BB962C8B-B14F-4D97-AF65-F5344CB8AC3E}">
        <p14:creationId xmlns:p14="http://schemas.microsoft.com/office/powerpoint/2010/main" val="401259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5EA0EFA5-3684-423E-8C07-DEFB44E2A047}" type="slidenum">
              <a:rPr lang="he-IL" sz="1200" smtClean="0"/>
              <a:pPr/>
              <a:t>5</a:t>
            </a:fld>
            <a:endParaRPr lang="en-US" sz="1200"/>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xfrm>
            <a:off x="913652" y="4342778"/>
            <a:ext cx="5030698" cy="4115752"/>
          </a:xfrm>
          <a:solidFill>
            <a:srgbClr val="FFFFFF"/>
          </a:solidFill>
          <a:ln>
            <a:solidFill>
              <a:srgbClr val="000000"/>
            </a:solidFill>
          </a:ln>
        </p:spPr>
        <p:txBody>
          <a:bodyPr/>
          <a:lstStyle/>
          <a:p>
            <a:endParaRPr lang="he-IL"/>
          </a:p>
        </p:txBody>
      </p:sp>
    </p:spTree>
    <p:extLst>
      <p:ext uri="{BB962C8B-B14F-4D97-AF65-F5344CB8AC3E}">
        <p14:creationId xmlns:p14="http://schemas.microsoft.com/office/powerpoint/2010/main" val="3115684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D5977A0F-BCBE-4BAA-B21E-4E11F350D847}" type="slidenum">
              <a:rPr lang="he-IL" sz="1200" smtClean="0"/>
              <a:pPr/>
              <a:t>6</a:t>
            </a:fld>
            <a:endParaRPr 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Tree>
    <p:extLst>
      <p:ext uri="{BB962C8B-B14F-4D97-AF65-F5344CB8AC3E}">
        <p14:creationId xmlns:p14="http://schemas.microsoft.com/office/powerpoint/2010/main" val="3541763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99DC18AD-18C9-48A7-97AE-27935A04EFFB}" type="slidenum">
              <a:rPr lang="he-IL" sz="1200" smtClean="0"/>
              <a:pPr/>
              <a:t>9</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p>
        </p:txBody>
      </p:sp>
    </p:spTree>
    <p:extLst>
      <p:ext uri="{BB962C8B-B14F-4D97-AF65-F5344CB8AC3E}">
        <p14:creationId xmlns:p14="http://schemas.microsoft.com/office/powerpoint/2010/main" val="216468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10/27/2022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10/27/2022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90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64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24400" y="1524000"/>
            <a:ext cx="3886200" cy="4648200"/>
          </a:xfrm>
          <a:prstGeom prst="rect">
            <a:avLst/>
          </a:prstGeom>
        </p:spPr>
        <p:txBody>
          <a:bodyPr/>
          <a:lstStyle/>
          <a:p>
            <a:r>
              <a:rPr lang="en-US"/>
              <a:t>Click icon to add clip art</a:t>
            </a:r>
          </a:p>
        </p:txBody>
      </p:sp>
      <p:sp>
        <p:nvSpPr>
          <p:cNvPr id="5" name="Date Placeholder 4"/>
          <p:cNvSpPr>
            <a:spLocks noGrp="1"/>
          </p:cNvSpPr>
          <p:nvPr>
            <p:ph type="dt" sz="half" idx="10"/>
          </p:nvPr>
        </p:nvSpPr>
        <p:spPr>
          <a:xfrm>
            <a:off x="685800" y="6248400"/>
            <a:ext cx="2362200" cy="457200"/>
          </a:xfrm>
          <a:prstGeom prst="rect">
            <a:avLst/>
          </a:prstGeom>
        </p:spPr>
        <p:txBody>
          <a:bodyPr/>
          <a:lstStyle>
            <a:lvl1pPr>
              <a:defRPr/>
            </a:lvl1pPr>
          </a:lstStyle>
          <a:p>
            <a:fld id="{1D8BD707-D9CF-40AE-B4C6-C98DA3205C09}" type="datetimeFigureOut">
              <a:rPr lang="en-US" smtClean="0"/>
              <a:pPr/>
              <a:t>10/27/2022</a:t>
            </a:fld>
            <a:endParaRPr lang="en-US" dirty="0"/>
          </a:p>
        </p:txBody>
      </p:sp>
      <p:sp>
        <p:nvSpPr>
          <p:cNvPr id="6" name="Footer Placeholder 5"/>
          <p:cNvSpPr>
            <a:spLocks noGrp="1"/>
          </p:cNvSpPr>
          <p:nvPr>
            <p:ph type="ftr" sz="quarter" idx="11"/>
          </p:nvPr>
        </p:nvSpPr>
        <p:spPr>
          <a:xfrm>
            <a:off x="2743200" y="6553200"/>
            <a:ext cx="3810000" cy="3048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5663" y="762000"/>
            <a:ext cx="8288337" cy="533400"/>
          </a:xfrm>
          <a:prstGeom prst="rect">
            <a:avLst/>
          </a:prstGeom>
        </p:spPr>
        <p:txBody>
          <a:bodyPr/>
          <a:lstStyle/>
          <a:p>
            <a:r>
              <a:rPr lang="en-US"/>
              <a:t>Click to edit Master title style</a:t>
            </a:r>
            <a:endParaRPr lang="he-IL"/>
          </a:p>
        </p:txBody>
      </p:sp>
      <p:sp>
        <p:nvSpPr>
          <p:cNvPr id="3" name="Rectangle 6"/>
          <p:cNvSpPr>
            <a:spLocks noGrp="1" noChangeArrowheads="1"/>
          </p:cNvSpPr>
          <p:nvPr>
            <p:ph type="ftr" sz="quarter" idx="10"/>
          </p:nvPr>
        </p:nvSpPr>
        <p:spPr>
          <a:xfrm>
            <a:off x="3124200" y="6400800"/>
            <a:ext cx="2895600" cy="457200"/>
          </a:xfrm>
          <a:prstGeom prst="rect">
            <a:avLst/>
          </a:prstGeom>
          <a:ln/>
        </p:spPr>
        <p:txBody>
          <a:bodyPr/>
          <a:lstStyle>
            <a:lvl1pPr>
              <a:defRPr/>
            </a:lvl1pPr>
          </a:lstStyle>
          <a:p>
            <a:pPr>
              <a:defRPr/>
            </a:pPr>
            <a:r>
              <a:rPr lang="en-US" altLang="en-US"/>
              <a:t>A. Frank - P.  Weisberg</a:t>
            </a:r>
          </a:p>
        </p:txBody>
      </p:sp>
    </p:spTree>
    <p:extLst>
      <p:ext uri="{BB962C8B-B14F-4D97-AF65-F5344CB8AC3E}">
        <p14:creationId xmlns:p14="http://schemas.microsoft.com/office/powerpoint/2010/main" val="1119828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9"/>
          <p:cNvSpPr txBox="1">
            <a:spLocks noChangeArrowheads="1"/>
          </p:cNvSpPr>
          <p:nvPr/>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
        <p:nvSpPr>
          <p:cNvPr id="5" name="TextBox 9"/>
          <p:cNvSpPr txBox="1">
            <a:spLocks noChangeArrowheads="1"/>
          </p:cNvSpPr>
          <p:nvPr/>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10/27/2022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r>
              <a:rPr lang="en-US"/>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10"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
        <p:nvSpPr>
          <p:cNvPr id="4" name="TextBox 9"/>
          <p:cNvSpPr txBox="1">
            <a:spLocks noChangeArrowheads="1"/>
          </p:cNvSpPr>
          <p:nvPr/>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10/27/2022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extBox 5"/>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10/27/2022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10/27/2022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10/27/2022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4"/>
          </p:cNvPr>
          <p:cNvPicPr>
            <a:picLocks noChangeAspect="1" noChangeArrowheads="1"/>
          </p:cNvPicPr>
          <p:nvPr/>
        </p:nvPicPr>
        <p:blipFill>
          <a:blip r:embed="rId15"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42" r:id="rId12"/>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10/27/2022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RCs5aHsxUg4" TargetMode="External"/><Relationship Id="rId2" Type="http://schemas.openxmlformats.org/officeDocument/2006/relationships/hyperlink" Target="https://www.youtube.com/watch?v=yfDON5jjcG4" TargetMode="External"/><Relationship Id="rId1" Type="http://schemas.openxmlformats.org/officeDocument/2006/relationships/slideLayout" Target="../slideLayouts/slideLayout2.xml"/><Relationship Id="rId4" Type="http://schemas.openxmlformats.org/officeDocument/2006/relationships/hyperlink" Target="https://www.youtube.com/watch?v=i9RL5jD9cTI"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javatpoint.com/os-security-management" TargetMode="External"/><Relationship Id="rId3" Type="http://schemas.openxmlformats.org/officeDocument/2006/relationships/hyperlink" Target="https://www.tutorialspoint.com/operating_system/os_security.htm" TargetMode="External"/><Relationship Id="rId7" Type="http://schemas.openxmlformats.org/officeDocument/2006/relationships/hyperlink" Target="https://www.geeksforgeeks.org/system-security/" TargetMode="External"/><Relationship Id="rId2" Type="http://schemas.openxmlformats.org/officeDocument/2006/relationships/hyperlink" Target="https://www.unf.edu/public/cop4610/ree/Notes/PPT/PPT8E/CH15-OS8e.pdf" TargetMode="External"/><Relationship Id="rId1" Type="http://schemas.openxmlformats.org/officeDocument/2006/relationships/slideLayout" Target="../slideLayouts/slideLayout2.xml"/><Relationship Id="rId6" Type="http://schemas.openxmlformats.org/officeDocument/2006/relationships/hyperlink" Target="https://devqa.io/security-threats-attack-vectors/" TargetMode="External"/><Relationship Id="rId5" Type="http://schemas.openxmlformats.org/officeDocument/2006/relationships/hyperlink" Target="https://www.cs.uic.edu/~jbell/CourseNotes/OperatingSystems/15_Security.html" TargetMode="External"/><Relationship Id="rId4" Type="http://schemas.openxmlformats.org/officeDocument/2006/relationships/hyperlink" Target="https://www.coursehero.com/file/19323929/Operating-System-Threats-and-Vulnerabilitie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4"/>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2"/>
            <a:ext cx="3652047" cy="1455476"/>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344409" y="5367867"/>
            <a:ext cx="482403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Introduction to Operating System</a:t>
            </a:r>
          </a:p>
          <a:p>
            <a:pPr eaLnBrk="1" hangingPunct="1"/>
            <a:endParaRPr lang="en-US" sz="1200" dirty="0">
              <a:latin typeface="Raleway ExtraBold" pitchFamily="34" charset="-52"/>
            </a:endParaRPr>
          </a:p>
        </p:txBody>
      </p:sp>
      <p:sp>
        <p:nvSpPr>
          <p:cNvPr id="2" name="TextBox 1"/>
          <p:cNvSpPr txBox="1"/>
          <p:nvPr/>
        </p:nvSpPr>
        <p:spPr>
          <a:xfrm>
            <a:off x="2903893" y="5579669"/>
            <a:ext cx="1373089" cy="300082"/>
          </a:xfrm>
          <a:prstGeom prst="rect">
            <a:avLst/>
          </a:prstGeom>
          <a:noFill/>
        </p:spPr>
        <p:txBody>
          <a:bodyPr wrap="square" rtlCol="0">
            <a:spAutoFit/>
          </a:bodyPr>
          <a:lstStyle/>
          <a:p>
            <a:r>
              <a:rPr lang="en-US" sz="1350" dirty="0"/>
              <a:t>Font size 24 </a:t>
            </a:r>
          </a:p>
        </p:txBody>
      </p:sp>
      <p:sp>
        <p:nvSpPr>
          <p:cNvPr id="26" name="TextBox 25"/>
          <p:cNvSpPr txBox="1">
            <a:spLocks noChangeArrowheads="1"/>
          </p:cNvSpPr>
          <p:nvPr/>
        </p:nvSpPr>
        <p:spPr bwMode="auto">
          <a:xfrm>
            <a:off x="754376" y="1660140"/>
            <a:ext cx="7355105" cy="448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400" b="1" dirty="0">
                <a:latin typeface="Times New Roman" panose="02020603050405020304" pitchFamily="18" charset="0"/>
                <a:ea typeface="Karla" pitchFamily="2" charset="0"/>
                <a:cs typeface="Times New Roman" panose="02020603050405020304" pitchFamily="18" charset="0"/>
              </a:rPr>
              <a:t>UNIVERSITY INSTITUTEOF ENGINEERING</a:t>
            </a:r>
          </a:p>
          <a:p>
            <a:pPr algn="ctr" defTabSz="466725">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Bachelor of Engineering (Computer Science &amp; Engineering) </a:t>
            </a:r>
          </a:p>
          <a:p>
            <a:pPr algn="ctr" defTabSz="466725">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Operating System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20CST/ITT-313</a:t>
            </a:r>
            <a:r>
              <a:rPr lang="en-US" sz="2400" b="1" dirty="0">
                <a:latin typeface="Times New Roman" panose="02020603050405020304" pitchFamily="18" charset="0"/>
                <a:cs typeface="Times New Roman" panose="02020603050405020304" pitchFamily="18" charset="0"/>
              </a:rPr>
              <a:t>)</a:t>
            </a:r>
          </a:p>
          <a:p>
            <a:pPr algn="ctr" defTabSz="466725">
              <a:lnSpc>
                <a:spcPct val="90000"/>
              </a:lnSpc>
              <a:spcBef>
                <a:spcPct val="0"/>
              </a:spcBef>
              <a:spcAft>
                <a:spcPct val="35000"/>
              </a:spcAft>
            </a:pPr>
            <a:endParaRPr lang="en-US" sz="2400" b="1" dirty="0">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Subject Coordinator: Er. Puneet kaur (E6913)</a:t>
            </a: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924800" cy="1524000"/>
          </a:xfrm>
        </p:spPr>
        <p:txBody>
          <a:bodyPr/>
          <a:lstStyle/>
          <a:p>
            <a:r>
              <a:rPr lang="en-US" sz="3200" dirty="0">
                <a:solidFill>
                  <a:srgbClr val="FF0000"/>
                </a:solidFill>
              </a:rPr>
              <a:t>Communication Protocol:</a:t>
            </a:r>
            <a:br>
              <a:rPr lang="en-US" sz="3200" dirty="0">
                <a:solidFill>
                  <a:srgbClr val="FF0000"/>
                </a:solidFill>
              </a:rPr>
            </a:br>
            <a:r>
              <a:rPr lang="en-US" sz="3200" dirty="0">
                <a:solidFill>
                  <a:srgbClr val="FF0000"/>
                </a:solidFill>
              </a:rPr>
              <a:t>OSI Reference Model</a:t>
            </a:r>
            <a:endParaRPr lang="en-US" sz="3200" dirty="0">
              <a:solidFill>
                <a:srgbClr val="FF0000"/>
              </a:solidFill>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id="{DCA9A812-A490-4BD6-911E-D92B9D111434}"/>
              </a:ext>
            </a:extLst>
          </p:cNvPr>
          <p:cNvSpPr>
            <a:spLocks noGrp="1"/>
          </p:cNvSpPr>
          <p:nvPr>
            <p:ph idx="1"/>
          </p:nvPr>
        </p:nvSpPr>
        <p:spPr/>
        <p:txBody>
          <a:bodyPr>
            <a:normAutofit fontScale="92500" lnSpcReduction="20000"/>
          </a:bodyPr>
          <a:lstStyle/>
          <a:p>
            <a:r>
              <a:rPr kumimoji="1" lang="en-US" dirty="0">
                <a:latin typeface="Helvetica" charset="0"/>
              </a:rPr>
              <a:t>The communication network is partitioned into the following multiple layers:</a:t>
            </a:r>
          </a:p>
          <a:p>
            <a:r>
              <a:rPr lang="en-US" b="1" dirty="0"/>
              <a:t>Physical layer</a:t>
            </a:r>
            <a:r>
              <a:rPr lang="en-US" dirty="0"/>
              <a:t> – handles the mechanical and electrical details of the physical transmission of a bit stream</a:t>
            </a:r>
          </a:p>
          <a:p>
            <a:endParaRPr lang="en-US" dirty="0"/>
          </a:p>
          <a:p>
            <a:r>
              <a:rPr lang="en-US" b="1" dirty="0"/>
              <a:t>Data-link layer</a:t>
            </a:r>
            <a:r>
              <a:rPr lang="en-US" dirty="0"/>
              <a:t> – handles the </a:t>
            </a:r>
            <a:r>
              <a:rPr lang="en-US" i="1" dirty="0"/>
              <a:t>frames</a:t>
            </a:r>
            <a:r>
              <a:rPr lang="en-US" dirty="0"/>
              <a:t>, or fixed-length parts of packets, including any error detection and recovery that occurred in the physical layer(P2P)</a:t>
            </a:r>
          </a:p>
          <a:p>
            <a:endParaRPr lang="en-US" dirty="0"/>
          </a:p>
          <a:p>
            <a:r>
              <a:rPr lang="en-US" b="1" dirty="0"/>
              <a:t>Network layer</a:t>
            </a:r>
            <a:r>
              <a:rPr lang="en-US" dirty="0"/>
              <a:t> – provides connections and routes packets in the communication network, including handling the address of outgoing packets, decoding the address of incoming packets, and maintaining routing information for proper response to changing load levels(S2D)</a:t>
            </a:r>
          </a:p>
          <a:p>
            <a:endParaRPr lang="en-IN" dirty="0"/>
          </a:p>
        </p:txBody>
      </p:sp>
    </p:spTree>
    <p:extLst>
      <p:ext uri="{BB962C8B-B14F-4D97-AF65-F5344CB8AC3E}">
        <p14:creationId xmlns:p14="http://schemas.microsoft.com/office/powerpoint/2010/main" val="362578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0" y="228600"/>
            <a:ext cx="7924800" cy="1295400"/>
          </a:xfrm>
        </p:spPr>
        <p:txBody>
          <a:bodyPr/>
          <a:lstStyle/>
          <a:p>
            <a:r>
              <a:rPr lang="en-US" sz="3200" dirty="0">
                <a:solidFill>
                  <a:srgbClr val="FF0000"/>
                </a:solidFill>
              </a:rPr>
              <a:t>Communication Protocol (Cont.)</a:t>
            </a:r>
            <a:endParaRPr lang="en-US" sz="3200" dirty="0">
              <a:solidFill>
                <a:srgbClr val="FF0000"/>
              </a:solidFill>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B6BD494E-DCE8-43CC-A9CA-5CD602A6D1B4}"/>
              </a:ext>
            </a:extLst>
          </p:cNvPr>
          <p:cNvSpPr>
            <a:spLocks noGrp="1"/>
          </p:cNvSpPr>
          <p:nvPr>
            <p:ph idx="1"/>
          </p:nvPr>
        </p:nvSpPr>
        <p:spPr/>
        <p:txBody>
          <a:bodyPr>
            <a:normAutofit fontScale="85000" lnSpcReduction="20000"/>
          </a:bodyPr>
          <a:lstStyle/>
          <a:p>
            <a:r>
              <a:rPr lang="en-US" b="1" dirty="0"/>
              <a:t>Transport layer</a:t>
            </a:r>
            <a:r>
              <a:rPr lang="en-US" dirty="0"/>
              <a:t> – responsible for low-level network access and for message transfer between clients, including partitioning messages into packets, maintaining packet order, controlling flow, and generating physical addresses</a:t>
            </a:r>
          </a:p>
          <a:p>
            <a:endParaRPr lang="en-US" dirty="0"/>
          </a:p>
          <a:p>
            <a:r>
              <a:rPr lang="en-US" b="1" dirty="0"/>
              <a:t>Session layer</a:t>
            </a:r>
            <a:r>
              <a:rPr lang="en-US" dirty="0"/>
              <a:t> – implements sessions, or process-to-process communications protocols</a:t>
            </a:r>
          </a:p>
          <a:p>
            <a:endParaRPr lang="en-US" dirty="0"/>
          </a:p>
          <a:p>
            <a:r>
              <a:rPr lang="en-US" b="1" dirty="0"/>
              <a:t>Presentation layer</a:t>
            </a:r>
            <a:r>
              <a:rPr lang="en-US" dirty="0"/>
              <a:t> – resolves the differences in formats among the various sites in the network, including character conversions, and half duplex/full duplex (echoing)</a:t>
            </a:r>
          </a:p>
          <a:p>
            <a:endParaRPr lang="en-US" dirty="0"/>
          </a:p>
          <a:p>
            <a:r>
              <a:rPr lang="en-US" b="1" dirty="0"/>
              <a:t>Application layer</a:t>
            </a:r>
            <a:r>
              <a:rPr lang="en-US" dirty="0"/>
              <a:t> – interacts directly with the users’ deals with file transfer, remote-login protocols and electronic mail, as well as schemas for distributed databases</a:t>
            </a:r>
          </a:p>
        </p:txBody>
      </p:sp>
    </p:spTree>
    <p:extLst>
      <p:ext uri="{BB962C8B-B14F-4D97-AF65-F5344CB8AC3E}">
        <p14:creationId xmlns:p14="http://schemas.microsoft.com/office/powerpoint/2010/main" val="228986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924800" cy="1066800"/>
          </a:xfrm>
        </p:spPr>
        <p:txBody>
          <a:bodyPr/>
          <a:lstStyle/>
          <a:p>
            <a:r>
              <a:rPr lang="en-US" sz="3200" dirty="0">
                <a:solidFill>
                  <a:srgbClr val="FF0000"/>
                </a:solidFill>
              </a:rPr>
              <a:t>The ISO Protocol Layer</a:t>
            </a:r>
            <a:endParaRPr lang="en-US" sz="3200" dirty="0">
              <a:solidFill>
                <a:srgbClr val="FF0000"/>
              </a:solidFill>
              <a:latin typeface="Times New Roman" pitchFamily="18" charset="0"/>
              <a:cs typeface="Times New Roman" pitchFamily="18" charset="0"/>
            </a:endParaRPr>
          </a:p>
        </p:txBody>
      </p:sp>
      <p:pic>
        <p:nvPicPr>
          <p:cNvPr id="7" name="Picture 9">
            <a:extLst>
              <a:ext uri="{FF2B5EF4-FFF2-40B4-BE49-F238E27FC236}">
                <a16:creationId xmlns:a16="http://schemas.microsoft.com/office/drawing/2014/main" id="{34C3A678-170D-45E0-80FC-789B7FE84EC7}"/>
              </a:ext>
            </a:extLst>
          </p:cNvPr>
          <p:cNvPicPr>
            <a:picLocks noGrp="1" noChangeAspect="1" noChangeArrowheads="1"/>
          </p:cNvPicPr>
          <p:nvPr>
            <p:ph idx="1"/>
          </p:nvPr>
        </p:nvPicPr>
        <p:blipFill>
          <a:blip r:embed="rId2"/>
          <a:srcRect/>
          <a:stretch>
            <a:fillRect/>
          </a:stretch>
        </p:blipFill>
        <p:spPr bwMode="auto">
          <a:xfrm>
            <a:off x="1828800" y="1066800"/>
            <a:ext cx="5867400" cy="5181600"/>
          </a:xfrm>
          <a:prstGeom prst="rect">
            <a:avLst/>
          </a:prstGeom>
          <a:noFill/>
          <a:ln w="9525">
            <a:noFill/>
            <a:miter lim="800000"/>
            <a:headEnd/>
            <a:tailEnd/>
          </a:ln>
        </p:spPr>
      </p:pic>
    </p:spTree>
    <p:extLst>
      <p:ext uri="{BB962C8B-B14F-4D97-AF65-F5344CB8AC3E}">
        <p14:creationId xmlns:p14="http://schemas.microsoft.com/office/powerpoint/2010/main" val="133304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0" y="228600"/>
            <a:ext cx="7924800" cy="1295400"/>
          </a:xfrm>
        </p:spPr>
        <p:txBody>
          <a:bodyPr/>
          <a:lstStyle/>
          <a:p>
            <a:r>
              <a:rPr lang="en-US" sz="3200" dirty="0">
                <a:solidFill>
                  <a:srgbClr val="FF0000"/>
                </a:solidFill>
              </a:rPr>
              <a:t>The OSI Network Message</a:t>
            </a:r>
            <a:endParaRPr lang="en-US" sz="3200" dirty="0">
              <a:solidFill>
                <a:srgbClr val="FF0000"/>
              </a:solidFill>
              <a:latin typeface="Times New Roman" pitchFamily="18" charset="0"/>
              <a:cs typeface="Times New Roman" pitchFamily="18" charset="0"/>
            </a:endParaRPr>
          </a:p>
        </p:txBody>
      </p:sp>
      <p:pic>
        <p:nvPicPr>
          <p:cNvPr id="3" name="Picture 4">
            <a:extLst>
              <a:ext uri="{FF2B5EF4-FFF2-40B4-BE49-F238E27FC236}">
                <a16:creationId xmlns:a16="http://schemas.microsoft.com/office/drawing/2014/main" id="{DDBAFD64-E2B9-484D-96C0-2C8C767DBE17}"/>
              </a:ext>
            </a:extLst>
          </p:cNvPr>
          <p:cNvPicPr>
            <a:picLocks noGrp="1" noChangeAspect="1" noChangeArrowheads="1"/>
          </p:cNvPicPr>
          <p:nvPr>
            <p:ph idx="1"/>
          </p:nvPr>
        </p:nvPicPr>
        <p:blipFill>
          <a:blip r:embed="rId2"/>
          <a:srcRect/>
          <a:stretch>
            <a:fillRect/>
          </a:stretch>
        </p:blipFill>
        <p:spPr bwMode="auto">
          <a:xfrm>
            <a:off x="2057400" y="1295400"/>
            <a:ext cx="5105400" cy="4953000"/>
          </a:xfrm>
          <a:prstGeom prst="rect">
            <a:avLst/>
          </a:prstGeom>
          <a:noFill/>
          <a:ln w="9525">
            <a:noFill/>
            <a:miter lim="800000"/>
            <a:headEnd/>
            <a:tailEnd/>
          </a:ln>
        </p:spPr>
      </p:pic>
    </p:spTree>
    <p:extLst>
      <p:ext uri="{BB962C8B-B14F-4D97-AF65-F5344CB8AC3E}">
        <p14:creationId xmlns:p14="http://schemas.microsoft.com/office/powerpoint/2010/main" val="158322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0" y="228600"/>
            <a:ext cx="7924800" cy="1295400"/>
          </a:xfrm>
        </p:spPr>
        <p:txBody>
          <a:bodyPr/>
          <a:lstStyle/>
          <a:p>
            <a:r>
              <a:rPr lang="en-US" sz="3200" dirty="0">
                <a:solidFill>
                  <a:srgbClr val="FF0000"/>
                </a:solidFill>
              </a:rPr>
              <a:t>Communication Via ISO Network Model</a:t>
            </a:r>
            <a:endParaRPr lang="en-US" sz="3200" dirty="0">
              <a:solidFill>
                <a:srgbClr val="FF0000"/>
              </a:solidFill>
              <a:latin typeface="Times New Roman" pitchFamily="18" charset="0"/>
              <a:cs typeface="Times New Roman" pitchFamily="18" charset="0"/>
            </a:endParaRPr>
          </a:p>
        </p:txBody>
      </p:sp>
      <p:pic>
        <p:nvPicPr>
          <p:cNvPr id="7" name="Picture 8">
            <a:extLst>
              <a:ext uri="{FF2B5EF4-FFF2-40B4-BE49-F238E27FC236}">
                <a16:creationId xmlns:a16="http://schemas.microsoft.com/office/drawing/2014/main" id="{0D43C792-F4BE-4903-B836-D4B87207054B}"/>
              </a:ext>
            </a:extLst>
          </p:cNvPr>
          <p:cNvPicPr>
            <a:picLocks noGrp="1" noChangeAspect="1" noChangeArrowheads="1"/>
          </p:cNvPicPr>
          <p:nvPr>
            <p:ph idx="1"/>
          </p:nvPr>
        </p:nvPicPr>
        <p:blipFill>
          <a:blip r:embed="rId2"/>
          <a:srcRect/>
          <a:stretch>
            <a:fillRect/>
          </a:stretch>
        </p:blipFill>
        <p:spPr bwMode="auto">
          <a:xfrm>
            <a:off x="1016460" y="1230088"/>
            <a:ext cx="7441739" cy="5018312"/>
          </a:xfrm>
          <a:prstGeom prst="rect">
            <a:avLst/>
          </a:prstGeom>
          <a:noFill/>
          <a:ln w="9525">
            <a:noFill/>
            <a:miter lim="800000"/>
            <a:headEnd/>
            <a:tailEnd/>
          </a:ln>
        </p:spPr>
      </p:pic>
    </p:spTree>
    <p:extLst>
      <p:ext uri="{BB962C8B-B14F-4D97-AF65-F5344CB8AC3E}">
        <p14:creationId xmlns:p14="http://schemas.microsoft.com/office/powerpoint/2010/main" val="330236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0" y="228600"/>
            <a:ext cx="7924800" cy="1295400"/>
          </a:xfrm>
        </p:spPr>
        <p:txBody>
          <a:bodyPr/>
          <a:lstStyle/>
          <a:p>
            <a:r>
              <a:rPr lang="en-US" sz="3200" dirty="0">
                <a:solidFill>
                  <a:srgbClr val="FF0000"/>
                </a:solidFill>
              </a:rPr>
              <a:t>The TCP/IP Protocol Layers</a:t>
            </a:r>
            <a:endParaRPr lang="en-US" sz="3200" dirty="0">
              <a:solidFill>
                <a:srgbClr val="FF0000"/>
              </a:solidFill>
              <a:latin typeface="Times New Roman" pitchFamily="18" charset="0"/>
              <a:cs typeface="Times New Roman" pitchFamily="18" charset="0"/>
            </a:endParaRPr>
          </a:p>
        </p:txBody>
      </p:sp>
      <p:pic>
        <p:nvPicPr>
          <p:cNvPr id="5" name="Picture 5">
            <a:extLst>
              <a:ext uri="{FF2B5EF4-FFF2-40B4-BE49-F238E27FC236}">
                <a16:creationId xmlns:a16="http://schemas.microsoft.com/office/drawing/2014/main" id="{335C7946-28EA-409B-88B0-24AC51EEECBC}"/>
              </a:ext>
            </a:extLst>
          </p:cNvPr>
          <p:cNvPicPr>
            <a:picLocks noGrp="1" noChangeAspect="1" noChangeArrowheads="1"/>
          </p:cNvPicPr>
          <p:nvPr>
            <p:ph idx="1"/>
          </p:nvPr>
        </p:nvPicPr>
        <p:blipFill>
          <a:blip r:embed="rId2"/>
          <a:srcRect/>
          <a:stretch>
            <a:fillRect/>
          </a:stretch>
        </p:blipFill>
        <p:spPr bwMode="auto">
          <a:xfrm>
            <a:off x="1676400" y="1371600"/>
            <a:ext cx="5482756" cy="4876800"/>
          </a:xfrm>
          <a:prstGeom prst="rect">
            <a:avLst/>
          </a:prstGeom>
          <a:noFill/>
          <a:ln w="9525">
            <a:noFill/>
            <a:miter lim="800000"/>
            <a:headEnd/>
            <a:tailEnd/>
          </a:ln>
        </p:spPr>
      </p:pic>
    </p:spTree>
    <p:extLst>
      <p:ext uri="{BB962C8B-B14F-4D97-AF65-F5344CB8AC3E}">
        <p14:creationId xmlns:p14="http://schemas.microsoft.com/office/powerpoint/2010/main" val="311682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1"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Video Links</a:t>
            </a:r>
            <a:br>
              <a:rPr lang="en-US" sz="3600" b="1" dirty="0">
                <a:solidFill>
                  <a:srgbClr val="C00000"/>
                </a:solidFill>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914400" y="1981200"/>
            <a:ext cx="8001000" cy="3352800"/>
          </a:xfrm>
        </p:spPr>
        <p:txBody>
          <a:bodyPr>
            <a:normAutofit/>
          </a:bodyPr>
          <a:lstStyle/>
          <a:p>
            <a:pPr marL="0" indent="0" algn="ctr">
              <a:buNone/>
            </a:pPr>
            <a:br>
              <a:rPr lang="en-IN" sz="4000" dirty="0"/>
            </a:br>
            <a:r>
              <a:rPr lang="en-IN" sz="2000" dirty="0">
                <a:hlinkClick r:id="rId2"/>
              </a:rPr>
              <a:t>https://www.youtube.com/watch?v=yfDON5jjcG4</a:t>
            </a:r>
            <a:r>
              <a:rPr lang="en-IN" sz="2000" dirty="0"/>
              <a:t> </a:t>
            </a:r>
            <a:br>
              <a:rPr lang="en-IN" sz="2000" dirty="0"/>
            </a:br>
            <a:br>
              <a:rPr lang="en-IN" sz="2000" dirty="0"/>
            </a:br>
            <a:r>
              <a:rPr lang="en-IN" sz="2000" dirty="0">
                <a:hlinkClick r:id="rId3"/>
              </a:rPr>
              <a:t>https://www.youtube.com/watch?v=RCs5aHsxUg4</a:t>
            </a:r>
            <a:r>
              <a:rPr lang="en-IN" sz="2000" dirty="0"/>
              <a:t> </a:t>
            </a:r>
            <a:br>
              <a:rPr lang="en-IN" sz="2000" dirty="0"/>
            </a:br>
            <a:br>
              <a:rPr lang="en-IN" sz="2000" dirty="0"/>
            </a:br>
            <a:r>
              <a:rPr lang="en-IN" sz="2000" dirty="0">
                <a:hlinkClick r:id="rId4"/>
              </a:rPr>
              <a:t>https://www.youtube.com/watch?v=i9RL5jD9cTI</a:t>
            </a:r>
            <a:r>
              <a:rPr lang="en-IN" sz="2000" dirty="0"/>
              <a:t> </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1066800"/>
          </a:xfrm>
        </p:spPr>
        <p:txBody>
          <a:bodyPr/>
          <a:lstStyle/>
          <a:p>
            <a:r>
              <a:rPr lang="en-US" sz="3600" dirty="0">
                <a:solidFill>
                  <a:srgbClr val="C00000"/>
                </a:solidFill>
                <a:latin typeface="Times New Roman" pitchFamily="18" charset="0"/>
                <a:cs typeface="Times New Roman" pitchFamily="18" charset="0"/>
              </a:rPr>
              <a:t>References</a:t>
            </a:r>
            <a:endParaRPr lang="en-US" sz="3600" dirty="0"/>
          </a:p>
        </p:txBody>
      </p:sp>
      <p:sp>
        <p:nvSpPr>
          <p:cNvPr id="3" name="Content Placeholder 2"/>
          <p:cNvSpPr>
            <a:spLocks noGrp="1"/>
          </p:cNvSpPr>
          <p:nvPr>
            <p:ph idx="1"/>
          </p:nvPr>
        </p:nvSpPr>
        <p:spPr>
          <a:xfrm>
            <a:off x="381000" y="1752600"/>
            <a:ext cx="8534400" cy="4495800"/>
          </a:xfrm>
        </p:spPr>
        <p:txBody>
          <a:bodyPr>
            <a:normAutofit/>
          </a:bodyPr>
          <a:lstStyle/>
          <a:p>
            <a:pPr>
              <a:lnSpc>
                <a:spcPct val="107000"/>
              </a:lnSpc>
              <a:spcAft>
                <a:spcPts val="675"/>
              </a:spcAft>
            </a:pPr>
            <a:r>
              <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hlinkClick r:id="rId2"/>
              </a:rPr>
              <a:t>https://www.unf.edu/public/cop4610/ree/Notes/PPT/PPT8E/CH15-OS8e.pdf</a:t>
            </a:r>
            <a:endPar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675"/>
              </a:spcAft>
            </a:pPr>
            <a:r>
              <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hlinkClick r:id="rId3"/>
              </a:rPr>
              <a:t>https://www.tutorialspoint.com/operating_system/os_security.htm</a:t>
            </a:r>
            <a:endPar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675"/>
              </a:spcAft>
            </a:pPr>
            <a:r>
              <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hlinkClick r:id="rId4"/>
              </a:rPr>
              <a:t>https://www.coursehero.com/file/19323929/Operating-System-Threats-and-Vulnerabilities/</a:t>
            </a:r>
            <a:endPar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675"/>
              </a:spcAft>
            </a:pPr>
            <a:r>
              <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hlinkClick r:id="rId5"/>
              </a:rPr>
              <a:t>https://www.cs.uic.edu/~jbell/CourseNotes/OperatingSystems/15_Security.html</a:t>
            </a:r>
            <a:endPar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675"/>
              </a:spcAft>
            </a:pPr>
            <a:r>
              <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hlinkClick r:id="rId6"/>
              </a:rPr>
              <a:t>https://devqa.io/security-threats-attack-vectors/</a:t>
            </a:r>
            <a:endPar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675"/>
              </a:spcAft>
            </a:pPr>
            <a:r>
              <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hlinkClick r:id="rId7"/>
              </a:rPr>
              <a:t>https://www.geeksforgeeks.org/system-security/</a:t>
            </a:r>
            <a:r>
              <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rPr>
              <a:t> </a:t>
            </a:r>
          </a:p>
          <a:p>
            <a:pPr>
              <a:lnSpc>
                <a:spcPct val="107000"/>
              </a:lnSpc>
              <a:spcAft>
                <a:spcPts val="675"/>
              </a:spcAft>
            </a:pPr>
            <a:r>
              <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hlinkClick r:id="rId8"/>
              </a:rPr>
              <a:t>https://www.javatpoint.com/os-security-management</a:t>
            </a:r>
            <a:r>
              <a:rPr lang="en-US" sz="2000" u="sng" dirty="0">
                <a:solidFill>
                  <a:srgbClr val="0563C1"/>
                </a:solidFill>
                <a:latin typeface="Calibri" panose="020F0502020204030204" pitchFamily="34" charset="0"/>
                <a:ea typeface="Calibri" panose="020F0502020204030204" pitchFamily="34" charset="0"/>
                <a:cs typeface="Raavi" panose="020B0502040204020203" pitchFamily="34" charset="0"/>
              </a:rPr>
              <a:t> </a:t>
            </a:r>
            <a:endParaRPr lang="en-IN" sz="2000" dirty="0">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675"/>
              </a:spcAft>
            </a:pPr>
            <a:endParaRPr lang="en-IN" sz="2000" dirty="0">
              <a:latin typeface="Calibri" panose="020F0502020204030204" pitchFamily="34" charset="0"/>
              <a:ea typeface="Calibri" panose="020F0502020204030204" pitchFamily="34" charset="0"/>
              <a:cs typeface="Raav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4294967295"/>
          </p:nvPr>
        </p:nvSpPr>
        <p:spPr>
          <a:xfrm>
            <a:off x="3124200" y="64008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r" rtl="1" eaLnBrk="0" fontAlgn="base" hangingPunct="0">
              <a:spcBef>
                <a:spcPct val="0"/>
              </a:spcBef>
              <a:spcAft>
                <a:spcPct val="0"/>
              </a:spcAft>
              <a:defRPr sz="2400">
                <a:solidFill>
                  <a:schemeClr val="tx1"/>
                </a:solidFill>
                <a:latin typeface="Times New Roman" pitchFamily="18" charset="0"/>
              </a:defRPr>
            </a:lvl6pPr>
            <a:lvl7pPr marL="2971800" indent="-228600" algn="r" rtl="1" eaLnBrk="0" fontAlgn="base" hangingPunct="0">
              <a:spcBef>
                <a:spcPct val="0"/>
              </a:spcBef>
              <a:spcAft>
                <a:spcPct val="0"/>
              </a:spcAft>
              <a:defRPr sz="2400">
                <a:solidFill>
                  <a:schemeClr val="tx1"/>
                </a:solidFill>
                <a:latin typeface="Times New Roman" pitchFamily="18" charset="0"/>
              </a:defRPr>
            </a:lvl7pPr>
            <a:lvl8pPr marL="3429000" indent="-228600" algn="r" rtl="1" eaLnBrk="0" fontAlgn="base" hangingPunct="0">
              <a:spcBef>
                <a:spcPct val="0"/>
              </a:spcBef>
              <a:spcAft>
                <a:spcPct val="0"/>
              </a:spcAft>
              <a:defRPr sz="2400">
                <a:solidFill>
                  <a:schemeClr val="tx1"/>
                </a:solidFill>
                <a:latin typeface="Times New Roman" pitchFamily="18" charset="0"/>
              </a:defRPr>
            </a:lvl8pPr>
            <a:lvl9pPr marL="3886200" indent="-228600" algn="r" rtl="1" eaLnBrk="0" fontAlgn="base" hangingPunct="0">
              <a:spcBef>
                <a:spcPct val="0"/>
              </a:spcBef>
              <a:spcAft>
                <a:spcPct val="0"/>
              </a:spcAft>
              <a:defRPr sz="2400">
                <a:solidFill>
                  <a:schemeClr val="tx1"/>
                </a:solidFill>
                <a:latin typeface="Times New Roman" pitchFamily="18" charset="0"/>
              </a:defRPr>
            </a:lvl9pPr>
          </a:lstStyle>
          <a:p>
            <a:endParaRPr lang="en-US" altLang="en-US" sz="1400" dirty="0"/>
          </a:p>
        </p:txBody>
      </p:sp>
      <p:sp>
        <p:nvSpPr>
          <p:cNvPr id="21507" name="Rectangle 1026"/>
          <p:cNvSpPr>
            <a:spLocks noGrp="1" noChangeArrowheads="1"/>
          </p:cNvSpPr>
          <p:nvPr>
            <p:ph type="title"/>
          </p:nvPr>
        </p:nvSpPr>
        <p:spPr>
          <a:xfrm>
            <a:off x="990600" y="533400"/>
            <a:ext cx="7924800" cy="4495800"/>
          </a:xfrm>
        </p:spPr>
        <p:txBody>
          <a:bodyPr/>
          <a:lstStyle/>
          <a:p>
            <a:pPr eaLnBrk="1" hangingPunct="1"/>
            <a:r>
              <a:rPr lang="en-US" sz="3600" b="1" dirty="0">
                <a:solidFill>
                  <a:srgbClr val="FF0000"/>
                </a:solidFill>
                <a:effectLst/>
                <a:latin typeface="Times New Roman" panose="02020603050405020304" pitchFamily="18" charset="0"/>
                <a:ea typeface="Calibri" panose="020F0502020204030204" pitchFamily="34" charset="0"/>
              </a:rPr>
              <a:t>Distributed and Network Operating Systems</a:t>
            </a:r>
            <a:endParaRPr lang="en-US" sz="3600" dirty="0">
              <a:solidFill>
                <a:srgbClr val="FF0000"/>
              </a:solidFill>
              <a:latin typeface="Times New Roman" pitchFamily="18" charset="0"/>
              <a:cs typeface="Times New Roman" pitchFamily="18" charset="0"/>
            </a:endParaRPr>
          </a:p>
        </p:txBody>
      </p:sp>
      <p:sp>
        <p:nvSpPr>
          <p:cNvPr id="21508" name="Rectangle 1027"/>
          <p:cNvSpPr>
            <a:spLocks noGrp="1" noChangeArrowheads="1"/>
          </p:cNvSpPr>
          <p:nvPr>
            <p:ph type="body" idx="1"/>
          </p:nvPr>
        </p:nvSpPr>
        <p:spPr>
          <a:xfrm>
            <a:off x="762000" y="2667000"/>
            <a:ext cx="8305800" cy="3200400"/>
          </a:xfrm>
        </p:spPr>
        <p:txBody>
          <a:bodyPr>
            <a:normAutofit/>
          </a:bodyPr>
          <a:lstStyle/>
          <a:p>
            <a:pPr marL="0" indent="0">
              <a:buNone/>
            </a:pPr>
            <a:r>
              <a:rPr lang="en-US" dirty="0"/>
              <a:t>.</a:t>
            </a:r>
          </a:p>
        </p:txBody>
      </p:sp>
    </p:spTree>
    <p:custDataLst>
      <p:tags r:id="rId1"/>
    </p:custDataLst>
    <p:extLst>
      <p:ext uri="{BB962C8B-B14F-4D97-AF65-F5344CB8AC3E}">
        <p14:creationId xmlns:p14="http://schemas.microsoft.com/office/powerpoint/2010/main" val="388567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4294967295"/>
          </p:nvPr>
        </p:nvSpPr>
        <p:spPr>
          <a:xfrm>
            <a:off x="3124200" y="64008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r" rtl="1" eaLnBrk="0" fontAlgn="base" hangingPunct="0">
              <a:spcBef>
                <a:spcPct val="0"/>
              </a:spcBef>
              <a:spcAft>
                <a:spcPct val="0"/>
              </a:spcAft>
              <a:defRPr sz="2400">
                <a:solidFill>
                  <a:schemeClr val="tx1"/>
                </a:solidFill>
                <a:latin typeface="Times New Roman" pitchFamily="18" charset="0"/>
              </a:defRPr>
            </a:lvl6pPr>
            <a:lvl7pPr marL="2971800" indent="-228600" algn="r" rtl="1" eaLnBrk="0" fontAlgn="base" hangingPunct="0">
              <a:spcBef>
                <a:spcPct val="0"/>
              </a:spcBef>
              <a:spcAft>
                <a:spcPct val="0"/>
              </a:spcAft>
              <a:defRPr sz="2400">
                <a:solidFill>
                  <a:schemeClr val="tx1"/>
                </a:solidFill>
                <a:latin typeface="Times New Roman" pitchFamily="18" charset="0"/>
              </a:defRPr>
            </a:lvl7pPr>
            <a:lvl8pPr marL="3429000" indent="-228600" algn="r" rtl="1" eaLnBrk="0" fontAlgn="base" hangingPunct="0">
              <a:spcBef>
                <a:spcPct val="0"/>
              </a:spcBef>
              <a:spcAft>
                <a:spcPct val="0"/>
              </a:spcAft>
              <a:defRPr sz="2400">
                <a:solidFill>
                  <a:schemeClr val="tx1"/>
                </a:solidFill>
                <a:latin typeface="Times New Roman" pitchFamily="18" charset="0"/>
              </a:defRPr>
            </a:lvl8pPr>
            <a:lvl9pPr marL="3886200" indent="-228600" algn="r" rtl="1" eaLnBrk="0" fontAlgn="base" hangingPunct="0">
              <a:spcBef>
                <a:spcPct val="0"/>
              </a:spcBef>
              <a:spcAft>
                <a:spcPct val="0"/>
              </a:spcAft>
              <a:defRPr sz="2400">
                <a:solidFill>
                  <a:schemeClr val="tx1"/>
                </a:solidFill>
                <a:latin typeface="Times New Roman" pitchFamily="18" charset="0"/>
              </a:defRPr>
            </a:lvl9pPr>
          </a:lstStyle>
          <a:p>
            <a:endParaRPr lang="en-US" altLang="en-US" sz="1400" dirty="0"/>
          </a:p>
        </p:txBody>
      </p:sp>
      <p:sp>
        <p:nvSpPr>
          <p:cNvPr id="21507" name="Rectangle 1026"/>
          <p:cNvSpPr>
            <a:spLocks noGrp="1" noChangeArrowheads="1"/>
          </p:cNvSpPr>
          <p:nvPr>
            <p:ph type="title"/>
          </p:nvPr>
        </p:nvSpPr>
        <p:spPr>
          <a:xfrm>
            <a:off x="990600" y="533400"/>
            <a:ext cx="7924800" cy="914400"/>
          </a:xfrm>
        </p:spPr>
        <p:txBody>
          <a:bodyPr/>
          <a:lstStyle/>
          <a:p>
            <a:pPr eaLnBrk="1" hangingPunct="1"/>
            <a:r>
              <a:rPr lang="en-US" sz="3200" dirty="0">
                <a:solidFill>
                  <a:srgbClr val="FF0000"/>
                </a:solidFill>
              </a:rPr>
              <a:t>Communication Structure</a:t>
            </a:r>
            <a:endParaRPr lang="en-US" sz="3200" dirty="0">
              <a:solidFill>
                <a:srgbClr val="FF0000"/>
              </a:solidFill>
              <a:latin typeface="Times New Roman" pitchFamily="18" charset="0"/>
              <a:cs typeface="Times New Roman" pitchFamily="18" charset="0"/>
            </a:endParaRPr>
          </a:p>
        </p:txBody>
      </p:sp>
      <p:sp>
        <p:nvSpPr>
          <p:cNvPr id="21508" name="Rectangle 1027"/>
          <p:cNvSpPr>
            <a:spLocks noGrp="1" noChangeArrowheads="1"/>
          </p:cNvSpPr>
          <p:nvPr>
            <p:ph type="body" idx="1"/>
          </p:nvPr>
        </p:nvSpPr>
        <p:spPr>
          <a:xfrm>
            <a:off x="228600" y="1447800"/>
            <a:ext cx="8839200" cy="4648200"/>
          </a:xfrm>
        </p:spPr>
        <p:txBody>
          <a:bodyPr>
            <a:normAutofit fontScale="92500"/>
          </a:bodyPr>
          <a:lstStyle/>
          <a:p>
            <a:r>
              <a:rPr lang="en-US" dirty="0">
                <a:latin typeface="Helvetica" charset="0"/>
              </a:rPr>
              <a:t>The design of a </a:t>
            </a:r>
            <a:r>
              <a:rPr lang="en-US" i="1" dirty="0">
                <a:latin typeface="Helvetica" charset="0"/>
              </a:rPr>
              <a:t>communication </a:t>
            </a:r>
            <a:r>
              <a:rPr lang="en-US" dirty="0">
                <a:latin typeface="Helvetica" charset="0"/>
              </a:rPr>
              <a:t>network must address four basic issues:</a:t>
            </a:r>
          </a:p>
          <a:p>
            <a:r>
              <a:rPr lang="en-US" b="1" dirty="0"/>
              <a:t>Naming and name resolution</a:t>
            </a:r>
            <a:r>
              <a:rPr lang="en-US" dirty="0"/>
              <a:t> -  How do two processes locate each other to communicate?</a:t>
            </a:r>
          </a:p>
          <a:p>
            <a:endParaRPr lang="en-US" dirty="0"/>
          </a:p>
          <a:p>
            <a:r>
              <a:rPr lang="en-US" b="1" dirty="0"/>
              <a:t>Routing Strategies</a:t>
            </a:r>
            <a:r>
              <a:rPr lang="en-US" dirty="0"/>
              <a:t> -  How are messages sent through the network?</a:t>
            </a:r>
          </a:p>
          <a:p>
            <a:endParaRPr lang="en-US" dirty="0"/>
          </a:p>
          <a:p>
            <a:r>
              <a:rPr lang="en-US" b="1" dirty="0"/>
              <a:t>Connection Strategies</a:t>
            </a:r>
            <a:r>
              <a:rPr lang="en-US" dirty="0"/>
              <a:t> -  How do two processes send a sequence of messages?</a:t>
            </a:r>
          </a:p>
          <a:p>
            <a:endParaRPr lang="en-US" dirty="0"/>
          </a:p>
          <a:p>
            <a:r>
              <a:rPr lang="en-US" b="1" dirty="0"/>
              <a:t>Contention -</a:t>
            </a:r>
            <a:r>
              <a:rPr lang="en-US" dirty="0"/>
              <a:t>  The network is a shared resource, so how do we resolve conflicting demands for its use?</a:t>
            </a:r>
          </a:p>
          <a:p>
            <a:endParaRPr lang="en-US" dirty="0">
              <a:latin typeface="Helvetica" charset="0"/>
            </a:endParaRPr>
          </a:p>
        </p:txBody>
      </p:sp>
    </p:spTree>
    <p:custDataLst>
      <p:tags r:id="rId1"/>
    </p:custDataLst>
    <p:extLst>
      <p:ext uri="{BB962C8B-B14F-4D97-AF65-F5344CB8AC3E}">
        <p14:creationId xmlns:p14="http://schemas.microsoft.com/office/powerpoint/2010/main" val="395433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4294967295"/>
          </p:nvPr>
        </p:nvSpPr>
        <p:spPr>
          <a:xfrm>
            <a:off x="3124200" y="64008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r" rtl="1" eaLnBrk="0" fontAlgn="base" hangingPunct="0">
              <a:spcBef>
                <a:spcPct val="0"/>
              </a:spcBef>
              <a:spcAft>
                <a:spcPct val="0"/>
              </a:spcAft>
              <a:defRPr sz="2400">
                <a:solidFill>
                  <a:schemeClr val="tx1"/>
                </a:solidFill>
                <a:latin typeface="Times New Roman" pitchFamily="18" charset="0"/>
              </a:defRPr>
            </a:lvl6pPr>
            <a:lvl7pPr marL="2971800" indent="-228600" algn="r" rtl="1" eaLnBrk="0" fontAlgn="base" hangingPunct="0">
              <a:spcBef>
                <a:spcPct val="0"/>
              </a:spcBef>
              <a:spcAft>
                <a:spcPct val="0"/>
              </a:spcAft>
              <a:defRPr sz="2400">
                <a:solidFill>
                  <a:schemeClr val="tx1"/>
                </a:solidFill>
                <a:latin typeface="Times New Roman" pitchFamily="18" charset="0"/>
              </a:defRPr>
            </a:lvl7pPr>
            <a:lvl8pPr marL="3429000" indent="-228600" algn="r" rtl="1" eaLnBrk="0" fontAlgn="base" hangingPunct="0">
              <a:spcBef>
                <a:spcPct val="0"/>
              </a:spcBef>
              <a:spcAft>
                <a:spcPct val="0"/>
              </a:spcAft>
              <a:defRPr sz="2400">
                <a:solidFill>
                  <a:schemeClr val="tx1"/>
                </a:solidFill>
                <a:latin typeface="Times New Roman" pitchFamily="18" charset="0"/>
              </a:defRPr>
            </a:lvl8pPr>
            <a:lvl9pPr marL="3886200" indent="-228600" algn="r" rtl="1" eaLnBrk="0" fontAlgn="base" hangingPunct="0">
              <a:spcBef>
                <a:spcPct val="0"/>
              </a:spcBef>
              <a:spcAft>
                <a:spcPct val="0"/>
              </a:spcAft>
              <a:defRPr sz="2400">
                <a:solidFill>
                  <a:schemeClr val="tx1"/>
                </a:solidFill>
                <a:latin typeface="Times New Roman" pitchFamily="18" charset="0"/>
              </a:defRPr>
            </a:lvl9pPr>
          </a:lstStyle>
          <a:p>
            <a:endParaRPr lang="en-US" altLang="en-US" sz="1400" dirty="0"/>
          </a:p>
        </p:txBody>
      </p:sp>
      <p:sp>
        <p:nvSpPr>
          <p:cNvPr id="21507" name="Rectangle 1026"/>
          <p:cNvSpPr>
            <a:spLocks noGrp="1" noChangeArrowheads="1"/>
          </p:cNvSpPr>
          <p:nvPr>
            <p:ph type="title"/>
          </p:nvPr>
        </p:nvSpPr>
        <p:spPr>
          <a:xfrm>
            <a:off x="990600" y="533400"/>
            <a:ext cx="7924800" cy="609600"/>
          </a:xfrm>
        </p:spPr>
        <p:txBody>
          <a:bodyPr/>
          <a:lstStyle/>
          <a:p>
            <a:pPr eaLnBrk="1" hangingPunct="1"/>
            <a:r>
              <a:rPr lang="en-US" sz="3600" dirty="0">
                <a:solidFill>
                  <a:srgbClr val="FF0000"/>
                </a:solidFill>
              </a:rPr>
              <a:t>Naming and Name Resolution</a:t>
            </a:r>
            <a:endParaRPr lang="en-US" sz="3600" dirty="0">
              <a:solidFill>
                <a:srgbClr val="FF0000"/>
              </a:solidFill>
              <a:latin typeface="Times New Roman" pitchFamily="18" charset="0"/>
              <a:cs typeface="Times New Roman" pitchFamily="18" charset="0"/>
            </a:endParaRPr>
          </a:p>
        </p:txBody>
      </p:sp>
      <p:sp>
        <p:nvSpPr>
          <p:cNvPr id="21508" name="Rectangle 1027"/>
          <p:cNvSpPr>
            <a:spLocks noGrp="1" noChangeArrowheads="1"/>
          </p:cNvSpPr>
          <p:nvPr>
            <p:ph type="body" idx="1"/>
          </p:nvPr>
        </p:nvSpPr>
        <p:spPr>
          <a:xfrm>
            <a:off x="762000" y="1647825"/>
            <a:ext cx="8305800" cy="4219575"/>
          </a:xfrm>
        </p:spPr>
        <p:txBody>
          <a:bodyPr>
            <a:normAutofit/>
          </a:bodyPr>
          <a:lstStyle/>
          <a:p>
            <a:r>
              <a:rPr lang="en-US" dirty="0"/>
              <a:t>Name systems in the network</a:t>
            </a:r>
          </a:p>
          <a:p>
            <a:endParaRPr lang="en-US" dirty="0"/>
          </a:p>
          <a:p>
            <a:r>
              <a:rPr lang="en-US" dirty="0"/>
              <a:t>Address messages with the process-id</a:t>
            </a:r>
          </a:p>
          <a:p>
            <a:endParaRPr lang="en-US" dirty="0"/>
          </a:p>
          <a:p>
            <a:r>
              <a:rPr lang="en-US" dirty="0"/>
              <a:t>Identify processes on remote systems by </a:t>
            </a:r>
          </a:p>
          <a:p>
            <a:pPr lvl="3">
              <a:buFontTx/>
              <a:buNone/>
            </a:pPr>
            <a:r>
              <a:rPr lang="en-US" dirty="0"/>
              <a:t>&lt;host-name, identifier&gt; pair</a:t>
            </a:r>
          </a:p>
          <a:p>
            <a:pPr lvl="3">
              <a:buFontTx/>
              <a:buNone/>
            </a:pPr>
            <a:endParaRPr lang="en-US" dirty="0"/>
          </a:p>
          <a:p>
            <a:r>
              <a:rPr lang="en-US" b="1" dirty="0">
                <a:solidFill>
                  <a:srgbClr val="3366FF"/>
                </a:solidFill>
              </a:rPr>
              <a:t>Domain name service</a:t>
            </a:r>
            <a:r>
              <a:rPr lang="en-US" dirty="0">
                <a:solidFill>
                  <a:srgbClr val="3366FF"/>
                </a:solidFill>
              </a:rPr>
              <a:t> </a:t>
            </a:r>
            <a:r>
              <a:rPr lang="en-US" dirty="0"/>
              <a:t>(</a:t>
            </a:r>
            <a:r>
              <a:rPr lang="en-US" b="1" dirty="0">
                <a:solidFill>
                  <a:srgbClr val="3366FF"/>
                </a:solidFill>
              </a:rPr>
              <a:t>DNS</a:t>
            </a:r>
            <a:r>
              <a:rPr lang="en-US" dirty="0"/>
              <a:t>) – specifies the naming structure of the hosts, as well as name to address resolution (Internet)</a:t>
            </a:r>
          </a:p>
          <a:p>
            <a:endParaRPr lang="en-US" sz="4000" dirty="0"/>
          </a:p>
        </p:txBody>
      </p:sp>
    </p:spTree>
    <p:custDataLst>
      <p:tags r:id="rId1"/>
    </p:custDataLst>
    <p:extLst>
      <p:ext uri="{BB962C8B-B14F-4D97-AF65-F5344CB8AC3E}">
        <p14:creationId xmlns:p14="http://schemas.microsoft.com/office/powerpoint/2010/main" val="189866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a:xfrm>
            <a:off x="990600" y="685800"/>
            <a:ext cx="7924800" cy="609600"/>
          </a:xfrm>
        </p:spPr>
        <p:txBody>
          <a:bodyPr/>
          <a:lstStyle/>
          <a:p>
            <a:pPr eaLnBrk="1" hangingPunct="1"/>
            <a:r>
              <a:rPr lang="en-US" sz="3200" dirty="0">
                <a:solidFill>
                  <a:srgbClr val="FF0000"/>
                </a:solidFill>
              </a:rPr>
              <a:t>Routing Strategies</a:t>
            </a:r>
            <a:endParaRPr lang="en-US" sz="3200" dirty="0">
              <a:solidFill>
                <a:srgbClr val="FF0000"/>
              </a:solidFill>
              <a:latin typeface="Times Niew Roman"/>
            </a:endParaRPr>
          </a:p>
        </p:txBody>
      </p:sp>
      <p:sp>
        <p:nvSpPr>
          <p:cNvPr id="4" name="Content Placeholder 3">
            <a:extLst>
              <a:ext uri="{FF2B5EF4-FFF2-40B4-BE49-F238E27FC236}">
                <a16:creationId xmlns:a16="http://schemas.microsoft.com/office/drawing/2014/main" id="{BACE64F8-D4D1-4A16-8E8D-34A938E9F7E5}"/>
              </a:ext>
            </a:extLst>
          </p:cNvPr>
          <p:cNvSpPr>
            <a:spLocks noGrp="1"/>
          </p:cNvSpPr>
          <p:nvPr>
            <p:ph idx="1"/>
          </p:nvPr>
        </p:nvSpPr>
        <p:spPr>
          <a:xfrm>
            <a:off x="381000" y="1600200"/>
            <a:ext cx="8534400" cy="4648200"/>
          </a:xfrm>
        </p:spPr>
        <p:txBody>
          <a:bodyPr>
            <a:normAutofit lnSpcReduction="10000"/>
          </a:bodyPr>
          <a:lstStyle/>
          <a:p>
            <a:r>
              <a:rPr lang="en-US" b="1" dirty="0"/>
              <a:t>Fixed routing</a:t>
            </a:r>
            <a:r>
              <a:rPr lang="en-US" dirty="0"/>
              <a:t> - A path from </a:t>
            </a:r>
            <a:r>
              <a:rPr lang="en-US" i="1" dirty="0"/>
              <a:t>A</a:t>
            </a:r>
            <a:r>
              <a:rPr lang="en-US" dirty="0"/>
              <a:t> to </a:t>
            </a:r>
            <a:r>
              <a:rPr lang="en-US" i="1" dirty="0"/>
              <a:t>B</a:t>
            </a:r>
            <a:r>
              <a:rPr lang="en-US" dirty="0"/>
              <a:t> is specified in advance; path changes only if a hardware failure disables it</a:t>
            </a:r>
          </a:p>
          <a:p>
            <a:pPr lvl="1"/>
            <a:r>
              <a:rPr lang="en-US" dirty="0"/>
              <a:t>Since the shortest path is usually chosen, communication costs are minimized</a:t>
            </a:r>
          </a:p>
          <a:p>
            <a:pPr lvl="1"/>
            <a:r>
              <a:rPr lang="en-US" dirty="0"/>
              <a:t>Fixed routing cannot adapt to load changes</a:t>
            </a:r>
          </a:p>
          <a:p>
            <a:pPr lvl="1"/>
            <a:r>
              <a:rPr lang="en-US" dirty="0"/>
              <a:t>Ensures that messages will be delivered in the order in which they were sent</a:t>
            </a:r>
          </a:p>
          <a:p>
            <a:pPr lvl="1"/>
            <a:endParaRPr lang="en-US" dirty="0"/>
          </a:p>
          <a:p>
            <a:r>
              <a:rPr lang="en-US" b="1" dirty="0"/>
              <a:t>Virtual circuit</a:t>
            </a:r>
            <a:r>
              <a:rPr lang="en-US" dirty="0"/>
              <a:t> -  A path from </a:t>
            </a:r>
            <a:r>
              <a:rPr lang="en-US" i="1" dirty="0"/>
              <a:t>A</a:t>
            </a:r>
            <a:r>
              <a:rPr lang="en-US" dirty="0"/>
              <a:t> to </a:t>
            </a:r>
            <a:r>
              <a:rPr lang="en-US" i="1" dirty="0"/>
              <a:t>B</a:t>
            </a:r>
            <a:r>
              <a:rPr lang="en-US" dirty="0"/>
              <a:t> is fixed for the duration of one session.  Different sessions involving messages from </a:t>
            </a:r>
            <a:r>
              <a:rPr lang="en-US" i="1" dirty="0"/>
              <a:t>A</a:t>
            </a:r>
            <a:r>
              <a:rPr lang="en-US" dirty="0"/>
              <a:t> to </a:t>
            </a:r>
            <a:r>
              <a:rPr lang="en-US" i="1" dirty="0"/>
              <a:t>B</a:t>
            </a:r>
            <a:r>
              <a:rPr lang="en-US" dirty="0"/>
              <a:t> may have different paths </a:t>
            </a:r>
          </a:p>
          <a:p>
            <a:pPr lvl="1"/>
            <a:r>
              <a:rPr lang="en-US" dirty="0"/>
              <a:t>Partial remedy to adapting to load changes</a:t>
            </a:r>
          </a:p>
          <a:p>
            <a:pPr lvl="1"/>
            <a:r>
              <a:rPr lang="en-US" dirty="0"/>
              <a:t>Ensures that messages will be delivered in the order in which they were sent</a:t>
            </a:r>
          </a:p>
        </p:txBody>
      </p:sp>
    </p:spTree>
    <p:custDataLst>
      <p:tags r:id="rId1"/>
    </p:custDataLst>
    <p:extLst>
      <p:ext uri="{BB962C8B-B14F-4D97-AF65-F5344CB8AC3E}">
        <p14:creationId xmlns:p14="http://schemas.microsoft.com/office/powerpoint/2010/main" val="153400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990600" y="609600"/>
            <a:ext cx="7924800" cy="381000"/>
          </a:xfrm>
        </p:spPr>
        <p:txBody>
          <a:bodyPr/>
          <a:lstStyle/>
          <a:p>
            <a:pPr eaLnBrk="1" hangingPunct="1"/>
            <a:r>
              <a:rPr lang="en-US" sz="3200" dirty="0">
                <a:solidFill>
                  <a:srgbClr val="FF0000"/>
                </a:solidFill>
              </a:rPr>
              <a:t>Routing Strategies (Cont.)</a:t>
            </a:r>
            <a:endParaRPr lang="en-US" sz="3200" dirty="0">
              <a:solidFill>
                <a:srgbClr val="FF0000"/>
              </a:solidFill>
              <a:latin typeface="Times Niew Roman"/>
            </a:endParaRPr>
          </a:p>
        </p:txBody>
      </p:sp>
      <p:sp>
        <p:nvSpPr>
          <p:cNvPr id="6" name="Content Placeholder 5">
            <a:extLst>
              <a:ext uri="{FF2B5EF4-FFF2-40B4-BE49-F238E27FC236}">
                <a16:creationId xmlns:a16="http://schemas.microsoft.com/office/drawing/2014/main" id="{E514175D-45BF-4C39-B8E8-ED2BBBD502DC}"/>
              </a:ext>
            </a:extLst>
          </p:cNvPr>
          <p:cNvSpPr>
            <a:spLocks noGrp="1"/>
          </p:cNvSpPr>
          <p:nvPr>
            <p:ph idx="1"/>
          </p:nvPr>
        </p:nvSpPr>
        <p:spPr>
          <a:xfrm>
            <a:off x="76200" y="1447800"/>
            <a:ext cx="8839200" cy="4800600"/>
          </a:xfrm>
        </p:spPr>
        <p:txBody>
          <a:bodyPr>
            <a:normAutofit/>
          </a:bodyPr>
          <a:lstStyle/>
          <a:p>
            <a:r>
              <a:rPr lang="en-US" b="1" dirty="0"/>
              <a:t>Dynamic routing</a:t>
            </a:r>
            <a:r>
              <a:rPr lang="en-US" dirty="0"/>
              <a:t> -  The path used to send a message form site </a:t>
            </a:r>
            <a:r>
              <a:rPr lang="en-US" i="1" dirty="0"/>
              <a:t>A</a:t>
            </a:r>
            <a:r>
              <a:rPr lang="en-US" dirty="0"/>
              <a:t> to site </a:t>
            </a:r>
            <a:r>
              <a:rPr lang="en-US" i="1" dirty="0"/>
              <a:t>B</a:t>
            </a:r>
            <a:r>
              <a:rPr lang="en-US" dirty="0"/>
              <a:t> is chosen only when a message is sent</a:t>
            </a:r>
          </a:p>
          <a:p>
            <a:pPr lvl="1"/>
            <a:r>
              <a:rPr lang="en-US" dirty="0"/>
              <a:t>Usually a site sends a message to another site on the link least used at that particular time</a:t>
            </a:r>
          </a:p>
          <a:p>
            <a:pPr lvl="1"/>
            <a:r>
              <a:rPr lang="en-US" dirty="0"/>
              <a:t>Adapts to load changes by avoiding routing messages on heavily used path</a:t>
            </a:r>
          </a:p>
          <a:p>
            <a:pPr lvl="1"/>
            <a:r>
              <a:rPr lang="en-US" dirty="0"/>
              <a:t>Messages may arrive out of order</a:t>
            </a:r>
          </a:p>
          <a:p>
            <a:pPr lvl="2"/>
            <a:r>
              <a:rPr lang="en-US" dirty="0"/>
              <a:t>This problem can be remedied by appending a sequence number to each message</a:t>
            </a:r>
          </a:p>
        </p:txBody>
      </p:sp>
    </p:spTree>
    <p:custDataLst>
      <p:tags r:id="rId1"/>
    </p:custDataLst>
    <p:extLst>
      <p:ext uri="{BB962C8B-B14F-4D97-AF65-F5344CB8AC3E}">
        <p14:creationId xmlns:p14="http://schemas.microsoft.com/office/powerpoint/2010/main" val="27765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924800" cy="1524000"/>
          </a:xfrm>
        </p:spPr>
        <p:txBody>
          <a:bodyPr/>
          <a:lstStyle/>
          <a:p>
            <a:r>
              <a:rPr lang="en-US" sz="3600" dirty="0">
                <a:solidFill>
                  <a:srgbClr val="FF0000"/>
                </a:solidFill>
              </a:rPr>
              <a:t>Connection Strategies</a:t>
            </a:r>
            <a:endParaRPr lang="en-US" sz="3600" dirty="0">
              <a:solidFill>
                <a:srgbClr val="FF0000"/>
              </a:solidFill>
              <a:latin typeface="Times New Roman" pitchFamily="18" charset="0"/>
              <a:cs typeface="Times New Roman" pitchFamily="18" charset="0"/>
            </a:endParaRPr>
          </a:p>
        </p:txBody>
      </p:sp>
      <p:sp>
        <p:nvSpPr>
          <p:cNvPr id="6" name="Content Placeholder 5">
            <a:extLst>
              <a:ext uri="{FF2B5EF4-FFF2-40B4-BE49-F238E27FC236}">
                <a16:creationId xmlns:a16="http://schemas.microsoft.com/office/drawing/2014/main" id="{66FB78F2-E3EF-4060-A92B-8E8FBCD92002}"/>
              </a:ext>
            </a:extLst>
          </p:cNvPr>
          <p:cNvSpPr>
            <a:spLocks noGrp="1"/>
          </p:cNvSpPr>
          <p:nvPr>
            <p:ph idx="1"/>
          </p:nvPr>
        </p:nvSpPr>
        <p:spPr>
          <a:xfrm>
            <a:off x="304800" y="1371600"/>
            <a:ext cx="8610600" cy="4953000"/>
          </a:xfrm>
        </p:spPr>
        <p:txBody>
          <a:bodyPr>
            <a:normAutofit fontScale="92500"/>
          </a:bodyPr>
          <a:lstStyle/>
          <a:p>
            <a:r>
              <a:rPr lang="en-US" b="1" dirty="0"/>
              <a:t>Circuit switching</a:t>
            </a:r>
            <a:r>
              <a:rPr lang="en-US" dirty="0"/>
              <a:t> -  A permanent physical link is established for the duration of the communication (i.e., telephone system)</a:t>
            </a:r>
          </a:p>
          <a:p>
            <a:endParaRPr lang="en-US" sz="800" dirty="0"/>
          </a:p>
          <a:p>
            <a:r>
              <a:rPr lang="en-US" b="1" dirty="0"/>
              <a:t>Message switching</a:t>
            </a:r>
            <a:r>
              <a:rPr lang="en-US" dirty="0"/>
              <a:t> - A temporary link is established for the duration of one message transfer (i.e., post-office mailing system)</a:t>
            </a:r>
          </a:p>
          <a:p>
            <a:endParaRPr lang="en-US" sz="800" dirty="0"/>
          </a:p>
          <a:p>
            <a:r>
              <a:rPr lang="en-US" b="1" dirty="0"/>
              <a:t>Packet switching</a:t>
            </a:r>
            <a:r>
              <a:rPr lang="en-US" dirty="0"/>
              <a:t> -  Messages of variable length are divided into fixed-length packets which are sent to the destination</a:t>
            </a:r>
          </a:p>
          <a:p>
            <a:pPr lvl="1"/>
            <a:r>
              <a:rPr lang="en-US" dirty="0"/>
              <a:t> Each packet may take a different path through the network</a:t>
            </a:r>
          </a:p>
          <a:p>
            <a:pPr lvl="1"/>
            <a:r>
              <a:rPr lang="en-US" dirty="0"/>
              <a:t>The packets must be reassembled into messages as they arrive</a:t>
            </a:r>
          </a:p>
          <a:p>
            <a:pPr lvl="1"/>
            <a:endParaRPr lang="en-US" sz="800" dirty="0"/>
          </a:p>
          <a:p>
            <a:r>
              <a:rPr lang="en-US" dirty="0"/>
              <a:t>Circuit switching requires setup time, but incurs less overhead for shipping each message, and may waste network bandwidth</a:t>
            </a:r>
          </a:p>
          <a:p>
            <a:pPr lvl="1"/>
            <a:r>
              <a:rPr lang="en-US" dirty="0"/>
              <a:t>Message and packet switching require less setup time, but incur more overhead per message</a:t>
            </a:r>
          </a:p>
        </p:txBody>
      </p:sp>
    </p:spTree>
    <p:extLst>
      <p:ext uri="{BB962C8B-B14F-4D97-AF65-F5344CB8AC3E}">
        <p14:creationId xmlns:p14="http://schemas.microsoft.com/office/powerpoint/2010/main" val="150747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dirty="0">
                <a:solidFill>
                  <a:srgbClr val="FF0000"/>
                </a:solidFill>
              </a:rPr>
              <a:t>Contention</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686800" cy="4648200"/>
          </a:xfrm>
        </p:spPr>
        <p:txBody>
          <a:bodyPr>
            <a:normAutofit lnSpcReduction="10000"/>
          </a:bodyPr>
          <a:lstStyle/>
          <a:p>
            <a:r>
              <a:rPr kumimoji="1" lang="en-US" dirty="0">
                <a:latin typeface="Helvetica" charset="0"/>
              </a:rPr>
              <a:t>Several sites may want to transmit information over a link </a:t>
            </a:r>
          </a:p>
          <a:p>
            <a:r>
              <a:rPr kumimoji="1" lang="en-US" dirty="0">
                <a:latin typeface="Helvetica" charset="0"/>
              </a:rPr>
              <a:t>simultaneously.  Techniques to avoid repeated collisions include:</a:t>
            </a:r>
          </a:p>
          <a:p>
            <a:r>
              <a:rPr lang="en-US" b="1" dirty="0"/>
              <a:t>CSMA/CD</a:t>
            </a:r>
            <a:r>
              <a:rPr lang="en-US" dirty="0"/>
              <a:t> -  Carrier sense with multiple access (CSMA); collision detection (CD)</a:t>
            </a:r>
          </a:p>
          <a:p>
            <a:pPr lvl="1"/>
            <a:r>
              <a:rPr lang="en-US" dirty="0"/>
              <a:t>A site determines whether another message is currently being transmitted over that link.  If two or more sites begin transmitting at exactly the same time, then they will register a CD and will stop transmitting </a:t>
            </a:r>
          </a:p>
          <a:p>
            <a:pPr lvl="1"/>
            <a:r>
              <a:rPr lang="en-US" dirty="0"/>
              <a:t>When the system is very busy, many collisions may occur, and thus performance may be degraded</a:t>
            </a:r>
          </a:p>
          <a:p>
            <a:pPr lvl="1"/>
            <a:endParaRPr lang="en-US" dirty="0"/>
          </a:p>
          <a:p>
            <a:r>
              <a:rPr lang="en-US" dirty="0"/>
              <a:t>CSMA/CD is used successfully in the Ethernet system, the most common network system</a:t>
            </a:r>
          </a:p>
          <a:p>
            <a:endParaRPr kumimoji="1" lang="en-US" dirty="0">
              <a:latin typeface="Helvetica" charset="0"/>
            </a:endParaRPr>
          </a:p>
        </p:txBody>
      </p:sp>
    </p:spTree>
    <p:extLst>
      <p:ext uri="{BB962C8B-B14F-4D97-AF65-F5344CB8AC3E}">
        <p14:creationId xmlns:p14="http://schemas.microsoft.com/office/powerpoint/2010/main" val="236306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855663" y="781050"/>
            <a:ext cx="8288337" cy="533400"/>
          </a:xfrm>
        </p:spPr>
        <p:txBody>
          <a:bodyPr/>
          <a:lstStyle/>
          <a:p>
            <a:pPr eaLnBrk="1" hangingPunct="1"/>
            <a:r>
              <a:rPr lang="en-US" sz="3600" dirty="0">
                <a:solidFill>
                  <a:srgbClr val="FF0000"/>
                </a:solidFill>
              </a:rPr>
              <a:t>Contention (Cont.)</a:t>
            </a:r>
            <a:endParaRPr lang="en-US" sz="3600" dirty="0">
              <a:solidFill>
                <a:srgbClr val="FF0000"/>
              </a:solidFill>
              <a:latin typeface="Times New Roman" pitchFamily="18" charset="0"/>
              <a:cs typeface="Times New Roman" pitchFamily="18" charset="0"/>
            </a:endParaRPr>
          </a:p>
        </p:txBody>
      </p:sp>
      <p:sp>
        <p:nvSpPr>
          <p:cNvPr id="27652" name="Rectangle 3"/>
          <p:cNvSpPr>
            <a:spLocks noGrp="1" noChangeArrowheads="1"/>
          </p:cNvSpPr>
          <p:nvPr>
            <p:ph type="body" idx="1"/>
          </p:nvPr>
        </p:nvSpPr>
        <p:spPr>
          <a:xfrm>
            <a:off x="781050" y="1651000"/>
            <a:ext cx="7981950" cy="4521200"/>
          </a:xfrm>
        </p:spPr>
        <p:txBody>
          <a:bodyPr>
            <a:normAutofit fontScale="92500" lnSpcReduction="10000"/>
          </a:bodyPr>
          <a:lstStyle/>
          <a:p>
            <a:pPr>
              <a:lnSpc>
                <a:spcPct val="90000"/>
              </a:lnSpc>
            </a:pPr>
            <a:r>
              <a:rPr lang="en-US" b="1" dirty="0"/>
              <a:t>Token passing</a:t>
            </a:r>
            <a:r>
              <a:rPr lang="en-US" dirty="0"/>
              <a:t> -  A unique message type, known as a token, continuously circulates in the system (usually a ring structure)</a:t>
            </a:r>
          </a:p>
          <a:p>
            <a:pPr lvl="1">
              <a:lnSpc>
                <a:spcPct val="90000"/>
              </a:lnSpc>
            </a:pPr>
            <a:r>
              <a:rPr lang="en-US" dirty="0"/>
              <a:t>A site that wants to transmit information must wait until the token arrives</a:t>
            </a:r>
          </a:p>
          <a:p>
            <a:pPr lvl="1">
              <a:lnSpc>
                <a:spcPct val="90000"/>
              </a:lnSpc>
            </a:pPr>
            <a:r>
              <a:rPr lang="en-US" dirty="0"/>
              <a:t>When the site completes its round of message passing, it retransmits the token</a:t>
            </a:r>
          </a:p>
          <a:p>
            <a:pPr lvl="1">
              <a:lnSpc>
                <a:spcPct val="90000"/>
              </a:lnSpc>
            </a:pPr>
            <a:r>
              <a:rPr lang="en-US" dirty="0"/>
              <a:t>A token-passing scheme is used by some IBM and HP/Apollo systems</a:t>
            </a:r>
          </a:p>
          <a:p>
            <a:pPr lvl="1">
              <a:lnSpc>
                <a:spcPct val="90000"/>
              </a:lnSpc>
            </a:pPr>
            <a:endParaRPr lang="en-US" dirty="0"/>
          </a:p>
          <a:p>
            <a:pPr>
              <a:lnSpc>
                <a:spcPct val="90000"/>
              </a:lnSpc>
            </a:pPr>
            <a:r>
              <a:rPr lang="en-US" b="1" dirty="0"/>
              <a:t>Message slots</a:t>
            </a:r>
            <a:r>
              <a:rPr lang="en-US" dirty="0"/>
              <a:t> - A number of fixed-length message slots continuously circulate in the system (usually a ring structure)</a:t>
            </a:r>
          </a:p>
          <a:p>
            <a:pPr lvl="1">
              <a:lnSpc>
                <a:spcPct val="90000"/>
              </a:lnSpc>
            </a:pPr>
            <a:r>
              <a:rPr lang="en-US" dirty="0"/>
              <a:t>Since a slot can contain only fixed-sized messages, a single logical message may have to be broken down into a number of smaller packets, each of which is sent in a separate slot</a:t>
            </a:r>
          </a:p>
          <a:p>
            <a:pPr lvl="1">
              <a:lnSpc>
                <a:spcPct val="90000"/>
              </a:lnSpc>
            </a:pPr>
            <a:r>
              <a:rPr lang="en-US" dirty="0"/>
              <a:t>This scheme has been adopted in the experimental Cambridge Digital Communication Ring</a:t>
            </a:r>
          </a:p>
        </p:txBody>
      </p:sp>
    </p:spTree>
    <p:custDataLst>
      <p:tags r:id="rId1"/>
    </p:custDataLst>
    <p:extLst>
      <p:ext uri="{BB962C8B-B14F-4D97-AF65-F5344CB8AC3E}">
        <p14:creationId xmlns:p14="http://schemas.microsoft.com/office/powerpoint/2010/main" val="1718900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4"/>
  <p:tag name="NBP" val="1"/>
  <p:tag name="BSN" val="4"/>
  <p:tag name="SVT" val="TRUE"/>
  <p:tag name="CVB" val="4"/>
  <p:tag name="SPT" val="FALSE"/>
  <p:tag name="CII" val="4"/>
</p:tagLst>
</file>

<file path=ppt/tags/tag2.xml><?xml version="1.0" encoding="utf-8"?>
<p:tagLst xmlns:a="http://schemas.openxmlformats.org/drawingml/2006/main" xmlns:r="http://schemas.openxmlformats.org/officeDocument/2006/relationships" xmlns:p="http://schemas.openxmlformats.org/presentationml/2006/main">
  <p:tag name="SWI" val="4"/>
  <p:tag name="NBP" val="1"/>
  <p:tag name="BSN" val="4"/>
  <p:tag name="SVT" val="TRUE"/>
  <p:tag name="CVB" val="4"/>
  <p:tag name="SPT" val="FALSE"/>
  <p:tag name="CII" val="4"/>
</p:tagLst>
</file>

<file path=ppt/tags/tag3.xml><?xml version="1.0" encoding="utf-8"?>
<p:tagLst xmlns:a="http://schemas.openxmlformats.org/drawingml/2006/main" xmlns:r="http://schemas.openxmlformats.org/officeDocument/2006/relationships" xmlns:p="http://schemas.openxmlformats.org/presentationml/2006/main">
  <p:tag name="SWI" val="4"/>
  <p:tag name="NBP" val="1"/>
  <p:tag name="BSN" val="4"/>
  <p:tag name="SVT" val="TRUE"/>
  <p:tag name="CVB" val="4"/>
  <p:tag name="SPT" val="FALSE"/>
  <p:tag name="CII" val="4"/>
</p:tagLst>
</file>

<file path=ppt/tags/tag4.xml><?xml version="1.0" encoding="utf-8"?>
<p:tagLst xmlns:a="http://schemas.openxmlformats.org/drawingml/2006/main" xmlns:r="http://schemas.openxmlformats.org/officeDocument/2006/relationships" xmlns:p="http://schemas.openxmlformats.org/presentationml/2006/main">
  <p:tag name="SWI" val="4"/>
  <p:tag name="BSN" val="4"/>
  <p:tag name="SVT" val="FALSE"/>
  <p:tag name="NBP" val="1"/>
  <p:tag name="CVB" val="4"/>
  <p:tag name="SPT" val="FALSE"/>
  <p:tag name="CII" val="4"/>
</p:tagLst>
</file>

<file path=ppt/tags/tag5.xml><?xml version="1.0" encoding="utf-8"?>
<p:tagLst xmlns:a="http://schemas.openxmlformats.org/drawingml/2006/main" xmlns:r="http://schemas.openxmlformats.org/officeDocument/2006/relationships" xmlns:p="http://schemas.openxmlformats.org/presentationml/2006/main">
  <p:tag name="SWI" val="23"/>
  <p:tag name="BSN" val="23"/>
  <p:tag name="SVT" val="FALSE"/>
  <p:tag name="NBP" val="1"/>
  <p:tag name="CVB" val="23"/>
  <p:tag name="SPT" val="FALSE"/>
  <p:tag name="CII" val="23"/>
</p:tagLst>
</file>

<file path=ppt/tags/tag6.xml><?xml version="1.0" encoding="utf-8"?>
<p:tagLst xmlns:a="http://schemas.openxmlformats.org/drawingml/2006/main" xmlns:r="http://schemas.openxmlformats.org/officeDocument/2006/relationships" xmlns:p="http://schemas.openxmlformats.org/presentationml/2006/main">
  <p:tag name="SWI" val="24"/>
  <p:tag name="BSN" val="24"/>
  <p:tag name="SVT" val="FALSE"/>
  <p:tag name="NBP" val="1"/>
  <p:tag name="CVB" val="24"/>
  <p:tag name="SPT" val="FALSE"/>
  <p:tag name="CII" val="24"/>
</p:tagLst>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1001</TotalTime>
  <Words>1109</Words>
  <Application>Microsoft Office PowerPoint</Application>
  <PresentationFormat>On-screen Show (4:3)</PresentationFormat>
  <Paragraphs>109</Paragraphs>
  <Slides>17</Slides>
  <Notes>6</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9" baseType="lpstr">
      <vt:lpstr>Arial</vt:lpstr>
      <vt:lpstr>Calibri</vt:lpstr>
      <vt:lpstr>Cambria</vt:lpstr>
      <vt:lpstr>Casper</vt:lpstr>
      <vt:lpstr>Helvetica</vt:lpstr>
      <vt:lpstr>Raleway ExtraBold</vt:lpstr>
      <vt:lpstr>Times New Roman</vt:lpstr>
      <vt:lpstr>Times Niew Roman</vt:lpstr>
      <vt:lpstr>Wingdings</vt:lpstr>
      <vt:lpstr>Theme1</vt:lpstr>
      <vt:lpstr>Custom Design</vt:lpstr>
      <vt:lpstr>CorelDRAW</vt:lpstr>
      <vt:lpstr>PowerPoint Presentation</vt:lpstr>
      <vt:lpstr>Distributed and Network Operating Systems</vt:lpstr>
      <vt:lpstr>Communication Structure</vt:lpstr>
      <vt:lpstr>Naming and Name Resolution</vt:lpstr>
      <vt:lpstr>Routing Strategies</vt:lpstr>
      <vt:lpstr>Routing Strategies (Cont.)</vt:lpstr>
      <vt:lpstr>Connection Strategies</vt:lpstr>
      <vt:lpstr>Contention</vt:lpstr>
      <vt:lpstr>Contention (Cont.)</vt:lpstr>
      <vt:lpstr>Communication Protocol: OSI Reference Model</vt:lpstr>
      <vt:lpstr>Communication Protocol (Cont.)</vt:lpstr>
      <vt:lpstr>The ISO Protocol Layer</vt:lpstr>
      <vt:lpstr>The OSI Network Message</vt:lpstr>
      <vt:lpstr>Communication Via ISO Network Model</vt:lpstr>
      <vt:lpstr>The TCP/IP Protocol Layers</vt:lpstr>
      <vt:lpstr> Video Links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OPERATING SYSTEM</dc:title>
  <dc:creator>student</dc:creator>
  <cp:lastModifiedBy>puneet kaur</cp:lastModifiedBy>
  <cp:revision>183</cp:revision>
  <dcterms:created xsi:type="dcterms:W3CDTF">2006-08-16T00:00:00Z</dcterms:created>
  <dcterms:modified xsi:type="dcterms:W3CDTF">2022-10-27T04:17:39Z</dcterms:modified>
</cp:coreProperties>
</file>